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3" r:id="rId3"/>
    <p:sldId id="264" r:id="rId4"/>
    <p:sldId id="265" r:id="rId5"/>
    <p:sldId id="282" r:id="rId6"/>
    <p:sldId id="266" r:id="rId7"/>
    <p:sldId id="267" r:id="rId8"/>
    <p:sldId id="268" r:id="rId9"/>
    <p:sldId id="287" r:id="rId10"/>
    <p:sldId id="257" r:id="rId11"/>
    <p:sldId id="289" r:id="rId12"/>
    <p:sldId id="270" r:id="rId13"/>
    <p:sldId id="271" r:id="rId14"/>
    <p:sldId id="269" r:id="rId15"/>
    <p:sldId id="281" r:id="rId16"/>
    <p:sldId id="283" r:id="rId17"/>
    <p:sldId id="258" r:id="rId18"/>
    <p:sldId id="284" r:id="rId19"/>
    <p:sldId id="286" r:id="rId20"/>
    <p:sldId id="285" r:id="rId21"/>
    <p:sldId id="275" r:id="rId22"/>
    <p:sldId id="280" r:id="rId23"/>
    <p:sldId id="276" r:id="rId24"/>
    <p:sldId id="273" r:id="rId25"/>
    <p:sldId id="277" r:id="rId26"/>
    <p:sldId id="259" r:id="rId27"/>
    <p:sldId id="260" r:id="rId28"/>
    <p:sldId id="278" r:id="rId29"/>
    <p:sldId id="279" r:id="rId30"/>
    <p:sldId id="261" r:id="rId31"/>
    <p:sldId id="290" r:id="rId32"/>
    <p:sldId id="28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10553E8-8B41-4EE2-A7F9-683D1E7059DA}">
          <p14:sldIdLst>
            <p14:sldId id="256"/>
            <p14:sldId id="263"/>
            <p14:sldId id="264"/>
            <p14:sldId id="265"/>
            <p14:sldId id="282"/>
            <p14:sldId id="266"/>
            <p14:sldId id="267"/>
            <p14:sldId id="268"/>
            <p14:sldId id="287"/>
            <p14:sldId id="257"/>
            <p14:sldId id="289"/>
            <p14:sldId id="270"/>
            <p14:sldId id="271"/>
            <p14:sldId id="269"/>
            <p14:sldId id="281"/>
            <p14:sldId id="283"/>
          </p14:sldIdLst>
        </p14:section>
        <p14:section name="无标题节" id="{66EE2F59-93B3-4C35-908C-0DCDA55692D8}">
          <p14:sldIdLst>
            <p14:sldId id="258"/>
            <p14:sldId id="284"/>
            <p14:sldId id="286"/>
            <p14:sldId id="285"/>
            <p14:sldId id="275"/>
            <p14:sldId id="280"/>
            <p14:sldId id="276"/>
            <p14:sldId id="273"/>
            <p14:sldId id="277"/>
            <p14:sldId id="259"/>
            <p14:sldId id="260"/>
            <p14:sldId id="278"/>
            <p14:sldId id="279"/>
            <p14:sldId id="261"/>
            <p14:sldId id="290"/>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1" autoAdjust="0"/>
    <p:restoredTop sz="87483" autoAdjust="0"/>
  </p:normalViewPr>
  <p:slideViewPr>
    <p:cSldViewPr snapToGrid="0">
      <p:cViewPr varScale="1">
        <p:scale>
          <a:sx n="78" d="100"/>
          <a:sy n="78" d="100"/>
        </p:scale>
        <p:origin x="100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0256BE-230A-4F53-A861-48E73950E35D}" type="datetimeFigureOut">
              <a:rPr lang="zh-CN" altLang="en-US" smtClean="0"/>
              <a:t>2017/10/26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22355-FD62-4F0B-B889-442AAFF6B988}" type="slidenum">
              <a:rPr lang="zh-CN" altLang="en-US" smtClean="0"/>
              <a:t>‹#›</a:t>
            </a:fld>
            <a:endParaRPr lang="zh-CN" altLang="en-US"/>
          </a:p>
        </p:txBody>
      </p:sp>
    </p:spTree>
    <p:extLst>
      <p:ext uri="{BB962C8B-B14F-4D97-AF65-F5344CB8AC3E}">
        <p14:creationId xmlns:p14="http://schemas.microsoft.com/office/powerpoint/2010/main" val="3772702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韩剧？</a:t>
            </a:r>
            <a:endParaRPr lang="zh-CN" altLang="en-US"/>
          </a:p>
        </p:txBody>
      </p:sp>
      <p:sp>
        <p:nvSpPr>
          <p:cNvPr id="4" name="灯片编号占位符 3"/>
          <p:cNvSpPr>
            <a:spLocks noGrp="1"/>
          </p:cNvSpPr>
          <p:nvPr>
            <p:ph type="sldNum" sz="quarter" idx="10"/>
          </p:nvPr>
        </p:nvSpPr>
        <p:spPr/>
        <p:txBody>
          <a:bodyPr/>
          <a:lstStyle/>
          <a:p>
            <a:fld id="{E5122355-FD62-4F0B-B889-442AAFF6B988}" type="slidenum">
              <a:rPr lang="zh-CN" altLang="en-US" smtClean="0"/>
              <a:t>5</a:t>
            </a:fld>
            <a:endParaRPr lang="zh-CN" altLang="en-US"/>
          </a:p>
        </p:txBody>
      </p:sp>
    </p:spTree>
    <p:extLst>
      <p:ext uri="{BB962C8B-B14F-4D97-AF65-F5344CB8AC3E}">
        <p14:creationId xmlns:p14="http://schemas.microsoft.com/office/powerpoint/2010/main" val="322997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Copy</a:t>
            </a:r>
            <a:r>
              <a:rPr lang="en-US" altLang="zh-CN" baseline="0" dirty="0" smtClean="0"/>
              <a:t> </a:t>
            </a:r>
            <a:r>
              <a:rPr lang="zh-CN" altLang="en-US" baseline="0" dirty="0" smtClean="0"/>
              <a:t>多份？</a:t>
            </a:r>
            <a:endParaRPr lang="zh-CN" altLang="en-US" dirty="0"/>
          </a:p>
        </p:txBody>
      </p:sp>
      <p:sp>
        <p:nvSpPr>
          <p:cNvPr id="4" name="灯片编号占位符 3"/>
          <p:cNvSpPr>
            <a:spLocks noGrp="1"/>
          </p:cNvSpPr>
          <p:nvPr>
            <p:ph type="sldNum" sz="quarter" idx="10"/>
          </p:nvPr>
        </p:nvSpPr>
        <p:spPr/>
        <p:txBody>
          <a:bodyPr/>
          <a:lstStyle/>
          <a:p>
            <a:fld id="{E5122355-FD62-4F0B-B889-442AAFF6B988}" type="slidenum">
              <a:rPr lang="zh-CN" altLang="en-US" smtClean="0"/>
              <a:t>6</a:t>
            </a:fld>
            <a:endParaRPr lang="zh-CN" altLang="en-US"/>
          </a:p>
        </p:txBody>
      </p:sp>
    </p:spTree>
    <p:extLst>
      <p:ext uri="{BB962C8B-B14F-4D97-AF65-F5344CB8AC3E}">
        <p14:creationId xmlns:p14="http://schemas.microsoft.com/office/powerpoint/2010/main" val="4152025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Code Block</a:t>
            </a:r>
          </a:p>
          <a:p>
            <a:r>
              <a:rPr lang="zh-CN" altLang="en-US" dirty="0" smtClean="0"/>
              <a:t>冯诺依曼架构</a:t>
            </a:r>
            <a:endParaRPr lang="zh-CN" altLang="en-US" dirty="0"/>
          </a:p>
        </p:txBody>
      </p:sp>
      <p:sp>
        <p:nvSpPr>
          <p:cNvPr id="4" name="灯片编号占位符 3"/>
          <p:cNvSpPr>
            <a:spLocks noGrp="1"/>
          </p:cNvSpPr>
          <p:nvPr>
            <p:ph type="sldNum" sz="quarter" idx="10"/>
          </p:nvPr>
        </p:nvSpPr>
        <p:spPr/>
        <p:txBody>
          <a:bodyPr/>
          <a:lstStyle/>
          <a:p>
            <a:fld id="{E5122355-FD62-4F0B-B889-442AAFF6B988}" type="slidenum">
              <a:rPr lang="zh-CN" altLang="en-US" smtClean="0"/>
              <a:t>10</a:t>
            </a:fld>
            <a:endParaRPr lang="zh-CN" altLang="en-US"/>
          </a:p>
        </p:txBody>
      </p:sp>
    </p:spTree>
    <p:extLst>
      <p:ext uri="{BB962C8B-B14F-4D97-AF65-F5344CB8AC3E}">
        <p14:creationId xmlns:p14="http://schemas.microsoft.com/office/powerpoint/2010/main" val="1023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所有总和为</a:t>
            </a:r>
            <a:r>
              <a:rPr lang="en-US" altLang="zh-CN" dirty="0" smtClean="0"/>
              <a:t>10</a:t>
            </a:r>
            <a:r>
              <a:rPr lang="zh-CN" altLang="en-US" dirty="0" smtClean="0"/>
              <a:t>的正整数三元组；</a:t>
            </a:r>
            <a:endParaRPr lang="en-US" altLang="zh-CN" dirty="0" smtClean="0"/>
          </a:p>
          <a:p>
            <a:r>
              <a:rPr lang="zh-CN" altLang="en-US" dirty="0" smtClean="0"/>
              <a:t>所有</a:t>
            </a:r>
            <a:endParaRPr lang="zh-CN" altLang="en-US" dirty="0"/>
          </a:p>
        </p:txBody>
      </p:sp>
      <p:sp>
        <p:nvSpPr>
          <p:cNvPr id="4" name="灯片编号占位符 3"/>
          <p:cNvSpPr>
            <a:spLocks noGrp="1"/>
          </p:cNvSpPr>
          <p:nvPr>
            <p:ph type="sldNum" sz="quarter" idx="10"/>
          </p:nvPr>
        </p:nvSpPr>
        <p:spPr/>
        <p:txBody>
          <a:bodyPr/>
          <a:lstStyle/>
          <a:p>
            <a:fld id="{E5122355-FD62-4F0B-B889-442AAFF6B988}" type="slidenum">
              <a:rPr lang="zh-CN" altLang="en-US" smtClean="0"/>
              <a:t>18</a:t>
            </a:fld>
            <a:endParaRPr lang="zh-CN" altLang="en-US"/>
          </a:p>
        </p:txBody>
      </p:sp>
    </p:spTree>
    <p:extLst>
      <p:ext uri="{BB962C8B-B14F-4D97-AF65-F5344CB8AC3E}">
        <p14:creationId xmlns:p14="http://schemas.microsoft.com/office/powerpoint/2010/main" val="3111056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书页游戏</a:t>
            </a:r>
            <a:endParaRPr lang="zh-CN" altLang="en-US" dirty="0"/>
          </a:p>
        </p:txBody>
      </p:sp>
      <p:sp>
        <p:nvSpPr>
          <p:cNvPr id="4" name="灯片编号占位符 3"/>
          <p:cNvSpPr>
            <a:spLocks noGrp="1"/>
          </p:cNvSpPr>
          <p:nvPr>
            <p:ph type="sldNum" sz="quarter" idx="10"/>
          </p:nvPr>
        </p:nvSpPr>
        <p:spPr/>
        <p:txBody>
          <a:bodyPr/>
          <a:lstStyle/>
          <a:p>
            <a:fld id="{E5122355-FD62-4F0B-B889-442AAFF6B988}" type="slidenum">
              <a:rPr lang="zh-CN" altLang="en-US" smtClean="0"/>
              <a:t>19</a:t>
            </a:fld>
            <a:endParaRPr lang="zh-CN" altLang="en-US"/>
          </a:p>
        </p:txBody>
      </p:sp>
    </p:spTree>
    <p:extLst>
      <p:ext uri="{BB962C8B-B14F-4D97-AF65-F5344CB8AC3E}">
        <p14:creationId xmlns:p14="http://schemas.microsoft.com/office/powerpoint/2010/main" val="1296137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证明了顺序、分支、循环足够</a:t>
            </a:r>
            <a:endParaRPr lang="en-US" altLang="zh-CN" dirty="0" smtClean="0"/>
          </a:p>
          <a:p>
            <a:r>
              <a:rPr lang="zh-CN" altLang="en-US" dirty="0" smtClean="0"/>
              <a:t>而且循环可以不用</a:t>
            </a:r>
            <a:endParaRPr lang="zh-CN" altLang="en-US" dirty="0"/>
          </a:p>
        </p:txBody>
      </p:sp>
      <p:sp>
        <p:nvSpPr>
          <p:cNvPr id="4" name="灯片编号占位符 3"/>
          <p:cNvSpPr>
            <a:spLocks noGrp="1"/>
          </p:cNvSpPr>
          <p:nvPr>
            <p:ph type="sldNum" sz="quarter" idx="10"/>
          </p:nvPr>
        </p:nvSpPr>
        <p:spPr/>
        <p:txBody>
          <a:bodyPr/>
          <a:lstStyle/>
          <a:p>
            <a:fld id="{E5122355-FD62-4F0B-B889-442AAFF6B988}" type="slidenum">
              <a:rPr lang="zh-CN" altLang="en-US" smtClean="0"/>
              <a:t>22</a:t>
            </a:fld>
            <a:endParaRPr lang="zh-CN" altLang="en-US"/>
          </a:p>
        </p:txBody>
      </p:sp>
    </p:spTree>
    <p:extLst>
      <p:ext uri="{BB962C8B-B14F-4D97-AF65-F5344CB8AC3E}">
        <p14:creationId xmlns:p14="http://schemas.microsoft.com/office/powerpoint/2010/main" val="3229055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厉害了。。。</a:t>
            </a:r>
            <a:endParaRPr lang="zh-CN" altLang="en-US" dirty="0"/>
          </a:p>
        </p:txBody>
      </p:sp>
      <p:sp>
        <p:nvSpPr>
          <p:cNvPr id="4" name="灯片编号占位符 3"/>
          <p:cNvSpPr>
            <a:spLocks noGrp="1"/>
          </p:cNvSpPr>
          <p:nvPr>
            <p:ph type="sldNum" sz="quarter" idx="10"/>
          </p:nvPr>
        </p:nvSpPr>
        <p:spPr/>
        <p:txBody>
          <a:bodyPr/>
          <a:lstStyle/>
          <a:p>
            <a:fld id="{E5122355-FD62-4F0B-B889-442AAFF6B988}" type="slidenum">
              <a:rPr lang="zh-CN" altLang="en-US" smtClean="0"/>
              <a:t>23</a:t>
            </a:fld>
            <a:endParaRPr lang="zh-CN" altLang="en-US"/>
          </a:p>
        </p:txBody>
      </p:sp>
    </p:spTree>
    <p:extLst>
      <p:ext uri="{BB962C8B-B14F-4D97-AF65-F5344CB8AC3E}">
        <p14:creationId xmlns:p14="http://schemas.microsoft.com/office/powerpoint/2010/main" val="3585350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Pascal</a:t>
            </a:r>
            <a:r>
              <a:rPr lang="zh-CN" altLang="en-US" dirty="0" smtClean="0"/>
              <a:t>语言创建者</a:t>
            </a:r>
            <a:endParaRPr lang="zh-CN" altLang="en-US" dirty="0"/>
          </a:p>
        </p:txBody>
      </p:sp>
      <p:sp>
        <p:nvSpPr>
          <p:cNvPr id="4" name="灯片编号占位符 3"/>
          <p:cNvSpPr>
            <a:spLocks noGrp="1"/>
          </p:cNvSpPr>
          <p:nvPr>
            <p:ph type="sldNum" sz="quarter" idx="10"/>
          </p:nvPr>
        </p:nvSpPr>
        <p:spPr/>
        <p:txBody>
          <a:bodyPr/>
          <a:lstStyle/>
          <a:p>
            <a:fld id="{E5122355-FD62-4F0B-B889-442AAFF6B988}" type="slidenum">
              <a:rPr lang="zh-CN" altLang="en-US" smtClean="0"/>
              <a:t>24</a:t>
            </a:fld>
            <a:endParaRPr lang="zh-CN" altLang="en-US"/>
          </a:p>
        </p:txBody>
      </p:sp>
    </p:spTree>
    <p:extLst>
      <p:ext uri="{BB962C8B-B14F-4D97-AF65-F5344CB8AC3E}">
        <p14:creationId xmlns:p14="http://schemas.microsoft.com/office/powerpoint/2010/main" val="2832230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难道</a:t>
            </a:r>
            <a:r>
              <a:rPr lang="en-US" altLang="zh-CN" dirty="0" smtClean="0"/>
              <a:t>2.1</a:t>
            </a:r>
            <a:r>
              <a:rPr lang="zh-CN" altLang="en-US" dirty="0" smtClean="0"/>
              <a:t>是一定能完成的吗？</a:t>
            </a:r>
            <a:endParaRPr lang="zh-CN" altLang="en-US" dirty="0"/>
          </a:p>
        </p:txBody>
      </p:sp>
      <p:sp>
        <p:nvSpPr>
          <p:cNvPr id="4" name="灯片编号占位符 3"/>
          <p:cNvSpPr>
            <a:spLocks noGrp="1"/>
          </p:cNvSpPr>
          <p:nvPr>
            <p:ph type="sldNum" sz="quarter" idx="10"/>
          </p:nvPr>
        </p:nvSpPr>
        <p:spPr/>
        <p:txBody>
          <a:bodyPr/>
          <a:lstStyle/>
          <a:p>
            <a:fld id="{E5122355-FD62-4F0B-B889-442AAFF6B988}" type="slidenum">
              <a:rPr lang="zh-CN" altLang="en-US" smtClean="0"/>
              <a:t>29</a:t>
            </a:fld>
            <a:endParaRPr lang="zh-CN" altLang="en-US"/>
          </a:p>
        </p:txBody>
      </p:sp>
    </p:spTree>
    <p:extLst>
      <p:ext uri="{BB962C8B-B14F-4D97-AF65-F5344CB8AC3E}">
        <p14:creationId xmlns:p14="http://schemas.microsoft.com/office/powerpoint/2010/main" val="501425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842A2E6-1F20-4E02-A142-324910953604}"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57297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42A2E6-1F20-4E02-A142-324910953604}"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209266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42A2E6-1F20-4E02-A142-324910953604}"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349208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42A2E6-1F20-4E02-A142-324910953604}"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1144993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842A2E6-1F20-4E02-A142-324910953604}"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220064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42A2E6-1F20-4E02-A142-324910953604}"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366813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842A2E6-1F20-4E02-A142-324910953604}" type="datetimeFigureOut">
              <a:rPr lang="zh-CN" altLang="en-US" smtClean="0"/>
              <a:t>2017/10/26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374442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842A2E6-1F20-4E02-A142-324910953604}" type="datetimeFigureOut">
              <a:rPr lang="zh-CN" altLang="en-US" smtClean="0"/>
              <a:t>2017/10/26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397128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42A2E6-1F20-4E02-A142-324910953604}" type="datetimeFigureOut">
              <a:rPr lang="zh-CN" altLang="en-US" smtClean="0"/>
              <a:t>2017/10/26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170935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42A2E6-1F20-4E02-A142-324910953604}"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3373111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42A2E6-1F20-4E02-A142-324910953604}"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358751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2A2E6-1F20-4E02-A142-324910953604}" type="datetimeFigureOut">
              <a:rPr lang="zh-CN" altLang="en-US" smtClean="0"/>
              <a:t>2017/10/26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122578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hyperlink" Target="https://en.wikipedia.org/wiki/Niklaus_Wirth" TargetMode="External"/><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Edsger_W._Dijkstr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论题</a:t>
            </a:r>
            <a:r>
              <a:rPr lang="en-US" altLang="zh-CN" dirty="0" smtClean="0"/>
              <a:t>1-4</a:t>
            </a:r>
            <a:r>
              <a:rPr lang="zh-CN" altLang="en-US" dirty="0" smtClean="0"/>
              <a:t>：</a:t>
            </a:r>
            <a:r>
              <a:rPr lang="en-US" altLang="zh-CN" dirty="0" smtClean="0"/>
              <a:t/>
            </a:r>
            <a:br>
              <a:rPr lang="en-US" altLang="zh-CN" dirty="0" smtClean="0"/>
            </a:br>
            <a:r>
              <a:rPr lang="zh-CN" altLang="en-US" dirty="0" smtClean="0"/>
              <a:t>算法的基本结构</a:t>
            </a:r>
            <a:endParaRPr lang="zh-CN" altLang="en-US" dirty="0"/>
          </a:p>
        </p:txBody>
      </p:sp>
      <p:sp>
        <p:nvSpPr>
          <p:cNvPr id="3" name="副标题 2"/>
          <p:cNvSpPr>
            <a:spLocks noGrp="1"/>
          </p:cNvSpPr>
          <p:nvPr>
            <p:ph type="subTitle" idx="1"/>
          </p:nvPr>
        </p:nvSpPr>
        <p:spPr/>
        <p:txBody>
          <a:bodyPr/>
          <a:lstStyle/>
          <a:p>
            <a:r>
              <a:rPr lang="zh-CN" altLang="en-US" dirty="0" smtClean="0"/>
              <a:t>陶先平 马骏</a:t>
            </a:r>
            <a:endParaRPr lang="en-US" altLang="zh-CN" dirty="0" smtClean="0"/>
          </a:p>
          <a:p>
            <a:r>
              <a:rPr lang="zh-CN" altLang="en-US" dirty="0"/>
              <a:t>南京大学</a:t>
            </a:r>
          </a:p>
        </p:txBody>
      </p:sp>
    </p:spTree>
    <p:extLst>
      <p:ext uri="{BB962C8B-B14F-4D97-AF65-F5344CB8AC3E}">
        <p14:creationId xmlns:p14="http://schemas.microsoft.com/office/powerpoint/2010/main" val="4001448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marL="0" lvl="1" indent="0">
              <a:spcBef>
                <a:spcPts val="1000"/>
              </a:spcBef>
              <a:buNone/>
            </a:pPr>
            <a:r>
              <a:rPr lang="zh-CN" altLang="en-US" sz="4400" dirty="0" smtClean="0"/>
              <a:t>问题：</a:t>
            </a:r>
            <a:endParaRPr lang="en-US" altLang="zh-CN" sz="4400" dirty="0" smtClean="0"/>
          </a:p>
          <a:p>
            <a:pPr marL="0" lvl="1" indent="0">
              <a:spcBef>
                <a:spcPts val="1000"/>
              </a:spcBef>
              <a:buNone/>
            </a:pPr>
            <a:r>
              <a:rPr lang="en-US" altLang="zh-CN" sz="4400" dirty="0"/>
              <a:t> </a:t>
            </a:r>
            <a:r>
              <a:rPr lang="en-US" altLang="zh-CN" sz="4400" dirty="0" smtClean="0"/>
              <a:t>      </a:t>
            </a:r>
            <a:r>
              <a:rPr lang="zh-CN" altLang="en-US" sz="4400" dirty="0" smtClean="0"/>
              <a:t>如果说顺序、分支和循环构成了算法组织的三个基本结构，那么顺序结构是算法组织的基本中的基本。为什么？</a:t>
            </a:r>
          </a:p>
        </p:txBody>
      </p:sp>
    </p:spTree>
    <p:extLst>
      <p:ext uri="{BB962C8B-B14F-4D97-AF65-F5344CB8AC3E}">
        <p14:creationId xmlns:p14="http://schemas.microsoft.com/office/powerpoint/2010/main" val="244446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冯</a:t>
            </a:r>
            <a:r>
              <a:rPr lang="en-US" altLang="zh-CN" dirty="0"/>
              <a:t>·</a:t>
            </a:r>
            <a:r>
              <a:rPr lang="zh-CN" altLang="en-US" dirty="0"/>
              <a:t>诺依</a:t>
            </a:r>
            <a:r>
              <a:rPr lang="zh-CN" altLang="en-US" dirty="0" smtClean="0"/>
              <a:t>曼</a:t>
            </a:r>
            <a:r>
              <a:rPr lang="zh-CN" altLang="en-US" dirty="0"/>
              <a:t>体系结构</a:t>
            </a:r>
          </a:p>
        </p:txBody>
      </p:sp>
      <p:pic>
        <p:nvPicPr>
          <p:cNvPr id="3074" name="Picture 2" descr="Image result for 冯·诺依曼体系结构"/>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72836"/>
            <a:ext cx="5478130" cy="363747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冯·诺依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7046" y="137747"/>
            <a:ext cx="1704319" cy="201232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7821383" y="2399225"/>
            <a:ext cx="2969083" cy="461665"/>
          </a:xfrm>
          <a:prstGeom prst="rect">
            <a:avLst/>
          </a:prstGeom>
          <a:noFill/>
        </p:spPr>
        <p:txBody>
          <a:bodyPr wrap="none" rtlCol="0">
            <a:spAutoFit/>
          </a:bodyPr>
          <a:lstStyle/>
          <a:p>
            <a:r>
              <a:rPr lang="zh-CN" altLang="en-US" sz="2400" b="1" dirty="0" smtClean="0">
                <a:solidFill>
                  <a:srgbClr val="C00000"/>
                </a:solidFill>
              </a:rPr>
              <a:t>程序存储，顺序执行</a:t>
            </a:r>
            <a:endParaRPr lang="zh-CN" altLang="en-US" sz="2400" b="1" dirty="0">
              <a:solidFill>
                <a:srgbClr val="C00000"/>
              </a:solidFill>
            </a:endParaRPr>
          </a:p>
        </p:txBody>
      </p:sp>
      <p:pic>
        <p:nvPicPr>
          <p:cNvPr id="5" name="图片 4"/>
          <p:cNvPicPr>
            <a:picLocks noChangeAspect="1"/>
          </p:cNvPicPr>
          <p:nvPr/>
        </p:nvPicPr>
        <p:blipFill>
          <a:blip r:embed="rId4"/>
          <a:stretch>
            <a:fillRect/>
          </a:stretch>
        </p:blipFill>
        <p:spPr>
          <a:xfrm>
            <a:off x="7035628" y="3089446"/>
            <a:ext cx="4095750" cy="2800350"/>
          </a:xfrm>
          <a:prstGeom prst="rect">
            <a:avLst/>
          </a:prstGeom>
        </p:spPr>
      </p:pic>
      <p:sp>
        <p:nvSpPr>
          <p:cNvPr id="3" name="矩形 2"/>
          <p:cNvSpPr/>
          <p:nvPr/>
        </p:nvSpPr>
        <p:spPr>
          <a:xfrm>
            <a:off x="7821383" y="1496673"/>
            <a:ext cx="2210926" cy="369332"/>
          </a:xfrm>
          <a:prstGeom prst="rect">
            <a:avLst/>
          </a:prstGeom>
        </p:spPr>
        <p:txBody>
          <a:bodyPr wrap="none">
            <a:spAutoFit/>
          </a:bodyPr>
          <a:lstStyle/>
          <a:p>
            <a:r>
              <a:rPr lang="en-US" altLang="zh-CN" dirty="0">
                <a:solidFill>
                  <a:srgbClr val="444444"/>
                </a:solidFill>
                <a:latin typeface="Arial" panose="020B0604020202020204" pitchFamily="34" charset="0"/>
              </a:rPr>
              <a:t>John Von Neumann</a:t>
            </a:r>
            <a:endParaRPr lang="zh-CN" altLang="en-US" dirty="0"/>
          </a:p>
        </p:txBody>
      </p:sp>
      <p:sp>
        <p:nvSpPr>
          <p:cNvPr id="6" name="矩形 5"/>
          <p:cNvSpPr/>
          <p:nvPr/>
        </p:nvSpPr>
        <p:spPr>
          <a:xfrm>
            <a:off x="8474090" y="1816159"/>
            <a:ext cx="1441420" cy="369332"/>
          </a:xfrm>
          <a:prstGeom prst="rect">
            <a:avLst/>
          </a:prstGeom>
        </p:spPr>
        <p:txBody>
          <a:bodyPr wrap="none">
            <a:spAutoFit/>
          </a:bodyPr>
          <a:lstStyle/>
          <a:p>
            <a:r>
              <a:rPr lang="en-US" altLang="zh-CN" dirty="0">
                <a:solidFill>
                  <a:srgbClr val="444444"/>
                </a:solidFill>
                <a:latin typeface="Arial" panose="020B0604020202020204" pitchFamily="34" charset="0"/>
              </a:rPr>
              <a:t>1903</a:t>
            </a:r>
            <a:r>
              <a:rPr lang="zh-CN" altLang="en-US" dirty="0">
                <a:solidFill>
                  <a:srgbClr val="444444"/>
                </a:solidFill>
                <a:latin typeface="Arial" panose="020B0604020202020204" pitchFamily="34" charset="0"/>
              </a:rPr>
              <a:t>－</a:t>
            </a:r>
            <a:r>
              <a:rPr lang="en-US" altLang="zh-CN" dirty="0">
                <a:solidFill>
                  <a:srgbClr val="444444"/>
                </a:solidFill>
                <a:latin typeface="Arial" panose="020B0604020202020204" pitchFamily="34" charset="0"/>
              </a:rPr>
              <a:t>1957</a:t>
            </a:r>
            <a:endParaRPr lang="zh-CN" altLang="en-US" dirty="0"/>
          </a:p>
        </p:txBody>
      </p:sp>
      <p:sp>
        <p:nvSpPr>
          <p:cNvPr id="7" name="文本框 6"/>
          <p:cNvSpPr txBox="1"/>
          <p:nvPr/>
        </p:nvSpPr>
        <p:spPr>
          <a:xfrm>
            <a:off x="8636510" y="1165805"/>
            <a:ext cx="1338828" cy="369332"/>
          </a:xfrm>
          <a:prstGeom prst="rect">
            <a:avLst/>
          </a:prstGeom>
          <a:noFill/>
        </p:spPr>
        <p:txBody>
          <a:bodyPr wrap="none" rtlCol="0">
            <a:spAutoFit/>
          </a:bodyPr>
          <a:lstStyle/>
          <a:p>
            <a:r>
              <a:rPr lang="zh-CN" altLang="en-US" dirty="0" smtClean="0"/>
              <a:t>计算机之父</a:t>
            </a:r>
            <a:endParaRPr lang="zh-CN" altLang="en-US" dirty="0"/>
          </a:p>
        </p:txBody>
      </p:sp>
    </p:spTree>
    <p:extLst>
      <p:ext uri="{BB962C8B-B14F-4D97-AF65-F5344CB8AC3E}">
        <p14:creationId xmlns:p14="http://schemas.microsoft.com/office/powerpoint/2010/main" val="69164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嵌套结构：循环嵌套</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0878" y="1296052"/>
            <a:ext cx="9538138" cy="5535527"/>
          </a:xfrm>
        </p:spPr>
      </p:pic>
    </p:spTree>
    <p:extLst>
      <p:ext uri="{BB962C8B-B14F-4D97-AF65-F5344CB8AC3E}">
        <p14:creationId xmlns:p14="http://schemas.microsoft.com/office/powerpoint/2010/main" val="2431648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冒泡排序的算法描述</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693" y="2791373"/>
            <a:ext cx="10191008" cy="2604056"/>
          </a:xfrm>
        </p:spPr>
      </p:pic>
      <p:pic>
        <p:nvPicPr>
          <p:cNvPr id="5" name="内容占位符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62155" y="365125"/>
            <a:ext cx="6198379" cy="3597275"/>
          </a:xfrm>
          <a:prstGeom prst="rect">
            <a:avLst/>
          </a:prstGeom>
        </p:spPr>
      </p:pic>
    </p:spTree>
    <p:extLst>
      <p:ext uri="{BB962C8B-B14F-4D97-AF65-F5344CB8AC3E}">
        <p14:creationId xmlns:p14="http://schemas.microsoft.com/office/powerpoint/2010/main" val="1464163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如何确定循环过程是正确的？</a:t>
            </a:r>
            <a:endParaRPr lang="zh-CN" altLang="en-US" dirty="0"/>
          </a:p>
        </p:txBody>
      </p:sp>
      <p:sp>
        <p:nvSpPr>
          <p:cNvPr id="3" name="内容占位符 2"/>
          <p:cNvSpPr>
            <a:spLocks noGrp="1"/>
          </p:cNvSpPr>
          <p:nvPr>
            <p:ph idx="1"/>
          </p:nvPr>
        </p:nvSpPr>
        <p:spPr>
          <a:xfrm>
            <a:off x="838200" y="1594405"/>
            <a:ext cx="10515600" cy="4351338"/>
          </a:xfrm>
        </p:spPr>
        <p:txBody>
          <a:bodyPr>
            <a:normAutofit/>
          </a:bodyPr>
          <a:lstStyle/>
          <a:p>
            <a:r>
              <a:rPr lang="zh-CN" altLang="en-US" sz="3600" dirty="0" smtClean="0"/>
              <a:t>循环不变式</a:t>
            </a:r>
            <a:r>
              <a:rPr lang="en-US" altLang="zh-CN" sz="3600" dirty="0" smtClean="0"/>
              <a:t>(</a:t>
            </a:r>
            <a:r>
              <a:rPr lang="zh-CN" altLang="en-US" sz="3600" dirty="0" smtClean="0"/>
              <a:t>循环不变量</a:t>
            </a:r>
            <a:r>
              <a:rPr lang="en-US" altLang="zh-CN" sz="3600" dirty="0" smtClean="0"/>
              <a:t>)</a:t>
            </a:r>
            <a:r>
              <a:rPr lang="zh-CN" altLang="en-US" sz="3600" dirty="0" smtClean="0"/>
              <a:t>：</a:t>
            </a:r>
            <a:endParaRPr lang="en-US" altLang="zh-CN" sz="3600" dirty="0" smtClean="0"/>
          </a:p>
          <a:p>
            <a:pPr lvl="1"/>
            <a:r>
              <a:rPr lang="zh-CN" altLang="en-US" sz="3200" dirty="0"/>
              <a:t>一</a:t>
            </a:r>
            <a:r>
              <a:rPr lang="zh-CN" altLang="en-US" sz="3200" dirty="0" smtClean="0"/>
              <a:t>个逻辑表达式</a:t>
            </a:r>
            <a:endParaRPr lang="en-US" altLang="zh-CN" sz="3200" dirty="0" smtClean="0"/>
          </a:p>
          <a:p>
            <a:pPr lvl="2"/>
            <a:r>
              <a:rPr lang="zh-CN" altLang="en-US" sz="2800" dirty="0" smtClean="0"/>
              <a:t>该表达式通常可用来表征循环的功能</a:t>
            </a:r>
          </a:p>
          <a:p>
            <a:pPr lvl="1"/>
            <a:r>
              <a:rPr lang="zh-CN" altLang="en-US" sz="3200" dirty="0" smtClean="0"/>
              <a:t>循环初试时为真</a:t>
            </a:r>
            <a:endParaRPr lang="en-US" altLang="zh-CN" sz="3200" dirty="0" smtClean="0"/>
          </a:p>
          <a:p>
            <a:pPr lvl="1"/>
            <a:r>
              <a:rPr lang="zh-CN" altLang="en-US" sz="3200" dirty="0" smtClean="0"/>
              <a:t>在循环执行过程中始终为“真”</a:t>
            </a:r>
            <a:endParaRPr lang="en-US" altLang="zh-CN" sz="3200" dirty="0" smtClean="0"/>
          </a:p>
          <a:p>
            <a:pPr lvl="1"/>
            <a:r>
              <a:rPr lang="zh-CN" altLang="en-US" sz="3200" dirty="0" smtClean="0"/>
              <a:t>循环结束时，必定为真</a:t>
            </a:r>
            <a:endParaRPr lang="en-US" altLang="zh-CN" sz="3200" dirty="0" smtClean="0"/>
          </a:p>
        </p:txBody>
      </p:sp>
    </p:spTree>
    <p:extLst>
      <p:ext uri="{BB962C8B-B14F-4D97-AF65-F5344CB8AC3E}">
        <p14:creationId xmlns:p14="http://schemas.microsoft.com/office/powerpoint/2010/main" val="1892860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下例的循环不变式是什么？</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QUOTE:</a:t>
            </a:r>
          </a:p>
          <a:p>
            <a:pPr marL="0" indent="0">
              <a:buNone/>
            </a:pPr>
            <a:r>
              <a:rPr lang="en-US" altLang="zh-CN" dirty="0" smtClean="0"/>
              <a:t>	Vector &lt;</a:t>
            </a:r>
            <a:r>
              <a:rPr lang="en-US" altLang="zh-CN" dirty="0" err="1"/>
              <a:t>int</a:t>
            </a:r>
            <a:r>
              <a:rPr lang="en-US" altLang="zh-CN" dirty="0"/>
              <a:t>&gt; </a:t>
            </a:r>
            <a:r>
              <a:rPr lang="en-US" altLang="zh-CN" dirty="0" smtClean="0"/>
              <a:t> list(n</a:t>
            </a:r>
            <a:r>
              <a:rPr lang="en-US" altLang="zh-CN" dirty="0"/>
              <a:t>);     // n is some positive integer</a:t>
            </a:r>
          </a:p>
          <a:p>
            <a:pPr marL="0" indent="0">
              <a:buNone/>
            </a:pPr>
            <a:r>
              <a:rPr lang="en-US" altLang="zh-CN" dirty="0" smtClean="0"/>
              <a:t>	</a:t>
            </a:r>
            <a:r>
              <a:rPr lang="en-US" altLang="zh-CN" dirty="0" err="1" smtClean="0"/>
              <a:t>int</a:t>
            </a:r>
            <a:r>
              <a:rPr lang="en-US" altLang="zh-CN" dirty="0" smtClean="0"/>
              <a:t> </a:t>
            </a:r>
            <a:r>
              <a:rPr lang="en-US" altLang="zh-CN" dirty="0"/>
              <a:t>k, </a:t>
            </a:r>
            <a:r>
              <a:rPr lang="en-US" altLang="zh-CN" dirty="0" err="1"/>
              <a:t>indexMax</a:t>
            </a:r>
            <a:r>
              <a:rPr lang="en-US" altLang="zh-CN" dirty="0"/>
              <a:t>;</a:t>
            </a:r>
          </a:p>
          <a:p>
            <a:pPr marL="0" indent="0">
              <a:buNone/>
            </a:pPr>
            <a:r>
              <a:rPr lang="en-US" altLang="zh-CN" dirty="0" smtClean="0"/>
              <a:t>	&lt;</a:t>
            </a:r>
            <a:r>
              <a:rPr lang="en-US" altLang="zh-CN" dirty="0">
                <a:solidFill>
                  <a:srgbClr val="002060"/>
                </a:solidFill>
              </a:rPr>
              <a:t>code which assigns values to all entries in list</a:t>
            </a:r>
            <a:r>
              <a:rPr lang="en-US" altLang="zh-CN" dirty="0"/>
              <a:t>&gt;</a:t>
            </a:r>
          </a:p>
          <a:p>
            <a:pPr marL="0" indent="0">
              <a:buNone/>
            </a:pPr>
            <a:r>
              <a:rPr lang="en-US" altLang="zh-CN" dirty="0" smtClean="0"/>
              <a:t>	</a:t>
            </a:r>
            <a:r>
              <a:rPr lang="en-US" altLang="zh-CN" dirty="0" err="1" smtClean="0"/>
              <a:t>indexMax</a:t>
            </a:r>
            <a:r>
              <a:rPr lang="en-US" altLang="zh-CN" dirty="0" smtClean="0"/>
              <a:t> </a:t>
            </a:r>
            <a:r>
              <a:rPr lang="en-US" altLang="zh-CN" dirty="0"/>
              <a:t>= 0;</a:t>
            </a:r>
          </a:p>
          <a:p>
            <a:pPr marL="0" indent="0">
              <a:buNone/>
            </a:pPr>
            <a:r>
              <a:rPr lang="en-US" altLang="zh-CN" dirty="0" smtClean="0"/>
              <a:t>	for(k </a:t>
            </a:r>
            <a:r>
              <a:rPr lang="en-US" altLang="zh-CN" dirty="0"/>
              <a:t>= 1; k &lt; </a:t>
            </a:r>
            <a:r>
              <a:rPr lang="en-US" altLang="zh-CN" dirty="0" err="1"/>
              <a:t>list.length</a:t>
            </a:r>
            <a:r>
              <a:rPr lang="en-US" altLang="zh-CN" dirty="0"/>
              <a:t>(); k++){</a:t>
            </a:r>
          </a:p>
          <a:p>
            <a:pPr marL="0" indent="0">
              <a:buNone/>
            </a:pPr>
            <a:r>
              <a:rPr lang="en-US" altLang="zh-CN" dirty="0" smtClean="0"/>
              <a:t>		</a:t>
            </a:r>
            <a:r>
              <a:rPr lang="en-US" altLang="zh-CN" b="1" dirty="0" smtClean="0">
                <a:solidFill>
                  <a:srgbClr val="002060"/>
                </a:solidFill>
              </a:rPr>
              <a:t>// </a:t>
            </a:r>
            <a:r>
              <a:rPr lang="en-US" altLang="zh-CN" b="1" dirty="0">
                <a:solidFill>
                  <a:srgbClr val="002060"/>
                </a:solidFill>
              </a:rPr>
              <a:t>invariant true here</a:t>
            </a:r>
          </a:p>
          <a:p>
            <a:pPr marL="0" indent="0">
              <a:buNone/>
            </a:pPr>
            <a:r>
              <a:rPr lang="en-US" altLang="zh-CN" dirty="0" smtClean="0"/>
              <a:t>		if </a:t>
            </a:r>
            <a:r>
              <a:rPr lang="en-US" altLang="zh-CN" dirty="0"/>
              <a:t>(list[k] &gt; list[</a:t>
            </a:r>
            <a:r>
              <a:rPr lang="en-US" altLang="zh-CN" dirty="0" err="1"/>
              <a:t>indexMax</a:t>
            </a:r>
            <a:r>
              <a:rPr lang="en-US" altLang="zh-CN" dirty="0"/>
              <a:t>])</a:t>
            </a:r>
          </a:p>
          <a:p>
            <a:pPr marL="0" indent="0">
              <a:buNone/>
            </a:pPr>
            <a:r>
              <a:rPr lang="en-US" altLang="zh-CN" dirty="0" smtClean="0"/>
              <a:t>			</a:t>
            </a:r>
            <a:r>
              <a:rPr lang="en-US" altLang="zh-CN" dirty="0" err="1" smtClean="0"/>
              <a:t>indexMax</a:t>
            </a:r>
            <a:r>
              <a:rPr lang="en-US" altLang="zh-CN" dirty="0" smtClean="0"/>
              <a:t> </a:t>
            </a:r>
            <a:r>
              <a:rPr lang="en-US" altLang="zh-CN" dirty="0"/>
              <a:t>= k;</a:t>
            </a:r>
          </a:p>
          <a:p>
            <a:pPr marL="0" indent="0">
              <a:buNone/>
            </a:pPr>
            <a:r>
              <a:rPr lang="en-US" altLang="zh-CN" dirty="0" smtClean="0"/>
              <a:t>	}</a:t>
            </a:r>
            <a:endParaRPr lang="en-US" altLang="zh-CN" dirty="0"/>
          </a:p>
          <a:p>
            <a:pPr marL="0" indent="0">
              <a:buNone/>
            </a:pPr>
            <a:endParaRPr lang="zh-CN" altLang="en-US" dirty="0"/>
          </a:p>
        </p:txBody>
      </p:sp>
    </p:spTree>
    <p:extLst>
      <p:ext uri="{BB962C8B-B14F-4D97-AF65-F5344CB8AC3E}">
        <p14:creationId xmlns:p14="http://schemas.microsoft.com/office/powerpoint/2010/main" val="2287386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冒泡排序的循环不变量是什么？</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092" y="2207173"/>
            <a:ext cx="11532021" cy="2946718"/>
          </a:xfrm>
        </p:spPr>
      </p:pic>
    </p:spTree>
    <p:extLst>
      <p:ext uri="{BB962C8B-B14F-4D97-AF65-F5344CB8AC3E}">
        <p14:creationId xmlns:p14="http://schemas.microsoft.com/office/powerpoint/2010/main" val="988111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a:t>
            </a:r>
            <a:r>
              <a:rPr lang="en-US" altLang="zh-CN" dirty="0" err="1" smtClean="0"/>
              <a:t>Goto</a:t>
            </a:r>
            <a:r>
              <a:rPr lang="zh-CN" altLang="en-US" dirty="0" smtClean="0"/>
              <a:t>语句</a:t>
            </a:r>
            <a:endParaRPr lang="zh-CN" altLang="en-US" dirty="0"/>
          </a:p>
        </p:txBody>
      </p:sp>
      <p:sp>
        <p:nvSpPr>
          <p:cNvPr id="4" name="Rectangle 1"/>
          <p:cNvSpPr>
            <a:spLocks noChangeArrowheads="1"/>
          </p:cNvSpPr>
          <p:nvPr/>
        </p:nvSpPr>
        <p:spPr bwMode="auto">
          <a:xfrm>
            <a:off x="629263" y="1688677"/>
            <a:ext cx="8858865" cy="3770239"/>
          </a:xfrm>
          <a:prstGeom prst="rect">
            <a:avLst/>
          </a:prstGeom>
          <a:solidFill>
            <a:srgbClr val="F3FF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#include"stdio.h"</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int main(void){</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int n=0;</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printf("input a string ：\n");</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loop: if(getchar()!='\n')</a:t>
            </a:r>
            <a:r>
              <a:rPr kumimoji="0" lang="en-US"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n++;</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goto loop;</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printf("%d",n);</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000" b="0" i="0" u="none" strike="noStrike" cap="none" normalizeH="0" baseline="0" dirty="0" smtClean="0">
                <a:ln>
                  <a:noFill/>
                </a:ln>
                <a:solidFill>
                  <a:schemeClr val="tx1"/>
                </a:solidFill>
                <a:effectLst/>
              </a:rPr>
              <a:t> </a:t>
            </a:r>
            <a:endParaRPr kumimoji="0" lang="zh-CN" altLang="zh-CN"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8646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Goto</a:t>
            </a:r>
            <a:r>
              <a:rPr lang="zh-CN" altLang="en-US" dirty="0" smtClean="0"/>
              <a:t>语句</a:t>
            </a:r>
            <a:endParaRPr lang="zh-CN" altLang="en-US" dirty="0"/>
          </a:p>
        </p:txBody>
      </p:sp>
      <p:sp>
        <p:nvSpPr>
          <p:cNvPr id="4" name="矩形 3"/>
          <p:cNvSpPr/>
          <p:nvPr/>
        </p:nvSpPr>
        <p:spPr>
          <a:xfrm>
            <a:off x="838200" y="1639843"/>
            <a:ext cx="4613515" cy="3970318"/>
          </a:xfrm>
          <a:prstGeom prst="rect">
            <a:avLst/>
          </a:prstGeom>
        </p:spPr>
        <p:txBody>
          <a:bodyPr wrap="square">
            <a:spAutoFit/>
          </a:bodyPr>
          <a:lstStyle/>
          <a:p>
            <a:r>
              <a:rPr lang="en-US" altLang="zh-CN" dirty="0">
                <a:solidFill>
                  <a:srgbClr val="333333"/>
                </a:solidFill>
                <a:latin typeface="arial" panose="020B0604020202020204" pitchFamily="34" charset="0"/>
              </a:rPr>
              <a:t>#include &lt;</a:t>
            </a:r>
            <a:r>
              <a:rPr lang="en-US" altLang="zh-CN" dirty="0" err="1">
                <a:solidFill>
                  <a:srgbClr val="333333"/>
                </a:solidFill>
                <a:latin typeface="arial" panose="020B0604020202020204" pitchFamily="34" charset="0"/>
              </a:rPr>
              <a:t>stdio.h</a:t>
            </a:r>
            <a:r>
              <a:rPr lang="en-US" altLang="zh-CN" dirty="0">
                <a:solidFill>
                  <a:srgbClr val="333333"/>
                </a:solidFill>
                <a:latin typeface="arial" panose="020B0604020202020204" pitchFamily="34" charset="0"/>
              </a:rPr>
              <a:t>&gt;</a:t>
            </a:r>
            <a:r>
              <a:rPr lang="en-US" altLang="zh-CN" dirty="0"/>
              <a:t/>
            </a:r>
            <a:br>
              <a:rPr lang="en-US" altLang="zh-CN" dirty="0"/>
            </a:br>
            <a:r>
              <a:rPr lang="en-US" altLang="zh-CN" dirty="0"/>
              <a:t/>
            </a:r>
            <a:br>
              <a:rPr lang="en-US" altLang="zh-CN" dirty="0"/>
            </a:br>
            <a:r>
              <a:rPr lang="en-US" altLang="zh-CN" dirty="0" err="1">
                <a:solidFill>
                  <a:srgbClr val="333333"/>
                </a:solidFill>
                <a:latin typeface="arial" panose="020B0604020202020204" pitchFamily="34" charset="0"/>
              </a:rPr>
              <a:t>int</a:t>
            </a:r>
            <a:r>
              <a:rPr lang="en-US" altLang="zh-CN" dirty="0">
                <a:solidFill>
                  <a:srgbClr val="333333"/>
                </a:solidFill>
                <a:latin typeface="arial" panose="020B0604020202020204" pitchFamily="34" charset="0"/>
              </a:rPr>
              <a:t> main(void</a:t>
            </a:r>
            <a:r>
              <a:rPr lang="en-US" altLang="zh-CN" dirty="0" smtClean="0">
                <a:solidFill>
                  <a:srgbClr val="333333"/>
                </a:solidFill>
                <a:latin typeface="arial" panose="020B0604020202020204" pitchFamily="34" charset="0"/>
              </a:rPr>
              <a:t>){</a:t>
            </a:r>
            <a:r>
              <a:rPr lang="en-US" altLang="zh-CN" dirty="0"/>
              <a:t/>
            </a:r>
            <a:br>
              <a:rPr lang="en-US" altLang="zh-CN" dirty="0"/>
            </a:br>
            <a:r>
              <a:rPr lang="en-US" altLang="zh-CN" dirty="0" smtClean="0"/>
              <a:t>      </a:t>
            </a:r>
            <a:r>
              <a:rPr lang="en-US" altLang="zh-CN" dirty="0" err="1" smtClean="0">
                <a:solidFill>
                  <a:srgbClr val="333333"/>
                </a:solidFill>
                <a:latin typeface="arial" panose="020B0604020202020204" pitchFamily="34" charset="0"/>
              </a:rPr>
              <a:t>int</a:t>
            </a:r>
            <a:r>
              <a:rPr lang="en-US" altLang="zh-CN" dirty="0" smtClean="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i</a:t>
            </a:r>
            <a:r>
              <a:rPr lang="en-US" altLang="zh-CN" dirty="0" smtClean="0">
                <a:solidFill>
                  <a:srgbClr val="333333"/>
                </a:solidFill>
                <a:latin typeface="arial" panose="020B0604020202020204" pitchFamily="34" charset="0"/>
              </a:rPr>
              <a:t>, j, k;</a:t>
            </a:r>
            <a:r>
              <a:rPr lang="en-US" altLang="zh-CN" dirty="0" smtClean="0"/>
              <a:t/>
            </a:r>
            <a:br>
              <a:rPr lang="en-US" altLang="zh-CN" dirty="0" smtClean="0"/>
            </a:br>
            <a:r>
              <a:rPr lang="en-US" altLang="zh-CN" dirty="0" smtClean="0"/>
              <a:t/>
            </a:r>
            <a:br>
              <a:rPr lang="en-US" altLang="zh-CN" dirty="0" smtClean="0"/>
            </a:br>
            <a:r>
              <a:rPr lang="en-US" altLang="zh-CN" dirty="0" smtClean="0"/>
              <a:t>      </a:t>
            </a:r>
            <a:r>
              <a:rPr lang="en-US" altLang="zh-CN" dirty="0" smtClean="0">
                <a:solidFill>
                  <a:srgbClr val="333333"/>
                </a:solidFill>
                <a:latin typeface="arial" panose="020B0604020202020204" pitchFamily="34" charset="0"/>
              </a:rPr>
              <a:t>for (</a:t>
            </a:r>
            <a:r>
              <a:rPr lang="en-US" altLang="zh-CN" dirty="0" err="1" smtClean="0">
                <a:solidFill>
                  <a:srgbClr val="333333"/>
                </a:solidFill>
                <a:latin typeface="arial" panose="020B0604020202020204" pitchFamily="34" charset="0"/>
              </a:rPr>
              <a:t>i</a:t>
            </a:r>
            <a:r>
              <a:rPr lang="en-US" altLang="zh-CN" dirty="0" smtClean="0">
                <a:solidFill>
                  <a:srgbClr val="333333"/>
                </a:solidFill>
                <a:latin typeface="arial" panose="020B0604020202020204" pitchFamily="34" charset="0"/>
              </a:rPr>
              <a:t> = 0; </a:t>
            </a:r>
            <a:r>
              <a:rPr lang="en-US" altLang="zh-CN" dirty="0" err="1" smtClean="0">
                <a:solidFill>
                  <a:srgbClr val="333333"/>
                </a:solidFill>
                <a:latin typeface="arial" panose="020B0604020202020204" pitchFamily="34" charset="0"/>
              </a:rPr>
              <a:t>i</a:t>
            </a:r>
            <a:r>
              <a:rPr lang="en-US" altLang="zh-CN" dirty="0" smtClean="0">
                <a:solidFill>
                  <a:srgbClr val="333333"/>
                </a:solidFill>
                <a:latin typeface="arial" panose="020B0604020202020204" pitchFamily="34" charset="0"/>
              </a:rPr>
              <a:t> &lt; 10; </a:t>
            </a:r>
            <a:r>
              <a:rPr lang="en-US" altLang="zh-CN" dirty="0" err="1" smtClean="0">
                <a:solidFill>
                  <a:srgbClr val="333333"/>
                </a:solidFill>
                <a:latin typeface="arial" panose="020B0604020202020204" pitchFamily="34" charset="0"/>
              </a:rPr>
              <a:t>i</a:t>
            </a:r>
            <a:r>
              <a:rPr lang="en-US" altLang="zh-CN" dirty="0" smtClean="0">
                <a:solidFill>
                  <a:srgbClr val="333333"/>
                </a:solidFill>
                <a:latin typeface="arial" panose="020B0604020202020204" pitchFamily="34" charset="0"/>
              </a:rPr>
              <a:t>++)</a:t>
            </a:r>
            <a:r>
              <a:rPr lang="en-US" altLang="zh-CN" dirty="0" smtClean="0"/>
              <a:t/>
            </a:r>
            <a:br>
              <a:rPr lang="en-US" altLang="zh-CN" dirty="0" smtClean="0"/>
            </a:br>
            <a:r>
              <a:rPr lang="en-US" altLang="zh-CN" dirty="0" smtClean="0"/>
              <a:t>           </a:t>
            </a:r>
            <a:r>
              <a:rPr lang="en-US" altLang="zh-CN" dirty="0" smtClean="0">
                <a:solidFill>
                  <a:srgbClr val="333333"/>
                </a:solidFill>
                <a:latin typeface="arial" panose="020B0604020202020204" pitchFamily="34" charset="0"/>
              </a:rPr>
              <a:t>for (j = 0; j &lt; 10; </a:t>
            </a:r>
            <a:r>
              <a:rPr lang="en-US" altLang="zh-CN" dirty="0" err="1" smtClean="0">
                <a:solidFill>
                  <a:srgbClr val="333333"/>
                </a:solidFill>
                <a:latin typeface="arial" panose="020B0604020202020204" pitchFamily="34" charset="0"/>
              </a:rPr>
              <a:t>j++</a:t>
            </a:r>
            <a:r>
              <a:rPr lang="en-US" altLang="zh-CN" dirty="0" smtClean="0">
                <a:solidFill>
                  <a:srgbClr val="333333"/>
                </a:solidFill>
                <a:latin typeface="arial" panose="020B0604020202020204" pitchFamily="34" charset="0"/>
              </a:rPr>
              <a:t>){</a:t>
            </a:r>
            <a:r>
              <a:rPr lang="en-US" altLang="zh-CN" dirty="0" smtClean="0"/>
              <a:t/>
            </a:r>
            <a:br>
              <a:rPr lang="en-US" altLang="zh-CN" dirty="0" smtClean="0"/>
            </a:br>
            <a:r>
              <a:rPr lang="en-US" altLang="zh-CN" dirty="0" smtClean="0"/>
              <a:t>              </a:t>
            </a:r>
            <a:r>
              <a:rPr lang="en-US" altLang="zh-CN" dirty="0"/>
              <a:t> </a:t>
            </a:r>
            <a:r>
              <a:rPr lang="en-US" altLang="zh-CN" dirty="0" smtClean="0"/>
              <a:t> </a:t>
            </a:r>
            <a:r>
              <a:rPr lang="en-US" altLang="zh-CN" dirty="0" smtClean="0">
                <a:solidFill>
                  <a:srgbClr val="333333"/>
                </a:solidFill>
                <a:latin typeface="arial" panose="020B0604020202020204" pitchFamily="34" charset="0"/>
              </a:rPr>
              <a:t>for (k = 0; k &lt; 10; k++)</a:t>
            </a:r>
            <a:r>
              <a:rPr lang="en-US" altLang="zh-CN" dirty="0" smtClean="0"/>
              <a:t/>
            </a:r>
            <a:br>
              <a:rPr lang="en-US" altLang="zh-CN" dirty="0" smtClean="0"/>
            </a:br>
            <a:r>
              <a:rPr lang="en-US" altLang="zh-CN" dirty="0" smtClean="0"/>
              <a:t>                    </a:t>
            </a:r>
            <a:r>
              <a:rPr lang="en-US" altLang="zh-CN" dirty="0" smtClean="0">
                <a:solidFill>
                  <a:srgbClr val="333333"/>
                </a:solidFill>
                <a:latin typeface="arial" panose="020B0604020202020204" pitchFamily="34" charset="0"/>
              </a:rPr>
              <a:t>if (</a:t>
            </a:r>
            <a:r>
              <a:rPr lang="en-US" altLang="zh-CN" dirty="0" err="1" smtClean="0">
                <a:solidFill>
                  <a:srgbClr val="333333"/>
                </a:solidFill>
                <a:latin typeface="arial" panose="020B0604020202020204" pitchFamily="34" charset="0"/>
              </a:rPr>
              <a:t>i</a:t>
            </a:r>
            <a:r>
              <a:rPr lang="en-US" altLang="zh-CN" dirty="0" smtClean="0">
                <a:solidFill>
                  <a:srgbClr val="333333"/>
                </a:solidFill>
                <a:latin typeface="arial" panose="020B0604020202020204" pitchFamily="34" charset="0"/>
              </a:rPr>
              <a:t> + j + k </a:t>
            </a:r>
            <a:r>
              <a:rPr lang="en-US" altLang="zh-CN" dirty="0" smtClean="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10)</a:t>
            </a:r>
            <a:r>
              <a:rPr lang="en-US" altLang="zh-CN" dirty="0" smtClean="0"/>
              <a:t/>
            </a:r>
            <a:br>
              <a:rPr lang="en-US" altLang="zh-CN" dirty="0" smtClean="0"/>
            </a:br>
            <a:r>
              <a:rPr lang="en-US" altLang="zh-CN" dirty="0" smtClean="0"/>
              <a:t>                       break</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printf</a:t>
            </a:r>
            <a:r>
              <a:rPr lang="en-US" altLang="zh-CN" dirty="0">
                <a:solidFill>
                  <a:srgbClr val="333333"/>
                </a:solidFill>
                <a:latin typeface="arial" panose="020B0604020202020204" pitchFamily="34" charset="0"/>
              </a:rPr>
              <a:t>("%d %d %d", </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j, k</a:t>
            </a:r>
            <a:r>
              <a:rPr lang="en-US" altLang="zh-CN" dirty="0" smtClean="0">
                <a:solidFill>
                  <a:srgbClr val="333333"/>
                </a:solidFill>
                <a:latin typeface="arial" panose="020B0604020202020204" pitchFamily="34" charset="0"/>
              </a:rPr>
              <a:t>);</a:t>
            </a:r>
          </a:p>
          <a:p>
            <a:r>
              <a:rPr lang="en-US" altLang="zh-CN" dirty="0" smtClean="0">
                <a:solidFill>
                  <a:srgbClr val="333333"/>
                </a:solidFill>
                <a:latin typeface="arial" panose="020B0604020202020204" pitchFamily="34" charset="0"/>
              </a:rPr>
              <a:t>         } </a:t>
            </a:r>
            <a:r>
              <a:rPr lang="en-US" altLang="zh-CN" dirty="0" smtClean="0"/>
              <a:t/>
            </a:r>
            <a:br>
              <a:rPr lang="en-US" altLang="zh-CN" dirty="0" smtClean="0"/>
            </a:br>
            <a:r>
              <a:rPr lang="en-US" altLang="zh-CN" dirty="0" smtClean="0">
                <a:solidFill>
                  <a:srgbClr val="333333"/>
                </a:solidFill>
                <a:latin typeface="arial" panose="020B0604020202020204" pitchFamily="34" charset="0"/>
              </a:rPr>
              <a:t>}</a:t>
            </a:r>
          </a:p>
          <a:p>
            <a:endParaRPr lang="zh-CN" altLang="en-US" dirty="0"/>
          </a:p>
        </p:txBody>
      </p:sp>
      <p:sp>
        <p:nvSpPr>
          <p:cNvPr id="5" name="文本框 4"/>
          <p:cNvSpPr txBox="1"/>
          <p:nvPr/>
        </p:nvSpPr>
        <p:spPr>
          <a:xfrm>
            <a:off x="6253082" y="1588998"/>
            <a:ext cx="3801041" cy="3970318"/>
          </a:xfrm>
          <a:prstGeom prst="rect">
            <a:avLst/>
          </a:prstGeom>
          <a:noFill/>
        </p:spPr>
        <p:txBody>
          <a:bodyPr wrap="none" rtlCol="0">
            <a:spAutoFit/>
          </a:bodyPr>
          <a:lstStyle/>
          <a:p>
            <a:r>
              <a:rPr lang="en-US" altLang="zh-CN" dirty="0">
                <a:solidFill>
                  <a:srgbClr val="333333"/>
                </a:solidFill>
                <a:latin typeface="arial" panose="020B0604020202020204" pitchFamily="34" charset="0"/>
              </a:rPr>
              <a:t>#include &lt;</a:t>
            </a:r>
            <a:r>
              <a:rPr lang="en-US" altLang="zh-CN" dirty="0" err="1">
                <a:solidFill>
                  <a:srgbClr val="333333"/>
                </a:solidFill>
                <a:latin typeface="arial" panose="020B0604020202020204" pitchFamily="34" charset="0"/>
              </a:rPr>
              <a:t>stdio.h</a:t>
            </a:r>
            <a:r>
              <a:rPr lang="en-US" altLang="zh-CN" dirty="0">
                <a:solidFill>
                  <a:srgbClr val="333333"/>
                </a:solidFill>
                <a:latin typeface="arial" panose="020B0604020202020204" pitchFamily="34" charset="0"/>
              </a:rPr>
              <a:t>&gt;</a:t>
            </a:r>
            <a:r>
              <a:rPr lang="en-US" altLang="zh-CN" dirty="0"/>
              <a:t/>
            </a:r>
            <a:br>
              <a:rPr lang="en-US" altLang="zh-CN" dirty="0"/>
            </a:br>
            <a:r>
              <a:rPr lang="en-US" altLang="zh-CN" dirty="0"/>
              <a:t/>
            </a:r>
            <a:br>
              <a:rPr lang="en-US" altLang="zh-CN" dirty="0"/>
            </a:br>
            <a:r>
              <a:rPr lang="en-US" altLang="zh-CN" dirty="0" err="1">
                <a:solidFill>
                  <a:srgbClr val="333333"/>
                </a:solidFill>
                <a:latin typeface="arial" panose="020B0604020202020204" pitchFamily="34" charset="0"/>
              </a:rPr>
              <a:t>int</a:t>
            </a:r>
            <a:r>
              <a:rPr lang="en-US" altLang="zh-CN" dirty="0">
                <a:solidFill>
                  <a:srgbClr val="333333"/>
                </a:solidFill>
                <a:latin typeface="arial" panose="020B0604020202020204" pitchFamily="34" charset="0"/>
              </a:rPr>
              <a:t> main(void){</a:t>
            </a:r>
            <a:r>
              <a:rPr lang="en-US" altLang="zh-CN" dirty="0"/>
              <a:t/>
            </a:r>
            <a:br>
              <a:rPr lang="en-US" altLang="zh-CN" dirty="0"/>
            </a:br>
            <a:r>
              <a:rPr lang="en-US" altLang="zh-CN" dirty="0"/>
              <a:t>     </a:t>
            </a:r>
            <a:r>
              <a:rPr lang="en-US" altLang="zh-CN" dirty="0" err="1" smtClean="0">
                <a:solidFill>
                  <a:srgbClr val="333333"/>
                </a:solidFill>
                <a:latin typeface="arial" panose="020B0604020202020204" pitchFamily="34" charset="0"/>
              </a:rPr>
              <a:t>int</a:t>
            </a:r>
            <a:r>
              <a:rPr lang="en-US" altLang="zh-CN" dirty="0" smtClean="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j, k;</a:t>
            </a:r>
            <a:r>
              <a:rPr lang="en-US" altLang="zh-CN" dirty="0"/>
              <a:t/>
            </a:r>
            <a:br>
              <a:rPr lang="en-US" altLang="zh-CN" dirty="0"/>
            </a:br>
            <a:r>
              <a:rPr lang="en-US" altLang="zh-CN" dirty="0"/>
              <a:t/>
            </a:r>
            <a:br>
              <a:rPr lang="en-US" altLang="zh-CN" dirty="0"/>
            </a:br>
            <a:r>
              <a:rPr lang="en-US" altLang="zh-CN" dirty="0"/>
              <a:t>      </a:t>
            </a:r>
            <a:r>
              <a:rPr lang="en-US" altLang="zh-CN" dirty="0" smtClean="0">
                <a:solidFill>
                  <a:srgbClr val="333333"/>
                </a:solidFill>
                <a:latin typeface="arial" panose="020B0604020202020204" pitchFamily="34" charset="0"/>
              </a:rPr>
              <a:t>for </a:t>
            </a:r>
            <a:r>
              <a:rPr lang="en-US" altLang="zh-CN" dirty="0">
                <a:solidFill>
                  <a:srgbClr val="333333"/>
                </a:solidFill>
                <a:latin typeface="arial" panose="020B0604020202020204" pitchFamily="34" charset="0"/>
              </a:rPr>
              <a:t>(</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 0; </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&lt; 10; </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a:t>
            </a:r>
            <a:r>
              <a:rPr lang="en-US" altLang="zh-CN" dirty="0"/>
              <a:t/>
            </a:r>
            <a:br>
              <a:rPr lang="en-US" altLang="zh-CN" dirty="0"/>
            </a:br>
            <a:r>
              <a:rPr lang="en-US" altLang="zh-CN" dirty="0"/>
              <a:t>         </a:t>
            </a:r>
            <a:r>
              <a:rPr lang="en-US" altLang="zh-CN" dirty="0" smtClean="0"/>
              <a:t>  </a:t>
            </a:r>
            <a:r>
              <a:rPr lang="en-US" altLang="zh-CN" dirty="0" smtClean="0">
                <a:solidFill>
                  <a:srgbClr val="333333"/>
                </a:solidFill>
                <a:latin typeface="arial" panose="020B0604020202020204" pitchFamily="34" charset="0"/>
              </a:rPr>
              <a:t>for </a:t>
            </a:r>
            <a:r>
              <a:rPr lang="en-US" altLang="zh-CN" dirty="0">
                <a:solidFill>
                  <a:srgbClr val="333333"/>
                </a:solidFill>
                <a:latin typeface="arial" panose="020B0604020202020204" pitchFamily="34" charset="0"/>
              </a:rPr>
              <a:t>(j = 0; j &lt; 10; </a:t>
            </a:r>
            <a:r>
              <a:rPr lang="en-US" altLang="zh-CN" dirty="0" err="1">
                <a:solidFill>
                  <a:srgbClr val="333333"/>
                </a:solidFill>
                <a:latin typeface="arial" panose="020B0604020202020204" pitchFamily="34" charset="0"/>
              </a:rPr>
              <a:t>j++</a:t>
            </a:r>
            <a:r>
              <a:rPr lang="en-US" altLang="zh-CN" dirty="0">
                <a:solidFill>
                  <a:srgbClr val="333333"/>
                </a:solidFill>
                <a:latin typeface="arial" panose="020B0604020202020204" pitchFamily="34" charset="0"/>
              </a:rPr>
              <a:t>){</a:t>
            </a:r>
            <a:r>
              <a:rPr lang="en-US" altLang="zh-CN" dirty="0"/>
              <a:t/>
            </a:r>
            <a:br>
              <a:rPr lang="en-US" altLang="zh-CN" dirty="0"/>
            </a:br>
            <a:r>
              <a:rPr lang="en-US" altLang="zh-CN" dirty="0"/>
              <a:t>              	</a:t>
            </a:r>
            <a:r>
              <a:rPr lang="en-US" altLang="zh-CN" dirty="0" smtClean="0">
                <a:solidFill>
                  <a:srgbClr val="333333"/>
                </a:solidFill>
                <a:latin typeface="arial" panose="020B0604020202020204" pitchFamily="34" charset="0"/>
              </a:rPr>
              <a:t>for </a:t>
            </a:r>
            <a:r>
              <a:rPr lang="en-US" altLang="zh-CN" dirty="0">
                <a:solidFill>
                  <a:srgbClr val="333333"/>
                </a:solidFill>
                <a:latin typeface="arial" panose="020B0604020202020204" pitchFamily="34" charset="0"/>
              </a:rPr>
              <a:t>(k = 0; k &lt; 10; k++)</a:t>
            </a:r>
            <a:r>
              <a:rPr lang="en-US" altLang="zh-CN" dirty="0"/>
              <a:t/>
            </a:r>
            <a:br>
              <a:rPr lang="en-US" altLang="zh-CN" dirty="0"/>
            </a:br>
            <a:r>
              <a:rPr lang="en-US" altLang="zh-CN" dirty="0"/>
              <a:t>                 </a:t>
            </a:r>
            <a:r>
              <a:rPr lang="en-US" altLang="zh-CN" dirty="0" smtClean="0"/>
              <a:t>	      </a:t>
            </a:r>
            <a:r>
              <a:rPr lang="en-US" altLang="zh-CN" dirty="0" smtClean="0">
                <a:solidFill>
                  <a:srgbClr val="333333"/>
                </a:solidFill>
                <a:latin typeface="arial" panose="020B0604020202020204" pitchFamily="34" charset="0"/>
              </a:rPr>
              <a:t>if </a:t>
            </a:r>
            <a:r>
              <a:rPr lang="en-US" altLang="zh-CN" dirty="0">
                <a:solidFill>
                  <a:srgbClr val="333333"/>
                </a:solidFill>
                <a:latin typeface="arial" panose="020B0604020202020204" pitchFamily="34" charset="0"/>
              </a:rPr>
              <a:t>(</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 j + </a:t>
            </a:r>
            <a:r>
              <a:rPr lang="en-US" altLang="zh-CN">
                <a:solidFill>
                  <a:srgbClr val="333333"/>
                </a:solidFill>
                <a:latin typeface="arial" panose="020B0604020202020204" pitchFamily="34" charset="0"/>
              </a:rPr>
              <a:t>k </a:t>
            </a:r>
            <a:r>
              <a:rPr lang="en-US" altLang="zh-CN" smtClean="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10)</a:t>
            </a:r>
            <a:r>
              <a:rPr lang="en-US" altLang="zh-CN" dirty="0"/>
              <a:t/>
            </a:r>
            <a:br>
              <a:rPr lang="en-US" altLang="zh-CN" dirty="0"/>
            </a:br>
            <a:r>
              <a:rPr lang="en-US" altLang="zh-CN" dirty="0"/>
              <a:t>                  </a:t>
            </a:r>
            <a:r>
              <a:rPr lang="en-US" altLang="zh-CN" dirty="0" smtClean="0"/>
              <a:t>          </a:t>
            </a:r>
            <a:r>
              <a:rPr lang="en-US" altLang="zh-CN" dirty="0" err="1" smtClean="0">
                <a:solidFill>
                  <a:srgbClr val="333333"/>
                </a:solidFill>
                <a:latin typeface="arial" panose="020B0604020202020204" pitchFamily="34" charset="0"/>
              </a:rPr>
              <a:t>goto</a:t>
            </a:r>
            <a:r>
              <a:rPr lang="en-US" altLang="zh-CN" dirty="0" smtClean="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exit_for</a:t>
            </a:r>
            <a:r>
              <a:rPr lang="en-US" altLang="zh-CN" dirty="0">
                <a:solidFill>
                  <a:srgbClr val="333333"/>
                </a:solidFill>
                <a:latin typeface="arial" panose="020B0604020202020204" pitchFamily="34" charset="0"/>
              </a:rPr>
              <a:t>;</a:t>
            </a:r>
            <a:endParaRPr lang="en-US" altLang="zh-CN" dirty="0"/>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p>
          <a:p>
            <a:r>
              <a:rPr lang="en-US" altLang="zh-CN" dirty="0" err="1">
                <a:solidFill>
                  <a:srgbClr val="333333"/>
                </a:solidFill>
                <a:latin typeface="arial" panose="020B0604020202020204" pitchFamily="34" charset="0"/>
              </a:rPr>
              <a:t>exit_for</a:t>
            </a:r>
            <a:r>
              <a:rPr lang="en-US" altLang="zh-CN" dirty="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printf</a:t>
            </a:r>
            <a:r>
              <a:rPr lang="en-US" altLang="zh-CN" dirty="0">
                <a:solidFill>
                  <a:srgbClr val="333333"/>
                </a:solidFill>
                <a:latin typeface="arial" panose="020B0604020202020204" pitchFamily="34" charset="0"/>
              </a:rPr>
              <a:t>("%d %d %d", </a:t>
            </a:r>
            <a:r>
              <a:rPr lang="en-US" altLang="zh-CN" dirty="0" err="1">
                <a:solidFill>
                  <a:srgbClr val="333333"/>
                </a:solidFill>
                <a:latin typeface="arial" panose="020B0604020202020204" pitchFamily="34" charset="0"/>
              </a:rPr>
              <a:t>i</a:t>
            </a:r>
            <a:r>
              <a:rPr lang="en-US" altLang="zh-CN" dirty="0">
                <a:solidFill>
                  <a:srgbClr val="333333"/>
                </a:solidFill>
                <a:latin typeface="arial" panose="020B0604020202020204" pitchFamily="34" charset="0"/>
              </a:rPr>
              <a:t>, j, k);</a:t>
            </a:r>
            <a:r>
              <a:rPr lang="en-US" altLang="zh-CN" dirty="0"/>
              <a:t/>
            </a:r>
            <a:br>
              <a:rPr lang="en-US" altLang="zh-CN" dirty="0"/>
            </a:br>
            <a:r>
              <a:rPr lang="en-US" altLang="zh-CN" dirty="0">
                <a:solidFill>
                  <a:srgbClr val="333333"/>
                </a:solidFill>
                <a:latin typeface="arial" panose="020B0604020202020204" pitchFamily="34" charset="0"/>
              </a:rPr>
              <a:t>}</a:t>
            </a:r>
          </a:p>
          <a:p>
            <a:endParaRPr lang="zh-CN" altLang="en-US" dirty="0"/>
          </a:p>
        </p:txBody>
      </p:sp>
    </p:spTree>
    <p:extLst>
      <p:ext uri="{BB962C8B-B14F-4D97-AF65-F5344CB8AC3E}">
        <p14:creationId xmlns:p14="http://schemas.microsoft.com/office/powerpoint/2010/main" val="287956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如果不加限制地使用</a:t>
            </a:r>
            <a:r>
              <a:rPr lang="en-US" altLang="zh-CN" dirty="0" err="1" smtClean="0"/>
              <a:t>goto</a:t>
            </a:r>
            <a:r>
              <a:rPr lang="zh-CN" altLang="en-US" dirty="0" smtClean="0"/>
              <a:t>语句：</a:t>
            </a:r>
            <a:endParaRPr lang="zh-CN" altLang="en-US" dirty="0"/>
          </a:p>
        </p:txBody>
      </p:sp>
      <p:sp>
        <p:nvSpPr>
          <p:cNvPr id="3" name="内容占位符 2"/>
          <p:cNvSpPr>
            <a:spLocks noGrp="1"/>
          </p:cNvSpPr>
          <p:nvPr>
            <p:ph idx="1"/>
          </p:nvPr>
        </p:nvSpPr>
        <p:spPr/>
        <p:txBody>
          <a:bodyPr/>
          <a:lstStyle/>
          <a:p>
            <a:r>
              <a:rPr lang="zh-CN" altLang="en-US" dirty="0"/>
              <a:t>面条</a:t>
            </a:r>
            <a:r>
              <a:rPr lang="zh-CN" altLang="en-US" dirty="0" smtClean="0"/>
              <a:t>式的程序：</a:t>
            </a:r>
            <a:endParaRPr lang="en-US" altLang="zh-CN" dirty="0" smtClean="0"/>
          </a:p>
          <a:p>
            <a:pPr lvl="1"/>
            <a:r>
              <a:rPr lang="zh-CN" altLang="en-US" dirty="0" smtClean="0"/>
              <a:t>文本空间中的程序：</a:t>
            </a:r>
            <a:endParaRPr lang="en-US" altLang="zh-CN" dirty="0" smtClean="0"/>
          </a:p>
          <a:p>
            <a:pPr lvl="2"/>
            <a:r>
              <a:rPr lang="zh-CN" altLang="en-US" dirty="0" smtClean="0"/>
              <a:t>下锅前的面条</a:t>
            </a:r>
            <a:endParaRPr lang="en-US" altLang="zh-CN" dirty="0" smtClean="0"/>
          </a:p>
          <a:p>
            <a:pPr lvl="2"/>
            <a:endParaRPr lang="en-US" altLang="zh-CN" dirty="0"/>
          </a:p>
          <a:p>
            <a:pPr lvl="1"/>
            <a:r>
              <a:rPr lang="zh-CN" altLang="en-US" dirty="0" smtClean="0"/>
              <a:t>运行中的执行序列：</a:t>
            </a:r>
            <a:endParaRPr lang="en-US" altLang="zh-CN" dirty="0" smtClean="0"/>
          </a:p>
          <a:p>
            <a:pPr lvl="2"/>
            <a:r>
              <a:rPr lang="zh-CN" altLang="en-US" dirty="0" smtClean="0"/>
              <a:t>下锅后的面条</a:t>
            </a:r>
            <a:endParaRPr lang="en-US" altLang="zh-CN" dirty="0" smtClean="0"/>
          </a:p>
          <a:p>
            <a:pPr lvl="2"/>
            <a:endParaRPr lang="en-US" altLang="zh-CN" dirty="0"/>
          </a:p>
          <a:p>
            <a:r>
              <a:rPr lang="zh-CN" altLang="en-US" dirty="0" smtClean="0"/>
              <a:t>难以想象！</a:t>
            </a:r>
            <a:endParaRPr lang="en-US" altLang="zh-CN" dirty="0" smtClean="0"/>
          </a:p>
          <a:p>
            <a:pPr lvl="1"/>
            <a:r>
              <a:rPr lang="zh-CN" altLang="en-US" dirty="0" smtClean="0"/>
              <a:t>文本空间和时间空间上巨大的</a:t>
            </a:r>
            <a:r>
              <a:rPr lang="en-US" altLang="zh-CN" dirty="0" smtClean="0"/>
              <a:t>gap</a:t>
            </a:r>
            <a:endParaRPr lang="zh-CN" altLang="en-US" dirty="0"/>
          </a:p>
        </p:txBody>
      </p:sp>
      <p:sp>
        <p:nvSpPr>
          <p:cNvPr id="4" name="矩形 3"/>
          <p:cNvSpPr/>
          <p:nvPr/>
        </p:nvSpPr>
        <p:spPr>
          <a:xfrm>
            <a:off x="6897511" y="2262411"/>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897511" y="2448148"/>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897511" y="2633355"/>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97511" y="2819092"/>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97511" y="3023445"/>
            <a:ext cx="1919112" cy="537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97511" y="3644815"/>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897511" y="3830022"/>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897511" y="4015759"/>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897511" y="4197880"/>
            <a:ext cx="1919112" cy="673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97511" y="4958915"/>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97511" y="5144652"/>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97511" y="5329859"/>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897511" y="5515596"/>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8827911" y="2652889"/>
            <a:ext cx="564445" cy="2370667"/>
          </a:xfrm>
          <a:custGeom>
            <a:avLst/>
            <a:gdLst>
              <a:gd name="connsiteX0" fmla="*/ 0 w 564445"/>
              <a:gd name="connsiteY0" fmla="*/ 11289 h 2370667"/>
              <a:gd name="connsiteX1" fmla="*/ 553156 w 564445"/>
              <a:gd name="connsiteY1" fmla="*/ 0 h 2370667"/>
              <a:gd name="connsiteX2" fmla="*/ 564445 w 564445"/>
              <a:gd name="connsiteY2" fmla="*/ 2370667 h 2370667"/>
              <a:gd name="connsiteX3" fmla="*/ 0 w 564445"/>
              <a:gd name="connsiteY3" fmla="*/ 2370667 h 2370667"/>
            </a:gdLst>
            <a:ahLst/>
            <a:cxnLst>
              <a:cxn ang="0">
                <a:pos x="connsiteX0" y="connsiteY0"/>
              </a:cxn>
              <a:cxn ang="0">
                <a:pos x="connsiteX1" y="connsiteY1"/>
              </a:cxn>
              <a:cxn ang="0">
                <a:pos x="connsiteX2" y="connsiteY2"/>
              </a:cxn>
              <a:cxn ang="0">
                <a:pos x="connsiteX3" y="connsiteY3"/>
              </a:cxn>
            </a:cxnLst>
            <a:rect l="l" t="t" r="r" b="b"/>
            <a:pathLst>
              <a:path w="564445" h="2370667">
                <a:moveTo>
                  <a:pt x="0" y="11289"/>
                </a:moveTo>
                <a:lnTo>
                  <a:pt x="553156" y="0"/>
                </a:lnTo>
                <a:lnTo>
                  <a:pt x="564445" y="2370667"/>
                </a:lnTo>
                <a:lnTo>
                  <a:pt x="0" y="2370667"/>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6524978" y="3138311"/>
            <a:ext cx="383822" cy="1580445"/>
          </a:xfrm>
          <a:custGeom>
            <a:avLst/>
            <a:gdLst>
              <a:gd name="connsiteX0" fmla="*/ 361245 w 383822"/>
              <a:gd name="connsiteY0" fmla="*/ 0 h 1580445"/>
              <a:gd name="connsiteX1" fmla="*/ 361245 w 383822"/>
              <a:gd name="connsiteY1" fmla="*/ 0 h 1580445"/>
              <a:gd name="connsiteX2" fmla="*/ 0 w 383822"/>
              <a:gd name="connsiteY2" fmla="*/ 0 h 1580445"/>
              <a:gd name="connsiteX3" fmla="*/ 11289 w 383822"/>
              <a:gd name="connsiteY3" fmla="*/ 1580445 h 1580445"/>
              <a:gd name="connsiteX4" fmla="*/ 383822 w 383822"/>
              <a:gd name="connsiteY4" fmla="*/ 1569156 h 1580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822" h="1580445">
                <a:moveTo>
                  <a:pt x="361245" y="0"/>
                </a:moveTo>
                <a:lnTo>
                  <a:pt x="361245" y="0"/>
                </a:lnTo>
                <a:lnTo>
                  <a:pt x="0" y="0"/>
                </a:lnTo>
                <a:lnTo>
                  <a:pt x="11289" y="1580445"/>
                </a:lnTo>
                <a:lnTo>
                  <a:pt x="383822" y="1569156"/>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8816623" y="3318933"/>
            <a:ext cx="146755" cy="2065867"/>
          </a:xfrm>
          <a:custGeom>
            <a:avLst/>
            <a:gdLst>
              <a:gd name="connsiteX0" fmla="*/ 0 w 146755"/>
              <a:gd name="connsiteY0" fmla="*/ 2054578 h 2065867"/>
              <a:gd name="connsiteX1" fmla="*/ 146755 w 146755"/>
              <a:gd name="connsiteY1" fmla="*/ 2065867 h 2065867"/>
              <a:gd name="connsiteX2" fmla="*/ 124177 w 146755"/>
              <a:gd name="connsiteY2" fmla="*/ 0 h 2065867"/>
              <a:gd name="connsiteX3" fmla="*/ 0 w 146755"/>
              <a:gd name="connsiteY3" fmla="*/ 0 h 2065867"/>
            </a:gdLst>
            <a:ahLst/>
            <a:cxnLst>
              <a:cxn ang="0">
                <a:pos x="connsiteX0" y="connsiteY0"/>
              </a:cxn>
              <a:cxn ang="0">
                <a:pos x="connsiteX1" y="connsiteY1"/>
              </a:cxn>
              <a:cxn ang="0">
                <a:pos x="connsiteX2" y="connsiteY2"/>
              </a:cxn>
              <a:cxn ang="0">
                <a:pos x="connsiteX3" y="connsiteY3"/>
              </a:cxn>
            </a:cxnLst>
            <a:rect l="l" t="t" r="r" b="b"/>
            <a:pathLst>
              <a:path w="146755" h="2065867">
                <a:moveTo>
                  <a:pt x="0" y="2054578"/>
                </a:moveTo>
                <a:lnTo>
                  <a:pt x="146755" y="2065867"/>
                </a:lnTo>
                <a:lnTo>
                  <a:pt x="124177" y="0"/>
                </a:lnTo>
                <a:lnTo>
                  <a:pt x="0" y="0"/>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6750756" y="2517422"/>
            <a:ext cx="169333" cy="1952978"/>
          </a:xfrm>
          <a:custGeom>
            <a:avLst/>
            <a:gdLst>
              <a:gd name="connsiteX0" fmla="*/ 135467 w 169333"/>
              <a:gd name="connsiteY0" fmla="*/ 1952978 h 1952978"/>
              <a:gd name="connsiteX1" fmla="*/ 0 w 169333"/>
              <a:gd name="connsiteY1" fmla="*/ 1952978 h 1952978"/>
              <a:gd name="connsiteX2" fmla="*/ 0 w 169333"/>
              <a:gd name="connsiteY2" fmla="*/ 0 h 1952978"/>
              <a:gd name="connsiteX3" fmla="*/ 169333 w 169333"/>
              <a:gd name="connsiteY3" fmla="*/ 11289 h 1952978"/>
            </a:gdLst>
            <a:ahLst/>
            <a:cxnLst>
              <a:cxn ang="0">
                <a:pos x="connsiteX0" y="connsiteY0"/>
              </a:cxn>
              <a:cxn ang="0">
                <a:pos x="connsiteX1" y="connsiteY1"/>
              </a:cxn>
              <a:cxn ang="0">
                <a:pos x="connsiteX2" y="connsiteY2"/>
              </a:cxn>
              <a:cxn ang="0">
                <a:pos x="connsiteX3" y="connsiteY3"/>
              </a:cxn>
            </a:cxnLst>
            <a:rect l="l" t="t" r="r" b="b"/>
            <a:pathLst>
              <a:path w="169333" h="1952978">
                <a:moveTo>
                  <a:pt x="135467" y="1952978"/>
                </a:moveTo>
                <a:lnTo>
                  <a:pt x="0" y="1952978"/>
                </a:lnTo>
                <a:lnTo>
                  <a:pt x="0" y="0"/>
                </a:lnTo>
                <a:lnTo>
                  <a:pt x="169333" y="11289"/>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2527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989438" y="755638"/>
            <a:ext cx="7941276" cy="2306964"/>
          </a:xfrm>
          <a:prstGeom prst="rect">
            <a:avLst/>
          </a:prstGeom>
        </p:spPr>
      </p:pic>
      <p:sp>
        <p:nvSpPr>
          <p:cNvPr id="6" name="文本框 5"/>
          <p:cNvSpPr txBox="1"/>
          <p:nvPr/>
        </p:nvSpPr>
        <p:spPr>
          <a:xfrm>
            <a:off x="2421924" y="4276561"/>
            <a:ext cx="5570756" cy="523220"/>
          </a:xfrm>
          <a:prstGeom prst="rect">
            <a:avLst/>
          </a:prstGeom>
          <a:noFill/>
        </p:spPr>
        <p:txBody>
          <a:bodyPr wrap="none" rtlCol="0">
            <a:spAutoFit/>
          </a:bodyPr>
          <a:lstStyle/>
          <a:p>
            <a:r>
              <a:rPr lang="zh-CN" altLang="en-US" sz="2800" dirty="0" smtClean="0">
                <a:solidFill>
                  <a:srgbClr val="C00000"/>
                </a:solidFill>
              </a:rPr>
              <a:t>轻轻提，慢慢移，先开窗，再喝汤</a:t>
            </a:r>
            <a:endParaRPr lang="zh-CN" altLang="en-US" sz="2800" dirty="0">
              <a:solidFill>
                <a:srgbClr val="C00000"/>
              </a:solidFill>
            </a:endParaRPr>
          </a:p>
        </p:txBody>
      </p:sp>
      <p:pic>
        <p:nvPicPr>
          <p:cNvPr id="7" name="图片 6"/>
          <p:cNvPicPr>
            <a:picLocks noChangeAspect="1"/>
          </p:cNvPicPr>
          <p:nvPr/>
        </p:nvPicPr>
        <p:blipFill>
          <a:blip r:embed="rId3"/>
          <a:stretch>
            <a:fillRect/>
          </a:stretch>
        </p:blipFill>
        <p:spPr>
          <a:xfrm>
            <a:off x="8548734" y="3221121"/>
            <a:ext cx="3303372" cy="2634100"/>
          </a:xfrm>
          <a:prstGeom prst="rect">
            <a:avLst/>
          </a:prstGeom>
        </p:spPr>
      </p:pic>
    </p:spTree>
    <p:extLst>
      <p:ext uri="{BB962C8B-B14F-4D97-AF65-F5344CB8AC3E}">
        <p14:creationId xmlns:p14="http://schemas.microsoft.com/office/powerpoint/2010/main" val="363694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重新阅读下面这句话？</a:t>
            </a:r>
            <a:endParaRPr lang="zh-CN" altLang="en-US" dirty="0"/>
          </a:p>
        </p:txBody>
      </p:sp>
      <p:sp>
        <p:nvSpPr>
          <p:cNvPr id="3" name="内容占位符 2"/>
          <p:cNvSpPr>
            <a:spLocks noGrp="1"/>
          </p:cNvSpPr>
          <p:nvPr>
            <p:ph idx="1"/>
          </p:nvPr>
        </p:nvSpPr>
        <p:spPr/>
        <p:txBody>
          <a:bodyPr/>
          <a:lstStyle/>
          <a:p>
            <a:r>
              <a:rPr lang="en-US" altLang="zh-CN" dirty="0"/>
              <a:t>My second remark is that our intellectual powers are rather geared to master static relations and that our powers to visualize processes evolving in time are relatively poorly developed. For that reason we should do our utmost to shorten the conceptual gap between the static program and the dynamic process, to make the correspondence between the program (spread out in text space) and the process (spread out in time) as trivial as possible. </a:t>
            </a:r>
            <a:endParaRPr lang="en-US" altLang="zh-CN" dirty="0" smtClean="0"/>
          </a:p>
          <a:p>
            <a:pPr marL="0" indent="0" algn="r">
              <a:buNone/>
            </a:pPr>
            <a:r>
              <a:rPr lang="en-US" altLang="zh-CN" dirty="0" smtClean="0"/>
              <a:t>----</a:t>
            </a:r>
            <a:r>
              <a:rPr lang="en-US" altLang="zh-CN" dirty="0" err="1" smtClean="0"/>
              <a:t>E.W.Dijkstra</a:t>
            </a:r>
            <a:endParaRPr lang="zh-CN" altLang="en-US" dirty="0"/>
          </a:p>
        </p:txBody>
      </p:sp>
      <p:sp>
        <p:nvSpPr>
          <p:cNvPr id="4" name="文本框 3"/>
          <p:cNvSpPr txBox="1"/>
          <p:nvPr/>
        </p:nvSpPr>
        <p:spPr>
          <a:xfrm>
            <a:off x="2240265" y="5345966"/>
            <a:ext cx="7711470" cy="830997"/>
          </a:xfrm>
          <a:prstGeom prst="rect">
            <a:avLst/>
          </a:prstGeom>
          <a:noFill/>
        </p:spPr>
        <p:txBody>
          <a:bodyPr wrap="none" rtlCol="0">
            <a:spAutoFit/>
          </a:bodyPr>
          <a:lstStyle/>
          <a:p>
            <a:r>
              <a:rPr lang="zh-CN" altLang="en-US" sz="2400" dirty="0" smtClean="0"/>
              <a:t>顺序结构、分支结构、循环结构这三种结构产生的</a:t>
            </a:r>
            <a:r>
              <a:rPr lang="en-US" altLang="zh-CN" sz="2400" dirty="0" smtClean="0"/>
              <a:t>gap</a:t>
            </a:r>
            <a:r>
              <a:rPr lang="zh-CN" altLang="en-US" sz="2400" dirty="0" smtClean="0"/>
              <a:t>？</a:t>
            </a:r>
            <a:endParaRPr lang="en-US" altLang="zh-CN" sz="2400" dirty="0" smtClean="0"/>
          </a:p>
          <a:p>
            <a:pPr algn="ctr"/>
            <a:r>
              <a:rPr lang="en-US" altLang="zh-CN" sz="2400" dirty="0" err="1" smtClean="0"/>
              <a:t>Goto</a:t>
            </a:r>
            <a:r>
              <a:rPr lang="zh-CN" altLang="en-US" sz="2400" dirty="0" smtClean="0"/>
              <a:t>结构产生的</a:t>
            </a:r>
            <a:r>
              <a:rPr lang="en-US" altLang="zh-CN" sz="2400" dirty="0" smtClean="0"/>
              <a:t>gap</a:t>
            </a:r>
            <a:r>
              <a:rPr lang="zh-CN" altLang="en-US" sz="2400" dirty="0" smtClean="0"/>
              <a:t>？</a:t>
            </a:r>
            <a:endParaRPr lang="zh-CN" altLang="en-US" sz="2400" dirty="0"/>
          </a:p>
        </p:txBody>
      </p:sp>
    </p:spTree>
    <p:extLst>
      <p:ext uri="{BB962C8B-B14F-4D97-AF65-F5344CB8AC3E}">
        <p14:creationId xmlns:p14="http://schemas.microsoft.com/office/powerpoint/2010/main" val="226555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理解并记住：</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80869"/>
            <a:ext cx="10515600" cy="1677134"/>
          </a:xfrm>
        </p:spPr>
      </p:pic>
      <p:sp>
        <p:nvSpPr>
          <p:cNvPr id="7" name="文本框 6"/>
          <p:cNvSpPr txBox="1"/>
          <p:nvPr/>
        </p:nvSpPr>
        <p:spPr>
          <a:xfrm>
            <a:off x="4477407" y="4748184"/>
            <a:ext cx="1791644" cy="769441"/>
          </a:xfrm>
          <a:prstGeom prst="rect">
            <a:avLst/>
          </a:prstGeom>
          <a:noFill/>
        </p:spPr>
        <p:txBody>
          <a:bodyPr wrap="none" rtlCol="0">
            <a:spAutoFit/>
          </a:bodyPr>
          <a:lstStyle/>
          <a:p>
            <a:r>
              <a:rPr lang="en-US" altLang="zh-CN" sz="4400" dirty="0" smtClean="0"/>
              <a:t>Why</a:t>
            </a:r>
            <a:r>
              <a:rPr lang="zh-CN" altLang="en-US" sz="4400" dirty="0" smtClean="0"/>
              <a:t>？</a:t>
            </a:r>
            <a:endParaRPr lang="zh-CN" altLang="en-US" sz="4400" dirty="0"/>
          </a:p>
        </p:txBody>
      </p:sp>
    </p:spTree>
    <p:extLst>
      <p:ext uri="{BB962C8B-B14F-4D97-AF65-F5344CB8AC3E}">
        <p14:creationId xmlns:p14="http://schemas.microsoft.com/office/powerpoint/2010/main" val="13237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何为：控制结构的表达能力</a:t>
            </a:r>
            <a:endParaRPr lang="zh-CN" altLang="en-US" dirty="0"/>
          </a:p>
        </p:txBody>
      </p:sp>
      <p:sp>
        <p:nvSpPr>
          <p:cNvPr id="3" name="内容占位符 2"/>
          <p:cNvSpPr>
            <a:spLocks noGrp="1"/>
          </p:cNvSpPr>
          <p:nvPr>
            <p:ph idx="1"/>
          </p:nvPr>
        </p:nvSpPr>
        <p:spPr/>
        <p:txBody>
          <a:bodyPr/>
          <a:lstStyle/>
          <a:p>
            <a:r>
              <a:rPr lang="en-US" altLang="zh-CN" dirty="0" smtClean="0"/>
              <a:t>Various </a:t>
            </a:r>
            <a:r>
              <a:rPr lang="en-US" altLang="zh-CN" dirty="0" smtClean="0">
                <a:solidFill>
                  <a:srgbClr val="C00000"/>
                </a:solidFill>
              </a:rPr>
              <a:t>minimal sets of control structures </a:t>
            </a:r>
            <a:r>
              <a:rPr lang="en-US" altLang="zh-CN" dirty="0" smtClean="0"/>
              <a:t>have been identified, meaning that in certain technical senses other control structures can be replaced by appropriate combinations of those in the minimal set, so that </a:t>
            </a:r>
            <a:r>
              <a:rPr lang="en-US" altLang="zh-CN" dirty="0" smtClean="0">
                <a:solidFill>
                  <a:srgbClr val="C00000"/>
                </a:solidFill>
              </a:rPr>
              <a:t>in practice these are the only ones needed</a:t>
            </a:r>
            <a:r>
              <a:rPr lang="en-US" altLang="zh-CN" dirty="0" smtClean="0"/>
              <a:t>.</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69" y="3796670"/>
            <a:ext cx="10321233" cy="1080129"/>
          </a:xfrm>
          <a:prstGeom prst="rect">
            <a:avLst/>
          </a:prstGeom>
        </p:spPr>
      </p:pic>
      <p:sp>
        <p:nvSpPr>
          <p:cNvPr id="5" name="矩形 4"/>
          <p:cNvSpPr/>
          <p:nvPr/>
        </p:nvSpPr>
        <p:spPr>
          <a:xfrm>
            <a:off x="838200" y="3668110"/>
            <a:ext cx="7097110" cy="430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607972" y="4498975"/>
            <a:ext cx="2629630" cy="430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2339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564"/>
            <a:ext cx="9677400" cy="6789267"/>
          </a:xfrm>
        </p:spPr>
      </p:pic>
      <p:pic>
        <p:nvPicPr>
          <p:cNvPr id="5" name="Picture 2" descr="Edsger Wybe Dijkstr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9246" y="174625"/>
            <a:ext cx="1470903" cy="195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289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2994" y="0"/>
            <a:ext cx="9594129" cy="6791831"/>
          </a:xfrm>
        </p:spPr>
      </p:pic>
      <p:pic>
        <p:nvPicPr>
          <p:cNvPr id="2050" name="Picture 2" descr="Niklaus Wirth, UrG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2061" y="4273678"/>
            <a:ext cx="1905000" cy="145732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8680269" y="6234669"/>
            <a:ext cx="3511731" cy="307777"/>
          </a:xfrm>
          <a:prstGeom prst="rect">
            <a:avLst/>
          </a:prstGeom>
        </p:spPr>
        <p:txBody>
          <a:bodyPr wrap="none">
            <a:spAutoFit/>
          </a:bodyPr>
          <a:lstStyle/>
          <a:p>
            <a:r>
              <a:rPr lang="zh-CN" altLang="en-US" sz="1400" dirty="0" smtClean="0">
                <a:hlinkClick r:id="rId5"/>
              </a:rPr>
              <a:t>https://en.wikipedia.org/wiki/Niklaus_Wirth</a:t>
            </a:r>
            <a:r>
              <a:rPr lang="zh-CN" altLang="en-US" sz="1400" dirty="0"/>
              <a:t> </a:t>
            </a:r>
            <a:endParaRPr lang="en-US" altLang="zh-CN" sz="1400" dirty="0" smtClean="0"/>
          </a:p>
        </p:txBody>
      </p:sp>
      <p:pic>
        <p:nvPicPr>
          <p:cNvPr id="2052" name="Picture 4" descr="https://upload.wikimedia.org/wikipedia/commons/thumb/d/d0/Niklaus_Wirth_large.jpg/220px-Niklaus_Wirth_larg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84532" y="1762373"/>
            <a:ext cx="1340058" cy="1833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099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717924" cy="1325563"/>
          </a:xfrm>
        </p:spPr>
        <p:txBody>
          <a:bodyPr/>
          <a:lstStyle/>
          <a:p>
            <a:r>
              <a:rPr lang="zh-CN" altLang="en-US" dirty="0" smtClean="0"/>
              <a:t>一种新的算法组织方法：子程序</a:t>
            </a:r>
            <a:r>
              <a:rPr lang="en-US" altLang="zh-CN" dirty="0" smtClean="0"/>
              <a:t>(</a:t>
            </a:r>
            <a:r>
              <a:rPr lang="zh-CN" altLang="en-US" dirty="0" smtClean="0"/>
              <a:t>过程</a:t>
            </a:r>
            <a:r>
              <a:rPr lang="en-US" altLang="zh-CN" dirty="0" smtClean="0"/>
              <a:t>,</a:t>
            </a:r>
            <a:r>
              <a:rPr lang="zh-CN" altLang="en-US" dirty="0" smtClean="0"/>
              <a:t>函数</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sz="4000" dirty="0" smtClean="0"/>
              <a:t>问题：</a:t>
            </a:r>
            <a:endParaRPr lang="en-US" altLang="zh-CN" sz="4000" dirty="0" smtClean="0"/>
          </a:p>
          <a:p>
            <a:pPr lvl="1"/>
            <a:r>
              <a:rPr lang="zh-CN" altLang="en-US" sz="3600" dirty="0" smtClean="0"/>
              <a:t>什么情况下，我们会想到用过程来“封装”一段算法？</a:t>
            </a:r>
            <a:endParaRPr lang="en-US" altLang="zh-CN" sz="3600" dirty="0"/>
          </a:p>
          <a:p>
            <a:endParaRPr lang="en-US" altLang="zh-CN" sz="4000" dirty="0" smtClean="0"/>
          </a:p>
          <a:p>
            <a:r>
              <a:rPr lang="zh-CN" altLang="en-US" sz="4000" dirty="0" smtClean="0"/>
              <a:t>问题：</a:t>
            </a:r>
            <a:endParaRPr lang="en-US" altLang="zh-CN" sz="4000" dirty="0" smtClean="0"/>
          </a:p>
          <a:p>
            <a:pPr lvl="1"/>
            <a:r>
              <a:rPr lang="zh-CN" altLang="en-US" sz="3600" dirty="0" smtClean="0"/>
              <a:t>过程通常都有一种叫“形式参数”的东西，你能从“过程的参数”中想到什么？</a:t>
            </a:r>
            <a:endParaRPr lang="en-US" altLang="zh-CN" sz="3600" dirty="0" smtClean="0"/>
          </a:p>
        </p:txBody>
      </p:sp>
    </p:spTree>
    <p:extLst>
      <p:ext uri="{BB962C8B-B14F-4D97-AF65-F5344CB8AC3E}">
        <p14:creationId xmlns:p14="http://schemas.microsoft.com/office/powerpoint/2010/main" val="116584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717924" cy="1325563"/>
          </a:xfrm>
        </p:spPr>
        <p:txBody>
          <a:bodyPr/>
          <a:lstStyle/>
          <a:p>
            <a:r>
              <a:rPr lang="zh-CN" altLang="en-US" dirty="0" smtClean="0"/>
              <a:t>一种新的算法组织方法：子程序</a:t>
            </a:r>
            <a:r>
              <a:rPr lang="en-US" altLang="zh-CN" dirty="0" smtClean="0"/>
              <a:t>(</a:t>
            </a:r>
            <a:r>
              <a:rPr lang="zh-CN" altLang="en-US" dirty="0" smtClean="0"/>
              <a:t>过程</a:t>
            </a:r>
            <a:r>
              <a:rPr lang="en-US" altLang="zh-CN" dirty="0" smtClean="0"/>
              <a:t>,</a:t>
            </a:r>
            <a:r>
              <a:rPr lang="zh-CN" altLang="en-US" dirty="0" smtClean="0"/>
              <a:t>函数</a:t>
            </a:r>
            <a:r>
              <a:rPr lang="en-US" altLang="zh-CN" dirty="0" smtClean="0"/>
              <a:t>)</a:t>
            </a:r>
            <a:endParaRPr lang="zh-CN" altLang="en-US" dirty="0"/>
          </a:p>
        </p:txBody>
      </p:sp>
      <p:sp>
        <p:nvSpPr>
          <p:cNvPr id="3" name="内容占位符 2"/>
          <p:cNvSpPr>
            <a:spLocks noGrp="1"/>
          </p:cNvSpPr>
          <p:nvPr>
            <p:ph idx="1"/>
          </p:nvPr>
        </p:nvSpPr>
        <p:spPr/>
        <p:txBody>
          <a:bodyPr>
            <a:noAutofit/>
          </a:bodyPr>
          <a:lstStyle/>
          <a:p>
            <a:r>
              <a:rPr lang="zh-CN" altLang="en-US" sz="3200" dirty="0" smtClean="0"/>
              <a:t>过程的优点：</a:t>
            </a:r>
            <a:endParaRPr lang="en-US" altLang="zh-CN" sz="3200" dirty="0" smtClean="0"/>
          </a:p>
          <a:p>
            <a:pPr lvl="1"/>
            <a:r>
              <a:rPr lang="zh-CN" altLang="en-US" sz="2800" dirty="0" smtClean="0"/>
              <a:t>复用</a:t>
            </a:r>
            <a:endParaRPr lang="en-US" altLang="zh-CN" sz="2800" dirty="0" smtClean="0"/>
          </a:p>
          <a:p>
            <a:pPr lvl="1"/>
            <a:r>
              <a:rPr lang="zh-CN" altLang="en-US" sz="2800" dirty="0" smtClean="0"/>
              <a:t>封装</a:t>
            </a:r>
            <a:endParaRPr lang="en-US" altLang="zh-CN" sz="2800" dirty="0" smtClean="0"/>
          </a:p>
          <a:p>
            <a:pPr lvl="1"/>
            <a:r>
              <a:rPr lang="zh-CN" altLang="en-US" sz="2800" dirty="0" smtClean="0"/>
              <a:t>抽象</a:t>
            </a:r>
            <a:endParaRPr lang="en-US" altLang="zh-CN" sz="2800" dirty="0" smtClean="0"/>
          </a:p>
          <a:p>
            <a:pPr lvl="1"/>
            <a:endParaRPr lang="en-US" altLang="zh-CN" sz="2800" dirty="0" smtClean="0"/>
          </a:p>
          <a:p>
            <a:r>
              <a:rPr lang="zh-CN" altLang="en-US" sz="3200" dirty="0" smtClean="0"/>
              <a:t>丰富了算法结构：</a:t>
            </a:r>
            <a:endParaRPr lang="en-US" altLang="zh-CN" sz="3200" dirty="0" smtClean="0"/>
          </a:p>
          <a:p>
            <a:pPr lvl="1"/>
            <a:r>
              <a:rPr lang="zh-CN" altLang="en-US" sz="2800" dirty="0" smtClean="0"/>
              <a:t>顺序、</a:t>
            </a:r>
            <a:endParaRPr lang="en-US" altLang="zh-CN" sz="2800" dirty="0" smtClean="0"/>
          </a:p>
          <a:p>
            <a:pPr lvl="1"/>
            <a:r>
              <a:rPr lang="zh-CN" altLang="en-US" sz="2800" dirty="0" smtClean="0"/>
              <a:t>分支、循环</a:t>
            </a:r>
            <a:endParaRPr lang="en-US" altLang="zh-CN" sz="2800" dirty="0" smtClean="0"/>
          </a:p>
          <a:p>
            <a:pPr lvl="1"/>
            <a:r>
              <a:rPr lang="zh-CN" altLang="en-US" sz="2800" dirty="0" smtClean="0"/>
              <a:t>调用</a:t>
            </a:r>
          </a:p>
        </p:txBody>
      </p:sp>
      <p:grpSp>
        <p:nvGrpSpPr>
          <p:cNvPr id="6" name="组合 5"/>
          <p:cNvGrpSpPr/>
          <p:nvPr/>
        </p:nvGrpSpPr>
        <p:grpSpPr>
          <a:xfrm>
            <a:off x="5630559" y="1690688"/>
            <a:ext cx="3674080" cy="4317350"/>
            <a:chOff x="5630559" y="1690688"/>
            <a:chExt cx="3674080" cy="4317350"/>
          </a:xfrm>
        </p:grpSpPr>
        <p:pic>
          <p:nvPicPr>
            <p:cNvPr id="4" name="图片 3"/>
            <p:cNvPicPr>
              <a:picLocks noChangeAspect="1"/>
            </p:cNvPicPr>
            <p:nvPr/>
          </p:nvPicPr>
          <p:blipFill>
            <a:blip r:embed="rId2"/>
            <a:stretch>
              <a:fillRect/>
            </a:stretch>
          </p:blipFill>
          <p:spPr>
            <a:xfrm>
              <a:off x="5630559" y="1690688"/>
              <a:ext cx="3674080" cy="4317350"/>
            </a:xfrm>
            <a:prstGeom prst="rect">
              <a:avLst/>
            </a:prstGeom>
          </p:spPr>
        </p:pic>
        <p:sp>
          <p:nvSpPr>
            <p:cNvPr id="5" name="矩形 4"/>
            <p:cNvSpPr/>
            <p:nvPr/>
          </p:nvSpPr>
          <p:spPr>
            <a:xfrm>
              <a:off x="8798012" y="1690688"/>
              <a:ext cx="506627" cy="1027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0863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sz="4400" dirty="0" smtClean="0"/>
          </a:p>
          <a:p>
            <a:pPr marL="0" indent="0">
              <a:buNone/>
            </a:pPr>
            <a:r>
              <a:rPr lang="zh-CN" altLang="en-US" sz="4400" dirty="0" smtClean="0"/>
              <a:t>什么是</a:t>
            </a:r>
            <a:r>
              <a:rPr lang="en-US" altLang="zh-CN" sz="4400" dirty="0" smtClean="0"/>
              <a:t>Top down </a:t>
            </a:r>
            <a:r>
              <a:rPr lang="zh-CN" altLang="en-US" sz="4400" dirty="0" smtClean="0"/>
              <a:t>或者 </a:t>
            </a:r>
            <a:r>
              <a:rPr lang="en-US" altLang="zh-CN" sz="4400" dirty="0" smtClean="0"/>
              <a:t>Bottom up</a:t>
            </a:r>
            <a:r>
              <a:rPr lang="zh-CN" altLang="en-US" sz="4400" dirty="0" smtClean="0"/>
              <a:t>算法设计方法？</a:t>
            </a:r>
            <a:endParaRPr lang="zh-CN" altLang="en-US" sz="4400" dirty="0"/>
          </a:p>
        </p:txBody>
      </p:sp>
    </p:spTree>
    <p:extLst>
      <p:ext uri="{BB962C8B-B14F-4D97-AF65-F5344CB8AC3E}">
        <p14:creationId xmlns:p14="http://schemas.microsoft.com/office/powerpoint/2010/main" val="4175210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递归：自己调用自己的过程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298" y="1524930"/>
            <a:ext cx="8636206" cy="3467950"/>
          </a:xfrm>
        </p:spPr>
      </p:pic>
      <p:sp>
        <p:nvSpPr>
          <p:cNvPr id="5" name="文本框 4"/>
          <p:cNvSpPr txBox="1"/>
          <p:nvPr/>
        </p:nvSpPr>
        <p:spPr>
          <a:xfrm>
            <a:off x="1527298" y="4992880"/>
            <a:ext cx="3877985" cy="584775"/>
          </a:xfrm>
          <a:prstGeom prst="rect">
            <a:avLst/>
          </a:prstGeom>
          <a:noFill/>
        </p:spPr>
        <p:txBody>
          <a:bodyPr wrap="none" rtlCol="0">
            <a:spAutoFit/>
          </a:bodyPr>
          <a:lstStyle/>
          <a:p>
            <a:r>
              <a:rPr lang="zh-CN" altLang="en-US" sz="3200" dirty="0" smtClean="0"/>
              <a:t>它怎么就递归了呢？</a:t>
            </a:r>
            <a:endParaRPr lang="zh-CN" altLang="en-US" sz="3200" dirty="0"/>
          </a:p>
        </p:txBody>
      </p:sp>
    </p:spTree>
    <p:extLst>
      <p:ext uri="{BB962C8B-B14F-4D97-AF65-F5344CB8AC3E}">
        <p14:creationId xmlns:p14="http://schemas.microsoft.com/office/powerpoint/2010/main" val="58719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2839" y="1428418"/>
            <a:ext cx="10515600" cy="1202590"/>
          </a:xfr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r>
              <a:rPr lang="zh-CN" altLang="en-US" dirty="0">
                <a:solidFill>
                  <a:srgbClr val="FF0000"/>
                </a:solidFill>
              </a:rPr>
              <a:t>定义</a:t>
            </a:r>
            <a:r>
              <a:rPr lang="en-US" altLang="zh-CN" dirty="0">
                <a:solidFill>
                  <a:srgbClr val="FF0000"/>
                </a:solidFill>
              </a:rPr>
              <a:t>Move N from X to Y using Z</a:t>
            </a:r>
          </a:p>
          <a:p>
            <a:pPr marL="457200" lvl="1"/>
            <a:r>
              <a:rPr lang="zh-CN" altLang="en-US" sz="2800" dirty="0">
                <a:solidFill>
                  <a:srgbClr val="FF0000"/>
                </a:solidFill>
              </a:rPr>
              <a:t>当</a:t>
            </a:r>
            <a:r>
              <a:rPr lang="en-US" altLang="zh-CN" sz="2800" dirty="0">
                <a:solidFill>
                  <a:srgbClr val="FF0000"/>
                </a:solidFill>
              </a:rPr>
              <a:t>N=4</a:t>
            </a:r>
            <a:r>
              <a:rPr lang="zh-CN" altLang="en-US" sz="2800" dirty="0">
                <a:solidFill>
                  <a:srgbClr val="FF0000"/>
                </a:solidFill>
              </a:rPr>
              <a:t>时</a:t>
            </a:r>
          </a:p>
        </p:txBody>
      </p:sp>
      <p:sp>
        <p:nvSpPr>
          <p:cNvPr id="2" name="标题 1"/>
          <p:cNvSpPr>
            <a:spLocks noGrp="1"/>
          </p:cNvSpPr>
          <p:nvPr>
            <p:ph type="title"/>
          </p:nvPr>
        </p:nvSpPr>
        <p:spPr/>
        <p:txBody>
          <a:bodyPr/>
          <a:lstStyle/>
          <a:p>
            <a:r>
              <a:rPr lang="zh-CN" altLang="en-US" dirty="0" smtClean="0"/>
              <a:t>问题：它怎么就递归了呢？</a:t>
            </a:r>
            <a:endParaRPr lang="zh-CN" altLang="en-US" dirty="0"/>
          </a:p>
        </p:txBody>
      </p:sp>
      <p:sp>
        <p:nvSpPr>
          <p:cNvPr id="6" name="圆柱形 5"/>
          <p:cNvSpPr/>
          <p:nvPr/>
        </p:nvSpPr>
        <p:spPr>
          <a:xfrm>
            <a:off x="273271" y="4412648"/>
            <a:ext cx="2385848" cy="681478"/>
          </a:xfrm>
          <a:prstGeom prst="can">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柱形 4"/>
          <p:cNvSpPr/>
          <p:nvPr/>
        </p:nvSpPr>
        <p:spPr>
          <a:xfrm>
            <a:off x="551794" y="4193630"/>
            <a:ext cx="1886607" cy="481777"/>
          </a:xfrm>
          <a:prstGeom prst="can">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柱形 3"/>
          <p:cNvSpPr/>
          <p:nvPr/>
        </p:nvSpPr>
        <p:spPr>
          <a:xfrm>
            <a:off x="796159" y="4082420"/>
            <a:ext cx="1397876" cy="262759"/>
          </a:xfrm>
          <a:prstGeom prst="can">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柱形 6"/>
          <p:cNvSpPr/>
          <p:nvPr/>
        </p:nvSpPr>
        <p:spPr>
          <a:xfrm>
            <a:off x="1111467" y="4014951"/>
            <a:ext cx="769884" cy="155958"/>
          </a:xfrm>
          <a:prstGeom prst="can">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柱形 7"/>
          <p:cNvSpPr/>
          <p:nvPr/>
        </p:nvSpPr>
        <p:spPr>
          <a:xfrm>
            <a:off x="1416265" y="2879830"/>
            <a:ext cx="160287" cy="1172752"/>
          </a:xfrm>
          <a:prstGeom prst="can">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67811" y="4803229"/>
            <a:ext cx="924910" cy="3783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柱形 8"/>
          <p:cNvSpPr/>
          <p:nvPr/>
        </p:nvSpPr>
        <p:spPr>
          <a:xfrm>
            <a:off x="4246182" y="2879830"/>
            <a:ext cx="147145" cy="2141064"/>
          </a:xfrm>
          <a:prstGeom prst="can">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474388" y="4803229"/>
            <a:ext cx="924910" cy="3783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柱形 9"/>
          <p:cNvSpPr/>
          <p:nvPr/>
        </p:nvSpPr>
        <p:spPr>
          <a:xfrm>
            <a:off x="6852759" y="2879830"/>
            <a:ext cx="147145" cy="2141064"/>
          </a:xfrm>
          <a:prstGeom prst="can">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296164" y="5124917"/>
            <a:ext cx="397866" cy="584775"/>
          </a:xfrm>
          <a:prstGeom prst="rect">
            <a:avLst/>
          </a:prstGeom>
          <a:noFill/>
        </p:spPr>
        <p:txBody>
          <a:bodyPr wrap="none" rtlCol="0">
            <a:spAutoFit/>
          </a:bodyPr>
          <a:lstStyle/>
          <a:p>
            <a:r>
              <a:rPr lang="en-US" altLang="zh-CN" sz="3200" dirty="0" smtClean="0"/>
              <a:t>X</a:t>
            </a:r>
            <a:endParaRPr lang="zh-CN" altLang="en-US" sz="3200" dirty="0"/>
          </a:p>
        </p:txBody>
      </p:sp>
      <p:sp>
        <p:nvSpPr>
          <p:cNvPr id="14" name="文本框 13"/>
          <p:cNvSpPr txBox="1"/>
          <p:nvPr/>
        </p:nvSpPr>
        <p:spPr>
          <a:xfrm>
            <a:off x="4120821" y="5124917"/>
            <a:ext cx="385042" cy="584775"/>
          </a:xfrm>
          <a:prstGeom prst="rect">
            <a:avLst/>
          </a:prstGeom>
          <a:noFill/>
        </p:spPr>
        <p:txBody>
          <a:bodyPr wrap="none" rtlCol="0">
            <a:spAutoFit/>
          </a:bodyPr>
          <a:lstStyle/>
          <a:p>
            <a:r>
              <a:rPr lang="en-US" altLang="zh-CN" sz="3200" dirty="0" smtClean="0"/>
              <a:t>Y</a:t>
            </a:r>
            <a:endParaRPr lang="zh-CN" altLang="en-US" sz="3200" dirty="0"/>
          </a:p>
        </p:txBody>
      </p:sp>
      <p:sp>
        <p:nvSpPr>
          <p:cNvPr id="15" name="文本框 14"/>
          <p:cNvSpPr txBox="1"/>
          <p:nvPr/>
        </p:nvSpPr>
        <p:spPr>
          <a:xfrm>
            <a:off x="6737910" y="5124917"/>
            <a:ext cx="377026" cy="584775"/>
          </a:xfrm>
          <a:prstGeom prst="rect">
            <a:avLst/>
          </a:prstGeom>
          <a:noFill/>
        </p:spPr>
        <p:txBody>
          <a:bodyPr wrap="none" rtlCol="0">
            <a:spAutoFit/>
          </a:bodyPr>
          <a:lstStyle/>
          <a:p>
            <a:r>
              <a:rPr lang="en-US" altLang="zh-CN" sz="3200" dirty="0" smtClean="0"/>
              <a:t>Z</a:t>
            </a:r>
            <a:endParaRPr lang="zh-CN" altLang="en-US" sz="3200" dirty="0"/>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700" y="2451793"/>
            <a:ext cx="5114925" cy="2028825"/>
          </a:xfrm>
          <a:prstGeom prst="rect">
            <a:avLst/>
          </a:prstGeom>
        </p:spPr>
      </p:pic>
    </p:spTree>
    <p:extLst>
      <p:ext uri="{BB962C8B-B14F-4D97-AF65-F5344CB8AC3E}">
        <p14:creationId xmlns:p14="http://schemas.microsoft.com/office/powerpoint/2010/main" val="57718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吃一只汤包的“算法”</a:t>
            </a:r>
            <a:endParaRPr lang="zh-CN" altLang="en-US" dirty="0"/>
          </a:p>
        </p:txBody>
      </p:sp>
      <p:sp>
        <p:nvSpPr>
          <p:cNvPr id="3" name="内容占位符 2"/>
          <p:cNvSpPr>
            <a:spLocks noGrp="1"/>
          </p:cNvSpPr>
          <p:nvPr>
            <p:ph idx="1"/>
          </p:nvPr>
        </p:nvSpPr>
        <p:spPr/>
        <p:txBody>
          <a:bodyPr>
            <a:normAutofit/>
          </a:bodyPr>
          <a:lstStyle/>
          <a:p>
            <a:r>
              <a:rPr lang="zh-CN" altLang="en-US" sz="4000" dirty="0" smtClean="0"/>
              <a:t>顺序很重要：</a:t>
            </a:r>
            <a:endParaRPr lang="en-US" altLang="zh-CN" sz="4000" dirty="0" smtClean="0"/>
          </a:p>
          <a:p>
            <a:pPr lvl="1"/>
            <a:r>
              <a:rPr lang="zh-CN" altLang="en-US" sz="3600" dirty="0" smtClean="0"/>
              <a:t>将包子从蒸笼中轻轻提起，</a:t>
            </a:r>
            <a:r>
              <a:rPr lang="en-US" altLang="zh-CN" sz="3600" dirty="0" smtClean="0"/>
              <a:t>and then</a:t>
            </a:r>
          </a:p>
          <a:p>
            <a:pPr lvl="1"/>
            <a:r>
              <a:rPr lang="zh-CN" altLang="en-US" sz="3600" dirty="0" smtClean="0"/>
              <a:t>将包子慢慢移动到面前的碟子中，</a:t>
            </a:r>
            <a:r>
              <a:rPr lang="en-US" altLang="zh-CN" sz="3600" dirty="0" smtClean="0"/>
              <a:t>and then</a:t>
            </a:r>
          </a:p>
          <a:p>
            <a:pPr lvl="1"/>
            <a:r>
              <a:rPr lang="zh-CN" altLang="en-US" sz="3600" dirty="0" smtClean="0"/>
              <a:t>在包子的上方咬开一个小口，</a:t>
            </a:r>
            <a:r>
              <a:rPr lang="en-US" altLang="zh-CN" sz="3600" dirty="0" smtClean="0"/>
              <a:t>and then</a:t>
            </a:r>
          </a:p>
          <a:p>
            <a:pPr lvl="1"/>
            <a:r>
              <a:rPr lang="zh-CN" altLang="en-US" sz="3600" dirty="0" smtClean="0"/>
              <a:t>通过小口吸食包子里的汤，</a:t>
            </a:r>
            <a:r>
              <a:rPr lang="en-US" altLang="zh-CN" sz="3600" dirty="0" smtClean="0"/>
              <a:t>and then</a:t>
            </a:r>
          </a:p>
          <a:p>
            <a:pPr lvl="1"/>
            <a:r>
              <a:rPr lang="zh-CN" altLang="en-US" sz="3600" dirty="0" smtClean="0"/>
              <a:t>将包子送入口中</a:t>
            </a:r>
            <a:endParaRPr lang="en-US" altLang="zh-CN" sz="3600" dirty="0" smtClean="0"/>
          </a:p>
          <a:p>
            <a:pPr marL="457200" lvl="1" indent="0">
              <a:buNone/>
            </a:pPr>
            <a:r>
              <a:rPr lang="zh-CN" altLang="en-US" sz="3600" dirty="0" smtClean="0"/>
              <a:t>完成！</a:t>
            </a:r>
            <a:endParaRPr lang="en-US" altLang="zh-CN" sz="3600" dirty="0" smtClean="0"/>
          </a:p>
          <a:p>
            <a:pPr lvl="1"/>
            <a:endParaRPr lang="zh-CN" altLang="en-US" sz="3600" dirty="0"/>
          </a:p>
        </p:txBody>
      </p:sp>
    </p:spTree>
    <p:extLst>
      <p:ext uri="{BB962C8B-B14F-4D97-AF65-F5344CB8AC3E}">
        <p14:creationId xmlns:p14="http://schemas.microsoft.com/office/powerpoint/2010/main" val="2032961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递归：自己调用自己的过程</a:t>
            </a:r>
            <a:endParaRPr lang="zh-CN" altLang="en-US" dirty="0"/>
          </a:p>
        </p:txBody>
      </p:sp>
      <p:sp>
        <p:nvSpPr>
          <p:cNvPr id="3" name="内容占位符 2"/>
          <p:cNvSpPr>
            <a:spLocks noGrp="1"/>
          </p:cNvSpPr>
          <p:nvPr>
            <p:ph idx="1"/>
          </p:nvPr>
        </p:nvSpPr>
        <p:spPr>
          <a:xfrm>
            <a:off x="838200" y="1825625"/>
            <a:ext cx="10515600" cy="2031672"/>
          </a:xfrm>
        </p:spPr>
        <p:txBody>
          <a:bodyPr>
            <a:normAutofit/>
          </a:bodyPr>
          <a:lstStyle/>
          <a:p>
            <a:pPr marL="228600" lvl="1">
              <a:spcBef>
                <a:spcPts val="1000"/>
              </a:spcBef>
            </a:pPr>
            <a:r>
              <a:rPr lang="zh-CN" altLang="en-US" sz="3200" dirty="0" smtClean="0"/>
              <a:t>例题：从一个很长的数列中，怎样找到最大的数？</a:t>
            </a:r>
            <a:endParaRPr lang="en-US" altLang="zh-CN" sz="3200" dirty="0" smtClean="0"/>
          </a:p>
          <a:p>
            <a:pPr lvl="1"/>
            <a:endParaRPr lang="en-US" altLang="zh-CN" sz="3200" dirty="0" smtClean="0"/>
          </a:p>
          <a:p>
            <a:pPr lvl="1"/>
            <a:endParaRPr lang="en-US" altLang="zh-CN" sz="3200" dirty="0"/>
          </a:p>
        </p:txBody>
      </p:sp>
      <p:sp>
        <p:nvSpPr>
          <p:cNvPr id="4" name="文本框 3"/>
          <p:cNvSpPr txBox="1"/>
          <p:nvPr/>
        </p:nvSpPr>
        <p:spPr>
          <a:xfrm>
            <a:off x="995851" y="4034545"/>
            <a:ext cx="9640614" cy="1384995"/>
          </a:xfrm>
          <a:prstGeom prst="rect">
            <a:avLst/>
          </a:prstGeom>
          <a:noFill/>
        </p:spPr>
        <p:txBody>
          <a:bodyPr wrap="square" rtlCol="0">
            <a:spAutoFit/>
          </a:bodyPr>
          <a:lstStyle/>
          <a:p>
            <a:r>
              <a:rPr lang="zh-CN" altLang="en-US" sz="2800" dirty="0" smtClean="0"/>
              <a:t>观察：</a:t>
            </a:r>
            <a:endParaRPr lang="en-US" altLang="zh-CN" sz="2800" dirty="0" smtClean="0"/>
          </a:p>
          <a:p>
            <a:r>
              <a:rPr lang="en-US" altLang="zh-CN" sz="2800" dirty="0" smtClean="0"/>
              <a:t>       </a:t>
            </a:r>
            <a:r>
              <a:rPr lang="zh-CN" altLang="en-US" sz="2800" dirty="0" smtClean="0"/>
              <a:t>递归调用自身时，输入的参数相比前一次调用时使用的参数，在值上通常会有什么特点？</a:t>
            </a:r>
            <a:endParaRPr lang="en-US" altLang="zh-CN" sz="2800" dirty="0" smtClean="0"/>
          </a:p>
        </p:txBody>
      </p:sp>
      <p:sp>
        <p:nvSpPr>
          <p:cNvPr id="5" name="文本框 4"/>
          <p:cNvSpPr txBox="1"/>
          <p:nvPr/>
        </p:nvSpPr>
        <p:spPr>
          <a:xfrm>
            <a:off x="966952" y="2879835"/>
            <a:ext cx="8836073" cy="584775"/>
          </a:xfrm>
          <a:prstGeom prst="rect">
            <a:avLst/>
          </a:prstGeom>
          <a:noFill/>
        </p:spPr>
        <p:txBody>
          <a:bodyPr wrap="none" rtlCol="0">
            <a:spAutoFit/>
          </a:bodyPr>
          <a:lstStyle/>
          <a:p>
            <a:pPr marL="0" lvl="1"/>
            <a:r>
              <a:rPr lang="zh-CN" altLang="en-US" sz="3200" b="1" dirty="0" smtClean="0"/>
              <a:t>问题：为什么这个问题能够用递归的方法去做？</a:t>
            </a:r>
          </a:p>
        </p:txBody>
      </p:sp>
      <p:sp>
        <p:nvSpPr>
          <p:cNvPr id="6" name="文本框 5"/>
          <p:cNvSpPr txBox="1"/>
          <p:nvPr/>
        </p:nvSpPr>
        <p:spPr>
          <a:xfrm>
            <a:off x="1051040" y="5728138"/>
            <a:ext cx="8392041" cy="584775"/>
          </a:xfrm>
          <a:prstGeom prst="rect">
            <a:avLst/>
          </a:prstGeom>
          <a:noFill/>
        </p:spPr>
        <p:txBody>
          <a:bodyPr wrap="none" rtlCol="0">
            <a:spAutoFit/>
          </a:bodyPr>
          <a:lstStyle/>
          <a:p>
            <a:r>
              <a:rPr lang="zh-CN" altLang="en-US" sz="3200" dirty="0" smtClean="0"/>
              <a:t>思考：递归方法和数学归纳法有关联关系吗？</a:t>
            </a:r>
            <a:endParaRPr lang="zh-CN" altLang="en-US" sz="3200" dirty="0"/>
          </a:p>
        </p:txBody>
      </p:sp>
    </p:spTree>
    <p:extLst>
      <p:ext uri="{BB962C8B-B14F-4D97-AF65-F5344CB8AC3E}">
        <p14:creationId xmlns:p14="http://schemas.microsoft.com/office/powerpoint/2010/main" val="338533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 Topic-1</a:t>
            </a:r>
            <a:endParaRPr lang="zh-CN" altLang="en-US" dirty="0"/>
          </a:p>
        </p:txBody>
      </p:sp>
      <p:sp>
        <p:nvSpPr>
          <p:cNvPr id="3" name="内容占位符 2"/>
          <p:cNvSpPr>
            <a:spLocks noGrp="1"/>
          </p:cNvSpPr>
          <p:nvPr>
            <p:ph idx="1"/>
          </p:nvPr>
        </p:nvSpPr>
        <p:spPr/>
        <p:txBody>
          <a:bodyPr/>
          <a:lstStyle/>
          <a:p>
            <a:r>
              <a:rPr lang="zh-CN" altLang="en-US" dirty="0" smtClean="0"/>
              <a:t>介绍“</a:t>
            </a:r>
            <a:r>
              <a:rPr lang="en-US" altLang="zh-CN" dirty="0" err="1" smtClean="0"/>
              <a:t>Goto</a:t>
            </a:r>
            <a:r>
              <a:rPr lang="en-US" altLang="zh-CN" dirty="0" smtClean="0"/>
              <a:t> Statement Considered Harmful</a:t>
            </a:r>
            <a:r>
              <a:rPr lang="zh-CN" altLang="en-US" dirty="0" smtClean="0"/>
              <a:t>”</a:t>
            </a:r>
            <a:endParaRPr lang="zh-CN" altLang="en-US" dirty="0"/>
          </a:p>
        </p:txBody>
      </p:sp>
      <p:pic>
        <p:nvPicPr>
          <p:cNvPr id="4" name="Picture 2" descr="Edsger Wybe Dijkstr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401" y="2863593"/>
            <a:ext cx="2095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7829517" y="1596317"/>
            <a:ext cx="3946954" cy="4809953"/>
          </a:xfrm>
          <a:prstGeom prst="rect">
            <a:avLst/>
          </a:prstGeom>
        </p:spPr>
      </p:pic>
    </p:spTree>
    <p:extLst>
      <p:ext uri="{BB962C8B-B14F-4D97-AF65-F5344CB8AC3E}">
        <p14:creationId xmlns:p14="http://schemas.microsoft.com/office/powerpoint/2010/main" val="21988815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 Topic-2</a:t>
            </a:r>
            <a:endParaRPr lang="zh-CN" altLang="en-US" dirty="0"/>
          </a:p>
        </p:txBody>
      </p:sp>
      <p:sp>
        <p:nvSpPr>
          <p:cNvPr id="3" name="内容占位符 2"/>
          <p:cNvSpPr>
            <a:spLocks noGrp="1"/>
          </p:cNvSpPr>
          <p:nvPr>
            <p:ph idx="1"/>
          </p:nvPr>
        </p:nvSpPr>
        <p:spPr/>
        <p:txBody>
          <a:bodyPr/>
          <a:lstStyle/>
          <a:p>
            <a:r>
              <a:rPr lang="zh-CN" altLang="en-US" dirty="0" smtClean="0"/>
              <a:t>请尝试利用</a:t>
            </a:r>
            <a:r>
              <a:rPr lang="en-US" altLang="zh-CN" dirty="0" smtClean="0"/>
              <a:t>if</a:t>
            </a:r>
            <a:r>
              <a:rPr lang="zh-CN" altLang="en-US" dirty="0" smtClean="0"/>
              <a:t>（不含</a:t>
            </a:r>
            <a:r>
              <a:rPr lang="en-US" altLang="zh-CN" dirty="0" smtClean="0"/>
              <a:t>else</a:t>
            </a:r>
            <a:r>
              <a:rPr lang="zh-CN" altLang="en-US" dirty="0" smtClean="0"/>
              <a:t>）、</a:t>
            </a:r>
            <a:r>
              <a:rPr lang="en-US" altLang="zh-CN" dirty="0" err="1" smtClean="0"/>
              <a:t>goto</a:t>
            </a:r>
            <a:r>
              <a:rPr lang="zh-CN" altLang="en-US" dirty="0" smtClean="0"/>
              <a:t>去模拟以下语句和程序：</a:t>
            </a:r>
            <a:endParaRPr lang="en-US" altLang="zh-CN" dirty="0" smtClean="0"/>
          </a:p>
          <a:p>
            <a:pPr lvl="1"/>
            <a:r>
              <a:rPr lang="en-US" altLang="zh-CN" dirty="0" smtClean="0"/>
              <a:t>If…else…</a:t>
            </a:r>
          </a:p>
          <a:p>
            <a:pPr lvl="1"/>
            <a:r>
              <a:rPr lang="en-US" altLang="zh-CN" dirty="0" smtClean="0"/>
              <a:t>while</a:t>
            </a:r>
          </a:p>
          <a:p>
            <a:pPr lvl="1"/>
            <a:r>
              <a:rPr lang="en-US" altLang="zh-CN" dirty="0" smtClean="0"/>
              <a:t>do...while</a:t>
            </a:r>
          </a:p>
          <a:p>
            <a:pPr lvl="1"/>
            <a:r>
              <a:rPr lang="en-US" altLang="zh-CN" dirty="0" smtClean="0"/>
              <a:t>repeat … until</a:t>
            </a:r>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3898930"/>
            <a:ext cx="9443194" cy="2412970"/>
          </a:xfrm>
          <a:prstGeom prst="rect">
            <a:avLst/>
          </a:prstGeom>
        </p:spPr>
      </p:pic>
    </p:spTree>
    <p:extLst>
      <p:ext uri="{BB962C8B-B14F-4D97-AF65-F5344CB8AC3E}">
        <p14:creationId xmlns:p14="http://schemas.microsoft.com/office/powerpoint/2010/main" val="3286442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顺序</a:t>
            </a:r>
            <a:r>
              <a:rPr lang="zh-CN" altLang="en-US" dirty="0" smtClean="0"/>
              <a:t>，是组织算法的最基本的方法</a:t>
            </a:r>
            <a:endParaRPr lang="zh-CN" altLang="en-US" dirty="0"/>
          </a:p>
        </p:txBody>
      </p:sp>
      <p:sp>
        <p:nvSpPr>
          <p:cNvPr id="3" name="内容占位符 2"/>
          <p:cNvSpPr>
            <a:spLocks noGrp="1"/>
          </p:cNvSpPr>
          <p:nvPr>
            <p:ph idx="1"/>
          </p:nvPr>
        </p:nvSpPr>
        <p:spPr/>
        <p:txBody>
          <a:bodyPr>
            <a:normAutofit/>
          </a:bodyPr>
          <a:lstStyle/>
          <a:p>
            <a:pPr marL="0" indent="0" algn="ctr">
              <a:buNone/>
            </a:pPr>
            <a:endParaRPr lang="en-US" altLang="zh-CN" sz="4400" dirty="0" smtClean="0"/>
          </a:p>
          <a:p>
            <a:pPr marL="0" indent="0" algn="ctr">
              <a:buNone/>
            </a:pPr>
            <a:endParaRPr lang="en-US" altLang="zh-CN" sz="4400" dirty="0"/>
          </a:p>
          <a:p>
            <a:pPr marL="0" indent="0" algn="ctr">
              <a:buNone/>
            </a:pPr>
            <a:r>
              <a:rPr lang="zh-CN" altLang="en-US" sz="4400" dirty="0" smtClean="0"/>
              <a:t>按照算法步骤，</a:t>
            </a:r>
            <a:r>
              <a:rPr lang="zh-CN" altLang="en-US" sz="4400" b="1" dirty="0">
                <a:solidFill>
                  <a:srgbClr val="C00000"/>
                </a:solidFill>
              </a:rPr>
              <a:t>顺序</a:t>
            </a:r>
            <a:r>
              <a:rPr lang="zh-CN" altLang="en-US" sz="4400" dirty="0" smtClean="0"/>
              <a:t>书写</a:t>
            </a:r>
            <a:r>
              <a:rPr lang="zh-CN" altLang="en-US" sz="4400" dirty="0"/>
              <a:t>指令</a:t>
            </a:r>
          </a:p>
        </p:txBody>
      </p:sp>
    </p:spTree>
    <p:extLst>
      <p:ext uri="{BB962C8B-B14F-4D97-AF65-F5344CB8AC3E}">
        <p14:creationId xmlns:p14="http://schemas.microsoft.com/office/powerpoint/2010/main" val="1875694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如何理解下面这句话？</a:t>
            </a:r>
            <a:endParaRPr lang="zh-CN" altLang="en-US" dirty="0"/>
          </a:p>
        </p:txBody>
      </p:sp>
      <p:sp>
        <p:nvSpPr>
          <p:cNvPr id="3" name="内容占位符 2"/>
          <p:cNvSpPr>
            <a:spLocks noGrp="1"/>
          </p:cNvSpPr>
          <p:nvPr>
            <p:ph idx="1"/>
          </p:nvPr>
        </p:nvSpPr>
        <p:spPr>
          <a:xfrm>
            <a:off x="838200" y="1825625"/>
            <a:ext cx="7440827" cy="4351338"/>
          </a:xfrm>
        </p:spPr>
        <p:txBody>
          <a:bodyPr>
            <a:normAutofit fontScale="92500"/>
          </a:bodyPr>
          <a:lstStyle/>
          <a:p>
            <a:pPr algn="just"/>
            <a:r>
              <a:rPr lang="en-US" altLang="zh-CN" dirty="0"/>
              <a:t>My second remark is that our intellectual powers are rather geared to master </a:t>
            </a:r>
            <a:r>
              <a:rPr lang="en-US" altLang="zh-CN" b="1" i="1" dirty="0">
                <a:solidFill>
                  <a:srgbClr val="C00000"/>
                </a:solidFill>
              </a:rPr>
              <a:t>static relations </a:t>
            </a:r>
            <a:r>
              <a:rPr lang="en-US" altLang="zh-CN" dirty="0"/>
              <a:t>and that our powers to visualize </a:t>
            </a:r>
            <a:r>
              <a:rPr lang="en-US" altLang="zh-CN" b="1" i="1" dirty="0">
                <a:solidFill>
                  <a:srgbClr val="C00000"/>
                </a:solidFill>
              </a:rPr>
              <a:t>processes evolving in time </a:t>
            </a:r>
            <a:r>
              <a:rPr lang="en-US" altLang="zh-CN" dirty="0"/>
              <a:t>are relatively poorly developed. For that reason we should do our utmost to shorten the </a:t>
            </a:r>
            <a:r>
              <a:rPr lang="en-US" altLang="zh-CN" b="1" i="1" dirty="0">
                <a:solidFill>
                  <a:srgbClr val="C00000"/>
                </a:solidFill>
              </a:rPr>
              <a:t>conceptual gap </a:t>
            </a:r>
            <a:r>
              <a:rPr lang="en-US" altLang="zh-CN" dirty="0"/>
              <a:t>between the </a:t>
            </a:r>
            <a:r>
              <a:rPr lang="en-US" altLang="zh-CN" u="sng" dirty="0">
                <a:solidFill>
                  <a:srgbClr val="0070C0"/>
                </a:solidFill>
              </a:rPr>
              <a:t>static program </a:t>
            </a:r>
            <a:r>
              <a:rPr lang="en-US" altLang="zh-CN" dirty="0"/>
              <a:t>and the </a:t>
            </a:r>
            <a:r>
              <a:rPr lang="en-US" altLang="zh-CN" u="sng" dirty="0">
                <a:solidFill>
                  <a:srgbClr val="0070C0"/>
                </a:solidFill>
              </a:rPr>
              <a:t>dynamic process</a:t>
            </a:r>
            <a:r>
              <a:rPr lang="en-US" altLang="zh-CN" dirty="0"/>
              <a:t>, to make the correspondence between the program (spread out in text space) and the process (spread out in time) as trivial as possible. </a:t>
            </a:r>
            <a:endParaRPr lang="en-US" altLang="zh-CN" dirty="0" smtClean="0"/>
          </a:p>
          <a:p>
            <a:pPr marL="0" indent="0" algn="just">
              <a:buNone/>
            </a:pPr>
            <a:endParaRPr lang="en-US" altLang="zh-CN" dirty="0" smtClean="0"/>
          </a:p>
          <a:p>
            <a:pPr marL="0" indent="0" algn="r">
              <a:buNone/>
            </a:pPr>
            <a:r>
              <a:rPr lang="en-US" altLang="zh-CN" dirty="0" smtClean="0"/>
              <a:t>----</a:t>
            </a:r>
            <a:r>
              <a:rPr lang="en-US" altLang="zh-CN" dirty="0" err="1" smtClean="0"/>
              <a:t>E.W.Dijkstra</a:t>
            </a:r>
            <a:endParaRPr lang="zh-CN" altLang="en-US" dirty="0"/>
          </a:p>
        </p:txBody>
      </p:sp>
      <p:sp>
        <p:nvSpPr>
          <p:cNvPr id="4" name="矩形 3"/>
          <p:cNvSpPr/>
          <p:nvPr/>
        </p:nvSpPr>
        <p:spPr>
          <a:xfrm>
            <a:off x="8775713" y="4979043"/>
            <a:ext cx="3302058" cy="276999"/>
          </a:xfrm>
          <a:prstGeom prst="rect">
            <a:avLst/>
          </a:prstGeom>
        </p:spPr>
        <p:txBody>
          <a:bodyPr wrap="none">
            <a:spAutoFit/>
          </a:bodyPr>
          <a:lstStyle/>
          <a:p>
            <a:r>
              <a:rPr lang="zh-CN" altLang="en-US" sz="1200" dirty="0">
                <a:hlinkClick r:id="rId3"/>
              </a:rPr>
              <a:t>https://en.wikipedia.org/wiki/Edsger_W._</a:t>
            </a:r>
            <a:r>
              <a:rPr lang="zh-CN" altLang="en-US" sz="1200" dirty="0" smtClean="0">
                <a:hlinkClick r:id="rId3"/>
              </a:rPr>
              <a:t>Dijkstra</a:t>
            </a:r>
            <a:r>
              <a:rPr lang="zh-CN" altLang="en-US" sz="1200" dirty="0" smtClean="0"/>
              <a:t> </a:t>
            </a:r>
            <a:endParaRPr lang="zh-CN" altLang="en-US" sz="1200" dirty="0"/>
          </a:p>
        </p:txBody>
      </p:sp>
      <p:pic>
        <p:nvPicPr>
          <p:cNvPr id="1026" name="Picture 2" descr="Edsger Wybe Dijkstr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1359" y="1825625"/>
            <a:ext cx="209550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196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3487" y="713517"/>
            <a:ext cx="10515600" cy="4351338"/>
          </a:xfrm>
        </p:spPr>
        <p:txBody>
          <a:bodyPr>
            <a:normAutofit/>
          </a:bodyPr>
          <a:lstStyle/>
          <a:p>
            <a:pPr marL="0" indent="0">
              <a:buNone/>
            </a:pPr>
            <a:r>
              <a:rPr lang="zh-CN" altLang="en-US" sz="6600" dirty="0" smtClean="0"/>
              <a:t>问题</a:t>
            </a:r>
            <a:r>
              <a:rPr lang="en-US" altLang="zh-CN" sz="6600" dirty="0" smtClean="0"/>
              <a:t>2</a:t>
            </a:r>
            <a:r>
              <a:rPr lang="zh-CN" altLang="en-US" sz="6600" dirty="0" smtClean="0"/>
              <a:t>：</a:t>
            </a:r>
            <a:endParaRPr lang="en-US" altLang="zh-CN" sz="6600" dirty="0" smtClean="0"/>
          </a:p>
          <a:p>
            <a:pPr marL="0" indent="0">
              <a:buNone/>
            </a:pPr>
            <a:r>
              <a:rPr lang="en-US" altLang="zh-CN" sz="6600" dirty="0"/>
              <a:t>	</a:t>
            </a:r>
            <a:r>
              <a:rPr lang="zh-CN" altLang="en-US" sz="6600" dirty="0" smtClean="0"/>
              <a:t>但是我们并不只吃一只，怎么办？</a:t>
            </a:r>
            <a:endParaRPr lang="zh-CN" altLang="en-US" sz="6600" dirty="0"/>
          </a:p>
        </p:txBody>
      </p:sp>
      <p:pic>
        <p:nvPicPr>
          <p:cNvPr id="4" name="图片 3"/>
          <p:cNvPicPr>
            <a:picLocks noChangeAspect="1"/>
          </p:cNvPicPr>
          <p:nvPr/>
        </p:nvPicPr>
        <p:blipFill>
          <a:blip r:embed="rId3"/>
          <a:stretch>
            <a:fillRect/>
          </a:stretch>
        </p:blipFill>
        <p:spPr>
          <a:xfrm>
            <a:off x="8548734" y="3221121"/>
            <a:ext cx="3303372" cy="2634100"/>
          </a:xfrm>
          <a:prstGeom prst="rect">
            <a:avLst/>
          </a:prstGeom>
        </p:spPr>
      </p:pic>
    </p:spTree>
    <p:extLst>
      <p:ext uri="{BB962C8B-B14F-4D97-AF65-F5344CB8AC3E}">
        <p14:creationId xmlns:p14="http://schemas.microsoft.com/office/powerpoint/2010/main" val="3656416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1" y="-1"/>
            <a:ext cx="11642701" cy="6684579"/>
          </a:xfrm>
        </p:spPr>
      </p:pic>
      <p:sp>
        <p:nvSpPr>
          <p:cNvPr id="3" name="文本框 2"/>
          <p:cNvSpPr txBox="1"/>
          <p:nvPr/>
        </p:nvSpPr>
        <p:spPr>
          <a:xfrm>
            <a:off x="7693573" y="2055814"/>
            <a:ext cx="2134239" cy="461665"/>
          </a:xfrm>
          <a:prstGeom prst="rect">
            <a:avLst/>
          </a:prstGeom>
          <a:noFill/>
        </p:spPr>
        <p:txBody>
          <a:bodyPr wrap="none" rtlCol="0">
            <a:spAutoFit/>
          </a:bodyPr>
          <a:lstStyle/>
          <a:p>
            <a:r>
              <a:rPr lang="en-US" altLang="zh-CN" sz="2400" dirty="0" smtClean="0"/>
              <a:t>Bound iteration</a:t>
            </a:r>
            <a:endParaRPr lang="zh-CN" altLang="en-US" sz="2400" dirty="0"/>
          </a:p>
        </p:txBody>
      </p:sp>
      <p:sp>
        <p:nvSpPr>
          <p:cNvPr id="5" name="文本框 4"/>
          <p:cNvSpPr txBox="1"/>
          <p:nvPr/>
        </p:nvSpPr>
        <p:spPr>
          <a:xfrm>
            <a:off x="1824706" y="1690688"/>
            <a:ext cx="2191626" cy="461665"/>
          </a:xfrm>
          <a:prstGeom prst="rect">
            <a:avLst/>
          </a:prstGeom>
          <a:solidFill>
            <a:schemeClr val="bg1"/>
          </a:solidFill>
        </p:spPr>
        <p:txBody>
          <a:bodyPr wrap="none" rtlCol="0">
            <a:spAutoFit/>
          </a:bodyPr>
          <a:lstStyle/>
          <a:p>
            <a:r>
              <a:rPr lang="zh-CN" altLang="en-US" sz="2400" dirty="0"/>
              <a:t>假如</a:t>
            </a:r>
            <a:r>
              <a:rPr lang="zh-CN" altLang="en-US" sz="2400" dirty="0" smtClean="0"/>
              <a:t>规定吃</a:t>
            </a:r>
            <a:r>
              <a:rPr lang="en-US" altLang="zh-CN" sz="2400" dirty="0" smtClean="0"/>
              <a:t>X</a:t>
            </a:r>
            <a:r>
              <a:rPr lang="zh-CN" altLang="en-US" sz="2400" dirty="0" smtClean="0"/>
              <a:t>只</a:t>
            </a:r>
            <a:endParaRPr lang="zh-CN" altLang="en-US" sz="2400" dirty="0"/>
          </a:p>
        </p:txBody>
      </p:sp>
      <p:sp>
        <p:nvSpPr>
          <p:cNvPr id="6" name="矩形 5"/>
          <p:cNvSpPr/>
          <p:nvPr/>
        </p:nvSpPr>
        <p:spPr>
          <a:xfrm>
            <a:off x="6353386" y="4369828"/>
            <a:ext cx="120226" cy="276999"/>
          </a:xfrm>
          <a:prstGeom prst="rect">
            <a:avLst/>
          </a:prstGeom>
          <a:solidFill>
            <a:schemeClr val="bg1"/>
          </a:solidFill>
        </p:spPr>
        <p:txBody>
          <a:bodyPr wrap="none" lIns="0" tIns="0" rIns="0" bIns="0">
            <a:spAutoFit/>
          </a:bodyPr>
          <a:lstStyle/>
          <a:p>
            <a:r>
              <a:rPr lang="en-US" altLang="zh-CN" dirty="0"/>
              <a:t>X</a:t>
            </a:r>
            <a:endParaRPr lang="zh-CN" altLang="en-US" dirty="0"/>
          </a:p>
        </p:txBody>
      </p:sp>
    </p:spTree>
    <p:extLst>
      <p:ext uri="{BB962C8B-B14F-4D97-AF65-F5344CB8AC3E}">
        <p14:creationId xmlns:p14="http://schemas.microsoft.com/office/powerpoint/2010/main" val="2186953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94" y="13135"/>
            <a:ext cx="11870991" cy="5341391"/>
          </a:xfrm>
        </p:spPr>
      </p:pic>
      <p:sp>
        <p:nvSpPr>
          <p:cNvPr id="5" name="文本框 4"/>
          <p:cNvSpPr txBox="1"/>
          <p:nvPr/>
        </p:nvSpPr>
        <p:spPr>
          <a:xfrm>
            <a:off x="1876091" y="5386566"/>
            <a:ext cx="7725192" cy="523220"/>
          </a:xfrm>
          <a:prstGeom prst="rect">
            <a:avLst/>
          </a:prstGeom>
          <a:noFill/>
        </p:spPr>
        <p:txBody>
          <a:bodyPr wrap="none" rtlCol="0">
            <a:spAutoFit/>
          </a:bodyPr>
          <a:lstStyle/>
          <a:p>
            <a:r>
              <a:rPr lang="zh-CN" altLang="en-US" sz="2800" dirty="0" smtClean="0"/>
              <a:t>如果即使饱了，也希望再品尝一个，该怎么办？</a:t>
            </a:r>
            <a:endParaRPr lang="zh-CN" altLang="en-US" sz="2800" dirty="0"/>
          </a:p>
        </p:txBody>
      </p:sp>
      <p:sp>
        <p:nvSpPr>
          <p:cNvPr id="3" name="文本框 2"/>
          <p:cNvSpPr txBox="1"/>
          <p:nvPr/>
        </p:nvSpPr>
        <p:spPr>
          <a:xfrm>
            <a:off x="8198069" y="2196662"/>
            <a:ext cx="2874377" cy="523220"/>
          </a:xfrm>
          <a:prstGeom prst="rect">
            <a:avLst/>
          </a:prstGeom>
          <a:noFill/>
        </p:spPr>
        <p:txBody>
          <a:bodyPr wrap="none" rtlCol="0">
            <a:spAutoFit/>
          </a:bodyPr>
          <a:lstStyle/>
          <a:p>
            <a:r>
              <a:rPr lang="en-US" altLang="zh-CN" sz="2800" dirty="0" smtClean="0"/>
              <a:t>Unbound iteration</a:t>
            </a:r>
            <a:endParaRPr lang="zh-CN" altLang="en-US" sz="2800" dirty="0"/>
          </a:p>
        </p:txBody>
      </p:sp>
      <p:sp>
        <p:nvSpPr>
          <p:cNvPr id="6" name="文本框 5"/>
          <p:cNvSpPr txBox="1"/>
          <p:nvPr/>
        </p:nvSpPr>
        <p:spPr>
          <a:xfrm>
            <a:off x="788269" y="5972061"/>
            <a:ext cx="9879628" cy="646331"/>
          </a:xfrm>
          <a:prstGeom prst="rect">
            <a:avLst/>
          </a:prstGeom>
          <a:noFill/>
        </p:spPr>
        <p:txBody>
          <a:bodyPr wrap="none" rtlCol="0">
            <a:spAutoFit/>
          </a:bodyPr>
          <a:lstStyle/>
          <a:p>
            <a:r>
              <a:rPr lang="zh-CN" altLang="en-US" sz="3600" dirty="0" smtClean="0"/>
              <a:t>问题：你能正确选择采用何种策略设计循环吗？</a:t>
            </a:r>
            <a:endParaRPr lang="zh-CN" altLang="en-US" sz="3600" dirty="0"/>
          </a:p>
        </p:txBody>
      </p:sp>
    </p:spTree>
    <p:extLst>
      <p:ext uri="{BB962C8B-B14F-4D97-AF65-F5344CB8AC3E}">
        <p14:creationId xmlns:p14="http://schemas.microsoft.com/office/powerpoint/2010/main" val="141846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有人知道饱不饱，但有人不知道</a:t>
            </a:r>
            <a:endParaRPr lang="zh-CN" altLang="en-US" dirty="0"/>
          </a:p>
        </p:txBody>
      </p:sp>
      <p:pic>
        <p:nvPicPr>
          <p:cNvPr id="4" name="内容占位符 3"/>
          <p:cNvPicPr>
            <a:picLocks noGrp="1" noChangeAspect="1"/>
          </p:cNvPicPr>
          <p:nvPr>
            <p:ph idx="1"/>
          </p:nvPr>
        </p:nvPicPr>
        <p:blipFill>
          <a:blip r:embed="rId2"/>
          <a:stretch>
            <a:fillRect/>
          </a:stretch>
        </p:blipFill>
        <p:spPr>
          <a:xfrm>
            <a:off x="1105572" y="2063579"/>
            <a:ext cx="4791018" cy="3826002"/>
          </a:xfrm>
          <a:prstGeom prst="rect">
            <a:avLst/>
          </a:prstGeom>
        </p:spPr>
      </p:pic>
      <p:sp>
        <p:nvSpPr>
          <p:cNvPr id="6" name="文本框 5"/>
          <p:cNvSpPr txBox="1"/>
          <p:nvPr/>
        </p:nvSpPr>
        <p:spPr>
          <a:xfrm>
            <a:off x="6612881" y="4190614"/>
            <a:ext cx="1116011" cy="2369880"/>
          </a:xfrm>
          <a:prstGeom prst="rect">
            <a:avLst/>
          </a:prstGeom>
          <a:noFill/>
        </p:spPr>
        <p:txBody>
          <a:bodyPr wrap="none" rtlCol="0">
            <a:spAutoFit/>
          </a:bodyPr>
          <a:lstStyle/>
          <a:p>
            <a:r>
              <a:rPr lang="en-US" altLang="zh-CN" sz="1600" dirty="0" smtClean="0"/>
              <a:t>if(c1){</a:t>
            </a:r>
          </a:p>
          <a:p>
            <a:r>
              <a:rPr lang="en-US" altLang="zh-CN" sz="1600" dirty="0" smtClean="0"/>
              <a:t>   …</a:t>
            </a:r>
            <a:endParaRPr lang="en-US" altLang="zh-CN" sz="1600" dirty="0"/>
          </a:p>
          <a:p>
            <a:r>
              <a:rPr lang="en-US" altLang="zh-CN" sz="1600" dirty="0" smtClean="0"/>
              <a:t>}else if(c2){</a:t>
            </a:r>
          </a:p>
          <a:p>
            <a:r>
              <a:rPr lang="en-US" altLang="zh-CN" sz="1600" dirty="0" smtClean="0"/>
              <a:t>   …</a:t>
            </a:r>
          </a:p>
          <a:p>
            <a:r>
              <a:rPr lang="en-US" altLang="zh-CN" sz="1600" dirty="0" smtClean="0"/>
              <a:t>}</a:t>
            </a:r>
          </a:p>
          <a:p>
            <a:r>
              <a:rPr lang="en-US" altLang="zh-CN" sz="1600" dirty="0" smtClean="0"/>
              <a:t>…</a:t>
            </a:r>
          </a:p>
          <a:p>
            <a:r>
              <a:rPr lang="en-US" altLang="zh-CN" sz="1600" dirty="0" smtClean="0"/>
              <a:t>else{</a:t>
            </a:r>
          </a:p>
          <a:p>
            <a:r>
              <a:rPr lang="en-US" altLang="zh-CN" sz="1600" dirty="0"/>
              <a:t> </a:t>
            </a:r>
            <a:r>
              <a:rPr lang="en-US" altLang="zh-CN" sz="1600" dirty="0" smtClean="0"/>
              <a:t>  …</a:t>
            </a:r>
          </a:p>
          <a:p>
            <a:r>
              <a:rPr lang="en-US" altLang="zh-CN" sz="1600" dirty="0" smtClean="0"/>
              <a:t>}</a:t>
            </a:r>
            <a:endParaRPr lang="zh-CN" altLang="en-US" sz="1600" dirty="0"/>
          </a:p>
        </p:txBody>
      </p:sp>
      <p:sp>
        <p:nvSpPr>
          <p:cNvPr id="7" name="文本框 6"/>
          <p:cNvSpPr txBox="1"/>
          <p:nvPr/>
        </p:nvSpPr>
        <p:spPr>
          <a:xfrm>
            <a:off x="8865930" y="4190614"/>
            <a:ext cx="1560427" cy="1323439"/>
          </a:xfrm>
          <a:prstGeom prst="rect">
            <a:avLst/>
          </a:prstGeom>
          <a:noFill/>
        </p:spPr>
        <p:txBody>
          <a:bodyPr wrap="none" rtlCol="0">
            <a:spAutoFit/>
          </a:bodyPr>
          <a:lstStyle/>
          <a:p>
            <a:r>
              <a:rPr lang="en-US" altLang="zh-CN" sz="1600" dirty="0" smtClean="0"/>
              <a:t>switch( X){</a:t>
            </a:r>
          </a:p>
          <a:p>
            <a:r>
              <a:rPr lang="en-US" altLang="zh-CN" sz="1600" dirty="0"/>
              <a:t> </a:t>
            </a:r>
            <a:r>
              <a:rPr lang="en-US" altLang="zh-CN" sz="1600" dirty="0" smtClean="0"/>
              <a:t>  case 1:…break;</a:t>
            </a:r>
          </a:p>
          <a:p>
            <a:r>
              <a:rPr lang="en-US" altLang="zh-CN" sz="1600" dirty="0"/>
              <a:t> </a:t>
            </a:r>
            <a:r>
              <a:rPr lang="en-US" altLang="zh-CN" sz="1600" dirty="0" smtClean="0"/>
              <a:t>  case 2:…break;</a:t>
            </a:r>
          </a:p>
          <a:p>
            <a:r>
              <a:rPr lang="en-US" altLang="zh-CN" sz="1600" dirty="0"/>
              <a:t> </a:t>
            </a:r>
            <a:r>
              <a:rPr lang="en-US" altLang="zh-CN" sz="1600" dirty="0" smtClean="0"/>
              <a:t>  default:…	</a:t>
            </a:r>
          </a:p>
          <a:p>
            <a:r>
              <a:rPr lang="en-US" altLang="zh-CN" sz="1600" dirty="0" smtClean="0"/>
              <a:t>}</a:t>
            </a:r>
            <a:endParaRPr lang="zh-CN" altLang="en-US" sz="1600" dirty="0"/>
          </a:p>
        </p:txBody>
      </p:sp>
      <p:sp>
        <p:nvSpPr>
          <p:cNvPr id="8" name="文本框 7"/>
          <p:cNvSpPr txBox="1"/>
          <p:nvPr/>
        </p:nvSpPr>
        <p:spPr>
          <a:xfrm>
            <a:off x="6612881" y="2160698"/>
            <a:ext cx="3359022" cy="1815882"/>
          </a:xfrm>
          <a:prstGeom prst="rect">
            <a:avLst/>
          </a:prstGeom>
          <a:noFill/>
        </p:spPr>
        <p:txBody>
          <a:bodyPr wrap="square" rtlCol="0">
            <a:spAutoFit/>
          </a:bodyPr>
          <a:lstStyle/>
          <a:p>
            <a:r>
              <a:rPr lang="zh-CN" altLang="en-US" sz="2800" b="1" dirty="0" smtClean="0">
                <a:solidFill>
                  <a:srgbClr val="002060"/>
                </a:solidFill>
              </a:rPr>
              <a:t>问题</a:t>
            </a:r>
            <a:r>
              <a:rPr lang="zh-CN" altLang="en-US" sz="2800" dirty="0" smtClean="0">
                <a:solidFill>
                  <a:srgbClr val="002060"/>
                </a:solidFill>
              </a:rPr>
              <a:t>：</a:t>
            </a:r>
            <a:endParaRPr lang="en-US" altLang="zh-CN" sz="2800" dirty="0" smtClean="0">
              <a:solidFill>
                <a:srgbClr val="002060"/>
              </a:solidFill>
            </a:endParaRPr>
          </a:p>
          <a:p>
            <a:r>
              <a:rPr lang="zh-CN" altLang="en-US" sz="2800" dirty="0" smtClean="0">
                <a:solidFill>
                  <a:srgbClr val="002060"/>
                </a:solidFill>
              </a:rPr>
              <a:t>如果要判断的情况不只有两种，该怎么办？</a:t>
            </a:r>
            <a:endParaRPr lang="zh-CN" altLang="en-US" sz="2800" dirty="0">
              <a:solidFill>
                <a:srgbClr val="002060"/>
              </a:solidFill>
            </a:endParaRPr>
          </a:p>
        </p:txBody>
      </p:sp>
    </p:spTree>
    <p:extLst>
      <p:ext uri="{BB962C8B-B14F-4D97-AF65-F5344CB8AC3E}">
        <p14:creationId xmlns:p14="http://schemas.microsoft.com/office/powerpoint/2010/main" val="211604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1654</TotalTime>
  <Words>985</Words>
  <Application>Microsoft Office PowerPoint</Application>
  <PresentationFormat>宽屏</PresentationFormat>
  <Paragraphs>165</Paragraphs>
  <Slides>32</Slides>
  <Notes>9</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宋体</vt:lpstr>
      <vt:lpstr>Arial</vt:lpstr>
      <vt:lpstr>Arial</vt:lpstr>
      <vt:lpstr>Calibri</vt:lpstr>
      <vt:lpstr>Calibri Light</vt:lpstr>
      <vt:lpstr>Office 主题</vt:lpstr>
      <vt:lpstr>论题1-4： 算法的基本结构</vt:lpstr>
      <vt:lpstr>PowerPoint 演示文稿</vt:lpstr>
      <vt:lpstr>吃一只汤包的“算法”</vt:lpstr>
      <vt:lpstr>顺序，是组织算法的最基本的方法</vt:lpstr>
      <vt:lpstr>如何理解下面这句话？</vt:lpstr>
      <vt:lpstr>PowerPoint 演示文稿</vt:lpstr>
      <vt:lpstr>PowerPoint 演示文稿</vt:lpstr>
      <vt:lpstr>PowerPoint 演示文稿</vt:lpstr>
      <vt:lpstr>有人知道饱不饱，但有人不知道</vt:lpstr>
      <vt:lpstr>PowerPoint 演示文稿</vt:lpstr>
      <vt:lpstr>冯·诺依曼体系结构</vt:lpstr>
      <vt:lpstr>嵌套结构：循环嵌套</vt:lpstr>
      <vt:lpstr>冒泡排序的算法描述</vt:lpstr>
      <vt:lpstr>如何确定循环过程是正确的？</vt:lpstr>
      <vt:lpstr>下例的循环不变式是什么？</vt:lpstr>
      <vt:lpstr>冒泡排序的循环不变量是什么？</vt:lpstr>
      <vt:lpstr>关于Goto语句</vt:lpstr>
      <vt:lpstr>Goto语句</vt:lpstr>
      <vt:lpstr>如果不加限制地使用goto语句：</vt:lpstr>
      <vt:lpstr>重新阅读下面这句话？</vt:lpstr>
      <vt:lpstr>理解并记住：</vt:lpstr>
      <vt:lpstr>何为：控制结构的表达能力</vt:lpstr>
      <vt:lpstr>PowerPoint 演示文稿</vt:lpstr>
      <vt:lpstr>PowerPoint 演示文稿</vt:lpstr>
      <vt:lpstr>一种新的算法组织方法：子程序(过程,函数)</vt:lpstr>
      <vt:lpstr>一种新的算法组织方法：子程序(过程,函数)</vt:lpstr>
      <vt:lpstr>问题</vt:lpstr>
      <vt:lpstr>递归：自己调用自己的过程</vt:lpstr>
      <vt:lpstr>问题：它怎么就递归了呢？</vt:lpstr>
      <vt:lpstr>递归：自己调用自己的过程</vt:lpstr>
      <vt:lpstr>Open Topic-1</vt:lpstr>
      <vt:lpstr>Open Topic-2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问题求解论题1-4： 算法的基本结构</dc:title>
  <dc:creator>Tao</dc:creator>
  <cp:lastModifiedBy>jun ma</cp:lastModifiedBy>
  <cp:revision>79</cp:revision>
  <dcterms:created xsi:type="dcterms:W3CDTF">2013-10-28T01:39:55Z</dcterms:created>
  <dcterms:modified xsi:type="dcterms:W3CDTF">2017-10-26T01:11:49Z</dcterms:modified>
</cp:coreProperties>
</file>