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63" r:id="rId4"/>
    <p:sldId id="264" r:id="rId5"/>
    <p:sldId id="269" r:id="rId6"/>
    <p:sldId id="270" r:id="rId7"/>
    <p:sldId id="296" r:id="rId8"/>
    <p:sldId id="266" r:id="rId9"/>
    <p:sldId id="267" r:id="rId10"/>
    <p:sldId id="268" r:id="rId11"/>
    <p:sldId id="283" r:id="rId12"/>
    <p:sldId id="284" r:id="rId13"/>
    <p:sldId id="297" r:id="rId14"/>
    <p:sldId id="259" r:id="rId15"/>
    <p:sldId id="260" r:id="rId16"/>
    <p:sldId id="290" r:id="rId17"/>
    <p:sldId id="291" r:id="rId18"/>
    <p:sldId id="292" r:id="rId19"/>
    <p:sldId id="295" r:id="rId20"/>
    <p:sldId id="272" r:id="rId21"/>
    <p:sldId id="288" r:id="rId22"/>
    <p:sldId id="298" r:id="rId23"/>
    <p:sldId id="286" r:id="rId24"/>
    <p:sldId id="299" r:id="rId25"/>
    <p:sldId id="287" r:id="rId26"/>
    <p:sldId id="294" r:id="rId27"/>
    <p:sldId id="276" r:id="rId28"/>
    <p:sldId id="277" r:id="rId29"/>
    <p:sldId id="278" r:id="rId30"/>
    <p:sldId id="289" r:id="rId31"/>
    <p:sldId id="279" r:id="rId32"/>
    <p:sldId id="293" r:id="rId33"/>
    <p:sldId id="280" r:id="rId34"/>
    <p:sldId id="281" r:id="rId35"/>
    <p:sldId id="282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22"/>
    <a:srgbClr val="FF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57" autoAdjust="0"/>
  </p:normalViewPr>
  <p:slideViewPr>
    <p:cSldViewPr>
      <p:cViewPr varScale="1">
        <p:scale>
          <a:sx n="72" d="100"/>
          <a:sy n="72" d="100"/>
        </p:scale>
        <p:origin x="19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0B8A6-B205-47F5-AFCC-34C999266FB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EEC628B-A3C0-419E-904C-3EA858E2947D}">
      <dgm:prSet phldrT="[文本]"/>
      <dgm:spPr/>
      <dgm:t>
        <a:bodyPr/>
        <a:lstStyle/>
        <a:p>
          <a:r>
            <a:rPr lang="en-US" altLang="zh-CN" dirty="0"/>
            <a:t>Object Oriented</a:t>
          </a:r>
          <a:endParaRPr lang="zh-CN" altLang="en-US" dirty="0"/>
        </a:p>
      </dgm:t>
    </dgm:pt>
    <dgm:pt modelId="{490A3A65-315B-4A3D-AE89-CCBBDD7D7548}" type="parTrans" cxnId="{7662117D-AD72-4DA3-BCEB-B7B754DE48BB}">
      <dgm:prSet/>
      <dgm:spPr/>
      <dgm:t>
        <a:bodyPr/>
        <a:lstStyle/>
        <a:p>
          <a:endParaRPr lang="zh-CN" altLang="en-US"/>
        </a:p>
      </dgm:t>
    </dgm:pt>
    <dgm:pt modelId="{5866EE0F-7927-487E-B15C-2F5B30AA20A9}" type="sibTrans" cxnId="{7662117D-AD72-4DA3-BCEB-B7B754DE48BB}">
      <dgm:prSet/>
      <dgm:spPr/>
      <dgm:t>
        <a:bodyPr/>
        <a:lstStyle/>
        <a:p>
          <a:endParaRPr lang="zh-CN" altLang="en-US"/>
        </a:p>
      </dgm:t>
    </dgm:pt>
    <dgm:pt modelId="{4352DA76-1A52-4E0F-B6C2-737251541556}">
      <dgm:prSet phldrT="[文本]"/>
      <dgm:spPr/>
      <dgm:t>
        <a:bodyPr/>
        <a:lstStyle/>
        <a:p>
          <a:r>
            <a:rPr lang="en-US" altLang="zh-CN" dirty="0"/>
            <a:t>OOA</a:t>
          </a:r>
          <a:endParaRPr lang="zh-CN" altLang="en-US" dirty="0"/>
        </a:p>
      </dgm:t>
    </dgm:pt>
    <dgm:pt modelId="{4C87A6ED-51E7-4125-8EE7-491356A5339D}" type="parTrans" cxnId="{79521255-DE11-4671-AA37-087913A32F58}">
      <dgm:prSet/>
      <dgm:spPr/>
      <dgm:t>
        <a:bodyPr/>
        <a:lstStyle/>
        <a:p>
          <a:endParaRPr lang="zh-CN" altLang="en-US"/>
        </a:p>
      </dgm:t>
    </dgm:pt>
    <dgm:pt modelId="{DE94D7E2-F864-4B4F-9DF1-F00E4C1A2C16}" type="sibTrans" cxnId="{79521255-DE11-4671-AA37-087913A32F58}">
      <dgm:prSet/>
      <dgm:spPr/>
      <dgm:t>
        <a:bodyPr/>
        <a:lstStyle/>
        <a:p>
          <a:endParaRPr lang="zh-CN" altLang="en-US"/>
        </a:p>
      </dgm:t>
    </dgm:pt>
    <dgm:pt modelId="{AAC5B4AD-E750-4447-A50C-9250343CBB79}">
      <dgm:prSet phldrT="[文本]"/>
      <dgm:spPr/>
      <dgm:t>
        <a:bodyPr/>
        <a:lstStyle/>
        <a:p>
          <a:r>
            <a:rPr lang="en-US" altLang="zh-CN" dirty="0"/>
            <a:t>OOD</a:t>
          </a:r>
          <a:endParaRPr lang="zh-CN" altLang="en-US" dirty="0"/>
        </a:p>
      </dgm:t>
    </dgm:pt>
    <dgm:pt modelId="{28E1CC0C-ADBB-4E47-86FE-5380D38E514D}" type="parTrans" cxnId="{654ED936-7C49-44BE-99A5-0D1F3D421BA5}">
      <dgm:prSet/>
      <dgm:spPr/>
      <dgm:t>
        <a:bodyPr/>
        <a:lstStyle/>
        <a:p>
          <a:endParaRPr lang="zh-CN" altLang="en-US"/>
        </a:p>
      </dgm:t>
    </dgm:pt>
    <dgm:pt modelId="{CF10A959-C970-4AEA-9DDB-C32F234A10BF}" type="sibTrans" cxnId="{654ED936-7C49-44BE-99A5-0D1F3D421BA5}">
      <dgm:prSet/>
      <dgm:spPr/>
      <dgm:t>
        <a:bodyPr/>
        <a:lstStyle/>
        <a:p>
          <a:endParaRPr lang="zh-CN" altLang="en-US"/>
        </a:p>
      </dgm:t>
    </dgm:pt>
    <dgm:pt modelId="{26988CEF-1EDC-447B-8728-EEA4E2848A4E}">
      <dgm:prSet phldrT="[文本]"/>
      <dgm:spPr/>
      <dgm:t>
        <a:bodyPr/>
        <a:lstStyle/>
        <a:p>
          <a:r>
            <a:rPr lang="en-US" altLang="zh-CN" dirty="0"/>
            <a:t>OOP</a:t>
          </a:r>
          <a:endParaRPr lang="zh-CN" altLang="en-US" dirty="0"/>
        </a:p>
      </dgm:t>
    </dgm:pt>
    <dgm:pt modelId="{47C87EF5-E3ED-43A0-A908-8610DEF0D9E3}" type="parTrans" cxnId="{A532C1F4-31B2-4622-B329-71831F8D5FDC}">
      <dgm:prSet/>
      <dgm:spPr/>
      <dgm:t>
        <a:bodyPr/>
        <a:lstStyle/>
        <a:p>
          <a:endParaRPr lang="zh-CN" altLang="en-US"/>
        </a:p>
      </dgm:t>
    </dgm:pt>
    <dgm:pt modelId="{F6332D72-20CB-4B04-86D0-085EADA716B4}" type="sibTrans" cxnId="{A532C1F4-31B2-4622-B329-71831F8D5FDC}">
      <dgm:prSet/>
      <dgm:spPr/>
      <dgm:t>
        <a:bodyPr/>
        <a:lstStyle/>
        <a:p>
          <a:endParaRPr lang="zh-CN" altLang="en-US"/>
        </a:p>
      </dgm:t>
    </dgm:pt>
    <dgm:pt modelId="{E2FB3353-B0C5-4831-9580-C68FC6AA98C5}" type="pres">
      <dgm:prSet presAssocID="{6840B8A6-B205-47F5-AFCC-34C999266FB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83A534-D856-43E9-9B21-ABB92CF9790A}" type="pres">
      <dgm:prSet presAssocID="{BEEC628B-A3C0-419E-904C-3EA858E2947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272163BD-B310-4BA2-8EC5-1961F5402208}" type="pres">
      <dgm:prSet presAssocID="{4352DA76-1A52-4E0F-B6C2-73725154155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42650-6BF1-4F4B-A87E-2588DD01C7E1}" type="pres">
      <dgm:prSet presAssocID="{4352DA76-1A52-4E0F-B6C2-737251541556}" presName="dummy" presStyleCnt="0"/>
      <dgm:spPr/>
    </dgm:pt>
    <dgm:pt modelId="{123A7877-8F78-42F3-A9E4-DB9DAEE06223}" type="pres">
      <dgm:prSet presAssocID="{DE94D7E2-F864-4B4F-9DF1-F00E4C1A2C1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551FB0A-3976-4B15-952E-D87036804DC3}" type="pres">
      <dgm:prSet presAssocID="{AAC5B4AD-E750-4447-A50C-9250343CBB7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3CCDC6-D433-4271-98A8-CB7D1AA54003}" type="pres">
      <dgm:prSet presAssocID="{AAC5B4AD-E750-4447-A50C-9250343CBB79}" presName="dummy" presStyleCnt="0"/>
      <dgm:spPr/>
    </dgm:pt>
    <dgm:pt modelId="{CECD7998-7D7C-4E81-82D9-5D785BB8E193}" type="pres">
      <dgm:prSet presAssocID="{CF10A959-C970-4AEA-9DDB-C32F234A10B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E84D505-405D-4AA9-89D6-2CDDF865DF69}" type="pres">
      <dgm:prSet presAssocID="{26988CEF-1EDC-447B-8728-EEA4E2848A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F363A7-0446-4518-A5AC-A485578DDDA9}" type="pres">
      <dgm:prSet presAssocID="{26988CEF-1EDC-447B-8728-EEA4E2848A4E}" presName="dummy" presStyleCnt="0"/>
      <dgm:spPr/>
    </dgm:pt>
    <dgm:pt modelId="{908B9228-C6E4-46E6-B612-C97200EA3F5A}" type="pres">
      <dgm:prSet presAssocID="{F6332D72-20CB-4B04-86D0-085EADA716B4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60E8E607-9A77-46E8-9D9E-33F72A296F3E}" type="presOf" srcId="{BEEC628B-A3C0-419E-904C-3EA858E2947D}" destId="{4483A534-D856-43E9-9B21-ABB92CF9790A}" srcOrd="0" destOrd="0" presId="urn:microsoft.com/office/officeart/2005/8/layout/radial6"/>
    <dgm:cxn modelId="{2A7EE1FA-4169-480B-93CA-B2A9731EC78D}" type="presOf" srcId="{F6332D72-20CB-4B04-86D0-085EADA716B4}" destId="{908B9228-C6E4-46E6-B612-C97200EA3F5A}" srcOrd="0" destOrd="0" presId="urn:microsoft.com/office/officeart/2005/8/layout/radial6"/>
    <dgm:cxn modelId="{79521255-DE11-4671-AA37-087913A32F58}" srcId="{BEEC628B-A3C0-419E-904C-3EA858E2947D}" destId="{4352DA76-1A52-4E0F-B6C2-737251541556}" srcOrd="0" destOrd="0" parTransId="{4C87A6ED-51E7-4125-8EE7-491356A5339D}" sibTransId="{DE94D7E2-F864-4B4F-9DF1-F00E4C1A2C16}"/>
    <dgm:cxn modelId="{7662117D-AD72-4DA3-BCEB-B7B754DE48BB}" srcId="{6840B8A6-B205-47F5-AFCC-34C999266FBD}" destId="{BEEC628B-A3C0-419E-904C-3EA858E2947D}" srcOrd="0" destOrd="0" parTransId="{490A3A65-315B-4A3D-AE89-CCBBDD7D7548}" sibTransId="{5866EE0F-7927-487E-B15C-2F5B30AA20A9}"/>
    <dgm:cxn modelId="{A40D9139-EA84-4CA6-8EC2-1810659E386B}" type="presOf" srcId="{4352DA76-1A52-4E0F-B6C2-737251541556}" destId="{272163BD-B310-4BA2-8EC5-1961F5402208}" srcOrd="0" destOrd="0" presId="urn:microsoft.com/office/officeart/2005/8/layout/radial6"/>
    <dgm:cxn modelId="{84BA0627-6718-4445-A1BD-CA2233CFECCE}" type="presOf" srcId="{6840B8A6-B205-47F5-AFCC-34C999266FBD}" destId="{E2FB3353-B0C5-4831-9580-C68FC6AA98C5}" srcOrd="0" destOrd="0" presId="urn:microsoft.com/office/officeart/2005/8/layout/radial6"/>
    <dgm:cxn modelId="{96FEDFDE-7C82-4FB9-97DB-78BC2C79134E}" type="presOf" srcId="{26988CEF-1EDC-447B-8728-EEA4E2848A4E}" destId="{6E84D505-405D-4AA9-89D6-2CDDF865DF69}" srcOrd="0" destOrd="0" presId="urn:microsoft.com/office/officeart/2005/8/layout/radial6"/>
    <dgm:cxn modelId="{017F2DAC-0A04-4FCA-994C-7EAADFD99148}" type="presOf" srcId="{CF10A959-C970-4AEA-9DDB-C32F234A10BF}" destId="{CECD7998-7D7C-4E81-82D9-5D785BB8E193}" srcOrd="0" destOrd="0" presId="urn:microsoft.com/office/officeart/2005/8/layout/radial6"/>
    <dgm:cxn modelId="{654ED936-7C49-44BE-99A5-0D1F3D421BA5}" srcId="{BEEC628B-A3C0-419E-904C-3EA858E2947D}" destId="{AAC5B4AD-E750-4447-A50C-9250343CBB79}" srcOrd="1" destOrd="0" parTransId="{28E1CC0C-ADBB-4E47-86FE-5380D38E514D}" sibTransId="{CF10A959-C970-4AEA-9DDB-C32F234A10BF}"/>
    <dgm:cxn modelId="{A532C1F4-31B2-4622-B329-71831F8D5FDC}" srcId="{BEEC628B-A3C0-419E-904C-3EA858E2947D}" destId="{26988CEF-1EDC-447B-8728-EEA4E2848A4E}" srcOrd="2" destOrd="0" parTransId="{47C87EF5-E3ED-43A0-A908-8610DEF0D9E3}" sibTransId="{F6332D72-20CB-4B04-86D0-085EADA716B4}"/>
    <dgm:cxn modelId="{1D36736A-390F-42EF-8EF4-D753E21F7909}" type="presOf" srcId="{AAC5B4AD-E750-4447-A50C-9250343CBB79}" destId="{1551FB0A-3976-4B15-952E-D87036804DC3}" srcOrd="0" destOrd="0" presId="urn:microsoft.com/office/officeart/2005/8/layout/radial6"/>
    <dgm:cxn modelId="{868C0681-FC64-4F85-B38C-BE869B2DBCA7}" type="presOf" srcId="{DE94D7E2-F864-4B4F-9DF1-F00E4C1A2C16}" destId="{123A7877-8F78-42F3-A9E4-DB9DAEE06223}" srcOrd="0" destOrd="0" presId="urn:microsoft.com/office/officeart/2005/8/layout/radial6"/>
    <dgm:cxn modelId="{8BD03117-31EF-4A1C-82A1-4739108918BA}" type="presParOf" srcId="{E2FB3353-B0C5-4831-9580-C68FC6AA98C5}" destId="{4483A534-D856-43E9-9B21-ABB92CF9790A}" srcOrd="0" destOrd="0" presId="urn:microsoft.com/office/officeart/2005/8/layout/radial6"/>
    <dgm:cxn modelId="{D9A25D90-0986-4528-B61A-A67E0D4D1224}" type="presParOf" srcId="{E2FB3353-B0C5-4831-9580-C68FC6AA98C5}" destId="{272163BD-B310-4BA2-8EC5-1961F5402208}" srcOrd="1" destOrd="0" presId="urn:microsoft.com/office/officeart/2005/8/layout/radial6"/>
    <dgm:cxn modelId="{CFB08268-6C69-48FD-9E9B-CF5D05E99C51}" type="presParOf" srcId="{E2FB3353-B0C5-4831-9580-C68FC6AA98C5}" destId="{0AB42650-6BF1-4F4B-A87E-2588DD01C7E1}" srcOrd="2" destOrd="0" presId="urn:microsoft.com/office/officeart/2005/8/layout/radial6"/>
    <dgm:cxn modelId="{C8706DBF-2F10-4EA4-9C90-55EAED6D961E}" type="presParOf" srcId="{E2FB3353-B0C5-4831-9580-C68FC6AA98C5}" destId="{123A7877-8F78-42F3-A9E4-DB9DAEE06223}" srcOrd="3" destOrd="0" presId="urn:microsoft.com/office/officeart/2005/8/layout/radial6"/>
    <dgm:cxn modelId="{44AE79D8-5236-4AA4-9BD3-56370BF22C15}" type="presParOf" srcId="{E2FB3353-B0C5-4831-9580-C68FC6AA98C5}" destId="{1551FB0A-3976-4B15-952E-D87036804DC3}" srcOrd="4" destOrd="0" presId="urn:microsoft.com/office/officeart/2005/8/layout/radial6"/>
    <dgm:cxn modelId="{5C35B8A7-DCBD-4659-92B6-D5B4A9A69B41}" type="presParOf" srcId="{E2FB3353-B0C5-4831-9580-C68FC6AA98C5}" destId="{013CCDC6-D433-4271-98A8-CB7D1AA54003}" srcOrd="5" destOrd="0" presId="urn:microsoft.com/office/officeart/2005/8/layout/radial6"/>
    <dgm:cxn modelId="{D5AAF4D7-9A0D-4119-B1F2-5F68157F4688}" type="presParOf" srcId="{E2FB3353-B0C5-4831-9580-C68FC6AA98C5}" destId="{CECD7998-7D7C-4E81-82D9-5D785BB8E193}" srcOrd="6" destOrd="0" presId="urn:microsoft.com/office/officeart/2005/8/layout/radial6"/>
    <dgm:cxn modelId="{54F1EC1C-E180-4F63-875A-D40DADEBFC0D}" type="presParOf" srcId="{E2FB3353-B0C5-4831-9580-C68FC6AA98C5}" destId="{6E84D505-405D-4AA9-89D6-2CDDF865DF69}" srcOrd="7" destOrd="0" presId="urn:microsoft.com/office/officeart/2005/8/layout/radial6"/>
    <dgm:cxn modelId="{051408B6-1F97-437B-B12B-A0A3FFADA514}" type="presParOf" srcId="{E2FB3353-B0C5-4831-9580-C68FC6AA98C5}" destId="{3FF363A7-0446-4518-A5AC-A485578DDDA9}" srcOrd="8" destOrd="0" presId="urn:microsoft.com/office/officeart/2005/8/layout/radial6"/>
    <dgm:cxn modelId="{B365B596-3B58-4D52-9803-384A2EA19289}" type="presParOf" srcId="{E2FB3353-B0C5-4831-9580-C68FC6AA98C5}" destId="{908B9228-C6E4-46E6-B612-C97200EA3F5A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B9228-C6E4-46E6-B612-C97200EA3F5A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9000000"/>
            <a:gd name="adj2" fmla="val 16200000"/>
            <a:gd name="adj3" fmla="val 464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D7998-7D7C-4E81-82D9-5D785BB8E193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800000"/>
            <a:gd name="adj2" fmla="val 9000000"/>
            <a:gd name="adj3" fmla="val 464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A7877-8F78-42F3-A9E4-DB9DAEE06223}">
      <dsp:nvSpPr>
        <dsp:cNvPr id="0" name=""/>
        <dsp:cNvSpPr/>
      </dsp:nvSpPr>
      <dsp:spPr>
        <a:xfrm>
          <a:off x="2251866" y="558065"/>
          <a:ext cx="3725867" cy="3725867"/>
        </a:xfrm>
        <a:prstGeom prst="blockArc">
          <a:avLst>
            <a:gd name="adj1" fmla="val 16200000"/>
            <a:gd name="adj2" fmla="val 180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534-D856-43E9-9B21-ABB92CF9790A}">
      <dsp:nvSpPr>
        <dsp:cNvPr id="0" name=""/>
        <dsp:cNvSpPr/>
      </dsp:nvSpPr>
      <dsp:spPr>
        <a:xfrm>
          <a:off x="3256880" y="1563079"/>
          <a:ext cx="1715839" cy="1715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/>
            <a:t>Object Oriented</a:t>
          </a:r>
          <a:endParaRPr lang="zh-CN" altLang="en-US" sz="2500" kern="1200" dirty="0"/>
        </a:p>
      </dsp:txBody>
      <dsp:txXfrm>
        <a:off x="3508159" y="1814358"/>
        <a:ext cx="1213281" cy="1213281"/>
      </dsp:txXfrm>
    </dsp:sp>
    <dsp:sp modelId="{272163BD-B310-4BA2-8EC5-1961F5402208}">
      <dsp:nvSpPr>
        <dsp:cNvPr id="0" name=""/>
        <dsp:cNvSpPr/>
      </dsp:nvSpPr>
      <dsp:spPr>
        <a:xfrm>
          <a:off x="3514256" y="761"/>
          <a:ext cx="1201087" cy="12010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OOA</a:t>
          </a:r>
          <a:endParaRPr lang="zh-CN" altLang="en-US" sz="2300" kern="1200" dirty="0"/>
        </a:p>
      </dsp:txBody>
      <dsp:txXfrm>
        <a:off x="3690151" y="176656"/>
        <a:ext cx="849297" cy="849297"/>
      </dsp:txXfrm>
    </dsp:sp>
    <dsp:sp modelId="{1551FB0A-3976-4B15-952E-D87036804DC3}">
      <dsp:nvSpPr>
        <dsp:cNvPr id="0" name=""/>
        <dsp:cNvSpPr/>
      </dsp:nvSpPr>
      <dsp:spPr>
        <a:xfrm>
          <a:off x="5090157" y="2730302"/>
          <a:ext cx="1201087" cy="1201087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OOD</a:t>
          </a:r>
          <a:endParaRPr lang="zh-CN" altLang="en-US" sz="2300" kern="1200" dirty="0"/>
        </a:p>
      </dsp:txBody>
      <dsp:txXfrm>
        <a:off x="5266052" y="2906197"/>
        <a:ext cx="849297" cy="849297"/>
      </dsp:txXfrm>
    </dsp:sp>
    <dsp:sp modelId="{6E84D505-405D-4AA9-89D6-2CDDF865DF69}">
      <dsp:nvSpPr>
        <dsp:cNvPr id="0" name=""/>
        <dsp:cNvSpPr/>
      </dsp:nvSpPr>
      <dsp:spPr>
        <a:xfrm>
          <a:off x="1938354" y="2730302"/>
          <a:ext cx="1201087" cy="120108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/>
            <a:t>OOP</a:t>
          </a:r>
          <a:endParaRPr lang="zh-CN" altLang="en-US" sz="2300" kern="1200" dirty="0"/>
        </a:p>
      </dsp:txBody>
      <dsp:txXfrm>
        <a:off x="2114249" y="2906197"/>
        <a:ext cx="849297" cy="849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F07B0-BAB2-4934-9B75-2ED69DCA16D2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5260-FBD8-4092-A8BA-5055A0937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5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5260-FBD8-4092-A8BA-5055A09379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5260-FBD8-4092-A8BA-5055A09379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5A2F091-85DA-4537-B857-9DBFFA567913}" type="slidenum">
              <a:rPr lang="en-US" altLang="zh-CN" smtClean="0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000" dirty="0"/>
              <a:t>面向对象的观点：认为自然界是由一组彼此相关并能相互通信的实体（对象）所组成。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面向对象的程序设计方法：使用面向对象的观点来描述现实问题，然后用计算机语言来模仿并处理该问题。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要求：描述或处理问题时应高度概括、分类、和抽象。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目的：实现软件设计的产业化。</a:t>
            </a:r>
          </a:p>
          <a:p>
            <a:pPr eaLnBrk="1" hangingPunct="1">
              <a:buFontTx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1970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5260-FBD8-4092-A8BA-5055A09379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7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5A2F091-85DA-4537-B857-9DBFFA567913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z="2000" dirty="0"/>
              <a:t>面向对象的观点：认为自然界是由一组彼此相关并能相互通信的实体（对象）所组成。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面向对象的程序设计方法：使用面向对象的观点来描述现实问题，然后用计算机语言来模仿并处理该问题。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要求：描述或处理问题时应高度概括、分类、和抽象。</a:t>
            </a:r>
          </a:p>
          <a:p>
            <a:pPr eaLnBrk="1" hangingPunct="1">
              <a:buFontTx/>
              <a:buChar char="•"/>
            </a:pPr>
            <a:r>
              <a:rPr lang="zh-CN" altLang="en-US" sz="2000" dirty="0"/>
              <a:t>目的：实现软件设计的产业化。</a:t>
            </a:r>
          </a:p>
          <a:p>
            <a:pPr eaLnBrk="1" hangingPunct="1">
              <a:buFontTx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380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95260-FBD8-4092-A8BA-5055A09379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2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5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609600"/>
            <a:ext cx="8382000" cy="5791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5302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7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6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1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0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20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DD62-5131-4795-8B32-962FC5120D4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DDBC-720D-45E9-A4C8-0E3783056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ata_typ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面向对象简介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majun@nju.edu.cn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27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446" y="1557338"/>
            <a:ext cx="4197704" cy="5111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以数据为中心，强调</a:t>
            </a:r>
            <a:r>
              <a:rPr lang="zh-CN" altLang="en-GB" sz="2400" b="1" dirty="0">
                <a:solidFill>
                  <a:srgbClr val="0070C0"/>
                </a:solidFill>
              </a:rPr>
              <a:t>数据抽象</a:t>
            </a:r>
            <a:r>
              <a:rPr lang="zh-CN" altLang="en-GB" sz="2400" dirty="0"/>
              <a:t>，数据与操作合而为一 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实现了</a:t>
            </a:r>
            <a:r>
              <a:rPr lang="zh-CN" altLang="en-GB" sz="2400" b="1" dirty="0">
                <a:solidFill>
                  <a:srgbClr val="0070C0"/>
                </a:solidFill>
              </a:rPr>
              <a:t>数据的封装</a:t>
            </a:r>
            <a:r>
              <a:rPr lang="zh-CN" altLang="en-GB" sz="2400" dirty="0"/>
              <a:t>，加强了数据的保护。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模块边界清晰。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对象往往具有通用性，使得程序</a:t>
            </a:r>
            <a:r>
              <a:rPr lang="zh-CN" altLang="en-GB" sz="2400" b="1" dirty="0">
                <a:solidFill>
                  <a:srgbClr val="0070C0"/>
                </a:solidFill>
              </a:rPr>
              <a:t>容易复用</a:t>
            </a:r>
            <a:r>
              <a:rPr lang="zh-CN" altLang="en-GB" sz="2400" dirty="0"/>
              <a:t>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对象相对稳定，有利于程序维护。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GB" sz="2400" dirty="0"/>
              <a:t>基于对象</a:t>
            </a:r>
            <a:r>
              <a:rPr lang="en-GB" altLang="zh-CN" sz="2400" dirty="0"/>
              <a:t>/</a:t>
            </a:r>
            <a:r>
              <a:rPr lang="zh-CN" altLang="en-GB" sz="2400" dirty="0"/>
              <a:t>类的解题方式与问题空间有很好的对应。</a:t>
            </a:r>
          </a:p>
        </p:txBody>
      </p:sp>
      <p:grpSp>
        <p:nvGrpSpPr>
          <p:cNvPr id="20483" name="Group 0"/>
          <p:cNvGrpSpPr>
            <a:grpSpLocks/>
          </p:cNvGrpSpPr>
          <p:nvPr/>
        </p:nvGrpSpPr>
        <p:grpSpPr bwMode="auto">
          <a:xfrm>
            <a:off x="250825" y="1698625"/>
            <a:ext cx="3619500" cy="3530600"/>
            <a:chOff x="3185" y="799"/>
            <a:chExt cx="2280" cy="2224"/>
          </a:xfrm>
        </p:grpSpPr>
        <p:grpSp>
          <p:nvGrpSpPr>
            <p:cNvPr id="20485" name="Group 44"/>
            <p:cNvGrpSpPr>
              <a:grpSpLocks/>
            </p:cNvGrpSpPr>
            <p:nvPr/>
          </p:nvGrpSpPr>
          <p:grpSpPr bwMode="auto">
            <a:xfrm>
              <a:off x="3333" y="880"/>
              <a:ext cx="2132" cy="2143"/>
              <a:chOff x="1346" y="1514"/>
              <a:chExt cx="1296" cy="1061"/>
            </a:xfrm>
          </p:grpSpPr>
          <p:sp>
            <p:nvSpPr>
              <p:cNvPr id="20487" name="Oval 0"/>
              <p:cNvSpPr>
                <a:spLocks noChangeArrowheads="1"/>
              </p:cNvSpPr>
              <p:nvPr/>
            </p:nvSpPr>
            <p:spPr bwMode="auto">
              <a:xfrm>
                <a:off x="1346" y="1764"/>
                <a:ext cx="144" cy="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88" name="Rectangle 1"/>
              <p:cNvSpPr>
                <a:spLocks noChangeArrowheads="1"/>
              </p:cNvSpPr>
              <p:nvPr/>
            </p:nvSpPr>
            <p:spPr bwMode="auto">
              <a:xfrm>
                <a:off x="1346" y="1889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89" name="Rectangle 2"/>
              <p:cNvSpPr>
                <a:spLocks noChangeArrowheads="1"/>
              </p:cNvSpPr>
              <p:nvPr/>
            </p:nvSpPr>
            <p:spPr bwMode="auto">
              <a:xfrm>
                <a:off x="1346" y="2014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0" name="Line 3"/>
              <p:cNvSpPr>
                <a:spLocks noChangeShapeType="1"/>
              </p:cNvSpPr>
              <p:nvPr/>
            </p:nvSpPr>
            <p:spPr bwMode="auto">
              <a:xfrm flipV="1">
                <a:off x="1418" y="1702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Line 4"/>
              <p:cNvSpPr>
                <a:spLocks noChangeShapeType="1"/>
              </p:cNvSpPr>
              <p:nvPr/>
            </p:nvSpPr>
            <p:spPr bwMode="auto">
              <a:xfrm>
                <a:off x="1418" y="170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Line 5"/>
              <p:cNvSpPr>
                <a:spLocks noChangeShapeType="1"/>
              </p:cNvSpPr>
              <p:nvPr/>
            </p:nvSpPr>
            <p:spPr bwMode="auto">
              <a:xfrm>
                <a:off x="1634" y="1702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6"/>
              <p:cNvSpPr>
                <a:spLocks noChangeShapeType="1"/>
              </p:cNvSpPr>
              <p:nvPr/>
            </p:nvSpPr>
            <p:spPr bwMode="auto">
              <a:xfrm flipH="1">
                <a:off x="1418" y="213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7"/>
              <p:cNvSpPr>
                <a:spLocks noChangeShapeType="1"/>
              </p:cNvSpPr>
              <p:nvPr/>
            </p:nvSpPr>
            <p:spPr bwMode="auto">
              <a:xfrm flipV="1">
                <a:off x="1418" y="2076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8"/>
              <p:cNvSpPr>
                <a:spLocks noChangeShapeType="1"/>
              </p:cNvSpPr>
              <p:nvPr/>
            </p:nvSpPr>
            <p:spPr bwMode="auto">
              <a:xfrm flipV="1">
                <a:off x="1418" y="1951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9"/>
              <p:cNvSpPr>
                <a:spLocks noChangeShapeType="1"/>
              </p:cNvSpPr>
              <p:nvPr/>
            </p:nvSpPr>
            <p:spPr bwMode="auto">
              <a:xfrm flipV="1">
                <a:off x="1418" y="1826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7" name="Oval 10"/>
              <p:cNvSpPr>
                <a:spLocks noChangeArrowheads="1"/>
              </p:cNvSpPr>
              <p:nvPr/>
            </p:nvSpPr>
            <p:spPr bwMode="auto">
              <a:xfrm>
                <a:off x="1850" y="1577"/>
                <a:ext cx="144" cy="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8" name="Rectangle 11"/>
              <p:cNvSpPr>
                <a:spLocks noChangeArrowheads="1"/>
              </p:cNvSpPr>
              <p:nvPr/>
            </p:nvSpPr>
            <p:spPr bwMode="auto">
              <a:xfrm>
                <a:off x="1850" y="1702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9" name="Rectangle 12"/>
              <p:cNvSpPr>
                <a:spLocks noChangeArrowheads="1"/>
              </p:cNvSpPr>
              <p:nvPr/>
            </p:nvSpPr>
            <p:spPr bwMode="auto">
              <a:xfrm>
                <a:off x="1850" y="1826"/>
                <a:ext cx="144" cy="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0" name="Line 13"/>
              <p:cNvSpPr>
                <a:spLocks noChangeShapeType="1"/>
              </p:cNvSpPr>
              <p:nvPr/>
            </p:nvSpPr>
            <p:spPr bwMode="auto">
              <a:xfrm flipV="1">
                <a:off x="1922" y="1514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4"/>
              <p:cNvSpPr>
                <a:spLocks noChangeShapeType="1"/>
              </p:cNvSpPr>
              <p:nvPr/>
            </p:nvSpPr>
            <p:spPr bwMode="auto">
              <a:xfrm>
                <a:off x="1922" y="151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2" name="Line 15"/>
              <p:cNvSpPr>
                <a:spLocks noChangeShapeType="1"/>
              </p:cNvSpPr>
              <p:nvPr/>
            </p:nvSpPr>
            <p:spPr bwMode="auto">
              <a:xfrm>
                <a:off x="2138" y="1514"/>
                <a:ext cx="0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Line 16"/>
              <p:cNvSpPr>
                <a:spLocks noChangeShapeType="1"/>
              </p:cNvSpPr>
              <p:nvPr/>
            </p:nvSpPr>
            <p:spPr bwMode="auto">
              <a:xfrm flipH="1">
                <a:off x="1922" y="1951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Line 17"/>
              <p:cNvSpPr>
                <a:spLocks noChangeShapeType="1"/>
              </p:cNvSpPr>
              <p:nvPr/>
            </p:nvSpPr>
            <p:spPr bwMode="auto">
              <a:xfrm flipV="1">
                <a:off x="1922" y="1889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18"/>
              <p:cNvSpPr>
                <a:spLocks noChangeShapeType="1"/>
              </p:cNvSpPr>
              <p:nvPr/>
            </p:nvSpPr>
            <p:spPr bwMode="auto">
              <a:xfrm flipV="1">
                <a:off x="1922" y="176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Line 19"/>
              <p:cNvSpPr>
                <a:spLocks noChangeShapeType="1"/>
              </p:cNvSpPr>
              <p:nvPr/>
            </p:nvSpPr>
            <p:spPr bwMode="auto">
              <a:xfrm flipV="1">
                <a:off x="1922" y="1639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Oval 20"/>
              <p:cNvSpPr>
                <a:spLocks noChangeArrowheads="1"/>
              </p:cNvSpPr>
              <p:nvPr/>
            </p:nvSpPr>
            <p:spPr bwMode="auto">
              <a:xfrm>
                <a:off x="1850" y="2201"/>
                <a:ext cx="144" cy="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8" name="Rectangle 21"/>
              <p:cNvSpPr>
                <a:spLocks noChangeArrowheads="1"/>
              </p:cNvSpPr>
              <p:nvPr/>
            </p:nvSpPr>
            <p:spPr bwMode="auto">
              <a:xfrm>
                <a:off x="1850" y="2326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9" name="Rectangle 22"/>
              <p:cNvSpPr>
                <a:spLocks noChangeArrowheads="1"/>
              </p:cNvSpPr>
              <p:nvPr/>
            </p:nvSpPr>
            <p:spPr bwMode="auto">
              <a:xfrm>
                <a:off x="1850" y="2450"/>
                <a:ext cx="144" cy="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0" name="Line 23"/>
              <p:cNvSpPr>
                <a:spLocks noChangeShapeType="1"/>
              </p:cNvSpPr>
              <p:nvPr/>
            </p:nvSpPr>
            <p:spPr bwMode="auto">
              <a:xfrm flipV="1">
                <a:off x="1922" y="2138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1" name="Line 24"/>
              <p:cNvSpPr>
                <a:spLocks noChangeShapeType="1"/>
              </p:cNvSpPr>
              <p:nvPr/>
            </p:nvSpPr>
            <p:spPr bwMode="auto">
              <a:xfrm>
                <a:off x="1922" y="213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25"/>
              <p:cNvSpPr>
                <a:spLocks noChangeShapeType="1"/>
              </p:cNvSpPr>
              <p:nvPr/>
            </p:nvSpPr>
            <p:spPr bwMode="auto">
              <a:xfrm>
                <a:off x="2138" y="2138"/>
                <a:ext cx="0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Line 26"/>
              <p:cNvSpPr>
                <a:spLocks noChangeShapeType="1"/>
              </p:cNvSpPr>
              <p:nvPr/>
            </p:nvSpPr>
            <p:spPr bwMode="auto">
              <a:xfrm flipH="1">
                <a:off x="1922" y="257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4" name="Line 27"/>
              <p:cNvSpPr>
                <a:spLocks noChangeShapeType="1"/>
              </p:cNvSpPr>
              <p:nvPr/>
            </p:nvSpPr>
            <p:spPr bwMode="auto">
              <a:xfrm flipV="1">
                <a:off x="1922" y="2513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Line 28"/>
              <p:cNvSpPr>
                <a:spLocks noChangeShapeType="1"/>
              </p:cNvSpPr>
              <p:nvPr/>
            </p:nvSpPr>
            <p:spPr bwMode="auto">
              <a:xfrm flipV="1">
                <a:off x="1922" y="2388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Line 29"/>
              <p:cNvSpPr>
                <a:spLocks noChangeShapeType="1"/>
              </p:cNvSpPr>
              <p:nvPr/>
            </p:nvSpPr>
            <p:spPr bwMode="auto">
              <a:xfrm flipV="1">
                <a:off x="1922" y="2263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Oval 30"/>
              <p:cNvSpPr>
                <a:spLocks noChangeArrowheads="1"/>
              </p:cNvSpPr>
              <p:nvPr/>
            </p:nvSpPr>
            <p:spPr bwMode="auto">
              <a:xfrm>
                <a:off x="2354" y="1764"/>
                <a:ext cx="144" cy="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8" name="Rectangle 31"/>
              <p:cNvSpPr>
                <a:spLocks noChangeArrowheads="1"/>
              </p:cNvSpPr>
              <p:nvPr/>
            </p:nvSpPr>
            <p:spPr bwMode="auto">
              <a:xfrm>
                <a:off x="2354" y="1889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9" name="Rectangle 32"/>
              <p:cNvSpPr>
                <a:spLocks noChangeArrowheads="1"/>
              </p:cNvSpPr>
              <p:nvPr/>
            </p:nvSpPr>
            <p:spPr bwMode="auto">
              <a:xfrm>
                <a:off x="2354" y="2014"/>
                <a:ext cx="144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20" name="Line 33"/>
              <p:cNvSpPr>
                <a:spLocks noChangeShapeType="1"/>
              </p:cNvSpPr>
              <p:nvPr/>
            </p:nvSpPr>
            <p:spPr bwMode="auto">
              <a:xfrm flipV="1">
                <a:off x="2426" y="1702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Line 34"/>
              <p:cNvSpPr>
                <a:spLocks noChangeShapeType="1"/>
              </p:cNvSpPr>
              <p:nvPr/>
            </p:nvSpPr>
            <p:spPr bwMode="auto">
              <a:xfrm>
                <a:off x="2426" y="170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Line 35"/>
              <p:cNvSpPr>
                <a:spLocks noChangeShapeType="1"/>
              </p:cNvSpPr>
              <p:nvPr/>
            </p:nvSpPr>
            <p:spPr bwMode="auto">
              <a:xfrm>
                <a:off x="2642" y="1702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36"/>
              <p:cNvSpPr>
                <a:spLocks noChangeShapeType="1"/>
              </p:cNvSpPr>
              <p:nvPr/>
            </p:nvSpPr>
            <p:spPr bwMode="auto">
              <a:xfrm flipH="1">
                <a:off x="2426" y="213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Line 37"/>
              <p:cNvSpPr>
                <a:spLocks noChangeShapeType="1"/>
              </p:cNvSpPr>
              <p:nvPr/>
            </p:nvSpPr>
            <p:spPr bwMode="auto">
              <a:xfrm flipV="1">
                <a:off x="2426" y="2076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Line 38"/>
              <p:cNvSpPr>
                <a:spLocks noChangeShapeType="1"/>
              </p:cNvSpPr>
              <p:nvPr/>
            </p:nvSpPr>
            <p:spPr bwMode="auto">
              <a:xfrm flipV="1">
                <a:off x="2426" y="1951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Line 39"/>
              <p:cNvSpPr>
                <a:spLocks noChangeShapeType="1"/>
              </p:cNvSpPr>
              <p:nvPr/>
            </p:nvSpPr>
            <p:spPr bwMode="auto">
              <a:xfrm flipV="1">
                <a:off x="2426" y="1826"/>
                <a:ext cx="0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Line 40"/>
              <p:cNvSpPr>
                <a:spLocks noChangeShapeType="1"/>
              </p:cNvSpPr>
              <p:nvPr/>
            </p:nvSpPr>
            <p:spPr bwMode="auto">
              <a:xfrm flipV="1">
                <a:off x="1562" y="1514"/>
                <a:ext cx="360" cy="3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Line 41"/>
              <p:cNvSpPr>
                <a:spLocks noChangeShapeType="1"/>
              </p:cNvSpPr>
              <p:nvPr/>
            </p:nvSpPr>
            <p:spPr bwMode="auto">
              <a:xfrm>
                <a:off x="1562" y="1955"/>
                <a:ext cx="360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9" name="Line 42"/>
              <p:cNvSpPr>
                <a:spLocks noChangeShapeType="1"/>
              </p:cNvSpPr>
              <p:nvPr/>
            </p:nvSpPr>
            <p:spPr bwMode="auto">
              <a:xfrm flipV="1">
                <a:off x="2066" y="1702"/>
                <a:ext cx="360" cy="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0" name="Line 43"/>
              <p:cNvSpPr>
                <a:spLocks noChangeShapeType="1"/>
              </p:cNvSpPr>
              <p:nvPr/>
            </p:nvSpPr>
            <p:spPr bwMode="auto">
              <a:xfrm flipH="1">
                <a:off x="1922" y="1893"/>
                <a:ext cx="648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6" name="Text Box 46"/>
            <p:cNvSpPr txBox="1">
              <a:spLocks noChangeArrowheads="1"/>
            </p:cNvSpPr>
            <p:nvPr/>
          </p:nvSpPr>
          <p:spPr bwMode="auto">
            <a:xfrm>
              <a:off x="3185" y="799"/>
              <a:ext cx="6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Objects</a:t>
              </a:r>
            </a:p>
          </p:txBody>
        </p:sp>
      </p:grpSp>
      <p:sp>
        <p:nvSpPr>
          <p:cNvPr id="1388544" name="Rectangle 102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面</a:t>
            </a:r>
            <a:r>
              <a:rPr lang="zh-CN" altLang="en-GB"/>
              <a:t>向对象程序设计的特点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2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</a:t>
            </a:r>
          </a:p>
          <a:p>
            <a:pPr lvl="1"/>
            <a:r>
              <a:rPr lang="en-US" altLang="zh-CN" dirty="0"/>
              <a:t>Open the fridge’s door</a:t>
            </a:r>
          </a:p>
          <a:p>
            <a:pPr lvl="1"/>
            <a:r>
              <a:rPr lang="en-US" altLang="zh-CN" dirty="0"/>
              <a:t>The elephant walk into the fridge</a:t>
            </a:r>
          </a:p>
          <a:p>
            <a:pPr lvl="1"/>
            <a:r>
              <a:rPr lang="en-US" altLang="zh-CN" dirty="0"/>
              <a:t>Close the door</a:t>
            </a:r>
            <a:endParaRPr lang="zh-CN" altLang="en-US" dirty="0"/>
          </a:p>
        </p:txBody>
      </p:sp>
      <p:pic>
        <p:nvPicPr>
          <p:cNvPr id="4" name="Picture 4" descr="C:\Documents and Settings\mike\Local Settings\Temporary Internet Files\Content.IE5\8GAX1ZOP\MCj04241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6022" y="4912940"/>
            <a:ext cx="1308054" cy="873514"/>
          </a:xfrm>
          <a:prstGeom prst="rect">
            <a:avLst/>
          </a:prstGeom>
          <a:noFill/>
        </p:spPr>
      </p:pic>
      <p:pic>
        <p:nvPicPr>
          <p:cNvPr id="5" name="Picture 5" descr="C:\Documents and Settings\mike\Local Settings\Temporary Internet Files\Content.IE5\SSQLV2R8\MCj039110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5287" y="4500570"/>
            <a:ext cx="1128474" cy="128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690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OOP</a:t>
            </a:r>
          </a:p>
          <a:p>
            <a:pPr lvl="1"/>
            <a:r>
              <a:rPr lang="en-US" altLang="zh-CN" dirty="0"/>
              <a:t>Define the Fridge Class, and Elephant Class</a:t>
            </a:r>
          </a:p>
          <a:p>
            <a:pPr lvl="2"/>
            <a:r>
              <a:rPr lang="en-US" altLang="zh-CN" dirty="0"/>
              <a:t>Fields</a:t>
            </a:r>
          </a:p>
          <a:p>
            <a:pPr lvl="3"/>
            <a:r>
              <a:rPr lang="en-US" altLang="zh-CN" dirty="0"/>
              <a:t>Height/Weight/Door…</a:t>
            </a:r>
          </a:p>
          <a:p>
            <a:pPr lvl="3"/>
            <a:r>
              <a:rPr lang="en-US" altLang="zh-CN" dirty="0"/>
              <a:t>Height/Weight/Feet…</a:t>
            </a:r>
          </a:p>
          <a:p>
            <a:pPr lvl="2"/>
            <a:r>
              <a:rPr lang="en-US" altLang="zh-CN" dirty="0"/>
              <a:t>Methods</a:t>
            </a:r>
          </a:p>
          <a:p>
            <a:pPr lvl="3"/>
            <a:r>
              <a:rPr lang="en-US" altLang="zh-CN" dirty="0" err="1"/>
              <a:t>OpenDoor</a:t>
            </a:r>
            <a:r>
              <a:rPr lang="en-US" altLang="zh-CN" dirty="0"/>
              <a:t>()/</a:t>
            </a:r>
            <a:r>
              <a:rPr lang="en-US" altLang="zh-CN" dirty="0" err="1"/>
              <a:t>CloseDoor</a:t>
            </a:r>
            <a:r>
              <a:rPr lang="en-US" altLang="zh-CN" dirty="0"/>
              <a:t>()…</a:t>
            </a:r>
          </a:p>
          <a:p>
            <a:pPr lvl="3"/>
            <a:r>
              <a:rPr lang="en-US" altLang="zh-CN" dirty="0"/>
              <a:t>Walk()/Shout()/Sleep()…</a:t>
            </a:r>
          </a:p>
          <a:p>
            <a:pPr lvl="1"/>
            <a:r>
              <a:rPr lang="en-US" altLang="zh-CN" dirty="0"/>
              <a:t>Instantiation</a:t>
            </a:r>
          </a:p>
          <a:p>
            <a:pPr lvl="1"/>
            <a:r>
              <a:rPr lang="en-US" altLang="zh-CN" dirty="0"/>
              <a:t>Interaction between the two Objects by method call (Message Passing)</a:t>
            </a:r>
          </a:p>
        </p:txBody>
      </p:sp>
      <p:pic>
        <p:nvPicPr>
          <p:cNvPr id="4" name="Picture 4" descr="C:\Documents and Settings\mike\Local Settings\Temporary Internet Files\Content.IE5\8GAX1ZOP\MCj0424150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357562"/>
            <a:ext cx="1219223" cy="814193"/>
          </a:xfrm>
          <a:prstGeom prst="rect">
            <a:avLst/>
          </a:prstGeom>
          <a:noFill/>
        </p:spPr>
      </p:pic>
      <p:pic>
        <p:nvPicPr>
          <p:cNvPr id="5" name="Picture 5" descr="C:\Documents and Settings\mike\Local Settings\Temporary Internet Files\Content.IE5\SSQLV2R8\MCj039110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3214686"/>
            <a:ext cx="1051838" cy="1198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2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15DF265-4A40-4B5E-B802-FCCEB7D1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383"/>
            <a:ext cx="7111800" cy="5040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1BFC37-6C4E-4D15-B22D-739E769CD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34101"/>
            <a:ext cx="5437112" cy="1479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02D183-822E-4EFC-8178-EEE42A055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821" y="1771775"/>
            <a:ext cx="2646163" cy="1893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9F2108-A023-48EE-8835-CD90AB244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2" y="4707861"/>
            <a:ext cx="5472608" cy="2016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21690-2A3F-4F02-837C-4A9C5DB22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1501305"/>
            <a:ext cx="7776864" cy="1790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512938-DBD9-4BB8-8038-579A00DA0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3529224"/>
            <a:ext cx="6756000" cy="2447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12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面向对象技术</a:t>
            </a:r>
            <a:r>
              <a:rPr lang="en-US" altLang="zh-CN" dirty="0"/>
              <a:t>(Object Oriented Technology)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0425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圆角矩形 4"/>
          <p:cNvSpPr/>
          <p:nvPr/>
        </p:nvSpPr>
        <p:spPr>
          <a:xfrm>
            <a:off x="1979712" y="2565630"/>
            <a:ext cx="100811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OODB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19672" y="5427204"/>
            <a:ext cx="1008112" cy="5760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OOPL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16216" y="2708920"/>
            <a:ext cx="100811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OOM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668616" y="5589240"/>
            <a:ext cx="1008112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408398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面向对象技术</a:t>
            </a:r>
            <a:r>
              <a:rPr lang="en-US" altLang="zh-CN" dirty="0"/>
              <a:t>(Object Oriented Technology)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219200" y="2564904"/>
            <a:ext cx="1951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Helvetica" pitchFamily="34" charset="0"/>
                <a:ea typeface="新細明體" pitchFamily="18" charset="-120"/>
              </a:rPr>
              <a:t>计划</a:t>
            </a:r>
            <a:endParaRPr lang="zh-TW" altLang="en-US" sz="1600" dirty="0"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3505200" y="2717304"/>
            <a:ext cx="40386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715000" y="5841504"/>
            <a:ext cx="1951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Helvetica" pitchFamily="34" charset="0"/>
                <a:ea typeface="新細明體" pitchFamily="18" charset="-120"/>
              </a:rPr>
              <a:t>系统上线与维护</a:t>
            </a:r>
            <a:endParaRPr lang="zh-TW" altLang="en-US" sz="1600" dirty="0">
              <a:latin typeface="Helvetica" pitchFamily="34" charset="0"/>
              <a:ea typeface="新細明體" pitchFamily="18" charset="-120"/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219200" y="2930029"/>
            <a:ext cx="457200" cy="625475"/>
            <a:chOff x="768" y="2054"/>
            <a:chExt cx="288" cy="394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768" y="2160"/>
              <a:ext cx="288" cy="288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 flipH="1">
              <a:off x="912" y="205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1905000" y="3631704"/>
            <a:ext cx="457200" cy="609600"/>
            <a:chOff x="1200" y="2496"/>
            <a:chExt cx="288" cy="384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1200" y="2592"/>
              <a:ext cx="288" cy="288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>
              <a:off x="1296" y="2496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743200" y="4317504"/>
            <a:ext cx="457200" cy="609600"/>
            <a:chOff x="1728" y="2928"/>
            <a:chExt cx="288" cy="384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728" y="3024"/>
              <a:ext cx="288" cy="288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H="1">
              <a:off x="1872" y="292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3657600" y="5003304"/>
            <a:ext cx="533400" cy="609600"/>
            <a:chOff x="2304" y="3360"/>
            <a:chExt cx="336" cy="38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>
              <a:off x="2304" y="3504"/>
              <a:ext cx="336" cy="240"/>
            </a:xfrm>
            <a:prstGeom prst="flowChartPredefined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2496" y="336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4724400" y="5612904"/>
            <a:ext cx="457200" cy="533400"/>
            <a:chOff x="2976" y="3744"/>
            <a:chExt cx="288" cy="336"/>
          </a:xfrm>
        </p:grpSpPr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2976" y="3792"/>
              <a:ext cx="288" cy="288"/>
            </a:xfrm>
            <a:prstGeom prst="flowChartMultidocumen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1524000" y="3250704"/>
            <a:ext cx="2255838" cy="346075"/>
            <a:chOff x="960" y="2256"/>
            <a:chExt cx="1421" cy="218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152" y="2256"/>
              <a:ext cx="1229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Helvetica" pitchFamily="34" charset="0"/>
                  <a:ea typeface="新細明體" pitchFamily="18" charset="-120"/>
                </a:rPr>
                <a:t>需求分析</a:t>
              </a:r>
              <a:endParaRPr lang="zh-TW" altLang="en-US" sz="1600" dirty="0"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960" y="2304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2209801" y="3936504"/>
            <a:ext cx="2362201" cy="346075"/>
            <a:chOff x="1392" y="2688"/>
            <a:chExt cx="1488" cy="218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651" y="2688"/>
              <a:ext cx="1229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Helvetica" pitchFamily="34" charset="0"/>
                  <a:ea typeface="新細明體" pitchFamily="18" charset="-120"/>
                </a:rPr>
                <a:t>系统设计</a:t>
              </a:r>
              <a:endParaRPr lang="zh-TW" altLang="en-US" sz="1600" dirty="0"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92" y="2784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3124200" y="4622304"/>
            <a:ext cx="2422525" cy="346075"/>
            <a:chOff x="1968" y="3120"/>
            <a:chExt cx="1526" cy="218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2265" y="3120"/>
              <a:ext cx="1229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Helvetica" pitchFamily="34" charset="0"/>
                  <a:ea typeface="新細明體" pitchFamily="18" charset="-120"/>
                </a:rPr>
                <a:t>系统实现</a:t>
              </a:r>
              <a:endParaRPr lang="zh-TW" altLang="en-US" sz="1600" dirty="0"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1968" y="3216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4114800" y="5231904"/>
            <a:ext cx="2408238" cy="346075"/>
            <a:chOff x="2592" y="3504"/>
            <a:chExt cx="1517" cy="218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2880" y="3504"/>
              <a:ext cx="1229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Helvetica" pitchFamily="34" charset="0"/>
                  <a:ea typeface="新細明體" pitchFamily="18" charset="-120"/>
                </a:rPr>
                <a:t>系统测试</a:t>
              </a:r>
              <a:endParaRPr lang="zh-TW" altLang="en-US" sz="1600" dirty="0"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592" y="3600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1371600" y="3479304"/>
            <a:ext cx="3322638" cy="2574925"/>
            <a:chOff x="864" y="2400"/>
            <a:chExt cx="2093" cy="1622"/>
          </a:xfrm>
        </p:grpSpPr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864" y="2400"/>
              <a:ext cx="2093" cy="1622"/>
            </a:xfrm>
            <a:custGeom>
              <a:avLst/>
              <a:gdLst>
                <a:gd name="T0" fmla="*/ 0 w 2093"/>
                <a:gd name="T1" fmla="*/ 0 h 1622"/>
                <a:gd name="T2" fmla="*/ 240 w 2093"/>
                <a:gd name="T3" fmla="*/ 970 h 1622"/>
                <a:gd name="T4" fmla="*/ 1018 w 2093"/>
                <a:gd name="T5" fmla="*/ 1507 h 1622"/>
                <a:gd name="T6" fmla="*/ 2093 w 2093"/>
                <a:gd name="T7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3" h="1622">
                  <a:moveTo>
                    <a:pt x="0" y="0"/>
                  </a:moveTo>
                  <a:cubicBezTo>
                    <a:pt x="40" y="162"/>
                    <a:pt x="70" y="719"/>
                    <a:pt x="240" y="970"/>
                  </a:cubicBezTo>
                  <a:cubicBezTo>
                    <a:pt x="410" y="1221"/>
                    <a:pt x="709" y="1398"/>
                    <a:pt x="1018" y="1507"/>
                  </a:cubicBezTo>
                  <a:cubicBezTo>
                    <a:pt x="1327" y="1616"/>
                    <a:pt x="1869" y="1598"/>
                    <a:pt x="2093" y="1622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344" y="2784"/>
              <a:ext cx="1584" cy="1152"/>
            </a:xfrm>
            <a:custGeom>
              <a:avLst/>
              <a:gdLst>
                <a:gd name="T0" fmla="*/ 0 w 2093"/>
                <a:gd name="T1" fmla="*/ 0 h 1622"/>
                <a:gd name="T2" fmla="*/ 240 w 2093"/>
                <a:gd name="T3" fmla="*/ 970 h 1622"/>
                <a:gd name="T4" fmla="*/ 1018 w 2093"/>
                <a:gd name="T5" fmla="*/ 1507 h 1622"/>
                <a:gd name="T6" fmla="*/ 2093 w 2093"/>
                <a:gd name="T7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3" h="1622">
                  <a:moveTo>
                    <a:pt x="0" y="0"/>
                  </a:moveTo>
                  <a:cubicBezTo>
                    <a:pt x="40" y="162"/>
                    <a:pt x="70" y="719"/>
                    <a:pt x="240" y="970"/>
                  </a:cubicBezTo>
                  <a:cubicBezTo>
                    <a:pt x="410" y="1221"/>
                    <a:pt x="709" y="1398"/>
                    <a:pt x="1018" y="1507"/>
                  </a:cubicBezTo>
                  <a:cubicBezTo>
                    <a:pt x="1327" y="1616"/>
                    <a:pt x="1869" y="1598"/>
                    <a:pt x="2093" y="1622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1824" y="3216"/>
              <a:ext cx="1104" cy="672"/>
            </a:xfrm>
            <a:custGeom>
              <a:avLst/>
              <a:gdLst>
                <a:gd name="T0" fmla="*/ 0 w 2093"/>
                <a:gd name="T1" fmla="*/ 0 h 1622"/>
                <a:gd name="T2" fmla="*/ 240 w 2093"/>
                <a:gd name="T3" fmla="*/ 970 h 1622"/>
                <a:gd name="T4" fmla="*/ 1018 w 2093"/>
                <a:gd name="T5" fmla="*/ 1507 h 1622"/>
                <a:gd name="T6" fmla="*/ 2093 w 2093"/>
                <a:gd name="T7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3" h="1622">
                  <a:moveTo>
                    <a:pt x="0" y="0"/>
                  </a:moveTo>
                  <a:cubicBezTo>
                    <a:pt x="40" y="162"/>
                    <a:pt x="70" y="719"/>
                    <a:pt x="240" y="970"/>
                  </a:cubicBezTo>
                  <a:cubicBezTo>
                    <a:pt x="410" y="1221"/>
                    <a:pt x="709" y="1398"/>
                    <a:pt x="1018" y="1507"/>
                  </a:cubicBezTo>
                  <a:cubicBezTo>
                    <a:pt x="1327" y="1616"/>
                    <a:pt x="1869" y="1598"/>
                    <a:pt x="2093" y="1622"/>
                  </a:cubicBezTo>
                </a:path>
              </a:pathLst>
            </a:custGeom>
            <a:noFill/>
            <a:ln w="19050" cap="flat" cmpd="sng">
              <a:solidFill>
                <a:srgbClr val="993366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4267200" y="2564904"/>
            <a:ext cx="3200400" cy="533400"/>
          </a:xfrm>
          <a:prstGeom prst="wedgeRoundRectCallout">
            <a:avLst>
              <a:gd name="adj1" fmla="val -58977"/>
              <a:gd name="adj2" fmla="val 10863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025" tIns="36512" rIns="73025" bIns="36512"/>
          <a:lstStyle/>
          <a:p>
            <a:pPr algn="ctr"/>
            <a:r>
              <a:rPr lang="en-US" altLang="zh-TW">
                <a:ea typeface="新細明體" pitchFamily="18" charset="-120"/>
              </a:rPr>
              <a:t>OOA: What to do ?</a:t>
            </a: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5486400" y="3326904"/>
            <a:ext cx="2819400" cy="457200"/>
          </a:xfrm>
          <a:prstGeom prst="wedgeRoundRectCallout">
            <a:avLst>
              <a:gd name="adj1" fmla="val -79898"/>
              <a:gd name="adj2" fmla="val 10694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025" tIns="36512" rIns="73025" bIns="36512"/>
          <a:lstStyle/>
          <a:p>
            <a:pPr algn="ctr"/>
            <a:r>
              <a:rPr lang="en-US" altLang="zh-TW">
                <a:ea typeface="新細明體" pitchFamily="18" charset="-120"/>
              </a:rPr>
              <a:t>OOD: How to do ?</a:t>
            </a: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6324600" y="4012704"/>
            <a:ext cx="2590800" cy="457200"/>
          </a:xfrm>
          <a:prstGeom prst="wedgeRoundRectCallout">
            <a:avLst>
              <a:gd name="adj1" fmla="val -75491"/>
              <a:gd name="adj2" fmla="val 12951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3025" tIns="36512" rIns="73025" bIns="36512"/>
          <a:lstStyle/>
          <a:p>
            <a:pPr algn="ctr"/>
            <a:r>
              <a:rPr lang="en-US" altLang="zh-TW">
                <a:ea typeface="新細明體" pitchFamily="18" charset="-120"/>
              </a:rPr>
              <a:t>OOP: Do it, Now !</a:t>
            </a:r>
          </a:p>
        </p:txBody>
      </p:sp>
      <p:sp>
        <p:nvSpPr>
          <p:cNvPr id="41" name="矩形 40"/>
          <p:cNvSpPr/>
          <p:nvPr/>
        </p:nvSpPr>
        <p:spPr>
          <a:xfrm>
            <a:off x="4524400" y="476672"/>
            <a:ext cx="3600400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The primary tasks in object-oriented analysis (OOA)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Find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Organize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Describe how the objects interact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Define the behavior of the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Define the internals of the objects</a:t>
            </a:r>
            <a:endParaRPr lang="en-US" altLang="zh-CN" sz="1600" dirty="0"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6804" y="2996952"/>
            <a:ext cx="5039596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During object-oriented design (OOD),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developer applies implementation constraints to the conceptual model produced in object-oriented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Such constraints include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hardware and </a:t>
            </a:r>
            <a:r>
              <a:rPr lang="en-US" altLang="zh-CN" sz="1600" dirty="0">
                <a:hlinkClick r:id="rId2" tooltip="Software"/>
              </a:rPr>
              <a:t>software</a:t>
            </a:r>
            <a:r>
              <a:rPr lang="en-US" altLang="zh-CN" sz="1600" dirty="0"/>
              <a:t> platforms,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performance requirements,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persistent storage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limitations imposed by budgets and time.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Concepts in the analysis model are mapped onto implementing classes and interfaces resulting in a model of the solution 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 i.e., a detailed description of </a:t>
            </a:r>
            <a:r>
              <a:rPr lang="en-US" altLang="zh-CN" sz="1600" i="1" dirty="0"/>
              <a:t>how</a:t>
            </a:r>
            <a:r>
              <a:rPr lang="en-US" altLang="zh-CN" sz="1600" dirty="0"/>
              <a:t> the system is to be built on concrete technologies.</a:t>
            </a:r>
            <a:endParaRPr lang="en-US" altLang="zh-CN" sz="1600" dirty="0">
              <a:effectLst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13140" y="4509120"/>
            <a:ext cx="2479340" cy="1661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effectLst/>
              </a:rPr>
              <a:t>Implement </a:t>
            </a:r>
            <a:r>
              <a:rPr lang="en-US" altLang="zh-CN" dirty="0"/>
              <a:t>the target system with given OO programming language: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</a:rPr>
              <a:t>Ruby, Smalltalk…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</a:rPr>
              <a:t>C++, Java, Python, C#...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5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dirty="0">
                <a:latin typeface="Times New Roman" pitchFamily="18" charset="0"/>
              </a:rPr>
              <a:t>面向对象程序设计</a:t>
            </a:r>
            <a:r>
              <a:rPr lang="en-US" altLang="zh-CN" sz="4000" dirty="0">
                <a:latin typeface="Times New Roman" pitchFamily="18" charset="0"/>
              </a:rPr>
              <a:t>(OOP)</a:t>
            </a:r>
            <a:r>
              <a:rPr lang="zh-CN" altLang="en-US" sz="4000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5793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/>
              <a:t> </a:t>
            </a:r>
            <a:r>
              <a:rPr lang="zh-CN" altLang="en-GB" sz="2800" dirty="0"/>
              <a:t>面向对象程序设计：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GB" sz="2400" dirty="0"/>
              <a:t>把</a:t>
            </a:r>
            <a:r>
              <a:rPr lang="zh-CN" altLang="en-GB" sz="2400" b="1" dirty="0">
                <a:solidFill>
                  <a:srgbClr val="FF9900"/>
                </a:solidFill>
              </a:rPr>
              <a:t>程序</a:t>
            </a:r>
            <a:r>
              <a:rPr lang="zh-CN" altLang="en-GB" sz="2400" dirty="0"/>
              <a:t>构造成</a:t>
            </a:r>
            <a:r>
              <a:rPr lang="zh-CN" altLang="en-GB" sz="2400" b="1" dirty="0">
                <a:solidFill>
                  <a:srgbClr val="FF9900"/>
                </a:solidFill>
              </a:rPr>
              <a:t>由若干对象组成</a:t>
            </a:r>
            <a:r>
              <a:rPr lang="zh-CN" altLang="en-GB" sz="2400" dirty="0"/>
              <a:t>；</a:t>
            </a:r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GB" sz="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GB" sz="2400" dirty="0"/>
              <a:t>每个对象由一些</a:t>
            </a:r>
            <a:r>
              <a:rPr lang="zh-CN" altLang="en-GB" sz="2400" b="1" dirty="0">
                <a:solidFill>
                  <a:srgbClr val="FF9900"/>
                </a:solidFill>
              </a:rPr>
              <a:t>数据</a:t>
            </a:r>
            <a:r>
              <a:rPr lang="zh-CN" altLang="en-GB" sz="2400" dirty="0"/>
              <a:t>以及对这些数据所能实施的</a:t>
            </a:r>
            <a:r>
              <a:rPr lang="zh-CN" altLang="en-GB" sz="2400" b="1" dirty="0">
                <a:solidFill>
                  <a:srgbClr val="FF9900"/>
                </a:solidFill>
              </a:rPr>
              <a:t>操作</a:t>
            </a:r>
            <a:r>
              <a:rPr lang="zh-CN" altLang="en-GB" sz="2400" dirty="0"/>
              <a:t>构成；</a:t>
            </a:r>
            <a:endParaRPr lang="en-US" altLang="zh-CN" sz="2400" dirty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/>
              <a:t>Fields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/>
              <a:t>Methods/Operations</a:t>
            </a:r>
            <a:endParaRPr lang="zh-CN" altLang="en-GB" sz="2000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GB" sz="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GB" sz="2400" dirty="0"/>
              <a:t>对数据的操作是通过向包含数据的对象</a:t>
            </a:r>
            <a:r>
              <a:rPr lang="zh-CN" altLang="en-GB" sz="2400" b="1" dirty="0">
                <a:solidFill>
                  <a:srgbClr val="FF9900"/>
                </a:solidFill>
              </a:rPr>
              <a:t>发送消息</a:t>
            </a:r>
            <a:r>
              <a:rPr lang="zh-CN" altLang="en-GB" sz="2400" dirty="0"/>
              <a:t>来实现；</a:t>
            </a:r>
            <a:endParaRPr lang="en-US" altLang="zh-CN" sz="2400" dirty="0"/>
          </a:p>
          <a:p>
            <a:pPr lvl="2">
              <a:lnSpc>
                <a:spcPct val="120000"/>
              </a:lnSpc>
              <a:defRPr/>
            </a:pPr>
            <a:r>
              <a:rPr lang="en-US" altLang="zh-CN" sz="2000" dirty="0"/>
              <a:t>Method Invocation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/>
              <a:t>对象是面向对象程序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运行时刻</a:t>
            </a:r>
            <a:r>
              <a:rPr lang="zh-CN" altLang="en-US" sz="2400" dirty="0"/>
              <a:t>的基本单元</a:t>
            </a:r>
            <a:endParaRPr lang="zh-CN" altLang="en-GB" sz="2400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GB" sz="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GB" sz="2400" dirty="0"/>
              <a:t>对象的</a:t>
            </a:r>
            <a:r>
              <a:rPr lang="zh-CN" altLang="en-GB" sz="2400" dirty="0">
                <a:solidFill>
                  <a:srgbClr val="FF9900"/>
                </a:solidFill>
              </a:rPr>
              <a:t>特征</a:t>
            </a:r>
            <a:r>
              <a:rPr lang="zh-CN" altLang="en-GB" sz="2400" dirty="0"/>
              <a:t>（数据与操作）</a:t>
            </a:r>
            <a:r>
              <a:rPr lang="zh-CN" altLang="en-GB" sz="2400" b="1" dirty="0">
                <a:solidFill>
                  <a:srgbClr val="FF9900"/>
                </a:solidFill>
              </a:rPr>
              <a:t>由相应的类来描述</a:t>
            </a:r>
            <a:r>
              <a:rPr lang="zh-CN" altLang="en-GB" sz="2400" dirty="0"/>
              <a:t>；</a:t>
            </a:r>
            <a:endParaRPr lang="en-US" altLang="zh-CN" sz="2400" dirty="0"/>
          </a:p>
          <a:p>
            <a:pPr lvl="2">
              <a:lnSpc>
                <a:spcPct val="120000"/>
              </a:lnSpc>
              <a:defRPr/>
            </a:pPr>
            <a:r>
              <a:rPr kumimoji="1" lang="en-US" altLang="zh-CN" sz="2000" dirty="0">
                <a:latin typeface="Times New Roman" pitchFamily="18" charset="0"/>
              </a:rPr>
              <a:t>A class is a blueprint or prototype that defines the fields and methods(Operations) common to all objects of a certain kind</a:t>
            </a:r>
          </a:p>
          <a:p>
            <a:pPr lvl="2">
              <a:lnSpc>
                <a:spcPct val="120000"/>
              </a:lnSpc>
              <a:defRPr/>
            </a:pPr>
            <a:r>
              <a:rPr kumimoji="1" lang="en-US" altLang="zh-CN" dirty="0">
                <a:latin typeface="Times New Roman" pitchFamily="18" charset="0"/>
              </a:rPr>
              <a:t>Class</a:t>
            </a:r>
            <a:r>
              <a:rPr kumimoji="1" lang="zh-CN" altLang="en-US" dirty="0">
                <a:latin typeface="Times New Roman" pitchFamily="18" charset="0"/>
              </a:rPr>
              <a:t>是面向对象程序开发的</a:t>
            </a:r>
            <a:r>
              <a:rPr kumimoji="1" lang="zh-CN" altLang="en-US" b="1" dirty="0">
                <a:latin typeface="Times New Roman" pitchFamily="18" charset="0"/>
              </a:rPr>
              <a:t>基本单元</a:t>
            </a:r>
            <a:endParaRPr lang="zh-CN" altLang="en-GB" b="1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GB" sz="800" dirty="0"/>
          </a:p>
          <a:p>
            <a:pPr lvl="3">
              <a:lnSpc>
                <a:spcPct val="120000"/>
              </a:lnSpc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83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96695" y="4428013"/>
            <a:ext cx="3893569" cy="1531513"/>
            <a:chOff x="462407" y="1681463"/>
            <a:chExt cx="3893569" cy="1531513"/>
          </a:xfrm>
        </p:grpSpPr>
        <p:sp>
          <p:nvSpPr>
            <p:cNvPr id="39" name="椭圆 38"/>
            <p:cNvSpPr/>
            <p:nvPr/>
          </p:nvSpPr>
          <p:spPr>
            <a:xfrm>
              <a:off x="1259632" y="1772816"/>
              <a:ext cx="3096344" cy="14401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2407" y="1681463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面向对象程序</a:t>
              </a:r>
              <a:endParaRPr lang="en-US" altLang="zh-CN" dirty="0"/>
            </a:p>
            <a:p>
              <a:r>
                <a:rPr lang="zh-CN" altLang="en-US" dirty="0"/>
                <a:t>开发的基本单元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407" y="1681463"/>
            <a:ext cx="3893569" cy="1531513"/>
            <a:chOff x="462407" y="1681463"/>
            <a:chExt cx="3893569" cy="1531513"/>
          </a:xfrm>
        </p:grpSpPr>
        <p:sp>
          <p:nvSpPr>
            <p:cNvPr id="3" name="椭圆 2"/>
            <p:cNvSpPr/>
            <p:nvPr/>
          </p:nvSpPr>
          <p:spPr>
            <a:xfrm>
              <a:off x="1259632" y="1772816"/>
              <a:ext cx="3096344" cy="144016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407" y="168146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运行时刻</a:t>
              </a:r>
              <a:endParaRPr lang="en-US" altLang="zh-CN" dirty="0"/>
            </a:p>
            <a:p>
              <a:r>
                <a:rPr lang="zh-CN" altLang="en-US" dirty="0"/>
                <a:t>动态生成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364088" y="1772816"/>
            <a:ext cx="2520280" cy="1512168"/>
            <a:chOff x="5724128" y="1772816"/>
            <a:chExt cx="2520280" cy="1512168"/>
          </a:xfrm>
          <a:solidFill>
            <a:srgbClr val="FFC000"/>
          </a:solidFill>
        </p:grpSpPr>
        <p:sp>
          <p:nvSpPr>
            <p:cNvPr id="6" name="椭圆 5"/>
            <p:cNvSpPr/>
            <p:nvPr/>
          </p:nvSpPr>
          <p:spPr>
            <a:xfrm>
              <a:off x="5724128" y="1772816"/>
              <a:ext cx="2520280" cy="151216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现实世界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571456" y="23728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723856" y="25252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876256" y="26776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8476" y="4365104"/>
            <a:ext cx="2520280" cy="1512168"/>
            <a:chOff x="5724128" y="1772816"/>
            <a:chExt cx="2520280" cy="1512168"/>
          </a:xfrm>
          <a:solidFill>
            <a:srgbClr val="FFC000"/>
          </a:solidFill>
        </p:grpSpPr>
        <p:sp>
          <p:nvSpPr>
            <p:cNvPr id="14" name="椭圆 13"/>
            <p:cNvSpPr/>
            <p:nvPr/>
          </p:nvSpPr>
          <p:spPr>
            <a:xfrm>
              <a:off x="5724128" y="1772816"/>
              <a:ext cx="2520280" cy="151216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概念世界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71456" y="2372882"/>
              <a:ext cx="576064" cy="228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ADT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76256" y="2677682"/>
              <a:ext cx="576064" cy="228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ADT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47664" y="1628800"/>
            <a:ext cx="2520280" cy="4248472"/>
            <a:chOff x="5724128" y="116632"/>
            <a:chExt cx="2520280" cy="4248472"/>
          </a:xfrm>
          <a:solidFill>
            <a:srgbClr val="FFC000"/>
          </a:solidFill>
        </p:grpSpPr>
        <p:sp>
          <p:nvSpPr>
            <p:cNvPr id="19" name="椭圆 18"/>
            <p:cNvSpPr/>
            <p:nvPr/>
          </p:nvSpPr>
          <p:spPr>
            <a:xfrm>
              <a:off x="5724128" y="116632"/>
              <a:ext cx="2520280" cy="424847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71456" y="7845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856" y="9369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876256" y="10893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394992" y="4898876"/>
            <a:ext cx="576064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</a:t>
            </a:r>
          </a:p>
        </p:txBody>
      </p:sp>
      <p:sp>
        <p:nvSpPr>
          <p:cNvPr id="24" name="矩形 23"/>
          <p:cNvSpPr/>
          <p:nvPr/>
        </p:nvSpPr>
        <p:spPr>
          <a:xfrm>
            <a:off x="2699792" y="5203676"/>
            <a:ext cx="576064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543836" y="3465004"/>
            <a:ext cx="304800" cy="7560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抽象</a:t>
            </a:r>
          </a:p>
        </p:txBody>
      </p:sp>
      <p:grpSp>
        <p:nvGrpSpPr>
          <p:cNvPr id="3073" name="组合 3072"/>
          <p:cNvGrpSpPr/>
          <p:nvPr/>
        </p:nvGrpSpPr>
        <p:grpSpPr>
          <a:xfrm>
            <a:off x="2195736" y="2892084"/>
            <a:ext cx="526250" cy="1901924"/>
            <a:chOff x="2555776" y="2892084"/>
            <a:chExt cx="526250" cy="1901924"/>
          </a:xfrm>
        </p:grpSpPr>
        <p:sp>
          <p:nvSpPr>
            <p:cNvPr id="56" name="下箭头 55"/>
            <p:cNvSpPr/>
            <p:nvPr/>
          </p:nvSpPr>
          <p:spPr>
            <a:xfrm flipV="1">
              <a:off x="2907432" y="2892084"/>
              <a:ext cx="174594" cy="19019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5776" y="3465004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/>
                <a:t>实例化</a:t>
              </a:r>
            </a:p>
          </p:txBody>
        </p:sp>
      </p:grpSp>
      <p:grpSp>
        <p:nvGrpSpPr>
          <p:cNvPr id="3072" name="组合 3071"/>
          <p:cNvGrpSpPr/>
          <p:nvPr/>
        </p:nvGrpSpPr>
        <p:grpSpPr>
          <a:xfrm>
            <a:off x="2990977" y="2906282"/>
            <a:ext cx="526056" cy="1901924"/>
            <a:chOff x="3351017" y="2906282"/>
            <a:chExt cx="526056" cy="1901924"/>
          </a:xfrm>
        </p:grpSpPr>
        <p:sp>
          <p:nvSpPr>
            <p:cNvPr id="54" name="下箭头 53"/>
            <p:cNvSpPr/>
            <p:nvPr/>
          </p:nvSpPr>
          <p:spPr>
            <a:xfrm>
              <a:off x="3351017" y="2906282"/>
              <a:ext cx="174594" cy="19019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5408" y="358042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/>
                <a:t>抽象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9048" y="2296682"/>
            <a:ext cx="3545160" cy="495300"/>
            <a:chOff x="3259088" y="2296682"/>
            <a:chExt cx="3545160" cy="495300"/>
          </a:xfrm>
        </p:grpSpPr>
        <p:cxnSp>
          <p:nvCxnSpPr>
            <p:cNvPr id="25" name="直接箭头连接符 24"/>
            <p:cNvCxnSpPr>
              <a:stCxn id="8" idx="1"/>
              <a:endCxn id="20" idx="3"/>
            </p:cNvCxnSpPr>
            <p:nvPr/>
          </p:nvCxnSpPr>
          <p:spPr>
            <a:xfrm flipH="1" flipV="1">
              <a:off x="3259088" y="24109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1"/>
              <a:endCxn id="21" idx="3"/>
            </p:cNvCxnSpPr>
            <p:nvPr/>
          </p:nvCxnSpPr>
          <p:spPr>
            <a:xfrm flipH="1" flipV="1">
              <a:off x="3411488" y="25633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1"/>
              <a:endCxn id="22" idx="3"/>
            </p:cNvCxnSpPr>
            <p:nvPr/>
          </p:nvCxnSpPr>
          <p:spPr>
            <a:xfrm flipH="1" flipV="1">
              <a:off x="3563888" y="27157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50304" y="22966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映射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899048" y="4796914"/>
            <a:ext cx="3589548" cy="646331"/>
            <a:chOff x="3259088" y="4796914"/>
            <a:chExt cx="3589548" cy="646331"/>
          </a:xfrm>
        </p:grpSpPr>
        <p:cxnSp>
          <p:nvCxnSpPr>
            <p:cNvPr id="50" name="直接箭头连接符 49"/>
            <p:cNvCxnSpPr>
              <a:stCxn id="15" idx="1"/>
              <a:endCxn id="23" idx="3"/>
            </p:cNvCxnSpPr>
            <p:nvPr/>
          </p:nvCxnSpPr>
          <p:spPr>
            <a:xfrm flipH="1" flipV="1">
              <a:off x="3259088" y="5013176"/>
              <a:ext cx="3284748" cy="66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" idx="1"/>
              <a:endCxn id="24" idx="3"/>
            </p:cNvCxnSpPr>
            <p:nvPr/>
          </p:nvCxnSpPr>
          <p:spPr>
            <a:xfrm flipH="1" flipV="1">
              <a:off x="3563888" y="5317976"/>
              <a:ext cx="3284748" cy="66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50304" y="479691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计算机</a:t>
              </a:r>
              <a:endParaRPr lang="en-US" altLang="zh-CN" dirty="0"/>
            </a:p>
            <a:p>
              <a:pPr algn="ctr"/>
              <a:r>
                <a:rPr lang="zh-CN" altLang="en-US" dirty="0"/>
                <a:t>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8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63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</p:spTree>
    <p:extLst>
      <p:ext uri="{BB962C8B-B14F-4D97-AF65-F5344CB8AC3E}">
        <p14:creationId xmlns:p14="http://schemas.microsoft.com/office/powerpoint/2010/main" val="100769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90538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OOP and </a:t>
            </a:r>
            <a:r>
              <a:rPr lang="en-US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Procedural</a:t>
            </a:r>
            <a:r>
              <a:rPr lang="en-GB" altLang="zh-CN" sz="3200" b="1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Programming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GB" altLang="zh-CN" sz="2800" dirty="0">
                <a:solidFill>
                  <a:schemeClr val="tx1"/>
                </a:solidFill>
                <a:latin typeface="Times New Roman" pitchFamily="18" charset="0"/>
              </a:rPr>
              <a:t>In </a:t>
            </a:r>
            <a:r>
              <a:rPr lang="en-GB" altLang="zh-CN" sz="2800" i="1" dirty="0">
                <a:solidFill>
                  <a:schemeClr val="tx1"/>
                </a:solidFill>
                <a:latin typeface="Times New Roman" pitchFamily="18" charset="0"/>
              </a:rPr>
              <a:t>procedural programs</a:t>
            </a:r>
            <a:r>
              <a:rPr lang="en-GB" altLang="zh-CN" sz="2800" dirty="0">
                <a:solidFill>
                  <a:schemeClr val="tx1"/>
                </a:solidFill>
                <a:latin typeface="Times New Roman" pitchFamily="18" charset="0"/>
              </a:rPr>
              <a:t> the blocks are pieces of code which are executed as the program is run</a:t>
            </a:r>
            <a:endParaRPr lang="en-GB" altLang="zh-CN" sz="2800" i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44600" y="2133600"/>
            <a:ext cx="1128713" cy="576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771775" y="2133600"/>
            <a:ext cx="1128713" cy="576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233863" y="2133600"/>
            <a:ext cx="1128712" cy="576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94363" y="2133600"/>
            <a:ext cx="1128712" cy="5762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2439988" y="2287588"/>
            <a:ext cx="331787" cy="190500"/>
          </a:xfrm>
          <a:prstGeom prst="notchedRightArrow">
            <a:avLst>
              <a:gd name="adj1" fmla="val 50000"/>
              <a:gd name="adj2" fmla="val 4354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097" name="AutoShape 9"/>
          <p:cNvSpPr>
            <a:spLocks noChangeArrowheads="1"/>
          </p:cNvSpPr>
          <p:nvPr/>
        </p:nvSpPr>
        <p:spPr bwMode="auto">
          <a:xfrm>
            <a:off x="3900488" y="2287588"/>
            <a:ext cx="333375" cy="1905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098" name="AutoShape 10"/>
          <p:cNvSpPr>
            <a:spLocks noChangeArrowheads="1"/>
          </p:cNvSpPr>
          <p:nvPr/>
        </p:nvSpPr>
        <p:spPr bwMode="auto">
          <a:xfrm>
            <a:off x="5362575" y="2287588"/>
            <a:ext cx="331788" cy="190500"/>
          </a:xfrm>
          <a:prstGeom prst="notchedRightArrow">
            <a:avLst>
              <a:gd name="adj1" fmla="val 50000"/>
              <a:gd name="adj2" fmla="val 4354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099" name="AutoShape 11"/>
          <p:cNvSpPr>
            <a:spLocks noChangeArrowheads="1"/>
          </p:cNvSpPr>
          <p:nvPr/>
        </p:nvSpPr>
        <p:spPr bwMode="auto">
          <a:xfrm>
            <a:off x="6889750" y="2287588"/>
            <a:ext cx="331788" cy="190500"/>
          </a:xfrm>
          <a:prstGeom prst="notchedRightArrow">
            <a:avLst>
              <a:gd name="adj1" fmla="val 50000"/>
              <a:gd name="adj2" fmla="val 4354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9750" y="3141663"/>
            <a:ext cx="81375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GB" altLang="zh-CN" sz="2800" dirty="0">
                <a:solidFill>
                  <a:schemeClr val="tx1"/>
                </a:solidFill>
                <a:latin typeface="Times New Roman" pitchFamily="18" charset="0"/>
              </a:rPr>
              <a:t>In </a:t>
            </a:r>
            <a:r>
              <a:rPr lang="en-GB" altLang="zh-CN" sz="2800" i="1" dirty="0">
                <a:solidFill>
                  <a:schemeClr val="tx1"/>
                </a:solidFill>
                <a:latin typeface="Times New Roman" pitchFamily="18" charset="0"/>
              </a:rPr>
              <a:t>object-oriented programs</a:t>
            </a:r>
            <a:r>
              <a:rPr lang="en-GB" altLang="zh-CN" sz="2800" dirty="0">
                <a:solidFill>
                  <a:schemeClr val="tx1"/>
                </a:solidFill>
                <a:latin typeface="Times New Roman" pitchFamily="18" charset="0"/>
              </a:rPr>
              <a:t> objects have lives of their own – they can be created, copied, destroyed or even lost!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900113" y="5080000"/>
            <a:ext cx="7056437" cy="301625"/>
          </a:xfrm>
          <a:prstGeom prst="rightArrow">
            <a:avLst>
              <a:gd name="adj1" fmla="val 61231"/>
              <a:gd name="adj2" fmla="val 41363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577975" y="4776788"/>
            <a:ext cx="406400" cy="252412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103" name="AutoShape 15"/>
          <p:cNvSpPr>
            <a:spLocks noChangeArrowheads="1"/>
          </p:cNvSpPr>
          <p:nvPr/>
        </p:nvSpPr>
        <p:spPr bwMode="auto">
          <a:xfrm>
            <a:off x="2392363" y="5432425"/>
            <a:ext cx="338137" cy="301625"/>
          </a:xfrm>
          <a:prstGeom prst="can">
            <a:avLst>
              <a:gd name="adj" fmla="val 25000"/>
            </a:avLst>
          </a:prstGeom>
          <a:solidFill>
            <a:srgbClr val="D6009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104" name="AutoShape 16"/>
          <p:cNvSpPr>
            <a:spLocks noChangeArrowheads="1"/>
          </p:cNvSpPr>
          <p:nvPr/>
        </p:nvSpPr>
        <p:spPr bwMode="auto">
          <a:xfrm>
            <a:off x="3681413" y="4725988"/>
            <a:ext cx="407987" cy="301625"/>
          </a:xfrm>
          <a:prstGeom prst="bevel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4787900" y="5589588"/>
            <a:ext cx="407988" cy="252412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20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009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6" grpId="0" animBg="1"/>
      <p:bldP spid="217097" grpId="0" animBg="1"/>
      <p:bldP spid="217098" grpId="0" animBg="1"/>
      <p:bldP spid="217099" grpId="0" animBg="1"/>
      <p:bldP spid="217102" grpId="0" animBg="1"/>
      <p:bldP spid="217102" grpId="1" animBg="1"/>
      <p:bldP spid="217103" grpId="0" animBg="1"/>
      <p:bldP spid="217103" grpId="1" animBg="1"/>
      <p:bldP spid="217104" grpId="0" animBg="1"/>
      <p:bldP spid="2171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解决具体问题</a:t>
            </a:r>
            <a:endParaRPr lang="en-US" altLang="zh-CN" dirty="0"/>
          </a:p>
          <a:p>
            <a:pPr lvl="2"/>
            <a:r>
              <a:rPr lang="zh-CN" altLang="en-US" dirty="0"/>
              <a:t>科学计算</a:t>
            </a:r>
            <a:endParaRPr lang="en-US" altLang="zh-CN" dirty="0"/>
          </a:p>
          <a:p>
            <a:pPr lvl="2"/>
            <a:r>
              <a:rPr lang="zh-CN" altLang="en-US" dirty="0"/>
              <a:t>音</a:t>
            </a:r>
            <a:r>
              <a:rPr lang="en-US" altLang="zh-CN" dirty="0"/>
              <a:t>/</a:t>
            </a:r>
            <a:r>
              <a:rPr lang="zh-CN" altLang="en-US" dirty="0"/>
              <a:t>视频解码</a:t>
            </a:r>
            <a:endParaRPr lang="en-US" altLang="zh-CN" dirty="0"/>
          </a:p>
          <a:p>
            <a:pPr lvl="2"/>
            <a:r>
              <a:rPr lang="zh-CN" altLang="en-US" dirty="0"/>
              <a:t>文本编辑</a:t>
            </a:r>
            <a:endParaRPr lang="en-US" altLang="zh-CN" dirty="0"/>
          </a:p>
          <a:p>
            <a:pPr lvl="2"/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前提：</a:t>
            </a:r>
            <a:endParaRPr lang="en-US" altLang="zh-CN" dirty="0"/>
          </a:p>
          <a:p>
            <a:pPr lvl="1"/>
            <a:r>
              <a:rPr lang="zh-CN" altLang="en-US" dirty="0"/>
              <a:t>充分认识问题世界</a:t>
            </a:r>
            <a:endParaRPr lang="en-US" altLang="zh-CN" dirty="0"/>
          </a:p>
          <a:p>
            <a:pPr lvl="1"/>
            <a:r>
              <a:rPr lang="zh-CN" altLang="en-US" dirty="0"/>
              <a:t>在计算机中合理的表示问题世界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020272" y="2025840"/>
            <a:ext cx="1008112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</a:t>
            </a:r>
            <a:endParaRPr lang="en-US" altLang="zh-CN" dirty="0"/>
          </a:p>
          <a:p>
            <a:pPr algn="ctr"/>
            <a:r>
              <a:rPr lang="zh-CN" altLang="en-US" dirty="0"/>
              <a:t>世界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20272" y="5085184"/>
            <a:ext cx="1008112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计算机世界</a:t>
            </a:r>
          </a:p>
        </p:txBody>
      </p:sp>
      <p:sp>
        <p:nvSpPr>
          <p:cNvPr id="6" name="下箭头 5"/>
          <p:cNvSpPr/>
          <p:nvPr/>
        </p:nvSpPr>
        <p:spPr>
          <a:xfrm>
            <a:off x="7308304" y="3212976"/>
            <a:ext cx="504056" cy="151216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97106" y="343702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认识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705218" y="39690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表示</a:t>
            </a:r>
          </a:p>
        </p:txBody>
      </p:sp>
      <p:pic>
        <p:nvPicPr>
          <p:cNvPr id="9" name="Picture 2" descr="http://ts1.mm.bing.net/th?&amp;id=HN.608004585841951638&amp;w=300&amp;h=300&amp;c=0&amp;pid=1.9&amp;rs=0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33" y="2904327"/>
            <a:ext cx="172819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88433" y="2519299"/>
            <a:ext cx="8771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结构化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4759" y="3028310"/>
            <a:ext cx="11079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27315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4000" dirty="0">
                <a:latin typeface="Times New Roman" pitchFamily="18" charset="0"/>
              </a:rPr>
              <a:t>面向对象程序设计</a:t>
            </a:r>
            <a:r>
              <a:rPr lang="en-US" altLang="zh-CN" sz="4000" dirty="0">
                <a:latin typeface="Times New Roman" pitchFamily="18" charset="0"/>
              </a:rPr>
              <a:t>(OOP)</a:t>
            </a:r>
            <a:r>
              <a:rPr lang="zh-CN" altLang="en-US" sz="4000" dirty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579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/>
              <a:t> </a:t>
            </a:r>
            <a:r>
              <a:rPr lang="zh-CN" altLang="en-GB" sz="2800" dirty="0"/>
              <a:t>面向对象程序设计：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/>
              <a:t>类与类之间可以存在多种关系：</a:t>
            </a:r>
            <a:endParaRPr lang="en-US" altLang="zh-CN" sz="24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2000" dirty="0"/>
              <a:t>泛化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itchFamily="18" charset="0"/>
              </a:rPr>
              <a:t>Generalization </a:t>
            </a:r>
            <a:r>
              <a:rPr lang="en-US" altLang="zh-CN" sz="2000" dirty="0"/>
              <a:t>)</a:t>
            </a:r>
            <a:r>
              <a:rPr lang="zh-CN" altLang="en-US" sz="2000" dirty="0"/>
              <a:t>：“圣斗士” 是 “人”</a:t>
            </a:r>
            <a:endParaRPr lang="en-US" altLang="zh-CN" sz="20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2000" dirty="0"/>
              <a:t>关联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itchFamily="18" charset="0"/>
              </a:rPr>
              <a:t>Association</a:t>
            </a:r>
            <a:r>
              <a:rPr lang="en-US" altLang="zh-CN" sz="2000" dirty="0"/>
              <a:t>)</a:t>
            </a:r>
            <a:r>
              <a:rPr lang="zh-CN" altLang="en-US" sz="2000" dirty="0"/>
              <a:t>：朋友关系</a:t>
            </a:r>
            <a:endParaRPr lang="en-US" altLang="zh-CN" sz="20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2000" dirty="0"/>
              <a:t>聚合</a:t>
            </a:r>
            <a:r>
              <a:rPr lang="en-US" altLang="zh-CN" sz="2000" dirty="0"/>
              <a:t>(Aggregation)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3">
              <a:lnSpc>
                <a:spcPct val="120000"/>
              </a:lnSpc>
              <a:defRPr/>
            </a:pPr>
            <a:r>
              <a:rPr lang="zh-CN" altLang="en-US" sz="1600" dirty="0"/>
              <a:t>关联关系的一种特例</a:t>
            </a:r>
            <a:endParaRPr lang="en-US" altLang="zh-CN" sz="1600" dirty="0"/>
          </a:p>
          <a:p>
            <a:pPr lvl="3">
              <a:lnSpc>
                <a:spcPct val="120000"/>
              </a:lnSpc>
              <a:defRPr/>
            </a:pPr>
            <a:r>
              <a:rPr lang="zh-CN" altLang="en-US" sz="1600" dirty="0"/>
              <a:t>整体与部分的关系</a:t>
            </a:r>
            <a:r>
              <a:rPr lang="en-US" altLang="zh-CN" sz="1600" dirty="0"/>
              <a:t>, </a:t>
            </a:r>
            <a:r>
              <a:rPr lang="zh-CN" altLang="en-US" sz="1600" dirty="0"/>
              <a:t>整体与部分之间是可分离的</a:t>
            </a:r>
            <a:endParaRPr lang="en-US" altLang="zh-CN" sz="1600" dirty="0"/>
          </a:p>
          <a:p>
            <a:pPr lvl="2">
              <a:lnSpc>
                <a:spcPct val="120000"/>
              </a:lnSpc>
              <a:defRPr/>
            </a:pPr>
            <a:r>
              <a:rPr lang="zh-CN" altLang="en-US" sz="2000" dirty="0"/>
              <a:t>组合</a:t>
            </a:r>
            <a:r>
              <a:rPr lang="en-US" altLang="zh-CN" sz="2000" dirty="0"/>
              <a:t>(Composition)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3">
              <a:lnSpc>
                <a:spcPct val="120000"/>
              </a:lnSpc>
              <a:defRPr/>
            </a:pPr>
            <a:r>
              <a:rPr lang="zh-CN" altLang="en-US" sz="1600" dirty="0"/>
              <a:t>关联关系的一种特例</a:t>
            </a:r>
            <a:endParaRPr lang="en-US" altLang="zh-CN" sz="1600" dirty="0"/>
          </a:p>
          <a:p>
            <a:pPr lvl="3">
              <a:lnSpc>
                <a:spcPct val="120000"/>
              </a:lnSpc>
              <a:defRPr/>
            </a:pPr>
            <a:r>
              <a:rPr lang="zh-CN" altLang="en-US" sz="1600" dirty="0"/>
              <a:t>整体与部分的关系，整体不能离开部分而存在</a:t>
            </a:r>
            <a:endParaRPr lang="en-US" altLang="zh-CN" sz="1600" dirty="0"/>
          </a:p>
          <a:p>
            <a:pPr lvl="3">
              <a:lnSpc>
                <a:spcPct val="120000"/>
              </a:lnSpc>
              <a:defRPr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573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475456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Generalization</a:t>
            </a:r>
            <a:endParaRPr lang="de-DE" altLang="zh-CN" sz="2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37456"/>
            <a:ext cx="53625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400" y="1313656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800" dirty="0">
                <a:solidFill>
                  <a:schemeClr val="tx1"/>
                </a:solidFill>
                <a:latin typeface="TimesNewRomanPSMT" charset="0"/>
              </a:rPr>
              <a:t> “is a” (IS-A), “a kind of” (AKO)</a:t>
            </a:r>
          </a:p>
        </p:txBody>
      </p:sp>
    </p:spTree>
    <p:extLst>
      <p:ext uri="{BB962C8B-B14F-4D97-AF65-F5344CB8AC3E}">
        <p14:creationId xmlns:p14="http://schemas.microsoft.com/office/powerpoint/2010/main" val="35325207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27C9FC-7A5C-4CAD-85A2-CA5E06EF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3827"/>
            <a:ext cx="3090262" cy="134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9E83EC-19FB-480C-952E-A19135F9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553"/>
            <a:ext cx="3245725" cy="17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803907-6D4D-4872-8E36-B4D44508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690" y="2454355"/>
            <a:ext cx="3132460" cy="1221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184C5C-939D-4968-A649-9F06BC60F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15" y="1870301"/>
            <a:ext cx="2951945" cy="987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35BC50-3837-41AA-A174-66086BDB1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15" y="3391586"/>
            <a:ext cx="4225999" cy="132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A7DAE4-CCB8-4E26-8BA7-ADC8AC040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900" y="5165824"/>
            <a:ext cx="4225999" cy="1501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A11C52-6806-4E8D-80BD-31EF361B9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7388" y="5187208"/>
            <a:ext cx="4225999" cy="13717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92D6CD-E998-4426-B5D3-B55DE040D817}"/>
              </a:ext>
            </a:extLst>
          </p:cNvPr>
          <p:cNvGrpSpPr/>
          <p:nvPr/>
        </p:nvGrpSpPr>
        <p:grpSpPr>
          <a:xfrm>
            <a:off x="3341782" y="548680"/>
            <a:ext cx="1230218" cy="465282"/>
            <a:chOff x="3341782" y="548680"/>
            <a:chExt cx="1230218" cy="465282"/>
          </a:xfrm>
        </p:grpSpPr>
        <p:sp>
          <p:nvSpPr>
            <p:cNvPr id="9" name="流程图: 摘录 8">
              <a:extLst>
                <a:ext uri="{FF2B5EF4-FFF2-40B4-BE49-F238E27FC236}">
                  <a16:creationId xmlns:a16="http://schemas.microsoft.com/office/drawing/2014/main" id="{D262CC2E-E144-4A81-A61D-E1E09C1B4408}"/>
                </a:ext>
              </a:extLst>
            </p:cNvPr>
            <p:cNvSpPr/>
            <p:nvPr/>
          </p:nvSpPr>
          <p:spPr>
            <a:xfrm rot="16200000">
              <a:off x="3305778" y="584684"/>
              <a:ext cx="288032" cy="216024"/>
            </a:xfrm>
            <a:prstGeom prst="flowChartExtra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93FABC3F-8CD2-4AD5-9F4D-EB721A157B11}"/>
                </a:ext>
              </a:extLst>
            </p:cNvPr>
            <p:cNvCxnSpPr>
              <a:stCxn id="9" idx="2"/>
              <a:endCxn id="3" idx="1"/>
            </p:cNvCxnSpPr>
            <p:nvPr/>
          </p:nvCxnSpPr>
          <p:spPr>
            <a:xfrm>
              <a:off x="3557806" y="692696"/>
              <a:ext cx="1014194" cy="321266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634290-3FE3-4AC7-A994-ABBCCF18E552}"/>
              </a:ext>
            </a:extLst>
          </p:cNvPr>
          <p:cNvGrpSpPr/>
          <p:nvPr/>
        </p:nvGrpSpPr>
        <p:grpSpPr>
          <a:xfrm>
            <a:off x="6156834" y="1870301"/>
            <a:ext cx="330086" cy="584054"/>
            <a:chOff x="3305778" y="584684"/>
            <a:chExt cx="330086" cy="584054"/>
          </a:xfrm>
        </p:grpSpPr>
        <p:sp>
          <p:nvSpPr>
            <p:cNvPr id="14" name="流程图: 摘录 13">
              <a:extLst>
                <a:ext uri="{FF2B5EF4-FFF2-40B4-BE49-F238E27FC236}">
                  <a16:creationId xmlns:a16="http://schemas.microsoft.com/office/drawing/2014/main" id="{B84D5330-6193-46CA-A828-103F33008402}"/>
                </a:ext>
              </a:extLst>
            </p:cNvPr>
            <p:cNvSpPr/>
            <p:nvPr/>
          </p:nvSpPr>
          <p:spPr>
            <a:xfrm>
              <a:off x="3305778" y="584684"/>
              <a:ext cx="288032" cy="216024"/>
            </a:xfrm>
            <a:prstGeom prst="flowChartExtra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5AA94225-61EA-4ACE-93F0-51144371DE5A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 rot="16200000" flipH="1">
              <a:off x="3358814" y="891688"/>
              <a:ext cx="368030" cy="18607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9607B6-410F-4ABF-9A5A-59CC2368A7BE}"/>
              </a:ext>
            </a:extLst>
          </p:cNvPr>
          <p:cNvCxnSpPr>
            <a:cxnSpLocks/>
            <a:stCxn id="14" idx="2"/>
            <a:endCxn id="5" idx="3"/>
          </p:cNvCxnSpPr>
          <p:nvPr/>
        </p:nvCxnSpPr>
        <p:spPr>
          <a:xfrm rot="5400000">
            <a:off x="4548987" y="612198"/>
            <a:ext cx="277737" cy="3225990"/>
          </a:xfrm>
          <a:prstGeom prst="bentConnector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6657AC2-36A7-43F1-8D5D-220A5B3AE5DE}"/>
              </a:ext>
            </a:extLst>
          </p:cNvPr>
          <p:cNvGrpSpPr/>
          <p:nvPr/>
        </p:nvGrpSpPr>
        <p:grpSpPr>
          <a:xfrm>
            <a:off x="6321877" y="3675484"/>
            <a:ext cx="398510" cy="1511724"/>
            <a:chOff x="3305778" y="584684"/>
            <a:chExt cx="398510" cy="1511724"/>
          </a:xfrm>
        </p:grpSpPr>
        <p:sp>
          <p:nvSpPr>
            <p:cNvPr id="22" name="流程图: 摘录 21">
              <a:extLst>
                <a:ext uri="{FF2B5EF4-FFF2-40B4-BE49-F238E27FC236}">
                  <a16:creationId xmlns:a16="http://schemas.microsoft.com/office/drawing/2014/main" id="{5462B86E-8ACE-46BB-9259-D977DF25AB99}"/>
                </a:ext>
              </a:extLst>
            </p:cNvPr>
            <p:cNvSpPr/>
            <p:nvPr/>
          </p:nvSpPr>
          <p:spPr>
            <a:xfrm>
              <a:off x="3305778" y="584684"/>
              <a:ext cx="288032" cy="216024"/>
            </a:xfrm>
            <a:prstGeom prst="flowChartExtra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44522116-EA2D-4FE0-99C6-67B02FA20EF2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 rot="16200000" flipH="1">
              <a:off x="2929191" y="1321310"/>
              <a:ext cx="1295700" cy="25449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E634290-3FE3-4AC7-A994-ABBCCF18E552}"/>
              </a:ext>
            </a:extLst>
          </p:cNvPr>
          <p:cNvGrpSpPr/>
          <p:nvPr/>
        </p:nvGrpSpPr>
        <p:grpSpPr>
          <a:xfrm>
            <a:off x="2102101" y="3693853"/>
            <a:ext cx="3940672" cy="1471971"/>
            <a:chOff x="-346862" y="584684"/>
            <a:chExt cx="3940672" cy="1471971"/>
          </a:xfrm>
        </p:grpSpPr>
        <p:sp>
          <p:nvSpPr>
            <p:cNvPr id="26" name="流程图: 摘录 25">
              <a:extLst>
                <a:ext uri="{FF2B5EF4-FFF2-40B4-BE49-F238E27FC236}">
                  <a16:creationId xmlns:a16="http://schemas.microsoft.com/office/drawing/2014/main" id="{B84D5330-6193-46CA-A828-103F33008402}"/>
                </a:ext>
              </a:extLst>
            </p:cNvPr>
            <p:cNvSpPr/>
            <p:nvPr/>
          </p:nvSpPr>
          <p:spPr>
            <a:xfrm>
              <a:off x="3305778" y="584684"/>
              <a:ext cx="288032" cy="216024"/>
            </a:xfrm>
            <a:prstGeom prst="flowChartExtra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5AA94225-61EA-4ACE-93F0-51144371DE5A}"/>
                </a:ext>
              </a:extLst>
            </p:cNvPr>
            <p:cNvCxnSpPr>
              <a:cxnSpLocks/>
              <a:stCxn id="26" idx="2"/>
              <a:endCxn id="7" idx="0"/>
            </p:cNvCxnSpPr>
            <p:nvPr/>
          </p:nvCxnSpPr>
          <p:spPr>
            <a:xfrm rot="5400000">
              <a:off x="923493" y="-469647"/>
              <a:ext cx="1255947" cy="379665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06C7B8-5156-4F02-B103-EB3A31787694}"/>
              </a:ext>
            </a:extLst>
          </p:cNvPr>
          <p:cNvGrpSpPr/>
          <p:nvPr/>
        </p:nvGrpSpPr>
        <p:grpSpPr>
          <a:xfrm flipH="1">
            <a:off x="2235916" y="2856681"/>
            <a:ext cx="2684774" cy="534904"/>
            <a:chOff x="3341782" y="548680"/>
            <a:chExt cx="2684774" cy="534904"/>
          </a:xfrm>
        </p:grpSpPr>
        <p:sp>
          <p:nvSpPr>
            <p:cNvPr id="30" name="流程图: 摘录 29">
              <a:extLst>
                <a:ext uri="{FF2B5EF4-FFF2-40B4-BE49-F238E27FC236}">
                  <a16:creationId xmlns:a16="http://schemas.microsoft.com/office/drawing/2014/main" id="{BEB6190B-BF46-492D-A2C6-99B392F40481}"/>
                </a:ext>
              </a:extLst>
            </p:cNvPr>
            <p:cNvSpPr/>
            <p:nvPr/>
          </p:nvSpPr>
          <p:spPr>
            <a:xfrm rot="16200000">
              <a:off x="3305778" y="584684"/>
              <a:ext cx="288032" cy="216024"/>
            </a:xfrm>
            <a:prstGeom prst="flowChartExtra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509D5BBB-384B-4DFB-8715-05358108BBDA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10800000" flipH="1" flipV="1">
              <a:off x="3557805" y="692695"/>
              <a:ext cx="2468751" cy="39088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6973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3568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Association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33400" y="1524868"/>
            <a:ext cx="295848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800" dirty="0">
                <a:solidFill>
                  <a:schemeClr val="tx1"/>
                </a:solidFill>
                <a:latin typeface="TimesNewRomanPSMT" charset="0"/>
              </a:rPr>
              <a:t> “have”, “is related to”, “is associated with”...</a:t>
            </a:r>
          </a:p>
          <a:p>
            <a:pPr algn="l" eaLnBrk="1" hangingPunct="1">
              <a:buFontTx/>
              <a:buChar char="•"/>
            </a:pPr>
            <a:r>
              <a:rPr kumimoji="1" lang="en-US" altLang="zh-CN" sz="2800" dirty="0">
                <a:solidFill>
                  <a:schemeClr val="tx1"/>
                </a:solidFill>
                <a:latin typeface="TimesNewRomanPSMT" charset="0"/>
              </a:rPr>
              <a:t>This is the most general type of relationship.</a:t>
            </a:r>
          </a:p>
          <a:p>
            <a:pPr algn="l" eaLnBrk="1" hangingPunct="1"/>
            <a:r>
              <a:rPr kumimoji="1" lang="en-US" altLang="zh-CN" sz="2400" dirty="0">
                <a:solidFill>
                  <a:schemeClr val="tx1"/>
                </a:solidFill>
                <a:latin typeface="ArialMT" charset="0"/>
              </a:rPr>
              <a:t> </a:t>
            </a:r>
            <a:endParaRPr kumimoji="1" lang="en-US" altLang="zh-CN" sz="2400" dirty="0">
              <a:solidFill>
                <a:schemeClr val="tx1"/>
              </a:solidFill>
              <a:latin typeface="TimesNewRomanPSMT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8BDFE5-C975-4BEB-8A03-C5DB1E20D1D7}"/>
              </a:ext>
            </a:extLst>
          </p:cNvPr>
          <p:cNvGrpSpPr/>
          <p:nvPr/>
        </p:nvGrpSpPr>
        <p:grpSpPr>
          <a:xfrm>
            <a:off x="5580112" y="2852936"/>
            <a:ext cx="1227212" cy="1070848"/>
            <a:chOff x="1400572" y="4581128"/>
            <a:chExt cx="1227212" cy="107084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E1EA5F-62DB-4E15-84E4-DF63D4AF80B5}"/>
                </a:ext>
              </a:extLst>
            </p:cNvPr>
            <p:cNvSpPr/>
            <p:nvPr/>
          </p:nvSpPr>
          <p:spPr>
            <a:xfrm>
              <a:off x="1403648" y="4581128"/>
              <a:ext cx="1224136" cy="504056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Saint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8E7E45-F4AE-43F8-8202-B4DBF4D3C0D1}"/>
                </a:ext>
              </a:extLst>
            </p:cNvPr>
            <p:cNvSpPr/>
            <p:nvPr/>
          </p:nvSpPr>
          <p:spPr>
            <a:xfrm>
              <a:off x="1400572" y="5094456"/>
              <a:ext cx="1224136" cy="278760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753F258-26FC-4E7B-9A56-1F5D9D85FF99}"/>
                </a:ext>
              </a:extLst>
            </p:cNvPr>
            <p:cNvSpPr/>
            <p:nvPr/>
          </p:nvSpPr>
          <p:spPr>
            <a:xfrm>
              <a:off x="1400572" y="5373216"/>
              <a:ext cx="1224136" cy="278760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5291651-AE2D-4426-A5F7-72E68800AF08}"/>
              </a:ext>
            </a:extLst>
          </p:cNvPr>
          <p:cNvCxnSpPr>
            <a:stCxn id="8" idx="3"/>
            <a:endCxn id="4" idx="0"/>
          </p:cNvCxnSpPr>
          <p:nvPr/>
        </p:nvCxnSpPr>
        <p:spPr>
          <a:xfrm flipH="1" flipV="1">
            <a:off x="6195256" y="2852936"/>
            <a:ext cx="608992" cy="652708"/>
          </a:xfrm>
          <a:prstGeom prst="bentConnector4">
            <a:avLst>
              <a:gd name="adj1" fmla="val -38043"/>
              <a:gd name="adj2" fmla="val 135023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C730B34-E6ED-408B-AC97-6F1D4FB7DEB7}"/>
              </a:ext>
            </a:extLst>
          </p:cNvPr>
          <p:cNvSpPr txBox="1"/>
          <p:nvPr/>
        </p:nvSpPr>
        <p:spPr>
          <a:xfrm>
            <a:off x="6997900" y="284443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E633208-5E51-49F6-B086-DC28958E63BF}"/>
              </a:ext>
            </a:extLst>
          </p:cNvPr>
          <p:cNvCxnSpPr>
            <a:cxnSpLocks/>
            <a:stCxn id="8" idx="1"/>
            <a:endCxn id="4" idx="1"/>
          </p:cNvCxnSpPr>
          <p:nvPr/>
        </p:nvCxnSpPr>
        <p:spPr>
          <a:xfrm rot="10800000" flipH="1">
            <a:off x="5580112" y="3104964"/>
            <a:ext cx="3076" cy="400680"/>
          </a:xfrm>
          <a:prstGeom prst="bentConnector3">
            <a:avLst>
              <a:gd name="adj1" fmla="val -743173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012AA93-9E2C-4C83-BE69-F6EBE7CCFCCC}"/>
              </a:ext>
            </a:extLst>
          </p:cNvPr>
          <p:cNvSpPr/>
          <p:nvPr/>
        </p:nvSpPr>
        <p:spPr>
          <a:xfrm>
            <a:off x="3912872" y="3104964"/>
            <a:ext cx="146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apprentices</a:t>
            </a:r>
            <a:endParaRPr lang="en-US" altLang="zh-CN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87D817-33F1-4484-99F1-D81B706B86EA}"/>
              </a:ext>
            </a:extLst>
          </p:cNvPr>
          <p:cNvGrpSpPr/>
          <p:nvPr/>
        </p:nvGrpSpPr>
        <p:grpSpPr>
          <a:xfrm>
            <a:off x="5573849" y="4525732"/>
            <a:ext cx="1227212" cy="1070848"/>
            <a:chOff x="1400572" y="4581128"/>
            <a:chExt cx="1227212" cy="107084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2317E4-9CF4-4C48-A54E-3A7DD4EFC4E1}"/>
                </a:ext>
              </a:extLst>
            </p:cNvPr>
            <p:cNvSpPr/>
            <p:nvPr/>
          </p:nvSpPr>
          <p:spPr>
            <a:xfrm>
              <a:off x="1403648" y="4581128"/>
              <a:ext cx="1224136" cy="504056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Armer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C414C0C-0989-44EF-9F67-19D2F3926AC6}"/>
                </a:ext>
              </a:extLst>
            </p:cNvPr>
            <p:cNvSpPr/>
            <p:nvPr/>
          </p:nvSpPr>
          <p:spPr>
            <a:xfrm>
              <a:off x="1400572" y="5094456"/>
              <a:ext cx="1224136" cy="278760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90EC1E-84C6-484D-9F36-10B57C779FDE}"/>
                </a:ext>
              </a:extLst>
            </p:cNvPr>
            <p:cNvSpPr/>
            <p:nvPr/>
          </p:nvSpPr>
          <p:spPr>
            <a:xfrm>
              <a:off x="1400572" y="5373216"/>
              <a:ext cx="1224136" cy="278760"/>
            </a:xfrm>
            <a:prstGeom prst="rect">
              <a:avLst/>
            </a:prstGeom>
            <a:solidFill>
              <a:srgbClr val="FFFFC7"/>
            </a:solidFill>
            <a:ln>
              <a:solidFill>
                <a:srgbClr val="890022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3FA6615-09D2-437A-A50A-AA01E65E6C25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rot="5400000">
            <a:off x="5889613" y="4223165"/>
            <a:ext cx="601948" cy="3187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F58DAD-F92A-4196-9ADD-4BD6310B5A96}"/>
              </a:ext>
            </a:extLst>
          </p:cNvPr>
          <p:cNvSpPr/>
          <p:nvPr/>
        </p:nvSpPr>
        <p:spPr>
          <a:xfrm>
            <a:off x="6327649" y="4027516"/>
            <a:ext cx="836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armer</a:t>
            </a:r>
            <a:endParaRPr lang="en-US" altLang="zh-CN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58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51F7B2-3D8E-4910-B81B-46CC8FC2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6" y="505189"/>
            <a:ext cx="4826390" cy="1702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5822D2-01F0-4E97-AF19-43F1F418F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8" y="2348880"/>
            <a:ext cx="4826388" cy="3380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07AD71-9FCC-46FD-B224-913FD32B2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04664"/>
            <a:ext cx="7668344" cy="5494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41BA45-C219-4C5C-BEC2-17E88A97A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8322" y="401499"/>
            <a:ext cx="3568626" cy="21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379512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de-DE" altLang="zh-CN" sz="320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Composition vs. Aggregation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27339"/>
            <a:ext cx="4724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1634"/>
            <a:ext cx="45910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1578520"/>
            <a:ext cx="3429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800" dirty="0">
                <a:solidFill>
                  <a:schemeClr val="tx1"/>
                </a:solidFill>
                <a:latin typeface="TimesNewRomanPSMT" charset="0"/>
              </a:rPr>
              <a:t> “is part of”, “is composed of”, ... (whole cannot exist without the parts)</a:t>
            </a:r>
          </a:p>
          <a:p>
            <a:pPr algn="l" eaLnBrk="1" hangingPunct="1">
              <a:buFontTx/>
              <a:buChar char="•"/>
            </a:pPr>
            <a:r>
              <a:rPr kumimoji="1" lang="en-US" altLang="zh-CN" sz="2800" dirty="0">
                <a:solidFill>
                  <a:schemeClr val="tx1"/>
                </a:solidFill>
                <a:latin typeface="TimesNewRomanPSMT" charset="0"/>
              </a:rPr>
              <a:t> “is defined by the collection of”, ... (whole and parts can exist separately)</a:t>
            </a:r>
          </a:p>
        </p:txBody>
      </p:sp>
    </p:spTree>
    <p:extLst>
      <p:ext uri="{BB962C8B-B14F-4D97-AF65-F5344CB8AC3E}">
        <p14:creationId xmlns:p14="http://schemas.microsoft.com/office/powerpoint/2010/main" val="144835335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latin typeface="+mj-ea"/>
              </a:rPr>
              <a:t>OOP</a:t>
            </a:r>
            <a:r>
              <a:rPr lang="zh-CN" altLang="en-US" sz="4000" b="1" dirty="0">
                <a:latin typeface="+mj-ea"/>
              </a:rPr>
              <a:t>特征</a:t>
            </a:r>
            <a:endParaRPr lang="zh-CN" altLang="de-DE" sz="4000" b="1" dirty="0">
              <a:latin typeface="+mj-ea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3850" y="1196752"/>
            <a:ext cx="8640763" cy="497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Alan Kay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面向对象编程之父</a:t>
            </a:r>
            <a:r>
              <a:rPr lang="zh-CN" altLang="en-US" sz="20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OOP 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[Kay 1993]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的特征：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任何事物都是一个对象；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通过互相联系的对象请求其他对象一定的行为来完成计算。对象之间通过发送和接收消息进行通信。消息是指对特定行为的请求，并且伴随这完成这项任务所需的参数；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每个对象都有自己的存储空间，用来存储其特征属性；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每个对象都是一个类的实例。类用来代表一组相似的对象；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类可疑看成是存储仓库，用来保存于一个对象相关的行为（即同一个类的多个实例对象能执行相同的行为）；</a:t>
            </a:r>
          </a:p>
          <a:p>
            <a:pPr lvl="1" algn="l" eaLnBrk="1" hangingPunct="1">
              <a:spcBef>
                <a:spcPct val="20000"/>
              </a:spcBef>
              <a:buFont typeface="楷体_GB2312" pitchFamily="49" charset="-122"/>
              <a:buChar char="-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类可以组织城一个单根树状结构，称为继承层次。在这个树状结构中，一个类实例的存储空间和行为自动地其子类使用。</a:t>
            </a:r>
            <a:endParaRPr lang="zh-CN" altLang="en-US" sz="20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6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为什么要面向对象</a:t>
            </a:r>
          </a:p>
        </p:txBody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111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软件开发方法评价标准</a:t>
            </a:r>
          </a:p>
          <a:p>
            <a:pPr lvl="1" eaLnBrk="1" hangingPunct="1">
              <a:defRPr/>
            </a:pPr>
            <a:r>
              <a:rPr lang="zh-CN" altLang="en-US"/>
              <a:t>开发效率</a:t>
            </a:r>
          </a:p>
          <a:p>
            <a:pPr lvl="2" eaLnBrk="1" hangingPunct="1">
              <a:defRPr/>
            </a:pPr>
            <a:r>
              <a:rPr lang="zh-CN" altLang="en-US"/>
              <a:t>开发的难易程度</a:t>
            </a:r>
            <a:r>
              <a:rPr lang="en-US" altLang="zh-CN"/>
              <a:t>, </a:t>
            </a:r>
            <a:r>
              <a:rPr lang="zh-CN" altLang="en-US"/>
              <a:t>缩短开发周期的支持程度</a:t>
            </a:r>
          </a:p>
          <a:p>
            <a:pPr lvl="1" eaLnBrk="1" hangingPunct="1">
              <a:defRPr/>
            </a:pPr>
            <a:r>
              <a:rPr lang="zh-CN" altLang="en-US"/>
              <a:t>软件质量</a:t>
            </a:r>
          </a:p>
          <a:p>
            <a:pPr lvl="2" eaLnBrk="1" hangingPunct="1">
              <a:defRPr/>
            </a:pPr>
            <a:r>
              <a:rPr lang="zh-CN" altLang="en-US"/>
              <a:t>软件的正确性</a:t>
            </a:r>
            <a:r>
              <a:rPr lang="en-US" altLang="zh-CN"/>
              <a:t>, </a:t>
            </a:r>
            <a:r>
              <a:rPr lang="zh-CN" altLang="en-US"/>
              <a:t>健壮性</a:t>
            </a:r>
            <a:r>
              <a:rPr lang="en-US" altLang="zh-CN"/>
              <a:t>, </a:t>
            </a:r>
            <a:r>
              <a:rPr lang="zh-CN" altLang="en-US"/>
              <a:t>可复用性</a:t>
            </a:r>
            <a:r>
              <a:rPr lang="en-US" altLang="zh-CN"/>
              <a:t>, </a:t>
            </a:r>
            <a:r>
              <a:rPr lang="zh-CN" altLang="en-US"/>
              <a:t>易维护性</a:t>
            </a:r>
            <a:r>
              <a:rPr lang="en-US" altLang="zh-CN"/>
              <a:t>, </a:t>
            </a:r>
            <a:r>
              <a:rPr lang="zh-CN" altLang="en-US"/>
              <a:t>执行效率</a:t>
            </a:r>
          </a:p>
        </p:txBody>
      </p:sp>
    </p:spTree>
    <p:extLst>
      <p:ext uri="{BB962C8B-B14F-4D97-AF65-F5344CB8AC3E}">
        <p14:creationId xmlns:p14="http://schemas.microsoft.com/office/powerpoint/2010/main" val="215820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为什么要面向对象</a:t>
            </a:r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几个基本的程序设计手段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抽象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处理复杂问题的重要手段</a:t>
            </a:r>
            <a:r>
              <a:rPr lang="en-US" altLang="zh-CN" dirty="0"/>
              <a:t>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封装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实现细节对使用者隐藏</a:t>
            </a:r>
            <a:r>
              <a:rPr lang="en-US" altLang="zh-CN" dirty="0"/>
              <a:t>- </a:t>
            </a:r>
            <a:r>
              <a:rPr lang="zh-CN" altLang="en-US" b="1" dirty="0">
                <a:solidFill>
                  <a:srgbClr val="FF9900"/>
                </a:solidFill>
              </a:rPr>
              <a:t>信息隐藏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模块化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逻辑上</a:t>
            </a:r>
            <a:r>
              <a:rPr lang="en-US" altLang="zh-CN" dirty="0"/>
              <a:t>: </a:t>
            </a:r>
            <a:r>
              <a:rPr lang="zh-CN" altLang="en-US" dirty="0"/>
              <a:t>相对独立的单位 </a:t>
            </a:r>
            <a:r>
              <a:rPr lang="en-US" altLang="zh-CN" dirty="0"/>
              <a:t>(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类</a:t>
            </a:r>
            <a:r>
              <a:rPr lang="en-US" altLang="zh-CN" dirty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物理上</a:t>
            </a:r>
            <a:r>
              <a:rPr lang="en-US" altLang="zh-CN" dirty="0"/>
              <a:t>: </a:t>
            </a:r>
            <a:r>
              <a:rPr lang="zh-CN" altLang="en-US" dirty="0"/>
              <a:t>分别编写</a:t>
            </a:r>
            <a:r>
              <a:rPr lang="en-US" altLang="zh-CN" dirty="0"/>
              <a:t>, </a:t>
            </a:r>
            <a:r>
              <a:rPr lang="zh-CN" altLang="en-US" dirty="0"/>
              <a:t>编译的单位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软件复用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CN" altLang="en-US" dirty="0"/>
              <a:t>已有软件开发新软件</a:t>
            </a:r>
            <a:r>
              <a:rPr lang="en-US" altLang="zh-CN" dirty="0"/>
              <a:t>- </a:t>
            </a:r>
            <a:r>
              <a:rPr lang="zh-CN" altLang="en-US" dirty="0"/>
              <a:t>代码复用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软件维护</a:t>
            </a:r>
          </a:p>
        </p:txBody>
      </p:sp>
    </p:spTree>
    <p:extLst>
      <p:ext uri="{BB962C8B-B14F-4D97-AF65-F5344CB8AC3E}">
        <p14:creationId xmlns:p14="http://schemas.microsoft.com/office/powerpoint/2010/main" val="129625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抽象</a:t>
            </a:r>
            <a:r>
              <a:rPr lang="en-US" altLang="zh-CN" sz="4000" dirty="0"/>
              <a:t>(Abstraction)</a:t>
            </a:r>
            <a:endParaRPr lang="zh-CN" altLang="en-US" sz="4000" dirty="0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zh-CN" i="1" dirty="0">
                <a:latin typeface="Times New Roman" pitchFamily="18" charset="0"/>
              </a:rPr>
              <a:t>Abstraction</a:t>
            </a:r>
            <a:r>
              <a:rPr kumimoji="1" lang="en-US" altLang="zh-CN" dirty="0">
                <a:latin typeface="Times New Roman" pitchFamily="18" charset="0"/>
              </a:rPr>
              <a:t> is the process of capturing the essential while suppressing the detail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1" lang="en-US" altLang="zh-CN" dirty="0">
                <a:latin typeface="Times New Roman" pitchFamily="18" charset="0"/>
              </a:rPr>
              <a:t>Without abstraction, the programmer must face an overwhelming level of detail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kumimoji="1" lang="en-US" altLang="zh-CN" dirty="0">
                <a:latin typeface="Times New Roman" pitchFamily="18" charset="0"/>
              </a:rPr>
              <a:t>Cannot form a mental model of the top-level structure and behavior of the program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kumimoji="1" lang="en-US" altLang="zh-CN" dirty="0">
                <a:latin typeface="Times New Roman" pitchFamily="18" charset="0"/>
              </a:rPr>
              <a:t>We can describe how to get from location A to B can be done without describing how to operate a car, … how car engines work, how fuel is burned by the engine, etc.. </a:t>
            </a:r>
          </a:p>
        </p:txBody>
      </p:sp>
    </p:spTree>
    <p:extLst>
      <p:ext uri="{BB962C8B-B14F-4D97-AF65-F5344CB8AC3E}">
        <p14:creationId xmlns:p14="http://schemas.microsoft.com/office/powerpoint/2010/main" val="40212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707904" y="2343259"/>
            <a:ext cx="2232248" cy="2016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3907160" y="2903984"/>
            <a:ext cx="136815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过程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059560" y="3056384"/>
            <a:ext cx="136815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过程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211960" y="3208784"/>
            <a:ext cx="1368152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过程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539552" y="2060848"/>
            <a:ext cx="2232248" cy="2304256"/>
            <a:chOff x="539552" y="2060848"/>
            <a:chExt cx="2232248" cy="2304256"/>
          </a:xfrm>
        </p:grpSpPr>
        <p:sp>
          <p:nvSpPr>
            <p:cNvPr id="44" name="圆角矩形 43"/>
            <p:cNvSpPr/>
            <p:nvPr/>
          </p:nvSpPr>
          <p:spPr>
            <a:xfrm>
              <a:off x="539552" y="2348880"/>
              <a:ext cx="2232248" cy="201622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27584" y="2708920"/>
              <a:ext cx="1728192" cy="216024"/>
              <a:chOff x="827584" y="2564904"/>
              <a:chExt cx="1728192" cy="21602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827584" y="2564904"/>
                <a:ext cx="1728192" cy="2160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0436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1960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3484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5008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6532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056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9580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1104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2628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415208" y="2564904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827584" y="3140968"/>
              <a:ext cx="1747260" cy="220216"/>
              <a:chOff x="755576" y="3443672"/>
              <a:chExt cx="1891276" cy="2286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755576" y="3443672"/>
                <a:ext cx="440432" cy="228600"/>
                <a:chOff x="755576" y="3437384"/>
                <a:chExt cx="440432" cy="22860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55576" y="3437384"/>
                  <a:ext cx="440432" cy="2286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>
                  <a:off x="975792" y="3449960"/>
                  <a:ext cx="0" cy="216024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>
                <a:off x="1471464" y="3443672"/>
                <a:ext cx="440432" cy="228600"/>
                <a:chOff x="755576" y="3437384"/>
                <a:chExt cx="440432" cy="22860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755576" y="3437384"/>
                  <a:ext cx="440432" cy="2286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>
                  <a:off x="975792" y="3449960"/>
                  <a:ext cx="0" cy="216024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>
                <a:off x="2206420" y="3443672"/>
                <a:ext cx="440432" cy="228600"/>
                <a:chOff x="755576" y="3437384"/>
                <a:chExt cx="440432" cy="2286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755576" y="3437384"/>
                  <a:ext cx="440432" cy="2286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" name="直接连接符 35"/>
                <p:cNvCxnSpPr/>
                <p:nvPr/>
              </p:nvCxnSpPr>
              <p:spPr>
                <a:xfrm>
                  <a:off x="975792" y="3449960"/>
                  <a:ext cx="0" cy="216024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1043608" y="3557972"/>
                <a:ext cx="4278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1805608" y="3554828"/>
                <a:ext cx="427856" cy="6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3" name="流程图: 直接访问存储器 42"/>
            <p:cNvSpPr/>
            <p:nvPr/>
          </p:nvSpPr>
          <p:spPr>
            <a:xfrm>
              <a:off x="745466" y="3573016"/>
              <a:ext cx="946940" cy="432048"/>
            </a:xfrm>
            <a:prstGeom prst="flowChartMagneticDru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>
              <a:endCxn id="44" idx="0"/>
            </p:cNvCxnSpPr>
            <p:nvPr/>
          </p:nvCxnSpPr>
          <p:spPr>
            <a:xfrm flipH="1">
              <a:off x="1655676" y="2060848"/>
              <a:ext cx="60713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>
            <a:endCxn id="45" idx="0"/>
          </p:cNvCxnSpPr>
          <p:nvPr/>
        </p:nvCxnSpPr>
        <p:spPr>
          <a:xfrm>
            <a:off x="3275856" y="2060848"/>
            <a:ext cx="1548172" cy="282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右箭头 50"/>
          <p:cNvSpPr/>
          <p:nvPr/>
        </p:nvSpPr>
        <p:spPr>
          <a:xfrm>
            <a:off x="2787989" y="3056384"/>
            <a:ext cx="864096" cy="44043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36" y="4941168"/>
            <a:ext cx="3851800" cy="1418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5" name="内容占位符 2"/>
          <p:cNvSpPr txBox="1">
            <a:spLocks/>
          </p:cNvSpPr>
          <p:nvPr/>
        </p:nvSpPr>
        <p:spPr>
          <a:xfrm>
            <a:off x="6084168" y="2348880"/>
            <a:ext cx="2952328" cy="124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强调过程</a:t>
            </a:r>
            <a:r>
              <a:rPr lang="en-US" altLang="zh-CN" sz="2000" dirty="0"/>
              <a:t>/</a:t>
            </a:r>
            <a:r>
              <a:rPr lang="zh-CN" altLang="en-US" sz="2000" dirty="0"/>
              <a:t>功能抽象</a:t>
            </a:r>
            <a:endParaRPr lang="en-US" altLang="zh-CN" sz="2000" dirty="0"/>
          </a:p>
          <a:p>
            <a:r>
              <a:rPr lang="zh-CN" altLang="en-US" sz="2000" dirty="0"/>
              <a:t>自顶向下，逐层分解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274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  <p:bldP spid="5" grpId="0" animBg="1"/>
      <p:bldP spid="6" grpId="0" animBg="1"/>
      <p:bldP spid="51" grpId="0" animBg="1"/>
      <p:bldP spid="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过程抽象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Procedural programming is essentially the process of taking a large problem and successively breaking it up into </a:t>
            </a:r>
            <a:r>
              <a:rPr lang="en-US" altLang="zh-CN" i="1" dirty="0"/>
              <a:t>procedures</a:t>
            </a:r>
            <a:r>
              <a:rPr lang="en-US" altLang="zh-CN" dirty="0"/>
              <a:t> that are easier to solve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数据抽象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Data abstraction enforces a clear separation between the </a:t>
            </a:r>
            <a:r>
              <a:rPr lang="en-US" altLang="zh-CN" i="1" dirty="0"/>
              <a:t>abstract</a:t>
            </a:r>
            <a:r>
              <a:rPr lang="en-US" altLang="zh-CN" dirty="0"/>
              <a:t> properties of a </a:t>
            </a:r>
            <a:r>
              <a:rPr lang="en-US" altLang="zh-CN" dirty="0">
                <a:hlinkClick r:id="rId2" tooltip="Data type"/>
              </a:rPr>
              <a:t>data type</a:t>
            </a:r>
            <a:r>
              <a:rPr lang="en-US" altLang="zh-CN" dirty="0"/>
              <a:t> and the </a:t>
            </a:r>
            <a:r>
              <a:rPr lang="en-US" altLang="zh-CN" i="1" dirty="0"/>
              <a:t>concrete</a:t>
            </a:r>
            <a:r>
              <a:rPr lang="en-US" altLang="zh-CN" dirty="0"/>
              <a:t> details of its implementation.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74638"/>
            <a:ext cx="36004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结构化程序设计：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强调过程抽象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面向对象程序设计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强调数据抽象</a:t>
            </a:r>
          </a:p>
        </p:txBody>
      </p:sp>
    </p:spTree>
    <p:extLst>
      <p:ext uri="{BB962C8B-B14F-4D97-AF65-F5344CB8AC3E}">
        <p14:creationId xmlns:p14="http://schemas.microsoft.com/office/powerpoint/2010/main" val="27068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封装</a:t>
            </a:r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实现细节暴露的不利</a:t>
            </a:r>
          </a:p>
          <a:p>
            <a:pPr lvl="1" eaLnBrk="1" hangingPunct="1">
              <a:defRPr/>
            </a:pPr>
            <a:r>
              <a:rPr lang="zh-CN" altLang="en-US" dirty="0"/>
              <a:t>对于使用者</a:t>
            </a:r>
          </a:p>
          <a:p>
            <a:pPr lvl="2" eaLnBrk="1" hangingPunct="1">
              <a:defRPr/>
            </a:pPr>
            <a:r>
              <a:rPr lang="zh-CN" altLang="en-US" dirty="0"/>
              <a:t>实现改变</a:t>
            </a:r>
            <a:r>
              <a:rPr lang="en-US" altLang="zh-CN" dirty="0"/>
              <a:t>, </a:t>
            </a:r>
            <a:r>
              <a:rPr lang="zh-CN" altLang="en-US" dirty="0"/>
              <a:t>使用者必须作出相应改变</a:t>
            </a:r>
          </a:p>
          <a:p>
            <a:pPr lvl="1" eaLnBrk="1" hangingPunct="1">
              <a:defRPr/>
            </a:pPr>
            <a:r>
              <a:rPr lang="zh-CN" altLang="en-US" dirty="0"/>
              <a:t>对于实现者</a:t>
            </a:r>
          </a:p>
          <a:p>
            <a:pPr lvl="2" eaLnBrk="1" hangingPunct="1">
              <a:defRPr/>
            </a:pPr>
            <a:r>
              <a:rPr lang="zh-CN" altLang="en-US" dirty="0"/>
              <a:t>不敢改变任何实现细节</a:t>
            </a:r>
            <a:r>
              <a:rPr lang="en-US" altLang="zh-CN" dirty="0"/>
              <a:t>, </a:t>
            </a:r>
            <a:r>
              <a:rPr lang="zh-CN" altLang="en-US" dirty="0"/>
              <a:t>怕造成对使用者的影响</a:t>
            </a:r>
          </a:p>
          <a:p>
            <a:pPr eaLnBrk="1" hangingPunct="1">
              <a:defRPr/>
            </a:pPr>
            <a:r>
              <a:rPr lang="zh-CN" altLang="en-US" dirty="0"/>
              <a:t>两种封装</a:t>
            </a:r>
          </a:p>
          <a:p>
            <a:pPr lvl="1" eaLnBrk="1" hangingPunct="1">
              <a:defRPr/>
            </a:pPr>
            <a:r>
              <a:rPr lang="zh-CN" altLang="en-US" dirty="0"/>
              <a:t>过程封装</a:t>
            </a:r>
          </a:p>
          <a:p>
            <a:pPr lvl="1" eaLnBrk="1" hangingPunct="1">
              <a:defRPr/>
            </a:pPr>
            <a:r>
              <a:rPr lang="zh-CN" altLang="en-US" dirty="0"/>
              <a:t>数据封装</a:t>
            </a:r>
          </a:p>
        </p:txBody>
      </p:sp>
    </p:spTree>
    <p:extLst>
      <p:ext uri="{BB962C8B-B14F-4D97-AF65-F5344CB8AC3E}">
        <p14:creationId xmlns:p14="http://schemas.microsoft.com/office/powerpoint/2010/main" val="60053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7"/>
          </a:xfrm>
        </p:spPr>
        <p:txBody>
          <a:bodyPr>
            <a:normAutofit fontScale="85000" lnSpcReduction="10000"/>
          </a:bodyPr>
          <a:lstStyle/>
          <a:p>
            <a:r>
              <a:rPr lang="en-GB" altLang="zh-CN" sz="2800" b="1" dirty="0"/>
              <a:t>An ADT forces a separation between how a class of objects is used and how that class of objects is internally implemented </a:t>
            </a:r>
          </a:p>
          <a:p>
            <a:pPr lvl="1"/>
            <a:r>
              <a:rPr lang="en-GB" altLang="zh-CN" sz="2400" b="1" dirty="0"/>
              <a:t>Separation of these concerns was a big step forward in the development</a:t>
            </a:r>
          </a:p>
          <a:p>
            <a:pPr lvl="1"/>
            <a:r>
              <a:rPr lang="en-GB" altLang="zh-CN" sz="2400" b="1" dirty="0"/>
              <a:t>Keep data (state) </a:t>
            </a:r>
            <a:r>
              <a:rPr lang="en-GB" altLang="zh-CN" sz="2400" b="1" i="1" dirty="0"/>
              <a:t>private</a:t>
            </a:r>
            <a:r>
              <a:rPr lang="en-GB" altLang="zh-CN" sz="2400" b="1" dirty="0"/>
              <a:t> so there can be no interference   </a:t>
            </a:r>
          </a:p>
          <a:p>
            <a:pPr lvl="1"/>
            <a:r>
              <a:rPr lang="en-GB" altLang="zh-CN" sz="2400" b="1" dirty="0"/>
              <a:t>State hiding (information hiding)</a:t>
            </a:r>
          </a:p>
          <a:p>
            <a:endParaRPr lang="zh-CN" altLang="en-US" dirty="0"/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2627313" y="4005263"/>
            <a:ext cx="3733800" cy="24384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617913" y="4157663"/>
            <a:ext cx="1828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2779713" y="5072063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075113" y="4081463"/>
            <a:ext cx="1143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703513" y="4919663"/>
            <a:ext cx="3429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89313" y="4538663"/>
            <a:ext cx="2286000" cy="1295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77913" y="4456113"/>
            <a:ext cx="132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SzPct val="60000"/>
              <a:buFont typeface="Monotype Sorts" pitchFamily="2" charset="2"/>
              <a:buNone/>
            </a:pPr>
            <a:r>
              <a:rPr lang="en-GB" altLang="zh-CN" sz="2400" b="0">
                <a:solidFill>
                  <a:srgbClr val="FF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297113" y="4668838"/>
            <a:ext cx="2082800" cy="63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477000" y="4435475"/>
            <a:ext cx="2322513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hlink"/>
              </a:buClr>
              <a:buSzPct val="60000"/>
              <a:buFont typeface="Monotype Sorts" pitchFamily="2" charset="2"/>
              <a:buNone/>
            </a:pPr>
            <a:r>
              <a:rPr lang="en-GB" altLang="zh-CN" sz="2400" b="0">
                <a:solidFill>
                  <a:srgbClr val="FF0000"/>
                </a:solidFill>
                <a:latin typeface="Times New Roman" pitchFamily="18" charset="0"/>
              </a:rPr>
              <a:t>Interface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60000"/>
              <a:buFont typeface="Monotype Sorts" pitchFamily="2" charset="2"/>
              <a:buNone/>
            </a:pPr>
            <a:r>
              <a:rPr lang="en-GB" altLang="zh-CN" sz="2400" b="0">
                <a:solidFill>
                  <a:srgbClr val="FF0000"/>
                </a:solidFill>
                <a:latin typeface="Times New Roman" pitchFamily="18" charset="0"/>
              </a:rPr>
              <a:t>Methods</a:t>
            </a:r>
            <a:endParaRPr lang="en-GB" altLang="zh-CN" sz="2400" b="0">
              <a:latin typeface="Times New Roman" pitchFamily="18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5751513" y="4554538"/>
            <a:ext cx="71120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模块化</a:t>
            </a: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模块的接口和实现</a:t>
            </a:r>
          </a:p>
          <a:p>
            <a:pPr lvl="1" eaLnBrk="1" hangingPunct="1">
              <a:defRPr/>
            </a:pPr>
            <a:r>
              <a:rPr lang="zh-CN" altLang="en-US" dirty="0"/>
              <a:t>设计者和使用者之间的一</a:t>
            </a:r>
            <a:r>
              <a:rPr lang="zh-CN" altLang="en-US"/>
              <a:t>种约束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使用者按接口来使用</a:t>
            </a:r>
            <a:r>
              <a:rPr lang="en-US" altLang="zh-CN" dirty="0"/>
              <a:t>, </a:t>
            </a:r>
            <a:r>
              <a:rPr lang="zh-CN" altLang="en-US" dirty="0"/>
              <a:t>实现者按接口来实现</a:t>
            </a:r>
          </a:p>
          <a:p>
            <a:pPr eaLnBrk="1" hangingPunct="1">
              <a:defRPr/>
            </a:pPr>
            <a:r>
              <a:rPr lang="zh-CN" altLang="en-US" dirty="0"/>
              <a:t>内聚性最大和耦合性最小原则</a:t>
            </a:r>
          </a:p>
          <a:p>
            <a:pPr lvl="1" eaLnBrk="1" hangingPunct="1">
              <a:defRPr/>
            </a:pPr>
            <a:r>
              <a:rPr lang="zh-CN" altLang="en-US" dirty="0"/>
              <a:t>过程式</a:t>
            </a:r>
            <a:r>
              <a:rPr lang="en-US" altLang="zh-CN" dirty="0"/>
              <a:t>: </a:t>
            </a:r>
            <a:r>
              <a:rPr lang="zh-CN" altLang="en-US" dirty="0"/>
              <a:t>共同完成相对独立功能的子程序作为一个模块</a:t>
            </a:r>
            <a:r>
              <a:rPr lang="en-US" altLang="zh-CN" dirty="0"/>
              <a:t>; </a:t>
            </a:r>
            <a:r>
              <a:rPr lang="zh-CN" altLang="en-US" dirty="0"/>
              <a:t>使用相同数据的子程序作为一个模块</a:t>
            </a:r>
            <a:r>
              <a:rPr lang="en-US" altLang="zh-CN" dirty="0"/>
              <a:t>; </a:t>
            </a:r>
            <a:r>
              <a:rPr lang="zh-CN" altLang="en-US" dirty="0"/>
              <a:t>边界比较模糊</a:t>
            </a:r>
          </a:p>
          <a:p>
            <a:pPr lvl="1" eaLnBrk="1" hangingPunct="1">
              <a:defRPr/>
            </a:pPr>
            <a:r>
              <a:rPr lang="zh-CN" altLang="en-US" dirty="0"/>
              <a:t>对象式</a:t>
            </a:r>
            <a:r>
              <a:rPr lang="en-US" altLang="zh-CN" dirty="0"/>
              <a:t>: </a:t>
            </a:r>
            <a:r>
              <a:rPr lang="zh-CN" altLang="en-US" dirty="0"/>
              <a:t>对象类作为划分依据</a:t>
            </a:r>
            <a:r>
              <a:rPr lang="en-US" altLang="zh-CN" dirty="0"/>
              <a:t>; </a:t>
            </a:r>
            <a:r>
              <a:rPr lang="zh-CN" altLang="en-US" dirty="0"/>
              <a:t>一个类</a:t>
            </a:r>
            <a:r>
              <a:rPr lang="en-US" altLang="zh-CN" dirty="0"/>
              <a:t>, </a:t>
            </a:r>
            <a:r>
              <a:rPr lang="zh-CN" altLang="en-US" dirty="0"/>
              <a:t>或一组具有继承关系的类</a:t>
            </a:r>
          </a:p>
        </p:txBody>
      </p:sp>
    </p:spTree>
    <p:extLst>
      <p:ext uri="{BB962C8B-B14F-4D97-AF65-F5344CB8AC3E}">
        <p14:creationId xmlns:p14="http://schemas.microsoft.com/office/powerpoint/2010/main" val="409154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软件复用</a:t>
            </a:r>
          </a:p>
        </p:txBody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复用的好处</a:t>
            </a:r>
          </a:p>
          <a:p>
            <a:pPr lvl="1" eaLnBrk="1" hangingPunct="1">
              <a:defRPr/>
            </a:pPr>
            <a:r>
              <a:rPr lang="zh-CN" altLang="en-US" sz="2400"/>
              <a:t>减少开发工作量</a:t>
            </a:r>
            <a:r>
              <a:rPr lang="en-US" altLang="zh-CN" sz="2400"/>
              <a:t>, </a:t>
            </a:r>
          </a:p>
          <a:p>
            <a:pPr lvl="1" eaLnBrk="1" hangingPunct="1">
              <a:defRPr/>
            </a:pPr>
            <a:r>
              <a:rPr lang="zh-CN" altLang="en-US" sz="2400"/>
              <a:t>保证软件质量</a:t>
            </a:r>
          </a:p>
          <a:p>
            <a:pPr eaLnBrk="1" hangingPunct="1">
              <a:defRPr/>
            </a:pPr>
            <a:r>
              <a:rPr lang="zh-CN" altLang="en-US" sz="2800"/>
              <a:t>过程式和对象式的比较</a:t>
            </a:r>
          </a:p>
          <a:p>
            <a:pPr lvl="1" eaLnBrk="1" hangingPunct="1">
              <a:defRPr/>
            </a:pPr>
            <a:r>
              <a:rPr lang="zh-CN" altLang="en-US" sz="2400"/>
              <a:t>子程序库</a:t>
            </a:r>
            <a:r>
              <a:rPr lang="en-US" altLang="zh-CN" sz="2400"/>
              <a:t>(</a:t>
            </a:r>
            <a:r>
              <a:rPr lang="zh-CN" altLang="en-US" sz="2400"/>
              <a:t>函数库</a:t>
            </a:r>
            <a:r>
              <a:rPr lang="en-US" altLang="zh-CN" sz="2400"/>
              <a:t>)</a:t>
            </a:r>
          </a:p>
          <a:p>
            <a:pPr lvl="2" eaLnBrk="1" hangingPunct="1">
              <a:defRPr/>
            </a:pPr>
            <a:r>
              <a:rPr lang="zh-CN" altLang="en-US" sz="2000"/>
              <a:t>粒度太小</a:t>
            </a:r>
            <a:r>
              <a:rPr lang="en-US" altLang="zh-CN" sz="2000"/>
              <a:t>, </a:t>
            </a:r>
            <a:r>
              <a:rPr lang="zh-CN" altLang="en-US" sz="2000"/>
              <a:t>组织松散</a:t>
            </a:r>
            <a:r>
              <a:rPr lang="en-US" altLang="zh-CN" sz="2000"/>
              <a:t>;</a:t>
            </a:r>
          </a:p>
          <a:p>
            <a:pPr lvl="2" eaLnBrk="1" hangingPunct="1">
              <a:defRPr/>
            </a:pPr>
            <a:r>
              <a:rPr lang="zh-CN" altLang="en-US" sz="2000"/>
              <a:t>设计时考虑特定软件的需要</a:t>
            </a:r>
            <a:r>
              <a:rPr lang="en-US" altLang="zh-CN" sz="2000"/>
              <a:t>, </a:t>
            </a:r>
            <a:r>
              <a:rPr lang="zh-CN" altLang="en-US" sz="2000"/>
              <a:t>难以复用</a:t>
            </a:r>
          </a:p>
          <a:p>
            <a:pPr lvl="2" eaLnBrk="1" hangingPunct="1">
              <a:defRPr/>
            </a:pPr>
            <a:r>
              <a:rPr lang="zh-CN" altLang="en-US" sz="2000"/>
              <a:t>数据在子程序之间传递带来不一致性和效率问题</a:t>
            </a:r>
          </a:p>
          <a:p>
            <a:pPr lvl="1" eaLnBrk="1" hangingPunct="1">
              <a:defRPr/>
            </a:pPr>
            <a:r>
              <a:rPr lang="zh-CN" altLang="en-US" sz="2400"/>
              <a:t>类库和继承机制</a:t>
            </a:r>
          </a:p>
          <a:p>
            <a:pPr lvl="2" eaLnBrk="1" hangingPunct="1">
              <a:defRPr/>
            </a:pPr>
            <a:r>
              <a:rPr lang="zh-CN" altLang="en-US" sz="2000"/>
              <a:t>类实现一个较大功能</a:t>
            </a:r>
          </a:p>
          <a:p>
            <a:pPr lvl="2" eaLnBrk="1" hangingPunct="1">
              <a:defRPr/>
            </a:pPr>
            <a:r>
              <a:rPr lang="zh-CN" altLang="en-US" sz="2000"/>
              <a:t>对象类具有通用性</a:t>
            </a:r>
            <a:r>
              <a:rPr lang="en-US" altLang="zh-CN" sz="2000"/>
              <a:t>, </a:t>
            </a:r>
            <a:r>
              <a:rPr lang="zh-CN" altLang="en-US" sz="2000"/>
              <a:t>通过继承易于扩充</a:t>
            </a:r>
          </a:p>
          <a:p>
            <a:pPr lvl="2" eaLnBrk="1" hangingPunct="1">
              <a:defRPr/>
            </a:pPr>
            <a:r>
              <a:rPr lang="zh-CN" altLang="en-US" sz="2000"/>
              <a:t>减少数据在不同操作之间传递带来的不一致性和效率问题</a:t>
            </a:r>
          </a:p>
        </p:txBody>
      </p:sp>
    </p:spTree>
    <p:extLst>
      <p:ext uri="{BB962C8B-B14F-4D97-AF65-F5344CB8AC3E}">
        <p14:creationId xmlns:p14="http://schemas.microsoft.com/office/powerpoint/2010/main" val="1472680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软件维护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两者比较</a:t>
            </a:r>
          </a:p>
          <a:p>
            <a:pPr lvl="1" eaLnBrk="1" hangingPunct="1">
              <a:defRPr/>
            </a:pPr>
            <a:r>
              <a:rPr lang="zh-CN" altLang="en-US"/>
              <a:t>过程式</a:t>
            </a:r>
          </a:p>
          <a:p>
            <a:pPr lvl="2" eaLnBrk="1" hangingPunct="1">
              <a:defRPr/>
            </a:pPr>
            <a:r>
              <a:rPr lang="zh-CN" altLang="en-US"/>
              <a:t>基于功能分解</a:t>
            </a:r>
            <a:r>
              <a:rPr lang="en-US" altLang="zh-CN"/>
              <a:t>, </a:t>
            </a:r>
            <a:r>
              <a:rPr lang="zh-CN" altLang="en-US"/>
              <a:t>系统功能容易变化</a:t>
            </a:r>
          </a:p>
          <a:p>
            <a:pPr lvl="2" eaLnBrk="1" hangingPunct="1">
              <a:defRPr/>
            </a:pPr>
            <a:r>
              <a:rPr lang="zh-CN" altLang="en-US"/>
              <a:t>一点点变动都可能导致整个系统功能的重新分解</a:t>
            </a:r>
          </a:p>
          <a:p>
            <a:pPr lvl="1" eaLnBrk="1" hangingPunct="1">
              <a:defRPr/>
            </a:pPr>
            <a:r>
              <a:rPr lang="zh-CN" altLang="en-US"/>
              <a:t>对象式</a:t>
            </a:r>
          </a:p>
          <a:p>
            <a:pPr lvl="2" eaLnBrk="1" hangingPunct="1">
              <a:defRPr/>
            </a:pPr>
            <a:r>
              <a:rPr lang="zh-CN" altLang="en-US"/>
              <a:t>对象和类相对稳定</a:t>
            </a:r>
            <a:r>
              <a:rPr lang="en-US" altLang="zh-CN"/>
              <a:t>,</a:t>
            </a:r>
          </a:p>
          <a:p>
            <a:pPr lvl="2" eaLnBrk="1" hangingPunct="1">
              <a:defRPr/>
            </a:pPr>
            <a:r>
              <a:rPr lang="zh-CN" altLang="en-US"/>
              <a:t>类结构</a:t>
            </a:r>
            <a:r>
              <a:rPr lang="en-US" altLang="zh-CN"/>
              <a:t>(</a:t>
            </a:r>
            <a:r>
              <a:rPr lang="zh-CN" altLang="en-US"/>
              <a:t>包括类的内部和各个类之间的结构</a:t>
            </a:r>
            <a:r>
              <a:rPr lang="en-US" altLang="zh-CN"/>
              <a:t>)</a:t>
            </a:r>
            <a:r>
              <a:rPr lang="zh-CN" altLang="en-US"/>
              <a:t>不发生很大变化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47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认为自然界是由一组彼此相关并能相互交互的实体（对象）所组成。</a:t>
            </a:r>
            <a:endParaRPr lang="en-US" altLang="zh-CN" sz="2000" dirty="0"/>
          </a:p>
          <a:p>
            <a:r>
              <a:rPr lang="zh-CN" altLang="en-US" sz="2000" dirty="0"/>
              <a:t>每个实体具有自身的</a:t>
            </a:r>
            <a:r>
              <a:rPr lang="zh-CN" altLang="en-US" sz="2000" b="1" dirty="0"/>
              <a:t>属性、行为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实体之间存在多种关系</a:t>
            </a:r>
            <a:endParaRPr lang="en-US" altLang="zh-CN" sz="2000" dirty="0"/>
          </a:p>
          <a:p>
            <a:pPr lvl="1"/>
            <a:r>
              <a:rPr lang="zh-CN" altLang="en-US" sz="1800" dirty="0"/>
              <a:t>领导、兄妹、朋友、敌人、师徒。。。</a:t>
            </a:r>
            <a:endParaRPr lang="en-US" altLang="zh-CN" sz="1800" dirty="0"/>
          </a:p>
          <a:p>
            <a:pPr lvl="1"/>
            <a:r>
              <a:rPr lang="zh-CN" altLang="en-US" sz="1800" dirty="0"/>
              <a:t>装备。。。</a:t>
            </a:r>
            <a:endParaRPr lang="en-US" altLang="zh-CN" sz="1800" dirty="0"/>
          </a:p>
          <a:p>
            <a:r>
              <a:rPr lang="zh-CN" altLang="en-US" sz="2000" dirty="0"/>
              <a:t>实体之间可以交互</a:t>
            </a:r>
          </a:p>
        </p:txBody>
      </p:sp>
      <p:pic>
        <p:nvPicPr>
          <p:cNvPr id="2050" name="Picture 2" descr="http://img0.cache.hxsd.com/game/2012/09/24/2012092404242542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42220"/>
            <a:ext cx="3816424" cy="29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img0.cache.hxsd.com/game/2012/09/24/2012092404242542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3142220"/>
            <a:ext cx="3816424" cy="291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154804" y="4077072"/>
            <a:ext cx="1065268" cy="1165646"/>
            <a:chOff x="4154804" y="4077072"/>
            <a:chExt cx="1065268" cy="1165646"/>
          </a:xfrm>
        </p:grpSpPr>
        <p:sp>
          <p:nvSpPr>
            <p:cNvPr id="10" name="矩形 9"/>
            <p:cNvSpPr/>
            <p:nvPr/>
          </p:nvSpPr>
          <p:spPr>
            <a:xfrm>
              <a:off x="4333291" y="4077072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5400" b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？</a:t>
              </a:r>
            </a:p>
          </p:txBody>
        </p:sp>
        <p:sp>
          <p:nvSpPr>
            <p:cNvPr id="11" name="左箭头 10"/>
            <p:cNvSpPr/>
            <p:nvPr/>
          </p:nvSpPr>
          <p:spPr>
            <a:xfrm>
              <a:off x="4154804" y="4758086"/>
              <a:ext cx="978408" cy="484632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1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面向对象思想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364088" y="1772816"/>
            <a:ext cx="2520280" cy="1512168"/>
            <a:chOff x="5724128" y="1772816"/>
            <a:chExt cx="2520280" cy="1512168"/>
          </a:xfrm>
          <a:solidFill>
            <a:srgbClr val="FFC000"/>
          </a:solidFill>
        </p:grpSpPr>
        <p:sp>
          <p:nvSpPr>
            <p:cNvPr id="6" name="椭圆 5"/>
            <p:cNvSpPr/>
            <p:nvPr/>
          </p:nvSpPr>
          <p:spPr>
            <a:xfrm>
              <a:off x="5724128" y="1772816"/>
              <a:ext cx="2520280" cy="151216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现实世界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571456" y="23728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723856" y="25252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876256" y="2677682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实体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08476" y="4365104"/>
            <a:ext cx="2520280" cy="1512168"/>
            <a:chOff x="5724128" y="1772816"/>
            <a:chExt cx="2520280" cy="1512168"/>
          </a:xfrm>
          <a:solidFill>
            <a:srgbClr val="FFC000"/>
          </a:solidFill>
        </p:grpSpPr>
        <p:sp>
          <p:nvSpPr>
            <p:cNvPr id="14" name="椭圆 13"/>
            <p:cNvSpPr/>
            <p:nvPr/>
          </p:nvSpPr>
          <p:spPr>
            <a:xfrm>
              <a:off x="5724128" y="1772816"/>
              <a:ext cx="2520280" cy="151216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概念世界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71456" y="2372882"/>
              <a:ext cx="576064" cy="228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ADT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76256" y="2677682"/>
              <a:ext cx="576064" cy="228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ADT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47664" y="1628800"/>
            <a:ext cx="2520280" cy="4248472"/>
            <a:chOff x="5724128" y="116632"/>
            <a:chExt cx="2520280" cy="4248472"/>
          </a:xfrm>
          <a:solidFill>
            <a:srgbClr val="FFC000"/>
          </a:solidFill>
        </p:grpSpPr>
        <p:sp>
          <p:nvSpPr>
            <p:cNvPr id="19" name="椭圆 18"/>
            <p:cNvSpPr/>
            <p:nvPr/>
          </p:nvSpPr>
          <p:spPr>
            <a:xfrm>
              <a:off x="5724128" y="116632"/>
              <a:ext cx="2520280" cy="424847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计算机世界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71456" y="7845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856" y="9369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876256" y="1089314"/>
              <a:ext cx="576064" cy="228600"/>
            </a:xfrm>
            <a:prstGeom prst="rect">
              <a:avLst/>
            </a:prstGeom>
            <a:grp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对象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394992" y="4898876"/>
            <a:ext cx="576064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</a:t>
            </a:r>
          </a:p>
        </p:txBody>
      </p:sp>
      <p:sp>
        <p:nvSpPr>
          <p:cNvPr id="24" name="矩形 23"/>
          <p:cNvSpPr/>
          <p:nvPr/>
        </p:nvSpPr>
        <p:spPr>
          <a:xfrm>
            <a:off x="2699792" y="5203676"/>
            <a:ext cx="576064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类</a:t>
            </a:r>
          </a:p>
        </p:txBody>
      </p:sp>
      <p:sp>
        <p:nvSpPr>
          <p:cNvPr id="53" name="下箭头 52"/>
          <p:cNvSpPr/>
          <p:nvPr/>
        </p:nvSpPr>
        <p:spPr>
          <a:xfrm>
            <a:off x="6543836" y="3465004"/>
            <a:ext cx="304800" cy="75608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</a:rPr>
              <a:t>抽象</a:t>
            </a:r>
          </a:p>
        </p:txBody>
      </p:sp>
      <p:grpSp>
        <p:nvGrpSpPr>
          <p:cNvPr id="3073" name="组合 3072"/>
          <p:cNvGrpSpPr/>
          <p:nvPr/>
        </p:nvGrpSpPr>
        <p:grpSpPr>
          <a:xfrm>
            <a:off x="2195736" y="2892084"/>
            <a:ext cx="526250" cy="1901924"/>
            <a:chOff x="2555776" y="2892084"/>
            <a:chExt cx="526250" cy="1901924"/>
          </a:xfrm>
        </p:grpSpPr>
        <p:sp>
          <p:nvSpPr>
            <p:cNvPr id="56" name="下箭头 55"/>
            <p:cNvSpPr/>
            <p:nvPr/>
          </p:nvSpPr>
          <p:spPr>
            <a:xfrm flipV="1">
              <a:off x="2907432" y="2892084"/>
              <a:ext cx="174594" cy="19019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55776" y="3465004"/>
              <a:ext cx="461665" cy="7848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/>
                <a:t>实例化</a:t>
              </a:r>
            </a:p>
          </p:txBody>
        </p:sp>
      </p:grpSp>
      <p:grpSp>
        <p:nvGrpSpPr>
          <p:cNvPr id="3072" name="组合 3071"/>
          <p:cNvGrpSpPr/>
          <p:nvPr/>
        </p:nvGrpSpPr>
        <p:grpSpPr>
          <a:xfrm>
            <a:off x="2990977" y="2906282"/>
            <a:ext cx="526056" cy="1901924"/>
            <a:chOff x="3351017" y="2906282"/>
            <a:chExt cx="526056" cy="1901924"/>
          </a:xfrm>
        </p:grpSpPr>
        <p:sp>
          <p:nvSpPr>
            <p:cNvPr id="54" name="下箭头 53"/>
            <p:cNvSpPr/>
            <p:nvPr/>
          </p:nvSpPr>
          <p:spPr>
            <a:xfrm>
              <a:off x="3351017" y="2906282"/>
              <a:ext cx="174594" cy="19019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5408" y="3580420"/>
              <a:ext cx="461665" cy="5539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/>
                <a:t>抽象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899048" y="2296682"/>
            <a:ext cx="3545160" cy="495300"/>
            <a:chOff x="3259088" y="2296682"/>
            <a:chExt cx="3545160" cy="495300"/>
          </a:xfrm>
        </p:grpSpPr>
        <p:cxnSp>
          <p:nvCxnSpPr>
            <p:cNvPr id="25" name="直接箭头连接符 24"/>
            <p:cNvCxnSpPr>
              <a:stCxn id="8" idx="1"/>
              <a:endCxn id="20" idx="3"/>
            </p:cNvCxnSpPr>
            <p:nvPr/>
          </p:nvCxnSpPr>
          <p:spPr>
            <a:xfrm flipH="1" flipV="1">
              <a:off x="3259088" y="24109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1"/>
              <a:endCxn id="21" idx="3"/>
            </p:cNvCxnSpPr>
            <p:nvPr/>
          </p:nvCxnSpPr>
          <p:spPr>
            <a:xfrm flipH="1" flipV="1">
              <a:off x="3411488" y="25633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1" idx="1"/>
              <a:endCxn id="22" idx="3"/>
            </p:cNvCxnSpPr>
            <p:nvPr/>
          </p:nvCxnSpPr>
          <p:spPr>
            <a:xfrm flipH="1" flipV="1">
              <a:off x="3563888" y="2715782"/>
              <a:ext cx="324036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650304" y="22966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映射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899048" y="4796914"/>
            <a:ext cx="3589548" cy="646331"/>
            <a:chOff x="3259088" y="4796914"/>
            <a:chExt cx="3589548" cy="646331"/>
          </a:xfrm>
        </p:grpSpPr>
        <p:cxnSp>
          <p:nvCxnSpPr>
            <p:cNvPr id="50" name="直接箭头连接符 49"/>
            <p:cNvCxnSpPr>
              <a:stCxn id="15" idx="1"/>
              <a:endCxn id="23" idx="3"/>
            </p:cNvCxnSpPr>
            <p:nvPr/>
          </p:nvCxnSpPr>
          <p:spPr>
            <a:xfrm flipH="1" flipV="1">
              <a:off x="3259088" y="5013176"/>
              <a:ext cx="3284748" cy="66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7" idx="1"/>
              <a:endCxn id="24" idx="3"/>
            </p:cNvCxnSpPr>
            <p:nvPr/>
          </p:nvCxnSpPr>
          <p:spPr>
            <a:xfrm flipH="1" flipV="1">
              <a:off x="3563888" y="5317976"/>
              <a:ext cx="3284748" cy="66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650304" y="479691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计算机</a:t>
              </a:r>
              <a:endParaRPr lang="en-US" altLang="zh-CN" dirty="0"/>
            </a:p>
            <a:p>
              <a:pPr algn="ctr"/>
              <a:r>
                <a:rPr lang="zh-CN" altLang="en-US" dirty="0"/>
                <a:t>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6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9" y="3676927"/>
            <a:ext cx="3084016" cy="289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面向对象思想</a:t>
            </a:r>
          </a:p>
        </p:txBody>
      </p:sp>
      <p:pic>
        <p:nvPicPr>
          <p:cNvPr id="4" name="Picture 2" descr="http://img0.cache.hxsd.com/game/2012/09/24/2012092404242542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7" y="1385132"/>
            <a:ext cx="2519439" cy="192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箭头 4"/>
          <p:cNvSpPr/>
          <p:nvPr/>
        </p:nvSpPr>
        <p:spPr>
          <a:xfrm>
            <a:off x="6971524" y="336847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57028" y="4479416"/>
            <a:ext cx="14991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神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圣斗士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青铜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白银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黄金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圣衣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青铜圣衣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白银圣衣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黄金圣衣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神圣衣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星座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2856" y="4195309"/>
            <a:ext cx="1396536" cy="21852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人：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属性：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姓名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性别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年龄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身高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能力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行走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说话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。。。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304" y="4653136"/>
            <a:ext cx="1396536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/>
              <a:t>圣斗士：人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属性：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圣衣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小宇宙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大招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能力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发大招</a:t>
            </a:r>
            <a:endParaRPr lang="en-US" altLang="zh-CN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。。。</a:t>
            </a:r>
            <a:endParaRPr lang="zh-CN" altLang="en-US" dirty="0"/>
          </a:p>
        </p:txBody>
      </p:sp>
      <p:sp>
        <p:nvSpPr>
          <p:cNvPr id="9" name="左箭头 8"/>
          <p:cNvSpPr/>
          <p:nvPr/>
        </p:nvSpPr>
        <p:spPr>
          <a:xfrm>
            <a:off x="4012784" y="5387703"/>
            <a:ext cx="1728192" cy="3467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24" y="1536721"/>
            <a:ext cx="1752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肘形连接符 10"/>
          <p:cNvCxnSpPr>
            <a:stCxn id="3076" idx="1"/>
          </p:cNvCxnSpPr>
          <p:nvPr/>
        </p:nvCxnSpPr>
        <p:spPr>
          <a:xfrm rot="10800000" flipH="1" flipV="1">
            <a:off x="1072024" y="2279671"/>
            <a:ext cx="475640" cy="4295766"/>
          </a:xfrm>
          <a:prstGeom prst="bentConnector4">
            <a:avLst>
              <a:gd name="adj1" fmla="val -48062"/>
              <a:gd name="adj2" fmla="val 1051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645024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Instanceof</a:t>
            </a:r>
            <a:endParaRPr lang="zh-CN" altLang="en-US" dirty="0"/>
          </a:p>
        </p:txBody>
      </p:sp>
      <p:cxnSp>
        <p:nvCxnSpPr>
          <p:cNvPr id="17" name="曲线连接符 16"/>
          <p:cNvCxnSpPr>
            <a:endCxn id="3076" idx="3"/>
          </p:cNvCxnSpPr>
          <p:nvPr/>
        </p:nvCxnSpPr>
        <p:spPr>
          <a:xfrm rot="10800000">
            <a:off x="2824624" y="2279672"/>
            <a:ext cx="4514110" cy="40917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34040" y="2108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8815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5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B6361C-1EE8-4CC3-B5AB-DBE2B91A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6082"/>
            <a:ext cx="404440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3028362-9EA5-482E-8949-E7E5DD1AA46B}"/>
              </a:ext>
            </a:extLst>
          </p:cNvPr>
          <p:cNvGrpSpPr/>
          <p:nvPr/>
        </p:nvGrpSpPr>
        <p:grpSpPr>
          <a:xfrm>
            <a:off x="4557568" y="188640"/>
            <a:ext cx="4552453" cy="5727103"/>
            <a:chOff x="0" y="-603448"/>
            <a:chExt cx="4552453" cy="57271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C8FFE31-9670-45AF-AE91-B1E716FBA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-603448"/>
              <a:ext cx="4154960" cy="3414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8DF58D-AE76-4CE8-80B2-E362A8911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841723"/>
              <a:ext cx="4552453" cy="22819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505C420-CD1E-4D3D-9228-8DC54759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71" y="2870234"/>
            <a:ext cx="2323312" cy="1189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EE1A94-0EB3-43BF-8EEE-7AC108CBC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163" y="2856230"/>
            <a:ext cx="1814813" cy="1206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E99D94-3EF7-4B52-8AA9-F882E52A4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24" y="4138485"/>
            <a:ext cx="4201953" cy="122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668724-F5C2-4E6D-9D30-CC0968245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196" y="1196752"/>
            <a:ext cx="4316072" cy="274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52DE62-49EA-4A81-8FCA-6992A222C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0687" y="2624137"/>
            <a:ext cx="5762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</a:t>
            </a:r>
            <a:r>
              <a:rPr lang="en-US" altLang="zh-CN" dirty="0"/>
              <a:t>VS</a:t>
            </a:r>
            <a:r>
              <a:rPr lang="zh-CN" altLang="en-US" dirty="0"/>
              <a:t>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http://www.uml.org.cn/oobject/images/2013040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6620214" cy="28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6" y="4581128"/>
            <a:ext cx="583264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8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结构化程序设计的特点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484313"/>
            <a:ext cx="4033143" cy="468099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以</a:t>
            </a:r>
            <a:r>
              <a:rPr lang="zh-CN" altLang="en-US" sz="2400" b="1" dirty="0">
                <a:solidFill>
                  <a:srgbClr val="0070C0"/>
                </a:solidFill>
              </a:rPr>
              <a:t>功能</a:t>
            </a:r>
            <a:r>
              <a:rPr lang="zh-CN" altLang="en-US" sz="2400" dirty="0"/>
              <a:t>为中心，</a:t>
            </a:r>
            <a:r>
              <a:rPr lang="zh-CN" altLang="en-US" sz="2400" b="1" dirty="0">
                <a:solidFill>
                  <a:srgbClr val="0070C0"/>
                </a:solidFill>
              </a:rPr>
              <a:t>强调过程（功能）抽象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数据与操作分离。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实现</a:t>
            </a:r>
            <a:r>
              <a:rPr lang="zh-CN" altLang="en-US" sz="2400" b="1" dirty="0">
                <a:solidFill>
                  <a:srgbClr val="0070C0"/>
                </a:solidFill>
              </a:rPr>
              <a:t>操作的封装</a:t>
            </a:r>
            <a:r>
              <a:rPr lang="zh-CN" altLang="en-US" sz="2400" dirty="0"/>
              <a:t>，但数据是公开的，数据缺乏保护。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模块边界模糊。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功能往往针对某个程序而设计，这使得程序功能</a:t>
            </a:r>
            <a:r>
              <a:rPr lang="zh-CN" altLang="en-US" sz="2400" b="1" dirty="0">
                <a:solidFill>
                  <a:srgbClr val="0070C0"/>
                </a:solidFill>
              </a:rPr>
              <a:t>难以复用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功能易变，</a:t>
            </a:r>
            <a:r>
              <a:rPr lang="zh-CN" altLang="en-US" sz="2400" b="1" dirty="0">
                <a:solidFill>
                  <a:srgbClr val="0070C0"/>
                </a:solidFill>
              </a:rPr>
              <a:t>程序维护困难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基于功能分解的解题方式与问题空间缺乏对应。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50825" y="1622425"/>
            <a:ext cx="4681538" cy="4605338"/>
            <a:chOff x="158" y="935"/>
            <a:chExt cx="2960" cy="3154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170" y="1029"/>
              <a:ext cx="2948" cy="2677"/>
              <a:chOff x="742" y="2528"/>
              <a:chExt cx="2376" cy="1792"/>
            </a:xfrm>
          </p:grpSpPr>
          <p:sp>
            <p:nvSpPr>
              <p:cNvPr id="19464" name="Oval 6"/>
              <p:cNvSpPr>
                <a:spLocks noChangeArrowheads="1"/>
              </p:cNvSpPr>
              <p:nvPr/>
            </p:nvSpPr>
            <p:spPr bwMode="auto">
              <a:xfrm>
                <a:off x="1030" y="2528"/>
                <a:ext cx="1872" cy="60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65" name="Rectangle 7"/>
              <p:cNvSpPr>
                <a:spLocks noChangeArrowheads="1"/>
              </p:cNvSpPr>
              <p:nvPr/>
            </p:nvSpPr>
            <p:spPr bwMode="auto">
              <a:xfrm>
                <a:off x="1822" y="3544"/>
                <a:ext cx="288" cy="1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66" name="Line 8"/>
              <p:cNvSpPr>
                <a:spLocks noChangeShapeType="1"/>
              </p:cNvSpPr>
              <p:nvPr/>
            </p:nvSpPr>
            <p:spPr bwMode="auto">
              <a:xfrm>
                <a:off x="742" y="3339"/>
                <a:ext cx="237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Rectangle 9"/>
              <p:cNvSpPr>
                <a:spLocks noChangeArrowheads="1"/>
              </p:cNvSpPr>
              <p:nvPr/>
            </p:nvSpPr>
            <p:spPr bwMode="auto">
              <a:xfrm>
                <a:off x="1822" y="3838"/>
                <a:ext cx="288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68" name="Rectangle 10"/>
              <p:cNvSpPr>
                <a:spLocks noChangeArrowheads="1"/>
              </p:cNvSpPr>
              <p:nvPr/>
            </p:nvSpPr>
            <p:spPr bwMode="auto">
              <a:xfrm>
                <a:off x="1102" y="4150"/>
                <a:ext cx="288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69" name="Rectangle 11"/>
              <p:cNvSpPr>
                <a:spLocks noChangeArrowheads="1"/>
              </p:cNvSpPr>
              <p:nvPr/>
            </p:nvSpPr>
            <p:spPr bwMode="auto">
              <a:xfrm>
                <a:off x="2326" y="3838"/>
                <a:ext cx="288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0" name="Rectangle 12"/>
              <p:cNvSpPr>
                <a:spLocks noChangeArrowheads="1"/>
              </p:cNvSpPr>
              <p:nvPr/>
            </p:nvSpPr>
            <p:spPr bwMode="auto">
              <a:xfrm>
                <a:off x="1318" y="3838"/>
                <a:ext cx="288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1" name="Rectangle 13"/>
              <p:cNvSpPr>
                <a:spLocks noChangeArrowheads="1"/>
              </p:cNvSpPr>
              <p:nvPr/>
            </p:nvSpPr>
            <p:spPr bwMode="auto">
              <a:xfrm>
                <a:off x="1606" y="4150"/>
                <a:ext cx="288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2" name="Line 14"/>
              <p:cNvSpPr>
                <a:spLocks noChangeShapeType="1"/>
              </p:cNvSpPr>
              <p:nvPr/>
            </p:nvSpPr>
            <p:spPr bwMode="auto">
              <a:xfrm>
                <a:off x="1966" y="3713"/>
                <a:ext cx="0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Line 15"/>
              <p:cNvSpPr>
                <a:spLocks noChangeShapeType="1"/>
              </p:cNvSpPr>
              <p:nvPr/>
            </p:nvSpPr>
            <p:spPr bwMode="auto">
              <a:xfrm flipH="1">
                <a:off x="1462" y="3713"/>
                <a:ext cx="504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4" name="Line 16"/>
              <p:cNvSpPr>
                <a:spLocks noChangeShapeType="1"/>
              </p:cNvSpPr>
              <p:nvPr/>
            </p:nvSpPr>
            <p:spPr bwMode="auto">
              <a:xfrm>
                <a:off x="1966" y="3713"/>
                <a:ext cx="504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Line 17"/>
              <p:cNvSpPr>
                <a:spLocks noChangeShapeType="1"/>
              </p:cNvSpPr>
              <p:nvPr/>
            </p:nvSpPr>
            <p:spPr bwMode="auto">
              <a:xfrm flipH="1">
                <a:off x="1246" y="4025"/>
                <a:ext cx="216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462" y="4025"/>
                <a:ext cx="288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Freeform 19"/>
              <p:cNvSpPr>
                <a:spLocks/>
              </p:cNvSpPr>
              <p:nvPr/>
            </p:nvSpPr>
            <p:spPr bwMode="auto">
              <a:xfrm>
                <a:off x="1246" y="2902"/>
                <a:ext cx="676" cy="692"/>
              </a:xfrm>
              <a:custGeom>
                <a:avLst/>
                <a:gdLst>
                  <a:gd name="T0" fmla="*/ 254 w 1800"/>
                  <a:gd name="T1" fmla="*/ 236 h 2028"/>
                  <a:gd name="T2" fmla="*/ 101 w 1800"/>
                  <a:gd name="T3" fmla="*/ 163 h 2028"/>
                  <a:gd name="T4" fmla="*/ 0 w 1800"/>
                  <a:gd name="T5" fmla="*/ 0 h 20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00" h="2028">
                    <a:moveTo>
                      <a:pt x="1800" y="2028"/>
                    </a:moveTo>
                    <a:cubicBezTo>
                      <a:pt x="1410" y="1885"/>
                      <a:pt x="1020" y="1742"/>
                      <a:pt x="720" y="1404"/>
                    </a:cubicBezTo>
                    <a:cubicBezTo>
                      <a:pt x="420" y="1066"/>
                      <a:pt x="60" y="28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Freeform 20"/>
              <p:cNvSpPr>
                <a:spLocks/>
              </p:cNvSpPr>
              <p:nvPr/>
            </p:nvSpPr>
            <p:spPr bwMode="auto">
              <a:xfrm>
                <a:off x="2470" y="2902"/>
                <a:ext cx="360" cy="999"/>
              </a:xfrm>
              <a:custGeom>
                <a:avLst/>
                <a:gdLst>
                  <a:gd name="T0" fmla="*/ 0 w 720"/>
                  <a:gd name="T1" fmla="*/ 337 h 2964"/>
                  <a:gd name="T2" fmla="*/ 180 w 720"/>
                  <a:gd name="T3" fmla="*/ 177 h 2964"/>
                  <a:gd name="T4" fmla="*/ 0 w 720"/>
                  <a:gd name="T5" fmla="*/ 0 h 29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2964">
                    <a:moveTo>
                      <a:pt x="0" y="2964"/>
                    </a:moveTo>
                    <a:cubicBezTo>
                      <a:pt x="360" y="2509"/>
                      <a:pt x="720" y="2054"/>
                      <a:pt x="720" y="1560"/>
                    </a:cubicBezTo>
                    <a:cubicBezTo>
                      <a:pt x="720" y="1066"/>
                      <a:pt x="120" y="23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9" name="Freeform 21"/>
              <p:cNvSpPr>
                <a:spLocks/>
              </p:cNvSpPr>
              <p:nvPr/>
            </p:nvSpPr>
            <p:spPr bwMode="auto">
              <a:xfrm>
                <a:off x="1894" y="2653"/>
                <a:ext cx="432" cy="1248"/>
              </a:xfrm>
              <a:custGeom>
                <a:avLst/>
                <a:gdLst>
                  <a:gd name="T0" fmla="*/ 24 w 1680"/>
                  <a:gd name="T1" fmla="*/ 555 h 2808"/>
                  <a:gd name="T2" fmla="*/ 107 w 1680"/>
                  <a:gd name="T3" fmla="*/ 400 h 2808"/>
                  <a:gd name="T4" fmla="*/ 0 w 1680"/>
                  <a:gd name="T5" fmla="*/ 0 h 280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80" h="2808">
                    <a:moveTo>
                      <a:pt x="360" y="2808"/>
                    </a:moveTo>
                    <a:cubicBezTo>
                      <a:pt x="1020" y="2652"/>
                      <a:pt x="1680" y="2496"/>
                      <a:pt x="1620" y="2028"/>
                    </a:cubicBezTo>
                    <a:cubicBezTo>
                      <a:pt x="1560" y="1560"/>
                      <a:pt x="300" y="260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Freeform 22"/>
              <p:cNvSpPr>
                <a:spLocks/>
              </p:cNvSpPr>
              <p:nvPr/>
            </p:nvSpPr>
            <p:spPr bwMode="auto">
              <a:xfrm>
                <a:off x="1318" y="2840"/>
                <a:ext cx="576" cy="1061"/>
              </a:xfrm>
              <a:custGeom>
                <a:avLst/>
                <a:gdLst>
                  <a:gd name="T0" fmla="*/ 40 w 1860"/>
                  <a:gd name="T1" fmla="*/ 344 h 3276"/>
                  <a:gd name="T2" fmla="*/ 23 w 1860"/>
                  <a:gd name="T3" fmla="*/ 196 h 3276"/>
                  <a:gd name="T4" fmla="*/ 178 w 1860"/>
                  <a:gd name="T5" fmla="*/ 0 h 32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860" h="3276">
                    <a:moveTo>
                      <a:pt x="420" y="3276"/>
                    </a:moveTo>
                    <a:cubicBezTo>
                      <a:pt x="210" y="2847"/>
                      <a:pt x="0" y="2418"/>
                      <a:pt x="240" y="1872"/>
                    </a:cubicBezTo>
                    <a:cubicBezTo>
                      <a:pt x="480" y="1326"/>
                      <a:pt x="1470" y="260"/>
                      <a:pt x="186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Freeform 23"/>
              <p:cNvSpPr>
                <a:spLocks/>
              </p:cNvSpPr>
              <p:nvPr/>
            </p:nvSpPr>
            <p:spPr bwMode="auto">
              <a:xfrm>
                <a:off x="1030" y="2715"/>
                <a:ext cx="1440" cy="1498"/>
              </a:xfrm>
              <a:custGeom>
                <a:avLst/>
                <a:gdLst>
                  <a:gd name="T0" fmla="*/ 117 w 3930"/>
                  <a:gd name="T1" fmla="*/ 553 h 4056"/>
                  <a:gd name="T2" fmla="*/ 69 w 3930"/>
                  <a:gd name="T3" fmla="*/ 362 h 4056"/>
                  <a:gd name="T4" fmla="*/ 528 w 3930"/>
                  <a:gd name="T5" fmla="*/ 0 h 40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30" h="4056">
                    <a:moveTo>
                      <a:pt x="870" y="4056"/>
                    </a:moveTo>
                    <a:cubicBezTo>
                      <a:pt x="435" y="3692"/>
                      <a:pt x="0" y="3328"/>
                      <a:pt x="510" y="2652"/>
                    </a:cubicBezTo>
                    <a:cubicBezTo>
                      <a:pt x="1020" y="1976"/>
                      <a:pt x="2475" y="988"/>
                      <a:pt x="393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Freeform 24"/>
              <p:cNvSpPr>
                <a:spLocks/>
              </p:cNvSpPr>
              <p:nvPr/>
            </p:nvSpPr>
            <p:spPr bwMode="auto">
              <a:xfrm>
                <a:off x="1606" y="2715"/>
                <a:ext cx="144" cy="1498"/>
              </a:xfrm>
              <a:custGeom>
                <a:avLst/>
                <a:gdLst>
                  <a:gd name="T0" fmla="*/ 29 w 720"/>
                  <a:gd name="T1" fmla="*/ 553 h 4056"/>
                  <a:gd name="T2" fmla="*/ 14 w 720"/>
                  <a:gd name="T3" fmla="*/ 341 h 4056"/>
                  <a:gd name="T4" fmla="*/ 0 w 720"/>
                  <a:gd name="T5" fmla="*/ 0 h 40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4056">
                    <a:moveTo>
                      <a:pt x="720" y="4056"/>
                    </a:moveTo>
                    <a:cubicBezTo>
                      <a:pt x="600" y="3614"/>
                      <a:pt x="480" y="3172"/>
                      <a:pt x="360" y="2496"/>
                    </a:cubicBezTo>
                    <a:cubicBezTo>
                      <a:pt x="240" y="1820"/>
                      <a:pt x="120" y="910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2" name="Text Box 25"/>
            <p:cNvSpPr txBox="1">
              <a:spLocks noChangeArrowheads="1"/>
            </p:cNvSpPr>
            <p:nvPr/>
          </p:nvSpPr>
          <p:spPr bwMode="auto">
            <a:xfrm>
              <a:off x="158" y="935"/>
              <a:ext cx="45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Data</a:t>
              </a:r>
            </a:p>
          </p:txBody>
        </p:sp>
        <p:sp>
          <p:nvSpPr>
            <p:cNvPr id="19463" name="Text Box 26"/>
            <p:cNvSpPr txBox="1">
              <a:spLocks noChangeArrowheads="1"/>
            </p:cNvSpPr>
            <p:nvPr/>
          </p:nvSpPr>
          <p:spPr bwMode="auto">
            <a:xfrm>
              <a:off x="200" y="3838"/>
              <a:ext cx="115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Sub-programs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69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1820</Words>
  <Application>Microsoft Office PowerPoint</Application>
  <PresentationFormat>全屏显示(4:3)</PresentationFormat>
  <Paragraphs>355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 Unicode MS</vt:lpstr>
      <vt:lpstr>ArialMT</vt:lpstr>
      <vt:lpstr>Monotype Sorts</vt:lpstr>
      <vt:lpstr>新細明體</vt:lpstr>
      <vt:lpstr>TimesNewRomanPSMT</vt:lpstr>
      <vt:lpstr>楷体_GB2312</vt:lpstr>
      <vt:lpstr>宋体</vt:lpstr>
      <vt:lpstr>Microsoft YaHei</vt:lpstr>
      <vt:lpstr>Arial</vt:lpstr>
      <vt:lpstr>Calibri</vt:lpstr>
      <vt:lpstr>Comic Sans MS</vt:lpstr>
      <vt:lpstr>Helvetica</vt:lpstr>
      <vt:lpstr>Times New Roman</vt:lpstr>
      <vt:lpstr>Verdana</vt:lpstr>
      <vt:lpstr>Office 主题​​</vt:lpstr>
      <vt:lpstr>面向对象简介</vt:lpstr>
      <vt:lpstr>计算机应用</vt:lpstr>
      <vt:lpstr>结构化思想</vt:lpstr>
      <vt:lpstr>面向对象思想</vt:lpstr>
      <vt:lpstr>面向对象思想</vt:lpstr>
      <vt:lpstr>面向对象思想</vt:lpstr>
      <vt:lpstr>PowerPoint 演示文稿</vt:lpstr>
      <vt:lpstr>结构化VS面向对象</vt:lpstr>
      <vt:lpstr>结构化程序设计的特点</vt:lpstr>
      <vt:lpstr>面向对象程序设计的特点</vt:lpstr>
      <vt:lpstr>一个例子</vt:lpstr>
      <vt:lpstr>一个例子</vt:lpstr>
      <vt:lpstr>PowerPoint 演示文稿</vt:lpstr>
      <vt:lpstr>面向对象技术(Object Oriented Technology)</vt:lpstr>
      <vt:lpstr>面向对象技术(Object Oriented Technology)</vt:lpstr>
      <vt:lpstr>面向对象程序设计(OOP) </vt:lpstr>
      <vt:lpstr>面向对象程序设计</vt:lpstr>
      <vt:lpstr>面向对象程序设计</vt:lpstr>
      <vt:lpstr>OOP and Procedural Programming</vt:lpstr>
      <vt:lpstr>面向对象程序设计(OOP)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OOP特征</vt:lpstr>
      <vt:lpstr>为什么要面向对象</vt:lpstr>
      <vt:lpstr>为什么要面向对象</vt:lpstr>
      <vt:lpstr>抽象(Abstraction)</vt:lpstr>
      <vt:lpstr>抽象(Abstraction)</vt:lpstr>
      <vt:lpstr>封装</vt:lpstr>
      <vt:lpstr>封装</vt:lpstr>
      <vt:lpstr>模块化</vt:lpstr>
      <vt:lpstr>软件复用</vt:lpstr>
      <vt:lpstr>软件维护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面向对象初探</dc:title>
  <dc:creator>马骏(0309010)</dc:creator>
  <cp:lastModifiedBy>wei hengxin</cp:lastModifiedBy>
  <cp:revision>88</cp:revision>
  <dcterms:created xsi:type="dcterms:W3CDTF">2014-09-28T12:37:36Z</dcterms:created>
  <dcterms:modified xsi:type="dcterms:W3CDTF">2018-09-06T13:51:39Z</dcterms:modified>
</cp:coreProperties>
</file>