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5" r:id="rId3"/>
    <p:sldId id="257" r:id="rId4"/>
    <p:sldId id="260" r:id="rId5"/>
    <p:sldId id="261" r:id="rId6"/>
    <p:sldId id="262" r:id="rId7"/>
    <p:sldId id="287" r:id="rId8"/>
    <p:sldId id="281" r:id="rId9"/>
    <p:sldId id="265" r:id="rId10"/>
    <p:sldId id="264" r:id="rId11"/>
    <p:sldId id="266" r:id="rId12"/>
    <p:sldId id="267" r:id="rId13"/>
    <p:sldId id="268" r:id="rId14"/>
    <p:sldId id="286" r:id="rId15"/>
    <p:sldId id="269" r:id="rId16"/>
    <p:sldId id="270" r:id="rId17"/>
    <p:sldId id="271" r:id="rId18"/>
    <p:sldId id="288" r:id="rId19"/>
    <p:sldId id="289" r:id="rId20"/>
    <p:sldId id="274" r:id="rId21"/>
    <p:sldId id="280" r:id="rId22"/>
    <p:sldId id="275" r:id="rId23"/>
    <p:sldId id="276" r:id="rId24"/>
    <p:sldId id="290" r:id="rId25"/>
    <p:sldId id="277" r:id="rId26"/>
    <p:sldId id="278" r:id="rId27"/>
    <p:sldId id="279" r:id="rId28"/>
    <p:sldId id="27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627" autoAdjust="0"/>
  </p:normalViewPr>
  <p:slideViewPr>
    <p:cSldViewPr snapToGrid="0">
      <p:cViewPr varScale="1">
        <p:scale>
          <a:sx n="79" d="100"/>
          <a:sy n="79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28D05-D574-49CD-A482-E016617B31EB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67627-6F87-4002-8579-75D731C9D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二部图：</a:t>
            </a:r>
            <a:r>
              <a:rPr lang="en-US" altLang="zh-CN" dirty="0" smtClean="0"/>
              <a:t>f: A -&gt;B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7627-6F87-4002-8579-75D731C9D5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为了关联（带动）所有节点，最少的点运维的代价！再增加一个点，浪费了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7627-6F87-4002-8579-75D731C9D5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12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为了管理所有边，所需要的最少维护点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7627-6F87-4002-8579-75D731C9D5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4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</a:t>
            </a:r>
            <a:r>
              <a:rPr lang="zh-CN" altLang="en-US" dirty="0" smtClean="0"/>
              <a:t>的某个匹配会导致某个分支是奇数点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7627-6F87-4002-8579-75D731C9D5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99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R:</a:t>
            </a:r>
            <a:r>
              <a:rPr lang="zh-CN" altLang="en-US" smtClean="0"/>
              <a:t>从每个偶分量中去掉一个非割点的点 则可得到一个</a:t>
            </a:r>
            <a:r>
              <a:rPr lang="en-US" altLang="zh-CN" smtClean="0"/>
              <a:t>odd </a:t>
            </a:r>
            <a:r>
              <a:rPr lang="zh-CN" altLang="en-US" smtClean="0"/>
              <a:t>分支；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96AE366-59B1-4601-A69D-0609BED8625F}" type="slidenum">
              <a:rPr lang="zh-CN" altLang="en-US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90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R:</a:t>
            </a:r>
            <a:r>
              <a:rPr lang="zh-CN" altLang="en-US" smtClean="0"/>
              <a:t>从每个偶分量中去掉一个非割点的点 则可得到一个</a:t>
            </a:r>
            <a:r>
              <a:rPr lang="en-US" altLang="zh-CN" smtClean="0"/>
              <a:t>odd </a:t>
            </a:r>
            <a:r>
              <a:rPr lang="zh-CN" altLang="en-US" smtClean="0"/>
              <a:t>分支；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96AE366-59B1-4601-A69D-0609BED8625F}" type="slidenum">
              <a:rPr lang="zh-CN" altLang="en-US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31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由于</a:t>
            </a:r>
            <a:r>
              <a:rPr lang="en-US" altLang="zh-CN" dirty="0" smtClean="0">
                <a:solidFill>
                  <a:srgbClr val="C00000"/>
                </a:solidFill>
              </a:rPr>
              <a:t>G</a:t>
            </a:r>
            <a:r>
              <a:rPr lang="zh-CN" altLang="en-US" dirty="0" smtClean="0">
                <a:solidFill>
                  <a:srgbClr val="C00000"/>
                </a:solidFill>
              </a:rPr>
              <a:t>的所有</a:t>
            </a:r>
            <a:r>
              <a:rPr lang="en-US" altLang="zh-CN" dirty="0" smtClean="0">
                <a:solidFill>
                  <a:srgbClr val="C00000"/>
                </a:solidFill>
              </a:rPr>
              <a:t>Component</a:t>
            </a:r>
            <a:r>
              <a:rPr lang="zh-CN" altLang="en-US" dirty="0" smtClean="0">
                <a:solidFill>
                  <a:srgbClr val="C00000"/>
                </a:solidFill>
              </a:rPr>
              <a:t>都是偶分支</a:t>
            </a:r>
            <a:r>
              <a:rPr lang="en-US" altLang="zh-CN" dirty="0" smtClean="0">
                <a:solidFill>
                  <a:srgbClr val="C00000"/>
                </a:solidFill>
              </a:rPr>
              <a:t>, </a:t>
            </a:r>
            <a:r>
              <a:rPr lang="zh-CN" altLang="en-US" dirty="0" smtClean="0">
                <a:solidFill>
                  <a:srgbClr val="C00000"/>
                </a:solidFill>
              </a:rPr>
              <a:t>所以 </a:t>
            </a:r>
            <a:r>
              <a:rPr lang="en-US" altLang="zh-CN">
                <a:solidFill>
                  <a:srgbClr val="C00000"/>
                </a:solidFill>
                <a:latin typeface="Cambria Math"/>
              </a:rPr>
              <a:t>𝑆_𝑖</a:t>
            </a:r>
            <a:r>
              <a:rPr lang="zh-CN" altLang="en-US" dirty="0" smtClean="0">
                <a:solidFill>
                  <a:srgbClr val="C00000"/>
                </a:solidFill>
              </a:rPr>
              <a:t>非空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err="1" smtClean="0">
                <a:solidFill>
                  <a:srgbClr val="C00000"/>
                </a:solidFill>
              </a:rPr>
              <a:t>G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i</a:t>
            </a:r>
            <a:r>
              <a:rPr lang="zh-CN" altLang="en-US" dirty="0" smtClean="0">
                <a:solidFill>
                  <a:srgbClr val="C00000"/>
                </a:solidFill>
              </a:rPr>
              <a:t>中为原先某个偶分支去掉奇数个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至少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个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节点（属于</a:t>
            </a:r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zh-CN" altLang="en-US" dirty="0" smtClean="0">
                <a:solidFill>
                  <a:srgbClr val="C00000"/>
                </a:solidFill>
              </a:rPr>
              <a:t>）而得到的；故一定存在属于</a:t>
            </a:r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zh-CN" altLang="en-US" dirty="0" smtClean="0">
                <a:solidFill>
                  <a:srgbClr val="C00000"/>
                </a:solidFill>
              </a:rPr>
              <a:t>的节点与</a:t>
            </a:r>
            <a:r>
              <a:rPr lang="en-US" altLang="zh-CN" dirty="0" err="1" smtClean="0">
                <a:solidFill>
                  <a:srgbClr val="C00000"/>
                </a:solidFill>
              </a:rPr>
              <a:t>Gi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相接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Theorem 8.4  a collection {</a:t>
            </a:r>
            <a:r>
              <a:rPr lang="en-US" altLang="zh-CN" smtClean="0">
                <a:latin typeface="Cambria Math"/>
              </a:rPr>
              <a:t>𝑆_1,𝑆_2,…,𝑆_𝑛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}of nonempty finite sets has a system of distinct representatives if and only if for each integer k with </a:t>
            </a:r>
            <a:r>
              <a:rPr lang="en-US" altLang="zh-CN" smtClean="0">
                <a:solidFill>
                  <a:schemeClr val="bg2">
                    <a:lumMod val="25000"/>
                  </a:schemeClr>
                </a:solidFill>
                <a:latin typeface="Cambria Math"/>
              </a:rPr>
              <a:t>1≤𝑘≤𝑛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, the union of any k of these sets contains at least k elements.</a:t>
            </a:r>
            <a:endParaRPr lang="zh-CN" alt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baseline="-25000" dirty="0">
              <a:solidFill>
                <a:srgbClr val="C00000"/>
              </a:solidFill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3A3A223-896B-4666-A328-A230EAB866DD}" type="slidenum">
              <a:rPr lang="zh-CN" altLang="en-US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0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rgbClr val="C00000"/>
                </a:solidFill>
              </a:rPr>
              <a:t>由于</a:t>
            </a:r>
            <a:r>
              <a:rPr lang="en-US" altLang="zh-CN" sz="1600" dirty="0" smtClean="0">
                <a:solidFill>
                  <a:srgbClr val="C00000"/>
                </a:solidFill>
              </a:rPr>
              <a:t>G</a:t>
            </a:r>
            <a:r>
              <a:rPr lang="zh-CN" altLang="en-US" sz="1600" dirty="0" smtClean="0">
                <a:solidFill>
                  <a:srgbClr val="C00000"/>
                </a:solidFill>
              </a:rPr>
              <a:t>的所有</a:t>
            </a:r>
            <a:r>
              <a:rPr lang="en-US" altLang="zh-CN" sz="1600" dirty="0" smtClean="0">
                <a:solidFill>
                  <a:srgbClr val="C00000"/>
                </a:solidFill>
              </a:rPr>
              <a:t>Component</a:t>
            </a:r>
            <a:r>
              <a:rPr lang="zh-CN" altLang="en-US" sz="1600" dirty="0" smtClean="0">
                <a:solidFill>
                  <a:srgbClr val="C00000"/>
                </a:solidFill>
              </a:rPr>
              <a:t>都是偶分支</a:t>
            </a:r>
            <a:r>
              <a:rPr lang="en-US" altLang="zh-CN" sz="1600" dirty="0" smtClean="0">
                <a:solidFill>
                  <a:srgbClr val="C00000"/>
                </a:solidFill>
              </a:rPr>
              <a:t>, </a:t>
            </a:r>
            <a:r>
              <a:rPr lang="zh-CN" altLang="en-US" sz="1600" dirty="0" smtClean="0">
                <a:solidFill>
                  <a:srgbClr val="C00000"/>
                </a:solidFill>
              </a:rPr>
              <a:t>所以 </a:t>
            </a:r>
            <a:r>
              <a:rPr lang="en-US" altLang="zh-CN" sz="1600" dirty="0">
                <a:solidFill>
                  <a:srgbClr val="C00000"/>
                </a:solidFill>
                <a:latin typeface="Cambria Math"/>
              </a:rPr>
              <a:t>𝑆_𝑖</a:t>
            </a:r>
            <a:r>
              <a:rPr lang="zh-CN" altLang="en-US" sz="1600" dirty="0" smtClean="0">
                <a:solidFill>
                  <a:srgbClr val="C00000"/>
                </a:solidFill>
              </a:rPr>
              <a:t>非空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457200" lvl="1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 err="1" smtClean="0">
                <a:solidFill>
                  <a:srgbClr val="C00000"/>
                </a:solidFill>
              </a:rPr>
              <a:t>G</a:t>
            </a:r>
            <a:r>
              <a:rPr lang="en-US" altLang="zh-CN" sz="1600" baseline="-25000" dirty="0" err="1" smtClean="0">
                <a:solidFill>
                  <a:srgbClr val="C00000"/>
                </a:solidFill>
              </a:rPr>
              <a:t>i</a:t>
            </a:r>
            <a:r>
              <a:rPr lang="zh-CN" altLang="en-US" sz="1600" dirty="0" smtClean="0">
                <a:solidFill>
                  <a:srgbClr val="C00000"/>
                </a:solidFill>
              </a:rPr>
              <a:t>中为原先某个偶分支去掉奇数个</a:t>
            </a:r>
            <a:r>
              <a:rPr lang="en-US" altLang="zh-CN" sz="1600" dirty="0" smtClean="0">
                <a:solidFill>
                  <a:srgbClr val="C00000"/>
                </a:solidFill>
              </a:rPr>
              <a:t>(</a:t>
            </a:r>
            <a:r>
              <a:rPr lang="zh-CN" altLang="en-US" sz="1600" dirty="0" smtClean="0">
                <a:solidFill>
                  <a:srgbClr val="C00000"/>
                </a:solidFill>
              </a:rPr>
              <a:t>至少</a:t>
            </a:r>
            <a:r>
              <a:rPr lang="en-US" altLang="zh-CN" sz="1600" dirty="0" smtClean="0">
                <a:solidFill>
                  <a:srgbClr val="C00000"/>
                </a:solidFill>
              </a:rPr>
              <a:t>1</a:t>
            </a:r>
            <a:r>
              <a:rPr lang="zh-CN" altLang="en-US" sz="1600" dirty="0" smtClean="0">
                <a:solidFill>
                  <a:srgbClr val="C00000"/>
                </a:solidFill>
              </a:rPr>
              <a:t>个</a:t>
            </a:r>
            <a:r>
              <a:rPr lang="en-US" altLang="zh-CN" sz="1600" dirty="0" smtClean="0">
                <a:solidFill>
                  <a:srgbClr val="C00000"/>
                </a:solidFill>
              </a:rPr>
              <a:t>)</a:t>
            </a:r>
            <a:r>
              <a:rPr lang="zh-CN" altLang="en-US" sz="1600" dirty="0" smtClean="0">
                <a:solidFill>
                  <a:srgbClr val="C00000"/>
                </a:solidFill>
              </a:rPr>
              <a:t>节点（属于</a:t>
            </a:r>
            <a:r>
              <a:rPr lang="en-US" altLang="zh-CN" sz="1600" dirty="0" smtClean="0">
                <a:solidFill>
                  <a:srgbClr val="C00000"/>
                </a:solidFill>
              </a:rPr>
              <a:t>S</a:t>
            </a:r>
            <a:r>
              <a:rPr lang="zh-CN" altLang="en-US" sz="1600" dirty="0" smtClean="0">
                <a:solidFill>
                  <a:srgbClr val="C00000"/>
                </a:solidFill>
              </a:rPr>
              <a:t>）而得到的；故一定存在属于</a:t>
            </a:r>
            <a:r>
              <a:rPr lang="en-US" altLang="zh-CN" sz="1600" dirty="0" smtClean="0">
                <a:solidFill>
                  <a:srgbClr val="C00000"/>
                </a:solidFill>
              </a:rPr>
              <a:t>S</a:t>
            </a:r>
            <a:r>
              <a:rPr lang="zh-CN" altLang="en-US" sz="1600" dirty="0" smtClean="0">
                <a:solidFill>
                  <a:srgbClr val="C00000"/>
                </a:solidFill>
              </a:rPr>
              <a:t>的节点与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Gi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zh-CN" altLang="en-US" sz="1600" dirty="0" smtClean="0">
                <a:solidFill>
                  <a:srgbClr val="C00000"/>
                </a:solidFill>
              </a:rPr>
              <a:t>相接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</a:rPr>
              <a:t>Theorem 8.4  a collection {</a:t>
            </a:r>
            <a:r>
              <a:rPr lang="en-US" altLang="zh-CN" sz="1600" dirty="0" smtClean="0">
                <a:latin typeface="Cambria Math"/>
              </a:rPr>
              <a:t>𝑆_1,𝑆_2,…,𝑆_𝑛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</a:rPr>
              <a:t>}of nonempty finite sets has a system of distinct representatives if and only if for each integer k with 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Cambria Math"/>
              </a:rPr>
              <a:t>1≤𝑘≤𝑛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</a:rPr>
              <a:t>, the union of any k of these sets contains at least k elements.</a:t>
            </a:r>
            <a:endParaRPr lang="en-US" altLang="zh-CN" sz="1600" baseline="-25000" dirty="0">
              <a:solidFill>
                <a:srgbClr val="C00000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77700" baseline="-25000" dirty="0" smtClean="0">
                <a:solidFill>
                  <a:srgbClr val="C00000"/>
                </a:solidFill>
              </a:rPr>
              <a:t>在推导公式中：</a:t>
            </a:r>
            <a:r>
              <a:rPr lang="en-US" altLang="zh-CN" sz="177700" baseline="-25000" dirty="0" smtClean="0">
                <a:solidFill>
                  <a:srgbClr val="C00000"/>
                </a:solidFill>
              </a:rPr>
              <a:t>S</a:t>
            </a:r>
            <a:r>
              <a:rPr lang="zh-CN" altLang="en-US" sz="177700" baseline="-25000" dirty="0" smtClean="0">
                <a:solidFill>
                  <a:srgbClr val="C00000"/>
                </a:solidFill>
              </a:rPr>
              <a:t>的特殊性导致</a:t>
            </a:r>
            <a:r>
              <a:rPr lang="en-US" altLang="zh-CN" sz="177700" baseline="-25000" dirty="0" err="1" smtClean="0">
                <a:solidFill>
                  <a:srgbClr val="C00000"/>
                </a:solidFill>
              </a:rPr>
              <a:t>K_o</a:t>
            </a:r>
            <a:r>
              <a:rPr lang="en-US" altLang="zh-CN" sz="177700" baseline="-25000" dirty="0" smtClean="0">
                <a:solidFill>
                  <a:srgbClr val="C00000"/>
                </a:solidFill>
              </a:rPr>
              <a:t>(G-S)=|S|</a:t>
            </a:r>
            <a:r>
              <a:rPr lang="zh-CN" altLang="en-US" sz="177700" baseline="-25000" dirty="0" smtClean="0">
                <a:solidFill>
                  <a:srgbClr val="C00000"/>
                </a:solidFill>
              </a:rPr>
              <a:t>；</a:t>
            </a:r>
            <a:r>
              <a:rPr lang="en-US" altLang="zh-CN" sz="177700" baseline="-25000" dirty="0" err="1" smtClean="0">
                <a:solidFill>
                  <a:srgbClr val="C00000"/>
                </a:solidFill>
              </a:rPr>
              <a:t>K_o</a:t>
            </a:r>
            <a:r>
              <a:rPr lang="en-US" altLang="zh-CN" sz="177700" baseline="-25000" dirty="0" smtClean="0">
                <a:solidFill>
                  <a:srgbClr val="C00000"/>
                </a:solidFill>
              </a:rPr>
              <a:t>(</a:t>
            </a:r>
            <a:r>
              <a:rPr lang="en-US" altLang="zh-CN" sz="177700" baseline="-25000" dirty="0" err="1" smtClean="0">
                <a:solidFill>
                  <a:srgbClr val="C00000"/>
                </a:solidFill>
              </a:rPr>
              <a:t>Gi</a:t>
            </a:r>
            <a:r>
              <a:rPr lang="en-US" altLang="zh-CN" sz="177700" baseline="-25000" dirty="0" smtClean="0">
                <a:solidFill>
                  <a:srgbClr val="C00000"/>
                </a:solidFill>
              </a:rPr>
              <a:t>-</a:t>
            </a:r>
            <a:r>
              <a:rPr lang="en-US" altLang="zh-CN" sz="177700" baseline="-25000" dirty="0" err="1" smtClean="0">
                <a:solidFill>
                  <a:srgbClr val="C00000"/>
                </a:solidFill>
              </a:rPr>
              <a:t>Ui</a:t>
            </a:r>
            <a:r>
              <a:rPr lang="en-US" altLang="zh-CN" sz="177700" baseline="-25000" dirty="0" smtClean="0">
                <a:solidFill>
                  <a:srgbClr val="C00000"/>
                </a:solidFill>
              </a:rPr>
              <a:t>-W)&gt;=|W|+2</a:t>
            </a:r>
            <a:endParaRPr lang="zh-CN" altLang="en-US" sz="1777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4B4AA50-154D-4D0E-9626-0F73C51A62F2}" type="slidenum">
              <a:rPr lang="zh-CN" altLang="en-US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92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匹配：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的子集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：子集中元素的前分量各不相同，后分量各不相同</a:t>
            </a:r>
            <a:endParaRPr lang="en-US" altLang="zh-CN" dirty="0" smtClean="0"/>
          </a:p>
          <a:p>
            <a:r>
              <a:rPr lang="zh-CN" altLang="en-US" dirty="0" smtClean="0"/>
              <a:t>极大：匹配的基础上，不能再增加任何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中的元素</a:t>
            </a:r>
            <a:endParaRPr lang="en-US" altLang="zh-CN" dirty="0" smtClean="0"/>
          </a:p>
          <a:p>
            <a:r>
              <a:rPr lang="zh-CN" altLang="en-US" dirty="0" smtClean="0"/>
              <a:t>最大匹配</a:t>
            </a:r>
            <a:r>
              <a:rPr lang="en-US" altLang="zh-CN" dirty="0" smtClean="0">
                <a:sym typeface="Wingdings" panose="05000000000000000000" pitchFamily="2" charset="2"/>
              </a:rPr>
              <a:t>:</a:t>
            </a:r>
            <a:r>
              <a:rPr lang="en-US" altLang="zh-CN" baseline="0" dirty="0" smtClean="0">
                <a:sym typeface="Wingdings" panose="05000000000000000000" pitchFamily="2" charset="2"/>
              </a:rPr>
              <a:t> |</a:t>
            </a:r>
            <a:r>
              <a:rPr lang="en-US" altLang="zh-CN" dirty="0" smtClean="0">
                <a:sym typeface="Wingdings" panose="05000000000000000000" pitchFamily="2" charset="2"/>
              </a:rPr>
              <a:t>m|</a:t>
            </a:r>
            <a:r>
              <a:rPr lang="zh-CN" altLang="en-US" dirty="0" smtClean="0">
                <a:sym typeface="Wingdings" panose="05000000000000000000" pitchFamily="2" charset="2"/>
              </a:rPr>
              <a:t>最大者；</a:t>
            </a:r>
            <a:endParaRPr lang="en-US" altLang="zh-CN" dirty="0" smtClean="0"/>
          </a:p>
          <a:p>
            <a:r>
              <a:rPr lang="zh-CN" altLang="en-US" dirty="0" smtClean="0"/>
              <a:t>完美：极大匹配基础上，</a:t>
            </a:r>
            <a:r>
              <a:rPr lang="en-US" altLang="zh-CN" dirty="0" smtClean="0"/>
              <a:t>|m|=|A|/2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7627-6F87-4002-8579-75D731C9D5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2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A-》B</a:t>
            </a:r>
            <a:r>
              <a:rPr lang="zh-CN" altLang="en-US" dirty="0" smtClean="0"/>
              <a:t>中，如果</a:t>
            </a:r>
            <a:r>
              <a:rPr lang="en-US" altLang="zh-CN" dirty="0" smtClean="0"/>
              <a:t>|A|&gt;|B|,</a:t>
            </a:r>
            <a:r>
              <a:rPr lang="zh-CN" altLang="en-US" dirty="0" smtClean="0"/>
              <a:t>一定不会有单射，也不会有双射；</a:t>
            </a:r>
            <a:endParaRPr lang="en-US" altLang="zh-CN" dirty="0" smtClean="0"/>
          </a:p>
          <a:p>
            <a:r>
              <a:rPr lang="zh-CN" altLang="en-US" dirty="0" smtClean="0"/>
              <a:t>因此，应该能够想到</a:t>
            </a:r>
            <a:r>
              <a:rPr lang="en-US" altLang="zh-CN" dirty="0" smtClean="0"/>
              <a:t>|X|&lt;=|N(X)|,</a:t>
            </a:r>
            <a:r>
              <a:rPr lang="zh-CN" altLang="en-US" dirty="0" smtClean="0"/>
              <a:t>对任意的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子集</a:t>
            </a:r>
            <a:r>
              <a:rPr lang="en-US" altLang="zh-CN" dirty="0" smtClean="0"/>
              <a:t>X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7627-6F87-4002-8579-75D731C9D5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07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问题来源：数学归纳法是图论证明中进行构造证明的重要方法之一。通常对点数、边数、连通子图数、度数等进行归纳。此处采用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的势进行归纳。</a:t>
            </a:r>
            <a:endParaRPr lang="en-US" altLang="zh-CN" dirty="0" smtClean="0"/>
          </a:p>
          <a:p>
            <a:r>
              <a:rPr lang="zh-CN" altLang="en-US" dirty="0" smtClean="0"/>
              <a:t>分情形证明主要是在将</a:t>
            </a:r>
            <a:r>
              <a:rPr lang="en-US" altLang="zh-CN" dirty="0" smtClean="0"/>
              <a:t>G</a:t>
            </a:r>
            <a:r>
              <a:rPr lang="zh-CN" altLang="en-US" dirty="0" smtClean="0"/>
              <a:t>归纳到假设上的方法不一样：拿去一个</a:t>
            </a:r>
            <a:r>
              <a:rPr lang="en-US" altLang="zh-CN" dirty="0" smtClean="0"/>
              <a:t>w</a:t>
            </a:r>
            <a:r>
              <a:rPr lang="zh-CN" altLang="en-US" dirty="0" smtClean="0"/>
              <a:t>点，和，拿去和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一样多的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第二种情形证明中，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N(S)</a:t>
            </a:r>
            <a:r>
              <a:rPr lang="zh-CN" altLang="en-US" dirty="0" smtClean="0"/>
              <a:t>的计算公式、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互不相交。是两个注意点。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7627-6F87-4002-8579-75D731C9D5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8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问题来源：数学归纳法是图论证明中进行构造证明的重要方法之一。通常对点数、边数、连通子图数、度数等进行归纳。此处采用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的势进行归纳。</a:t>
            </a:r>
            <a:endParaRPr lang="en-US" altLang="zh-CN" dirty="0" smtClean="0"/>
          </a:p>
          <a:p>
            <a:r>
              <a:rPr lang="zh-CN" altLang="en-US" dirty="0" smtClean="0"/>
              <a:t>分情形证明主要是在将</a:t>
            </a:r>
            <a:r>
              <a:rPr lang="en-US" altLang="zh-CN" dirty="0" smtClean="0"/>
              <a:t>G</a:t>
            </a:r>
            <a:r>
              <a:rPr lang="zh-CN" altLang="en-US" dirty="0" smtClean="0"/>
              <a:t>归纳到假设上的方法不一样：拿去一个</a:t>
            </a:r>
            <a:r>
              <a:rPr lang="en-US" altLang="zh-CN" dirty="0" smtClean="0"/>
              <a:t>w</a:t>
            </a:r>
            <a:r>
              <a:rPr lang="zh-CN" altLang="en-US" dirty="0" smtClean="0"/>
              <a:t>点，和，拿去和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一样多的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第二种情形证明中，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N(S)</a:t>
            </a:r>
            <a:r>
              <a:rPr lang="zh-CN" altLang="en-US" dirty="0" smtClean="0"/>
              <a:t>的计算公式、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互不相交。是两个注意点。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7627-6F87-4002-8579-75D731C9D5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59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2</a:t>
            </a:r>
            <a:r>
              <a:rPr lang="zh-CN" altLang="en-US" dirty="0" smtClean="0"/>
              <a:t>部图：</a:t>
            </a:r>
            <a:r>
              <a:rPr lang="en-US" altLang="zh-CN" dirty="0" smtClean="0"/>
              <a:t>U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个集合，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是各个元素。边是集合中含有这个元素。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7627-6F87-4002-8579-75D731C9D5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4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 eaLnBrk="1" hangingPunct="1">
              <a:spcBef>
                <a:spcPct val="0"/>
              </a:spcBef>
            </a:pPr>
            <a:r>
              <a:rPr lang="zh-CN" altLang="en-US" smtClean="0"/>
              <a:t>此处</a:t>
            </a:r>
            <a:r>
              <a:rPr lang="zh-CN" altLang="en-US" sz="1600" b="1" smtClean="0">
                <a:solidFill>
                  <a:srgbClr val="C00000"/>
                </a:solidFill>
                <a:latin typeface="Cambria Math" panose="02040503050406030204" pitchFamily="18" charset="0"/>
              </a:rPr>
              <a:t>𝜶</a:t>
            </a:r>
            <a:r>
              <a:rPr lang="en-US" altLang="zh-CN" sz="1600" b="1" smtClean="0">
                <a:solidFill>
                  <a:srgbClr val="C00000"/>
                </a:solidFill>
                <a:latin typeface="Cambria Math" panose="02040503050406030204" pitchFamily="18" charset="0"/>
              </a:rPr>
              <a:t>′(𝑮)</a:t>
            </a:r>
            <a:r>
              <a:rPr lang="zh-CN" altLang="en-US" sz="1600" b="1" smtClean="0">
                <a:solidFill>
                  <a:srgbClr val="C00000"/>
                </a:solidFill>
              </a:rPr>
              <a:t>表示边独立数，和</a:t>
            </a:r>
            <a:r>
              <a:rPr lang="en-US" altLang="zh-CN" sz="1600" b="1" smtClean="0">
                <a:solidFill>
                  <a:srgbClr val="C00000"/>
                </a:solidFill>
              </a:rPr>
              <a:t>CZ</a:t>
            </a:r>
            <a:r>
              <a:rPr lang="zh-CN" altLang="en-US" sz="1600" b="1" smtClean="0">
                <a:solidFill>
                  <a:srgbClr val="C00000"/>
                </a:solidFill>
              </a:rPr>
              <a:t>教材中符合不一致</a:t>
            </a:r>
            <a:endParaRPr lang="en-US" altLang="zh-CN" sz="1600" b="1" smtClean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7153F9-87B1-4B87-82CA-A59EAC4943A3}" type="slidenum">
              <a:rPr lang="zh-CN" altLang="en-US"/>
              <a:pPr eaLnBrk="1" hangingPunct="1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1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 eaLnBrk="1" hangingPunct="1">
              <a:spcBef>
                <a:spcPct val="0"/>
              </a:spcBef>
            </a:pPr>
            <a:r>
              <a:rPr lang="zh-CN" altLang="en-US" dirty="0" smtClean="0">
                <a:latin typeface="Cambria Math" panose="02040503050406030204" pitchFamily="18" charset="0"/>
              </a:rPr>
              <a:t>一个有</a:t>
            </a:r>
            <a:r>
              <a:rPr lang="en-US" altLang="zh-CN" dirty="0" smtClean="0">
                <a:latin typeface="Cambria Math" panose="02040503050406030204" pitchFamily="18" charset="0"/>
              </a:rPr>
              <a:t>2k</a:t>
            </a:r>
            <a:r>
              <a:rPr lang="zh-CN" altLang="en-US" dirty="0" smtClean="0">
                <a:latin typeface="Cambria Math" panose="02040503050406030204" pitchFamily="18" charset="0"/>
              </a:rPr>
              <a:t>个点的连通图，关于边覆盖和边独立，“最好”的现象是什么？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lvl="1" eaLnBrk="1" hangingPunct="1">
              <a:spcBef>
                <a:spcPct val="0"/>
              </a:spcBef>
            </a:pPr>
            <a:endParaRPr lang="en-US" altLang="zh-CN" sz="1800" b="1" dirty="0" smtClean="0">
              <a:solidFill>
                <a:srgbClr val="C00000"/>
              </a:solidFill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82EF81-1A56-4C1B-9B10-0352EAC2E66B}" type="slidenum">
              <a:rPr lang="zh-CN" altLang="en-US"/>
              <a:pPr eaLnBrk="1" hangingPunct="1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5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857250" lvl="1" indent="-457200" eaLnBrk="1" hangingPunct="1">
              <a:spcBef>
                <a:spcPct val="0"/>
              </a:spcBef>
            </a:pPr>
            <a:r>
              <a:rPr lang="zh-CN" altLang="en-US" sz="2000" dirty="0" smtClean="0">
                <a:solidFill>
                  <a:srgbClr val="C00000"/>
                </a:solidFill>
              </a:rPr>
              <a:t>不可能有长度大于等于</a:t>
            </a:r>
            <a:r>
              <a:rPr lang="en-US" altLang="zh-CN" sz="2000" dirty="0" smtClean="0">
                <a:solidFill>
                  <a:srgbClr val="C00000"/>
                </a:solidFill>
              </a:rPr>
              <a:t>3</a:t>
            </a:r>
            <a:r>
              <a:rPr lang="zh-CN" altLang="en-US" sz="2000" dirty="0" smtClean="0">
                <a:solidFill>
                  <a:srgbClr val="C00000"/>
                </a:solidFill>
              </a:rPr>
              <a:t>的通路或回路，否则去掉这条边可以得到更小的边覆盖集</a:t>
            </a:r>
            <a:endParaRPr lang="en-US" altLang="zh-CN" sz="2000" b="1" dirty="0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937484-EE9D-4224-80D1-E1384244FC92}" type="slidenum">
              <a:rPr lang="zh-CN" altLang="en-US"/>
              <a:pPr eaLnBrk="1" hangingPunct="1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3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0EF9-C20A-4851-849C-A8612E66B97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C619-6839-46D3-AF1D-EB8E831AF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9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0EF9-C20A-4851-849C-A8612E66B97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C619-6839-46D3-AF1D-EB8E831AF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5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0EF9-C20A-4851-849C-A8612E66B97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C619-6839-46D3-AF1D-EB8E831AF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2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0EF9-C20A-4851-849C-A8612E66B97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C619-6839-46D3-AF1D-EB8E831AF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6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0EF9-C20A-4851-849C-A8612E66B97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C619-6839-46D3-AF1D-EB8E831AF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0EF9-C20A-4851-849C-A8612E66B97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C619-6839-46D3-AF1D-EB8E831AF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45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0EF9-C20A-4851-849C-A8612E66B97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C619-6839-46D3-AF1D-EB8E831AF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6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0EF9-C20A-4851-849C-A8612E66B97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C619-6839-46D3-AF1D-EB8E831AF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98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0EF9-C20A-4851-849C-A8612E66B97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C619-6839-46D3-AF1D-EB8E831AF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7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0EF9-C20A-4851-849C-A8612E66B97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C619-6839-46D3-AF1D-EB8E831AF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0EF9-C20A-4851-849C-A8612E66B97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C619-6839-46D3-AF1D-EB8E831AF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1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00EF9-C20A-4851-849C-A8612E66B97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DC619-6839-46D3-AF1D-EB8E831AF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7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计算机问题求解</a:t>
            </a:r>
            <a:r>
              <a:rPr lang="en-US" altLang="zh-CN" dirty="0" smtClean="0"/>
              <a:t>---</a:t>
            </a:r>
            <a:r>
              <a:rPr lang="zh-CN" altLang="en-US" sz="4400" dirty="0" smtClean="0"/>
              <a:t>论题</a:t>
            </a:r>
            <a:r>
              <a:rPr lang="en-US" altLang="zh-CN" sz="4400" dirty="0" smtClean="0"/>
              <a:t>3-12</a:t>
            </a:r>
            <a:br>
              <a:rPr lang="en-US" altLang="zh-CN" sz="4400" dirty="0" smtClean="0"/>
            </a:br>
            <a:r>
              <a:rPr lang="zh-CN" altLang="en-US" sz="4400" dirty="0" smtClean="0"/>
              <a:t>图中的匹配与因子分解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2018-11-29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1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边覆盖集</a:t>
            </a:r>
            <a:r>
              <a:rPr lang="en-US" altLang="zh-CN" smtClean="0"/>
              <a:t>(Edge Cover)</a:t>
            </a:r>
            <a:endParaRPr lang="zh-CN" altLang="en-US" smtClean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b="1" dirty="0"/>
              <a:t>边覆盖集 </a:t>
            </a:r>
            <a:r>
              <a:rPr lang="en-US" altLang="zh-CN" sz="2000" b="1" dirty="0"/>
              <a:t>(edge cover)</a:t>
            </a:r>
          </a:p>
          <a:p>
            <a:pPr lvl="1" eaLnBrk="1" hangingPunct="1"/>
            <a:r>
              <a:rPr lang="en-US" altLang="zh-CN" sz="1800" dirty="0"/>
              <a:t>L</a:t>
            </a:r>
            <a:r>
              <a:rPr lang="zh-CN" altLang="en-US" sz="1800" dirty="0"/>
              <a:t>是</a:t>
            </a:r>
            <a:r>
              <a:rPr lang="en-US" altLang="zh-CN" sz="1800" dirty="0"/>
              <a:t>G</a:t>
            </a:r>
            <a:r>
              <a:rPr lang="zh-CN" altLang="en-US" sz="1800" dirty="0"/>
              <a:t>的边覆盖集：∀</a:t>
            </a:r>
            <a:r>
              <a:rPr lang="en-US" altLang="zh-CN" sz="1800" dirty="0" err="1"/>
              <a:t>u∈V</a:t>
            </a:r>
            <a:r>
              <a:rPr lang="en-US" altLang="zh-CN" sz="1800" dirty="0"/>
              <a:t>(G), ∃</a:t>
            </a:r>
            <a:r>
              <a:rPr lang="en-US" altLang="zh-CN" sz="1800" dirty="0" err="1"/>
              <a:t>v∈V</a:t>
            </a:r>
            <a:r>
              <a:rPr lang="en-US" altLang="zh-CN" sz="1800" dirty="0"/>
              <a:t>(G), (u, v)∈L</a:t>
            </a:r>
          </a:p>
          <a:p>
            <a:pPr lvl="1" eaLnBrk="1" hangingPunct="1"/>
            <a:r>
              <a:rPr lang="zh-CN" altLang="en-US" sz="1800" b="1" dirty="0">
                <a:solidFill>
                  <a:srgbClr val="FF0000"/>
                </a:solidFill>
              </a:rPr>
              <a:t>隐含要求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</a:rPr>
              <a:t>G</a:t>
            </a:r>
            <a:r>
              <a:rPr lang="zh-CN" altLang="en-US" sz="1800" dirty="0">
                <a:solidFill>
                  <a:srgbClr val="FF0000"/>
                </a:solidFill>
              </a:rPr>
              <a:t>中无孤立顶点，即</a:t>
            </a:r>
            <a:r>
              <a:rPr lang="el-GR" altLang="zh-CN" sz="1800" dirty="0">
                <a:solidFill>
                  <a:srgbClr val="FF0000"/>
                </a:solidFill>
              </a:rPr>
              <a:t>δ</a:t>
            </a:r>
            <a:r>
              <a:rPr lang="en-US" altLang="zh-CN" sz="1800" dirty="0">
                <a:solidFill>
                  <a:srgbClr val="FF0000"/>
                </a:solidFill>
              </a:rPr>
              <a:t>(G)&gt;0</a:t>
            </a:r>
          </a:p>
          <a:p>
            <a:pPr eaLnBrk="1" hangingPunct="1"/>
            <a:r>
              <a:rPr lang="zh-CN" altLang="en-US" sz="2000" b="1" dirty="0"/>
              <a:t>极小边覆盖集 </a:t>
            </a:r>
            <a:r>
              <a:rPr lang="en-US" altLang="zh-CN" sz="2000" b="1" dirty="0"/>
              <a:t>(minimal edge cover)</a:t>
            </a:r>
          </a:p>
          <a:p>
            <a:pPr lvl="1" eaLnBrk="1" hangingPunct="1"/>
            <a:r>
              <a:rPr lang="zh-CN" altLang="en-US" sz="1800" dirty="0"/>
              <a:t>边数极少（任何一个真子集都不再是边覆盖集）</a:t>
            </a:r>
            <a:endParaRPr lang="en-US" altLang="zh-CN" sz="1800" dirty="0"/>
          </a:p>
          <a:p>
            <a:pPr eaLnBrk="1" hangingPunct="1"/>
            <a:r>
              <a:rPr lang="zh-CN" altLang="en-US" sz="2000" b="1" dirty="0"/>
              <a:t>最小边覆盖集 </a:t>
            </a:r>
            <a:r>
              <a:rPr lang="en-US" altLang="zh-CN" sz="2000" b="1" dirty="0"/>
              <a:t>(minimum edge cover)</a:t>
            </a:r>
          </a:p>
          <a:p>
            <a:pPr lvl="1" eaLnBrk="1" hangingPunct="1"/>
            <a:r>
              <a:rPr lang="zh-CN" altLang="en-US" sz="1800" dirty="0"/>
              <a:t>边数最少</a:t>
            </a:r>
            <a:endParaRPr lang="en-US" altLang="zh-CN" sz="1800" dirty="0"/>
          </a:p>
          <a:p>
            <a:pPr eaLnBrk="1" hangingPunct="1"/>
            <a:r>
              <a:rPr lang="zh-CN" altLang="en-US" sz="2000" b="1" dirty="0"/>
              <a:t>边覆盖数 </a:t>
            </a:r>
            <a:r>
              <a:rPr lang="en-US" altLang="zh-CN" sz="2000" b="1" dirty="0"/>
              <a:t>(edge cover number)</a:t>
            </a:r>
          </a:p>
          <a:p>
            <a:pPr lvl="1" eaLnBrk="1" hangingPunct="1"/>
            <a:r>
              <a:rPr lang="el-GR" altLang="zh-CN" sz="1800" b="1" dirty="0">
                <a:solidFill>
                  <a:srgbClr val="C00000"/>
                </a:solidFill>
              </a:rPr>
              <a:t>β</a:t>
            </a:r>
            <a:r>
              <a:rPr lang="en-US" altLang="zh-CN" sz="1800" b="1" dirty="0">
                <a:solidFill>
                  <a:srgbClr val="C00000"/>
                </a:solidFill>
              </a:rPr>
              <a:t>’(G)</a:t>
            </a:r>
            <a:r>
              <a:rPr lang="zh-CN" altLang="en-US" sz="1800" dirty="0"/>
              <a:t>：最小边覆盖集的势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CE516D-31A5-46B3-A60D-0272AA510327}" type="slidenum">
              <a:rPr lang="zh-CN" altLang="en-US">
                <a:solidFill>
                  <a:srgbClr val="898989"/>
                </a:solidFill>
              </a:rPr>
              <a:pPr eaLnBrk="1" hangingPunct="1"/>
              <a:t>10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00376" y="5084763"/>
            <a:ext cx="142875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cxnSp>
        <p:nvCxnSpPr>
          <p:cNvPr id="8" name="直接连接符 7"/>
          <p:cNvCxnSpPr>
            <a:stCxn id="7" idx="5"/>
            <a:endCxn id="9" idx="1"/>
          </p:cNvCxnSpPr>
          <p:nvPr/>
        </p:nvCxnSpPr>
        <p:spPr>
          <a:xfrm>
            <a:off x="3122614" y="5208589"/>
            <a:ext cx="401637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503613" y="5445126"/>
            <a:ext cx="144462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" name="椭圆 9"/>
          <p:cNvSpPr/>
          <p:nvPr/>
        </p:nvSpPr>
        <p:spPr>
          <a:xfrm>
            <a:off x="3000376" y="5805488"/>
            <a:ext cx="142875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4008439" y="5084763"/>
            <a:ext cx="142875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4008439" y="5805488"/>
            <a:ext cx="142875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3" name="椭圆 12"/>
          <p:cNvSpPr/>
          <p:nvPr/>
        </p:nvSpPr>
        <p:spPr>
          <a:xfrm>
            <a:off x="4583113" y="5084763"/>
            <a:ext cx="144462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4583113" y="5805488"/>
            <a:ext cx="144462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4295776" y="5445126"/>
            <a:ext cx="144463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6" name="椭圆 15"/>
          <p:cNvSpPr/>
          <p:nvPr/>
        </p:nvSpPr>
        <p:spPr>
          <a:xfrm>
            <a:off x="5159376" y="5084763"/>
            <a:ext cx="144463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7" name="椭圆 16"/>
          <p:cNvSpPr/>
          <p:nvPr/>
        </p:nvSpPr>
        <p:spPr>
          <a:xfrm>
            <a:off x="5159376" y="5805488"/>
            <a:ext cx="144463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cxnSp>
        <p:nvCxnSpPr>
          <p:cNvPr id="18" name="直接连接符 17"/>
          <p:cNvCxnSpPr>
            <a:stCxn id="10" idx="7"/>
            <a:endCxn id="9" idx="3"/>
          </p:cNvCxnSpPr>
          <p:nvPr/>
        </p:nvCxnSpPr>
        <p:spPr>
          <a:xfrm flipV="1">
            <a:off x="3122614" y="5567363"/>
            <a:ext cx="401637" cy="25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0"/>
            <a:endCxn id="7" idx="4"/>
          </p:cNvCxnSpPr>
          <p:nvPr/>
        </p:nvCxnSpPr>
        <p:spPr>
          <a:xfrm flipV="1">
            <a:off x="3071813" y="5229226"/>
            <a:ext cx="0" cy="5762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7"/>
            <a:endCxn id="11" idx="3"/>
          </p:cNvCxnSpPr>
          <p:nvPr/>
        </p:nvCxnSpPr>
        <p:spPr>
          <a:xfrm flipV="1">
            <a:off x="3625851" y="5208589"/>
            <a:ext cx="403225" cy="2571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5"/>
            <a:endCxn id="12" idx="1"/>
          </p:cNvCxnSpPr>
          <p:nvPr/>
        </p:nvCxnSpPr>
        <p:spPr>
          <a:xfrm>
            <a:off x="3625851" y="5567363"/>
            <a:ext cx="403225" cy="25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4"/>
            <a:endCxn id="12" idx="0"/>
          </p:cNvCxnSpPr>
          <p:nvPr/>
        </p:nvCxnSpPr>
        <p:spPr>
          <a:xfrm>
            <a:off x="4079875" y="5229226"/>
            <a:ext cx="0" cy="5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6"/>
            <a:endCxn id="13" idx="2"/>
          </p:cNvCxnSpPr>
          <p:nvPr/>
        </p:nvCxnSpPr>
        <p:spPr>
          <a:xfrm>
            <a:off x="4151313" y="5157788"/>
            <a:ext cx="431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6"/>
            <a:endCxn id="14" idx="2"/>
          </p:cNvCxnSpPr>
          <p:nvPr/>
        </p:nvCxnSpPr>
        <p:spPr>
          <a:xfrm>
            <a:off x="4151313" y="58769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4" idx="0"/>
            <a:endCxn id="13" idx="4"/>
          </p:cNvCxnSpPr>
          <p:nvPr/>
        </p:nvCxnSpPr>
        <p:spPr>
          <a:xfrm flipV="1">
            <a:off x="4656138" y="5229226"/>
            <a:ext cx="0" cy="5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5" idx="1"/>
            <a:endCxn id="11" idx="5"/>
          </p:cNvCxnSpPr>
          <p:nvPr/>
        </p:nvCxnSpPr>
        <p:spPr>
          <a:xfrm flipH="1" flipV="1">
            <a:off x="4130675" y="5208589"/>
            <a:ext cx="185738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1"/>
            <a:endCxn id="15" idx="5"/>
          </p:cNvCxnSpPr>
          <p:nvPr/>
        </p:nvCxnSpPr>
        <p:spPr>
          <a:xfrm flipH="1" flipV="1">
            <a:off x="4418014" y="5567363"/>
            <a:ext cx="187325" cy="25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5" idx="7"/>
            <a:endCxn id="13" idx="3"/>
          </p:cNvCxnSpPr>
          <p:nvPr/>
        </p:nvCxnSpPr>
        <p:spPr>
          <a:xfrm flipV="1">
            <a:off x="4418014" y="5208589"/>
            <a:ext cx="187325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2" idx="7"/>
            <a:endCxn id="15" idx="3"/>
          </p:cNvCxnSpPr>
          <p:nvPr/>
        </p:nvCxnSpPr>
        <p:spPr>
          <a:xfrm flipV="1">
            <a:off x="4130675" y="5567363"/>
            <a:ext cx="185738" cy="2587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6"/>
            <a:endCxn id="16" idx="2"/>
          </p:cNvCxnSpPr>
          <p:nvPr/>
        </p:nvCxnSpPr>
        <p:spPr>
          <a:xfrm>
            <a:off x="4727575" y="5157788"/>
            <a:ext cx="431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6"/>
            <a:endCxn id="17" idx="2"/>
          </p:cNvCxnSpPr>
          <p:nvPr/>
        </p:nvCxnSpPr>
        <p:spPr>
          <a:xfrm>
            <a:off x="4727575" y="5876925"/>
            <a:ext cx="431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6888163" y="5084764"/>
            <a:ext cx="2303462" cy="865187"/>
            <a:chOff x="5364088" y="5085184"/>
            <a:chExt cx="2304256" cy="864096"/>
          </a:xfrm>
        </p:grpSpPr>
        <p:sp>
          <p:nvSpPr>
            <p:cNvPr id="32" name="椭圆 31"/>
            <p:cNvSpPr/>
            <p:nvPr/>
          </p:nvSpPr>
          <p:spPr>
            <a:xfrm>
              <a:off x="5364088" y="5085184"/>
              <a:ext cx="144512" cy="144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33" name="直接连接符 32"/>
            <p:cNvCxnSpPr>
              <a:stCxn id="32" idx="5"/>
              <a:endCxn id="34" idx="1"/>
            </p:cNvCxnSpPr>
            <p:nvPr/>
          </p:nvCxnSpPr>
          <p:spPr>
            <a:xfrm>
              <a:off x="5486367" y="5208853"/>
              <a:ext cx="403364" cy="256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867498" y="5445092"/>
              <a:ext cx="144513" cy="144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35" name="椭圆 34"/>
            <p:cNvSpPr/>
            <p:nvPr/>
          </p:nvSpPr>
          <p:spPr>
            <a:xfrm>
              <a:off x="5364088" y="5805000"/>
              <a:ext cx="144512" cy="144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36" name="椭圆 35"/>
            <p:cNvSpPr/>
            <p:nvPr/>
          </p:nvSpPr>
          <p:spPr>
            <a:xfrm>
              <a:off x="6372497" y="5085184"/>
              <a:ext cx="144513" cy="144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6372497" y="5805000"/>
              <a:ext cx="144513" cy="144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6948959" y="5085184"/>
              <a:ext cx="142924" cy="144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39" name="椭圆 38"/>
            <p:cNvSpPr/>
            <p:nvPr/>
          </p:nvSpPr>
          <p:spPr>
            <a:xfrm>
              <a:off x="6948959" y="5805000"/>
              <a:ext cx="142924" cy="144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6659935" y="5445092"/>
              <a:ext cx="144512" cy="144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1" name="椭圆 40"/>
            <p:cNvSpPr/>
            <p:nvPr/>
          </p:nvSpPr>
          <p:spPr>
            <a:xfrm>
              <a:off x="7523832" y="5085184"/>
              <a:ext cx="144512" cy="144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2" name="椭圆 41"/>
            <p:cNvSpPr/>
            <p:nvPr/>
          </p:nvSpPr>
          <p:spPr>
            <a:xfrm>
              <a:off x="7523832" y="5805000"/>
              <a:ext cx="144512" cy="144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43" name="直接连接符 42"/>
            <p:cNvCxnSpPr>
              <a:stCxn id="35" idx="7"/>
              <a:endCxn id="34" idx="3"/>
            </p:cNvCxnSpPr>
            <p:nvPr/>
          </p:nvCxnSpPr>
          <p:spPr>
            <a:xfrm flipV="1">
              <a:off x="5486367" y="5568760"/>
              <a:ext cx="403364" cy="256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5" idx="0"/>
              <a:endCxn id="32" idx="4"/>
            </p:cNvCxnSpPr>
            <p:nvPr/>
          </p:nvCxnSpPr>
          <p:spPr>
            <a:xfrm flipV="1">
              <a:off x="5435550" y="5229464"/>
              <a:ext cx="0" cy="57553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4" idx="7"/>
              <a:endCxn id="36" idx="3"/>
            </p:cNvCxnSpPr>
            <p:nvPr/>
          </p:nvCxnSpPr>
          <p:spPr>
            <a:xfrm flipV="1">
              <a:off x="5991366" y="5208853"/>
              <a:ext cx="401776" cy="25685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4" idx="5"/>
              <a:endCxn id="37" idx="1"/>
            </p:cNvCxnSpPr>
            <p:nvPr/>
          </p:nvCxnSpPr>
          <p:spPr>
            <a:xfrm>
              <a:off x="5991366" y="5568760"/>
              <a:ext cx="401776" cy="256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6" idx="4"/>
              <a:endCxn id="37" idx="0"/>
            </p:cNvCxnSpPr>
            <p:nvPr/>
          </p:nvCxnSpPr>
          <p:spPr>
            <a:xfrm>
              <a:off x="6443960" y="5229464"/>
              <a:ext cx="0" cy="575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6" idx="6"/>
              <a:endCxn id="38" idx="2"/>
            </p:cNvCxnSpPr>
            <p:nvPr/>
          </p:nvCxnSpPr>
          <p:spPr>
            <a:xfrm>
              <a:off x="6517010" y="5156531"/>
              <a:ext cx="4319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7" idx="6"/>
              <a:endCxn id="39" idx="2"/>
            </p:cNvCxnSpPr>
            <p:nvPr/>
          </p:nvCxnSpPr>
          <p:spPr>
            <a:xfrm>
              <a:off x="6517010" y="5877933"/>
              <a:ext cx="4319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9" idx="0"/>
              <a:endCxn id="38" idx="4"/>
            </p:cNvCxnSpPr>
            <p:nvPr/>
          </p:nvCxnSpPr>
          <p:spPr>
            <a:xfrm flipV="1">
              <a:off x="7020421" y="5229464"/>
              <a:ext cx="0" cy="575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1"/>
              <a:endCxn id="36" idx="5"/>
            </p:cNvCxnSpPr>
            <p:nvPr/>
          </p:nvCxnSpPr>
          <p:spPr>
            <a:xfrm flipH="1" flipV="1">
              <a:off x="6494778" y="5208853"/>
              <a:ext cx="185801" cy="256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9" idx="1"/>
              <a:endCxn id="40" idx="5"/>
            </p:cNvCxnSpPr>
            <p:nvPr/>
          </p:nvCxnSpPr>
          <p:spPr>
            <a:xfrm flipH="1" flipV="1">
              <a:off x="6783802" y="5568760"/>
              <a:ext cx="185801" cy="256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0" idx="7"/>
              <a:endCxn id="38" idx="3"/>
            </p:cNvCxnSpPr>
            <p:nvPr/>
          </p:nvCxnSpPr>
          <p:spPr>
            <a:xfrm flipV="1">
              <a:off x="6783802" y="5208853"/>
              <a:ext cx="185801" cy="256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37" idx="7"/>
              <a:endCxn id="40" idx="3"/>
            </p:cNvCxnSpPr>
            <p:nvPr/>
          </p:nvCxnSpPr>
          <p:spPr>
            <a:xfrm flipV="1">
              <a:off x="6494778" y="5568760"/>
              <a:ext cx="185801" cy="25685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38" idx="6"/>
              <a:endCxn id="41" idx="2"/>
            </p:cNvCxnSpPr>
            <p:nvPr/>
          </p:nvCxnSpPr>
          <p:spPr>
            <a:xfrm>
              <a:off x="7091883" y="5156531"/>
              <a:ext cx="43194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9" idx="6"/>
              <a:endCxn id="42" idx="2"/>
            </p:cNvCxnSpPr>
            <p:nvPr/>
          </p:nvCxnSpPr>
          <p:spPr>
            <a:xfrm>
              <a:off x="7091883" y="5877933"/>
              <a:ext cx="43194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云形 1"/>
          <p:cNvSpPr/>
          <p:nvPr/>
        </p:nvSpPr>
        <p:spPr>
          <a:xfrm>
            <a:off x="7391400" y="2102625"/>
            <a:ext cx="4161059" cy="25580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仔细观察边覆盖数和边独立数，你有什么预感？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7152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73424" y="85748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边覆盖集与边独立集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4525" y="1305447"/>
            <a:ext cx="8362950" cy="83185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zh-CN" sz="2400" b="1" dirty="0"/>
              <a:t>Theorem 8.7 </a:t>
            </a:r>
            <a:r>
              <a:rPr lang="zh-CN" altLang="en-US" sz="2400" b="1" dirty="0"/>
              <a:t>若图</a:t>
            </a:r>
            <a:r>
              <a:rPr lang="en-US" altLang="zh-CN" sz="2400" b="1" dirty="0"/>
              <a:t>G (n </a:t>
            </a:r>
            <a:r>
              <a:rPr lang="zh-CN" altLang="en-US" sz="2400" b="1" dirty="0"/>
              <a:t>个节点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不包含孤立点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即</a:t>
            </a:r>
            <a:r>
              <a:rPr lang="el-GR" altLang="zh-CN" sz="2400" b="1" dirty="0"/>
              <a:t>δ</a:t>
            </a:r>
            <a:r>
              <a:rPr lang="en-US" altLang="zh-CN" sz="2400" b="1" dirty="0"/>
              <a:t>(G)&gt;0)</a:t>
            </a:r>
            <a:r>
              <a:rPr lang="zh-CN" altLang="en-US" sz="2400" b="1" dirty="0"/>
              <a:t>，则</a:t>
            </a:r>
            <a:endParaRPr lang="en-US" altLang="zh-CN" sz="2400" b="1" dirty="0"/>
          </a:p>
          <a:p>
            <a:pPr marL="0" indent="0">
              <a:buNone/>
              <a:defRPr/>
            </a:pPr>
            <a:r>
              <a:rPr lang="en-US" altLang="zh-CN" sz="2400" b="1" dirty="0"/>
              <a:t>			</a:t>
            </a:r>
            <a:r>
              <a:rPr lang="el-GR" altLang="zh-CN" sz="2400" b="1" dirty="0"/>
              <a:t>α</a:t>
            </a:r>
            <a:r>
              <a:rPr lang="en-US" altLang="zh-CN" sz="2400" b="1" dirty="0"/>
              <a:t>’(G)+</a:t>
            </a:r>
            <a:r>
              <a:rPr lang="el-GR" altLang="zh-CN" sz="2400" b="1" dirty="0"/>
              <a:t>β</a:t>
            </a:r>
            <a:r>
              <a:rPr lang="en-US" altLang="zh-CN" sz="2400" b="1" dirty="0"/>
              <a:t>’(G)=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94266" y="2559016"/>
            <a:ext cx="1113638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证明概要：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1</a:t>
            </a:r>
            <a:r>
              <a:rPr lang="zh-CN" altLang="en-US" sz="2400" dirty="0" smtClean="0"/>
              <a:t>，</a:t>
            </a:r>
            <a:r>
              <a:rPr lang="el-GR" altLang="zh-CN" sz="2400" b="1" dirty="0"/>
              <a:t>β</a:t>
            </a:r>
            <a:r>
              <a:rPr lang="en-US" altLang="zh-CN" sz="2400" b="1" dirty="0"/>
              <a:t>’(G</a:t>
            </a:r>
            <a:r>
              <a:rPr lang="en-US" altLang="zh-CN" sz="2400" b="1" dirty="0" smtClean="0"/>
              <a:t>)&lt;=</a:t>
            </a:r>
            <a:r>
              <a:rPr lang="el-GR" altLang="zh-CN" sz="2400" b="1" dirty="0"/>
              <a:t>α</a:t>
            </a:r>
            <a:r>
              <a:rPr lang="en-US" altLang="zh-CN" sz="2400" b="1" dirty="0"/>
              <a:t>’(G</a:t>
            </a:r>
            <a:r>
              <a:rPr lang="en-US" altLang="zh-CN" sz="2400" b="1" dirty="0" smtClean="0"/>
              <a:t>)+(n-2</a:t>
            </a:r>
            <a:r>
              <a:rPr lang="el-GR" altLang="zh-CN" sz="2400" b="1" dirty="0"/>
              <a:t>α</a:t>
            </a:r>
            <a:r>
              <a:rPr lang="en-US" altLang="zh-CN" sz="2400" b="1" dirty="0"/>
              <a:t>’(G</a:t>
            </a:r>
            <a:r>
              <a:rPr lang="en-US" altLang="zh-CN" sz="2400" b="1" dirty="0" smtClean="0"/>
              <a:t>))=n-</a:t>
            </a:r>
            <a:r>
              <a:rPr lang="el-GR" altLang="zh-CN" sz="2400" b="1" dirty="0"/>
              <a:t>α</a:t>
            </a:r>
            <a:r>
              <a:rPr lang="en-US" altLang="zh-CN" sz="2400" b="1" dirty="0"/>
              <a:t>’(G</a:t>
            </a:r>
            <a:r>
              <a:rPr lang="en-US" altLang="zh-CN" sz="2400" b="1" dirty="0" smtClean="0"/>
              <a:t>):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最大边独立集覆盖</a:t>
            </a:r>
            <a:r>
              <a:rPr lang="en-US" altLang="zh-CN" sz="2400" b="1" dirty="0" smtClean="0"/>
              <a:t>2</a:t>
            </a:r>
            <a:r>
              <a:rPr lang="el-GR" altLang="zh-CN" sz="2400" b="1" dirty="0"/>
              <a:t>α</a:t>
            </a:r>
            <a:r>
              <a:rPr lang="en-US" altLang="zh-CN" sz="2400" b="1" dirty="0"/>
              <a:t>’(G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个点；其余点可由</a:t>
            </a:r>
            <a:r>
              <a:rPr lang="en-US" altLang="zh-CN" sz="2400" b="1" dirty="0" smtClean="0"/>
              <a:t>n-2</a:t>
            </a:r>
            <a:r>
              <a:rPr lang="el-GR" altLang="zh-CN" sz="2400" b="1" dirty="0"/>
              <a:t>α</a:t>
            </a:r>
            <a:r>
              <a:rPr lang="en-US" altLang="zh-CN" sz="2400" b="1" dirty="0"/>
              <a:t>’(G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条边覆盖</a:t>
            </a:r>
            <a:endParaRPr lang="en-US" altLang="zh-CN" sz="2400" b="1" dirty="0" smtClean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因此：</a:t>
            </a:r>
            <a:r>
              <a:rPr lang="el-GR" altLang="zh-CN" sz="2400" b="1" dirty="0" smtClean="0"/>
              <a:t>α</a:t>
            </a:r>
            <a:r>
              <a:rPr lang="en-US" altLang="zh-CN" sz="2400" b="1" dirty="0"/>
              <a:t>’(G)+</a:t>
            </a:r>
            <a:r>
              <a:rPr lang="el-GR" altLang="zh-CN" sz="2400" b="1" dirty="0"/>
              <a:t>β</a:t>
            </a:r>
            <a:r>
              <a:rPr lang="en-US" altLang="zh-CN" sz="2400" b="1" dirty="0"/>
              <a:t>’(G</a:t>
            </a:r>
            <a:r>
              <a:rPr lang="en-US" altLang="zh-CN" sz="2400" b="1" dirty="0" smtClean="0"/>
              <a:t>)&lt;=n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2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是某个最小边覆盖集，</a:t>
            </a:r>
            <a:r>
              <a:rPr lang="en-US" altLang="zh-CN" sz="2800" b="1" dirty="0" smtClean="0">
                <a:latin typeface="Brush Script MT" panose="03060802040406070304" pitchFamily="66" charset="0"/>
              </a:rPr>
              <a:t>l </a:t>
            </a:r>
            <a:r>
              <a:rPr lang="en-US" altLang="zh-CN" sz="2400" b="1" dirty="0" smtClean="0"/>
              <a:t>=|X|=</a:t>
            </a:r>
            <a:r>
              <a:rPr lang="el-GR" altLang="zh-CN" sz="2400" b="1" dirty="0"/>
              <a:t>β</a:t>
            </a:r>
            <a:r>
              <a:rPr lang="en-US" altLang="zh-CN" sz="2400" b="1" dirty="0"/>
              <a:t>’(G</a:t>
            </a:r>
            <a:r>
              <a:rPr lang="en-US" altLang="zh-CN" sz="2400" b="1" dirty="0" smtClean="0"/>
              <a:t>),</a:t>
            </a:r>
            <a:r>
              <a:rPr lang="zh-CN" altLang="en-US" sz="2400" b="1" dirty="0" smtClean="0"/>
              <a:t>观察由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导出的图</a:t>
            </a:r>
            <a:r>
              <a:rPr lang="en-US" altLang="zh-CN" sz="2400" b="1" dirty="0" smtClean="0"/>
              <a:t>F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各个</a:t>
            </a:r>
            <a:r>
              <a:rPr lang="zh-CN" altLang="en-US" sz="2400" b="1" dirty="0"/>
              <a:t>连通分量都是星型结构：没有长度超过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的通路</a:t>
            </a:r>
            <a:endParaRPr lang="en-US" altLang="zh-CN" sz="2400" b="1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F</a:t>
            </a:r>
            <a:r>
              <a:rPr lang="zh-CN" altLang="en-US" sz="2400" b="1" dirty="0"/>
              <a:t>是一个森林</a:t>
            </a:r>
            <a:endParaRPr lang="en-US" altLang="zh-CN" sz="2400" b="1" dirty="0"/>
          </a:p>
          <a:p>
            <a:endParaRPr lang="en-US" altLang="zh-CN" sz="2400" b="1" dirty="0" smtClean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因此，</a:t>
            </a:r>
            <a:r>
              <a:rPr lang="en-US" altLang="zh-CN" sz="2400" b="1" dirty="0" smtClean="0"/>
              <a:t>F</a:t>
            </a:r>
            <a:r>
              <a:rPr lang="zh-CN" altLang="en-US" sz="2400" b="1" dirty="0" smtClean="0"/>
              <a:t>由</a:t>
            </a:r>
            <a:r>
              <a:rPr lang="en-US" altLang="zh-CN" sz="2400" b="1" dirty="0" smtClean="0"/>
              <a:t>n-</a:t>
            </a:r>
            <a:r>
              <a:rPr lang="en-US" altLang="zh-CN" sz="2400" b="1" dirty="0" smtClean="0">
                <a:latin typeface="Brush Script MT" panose="03060802040406070304" pitchFamily="66" charset="0"/>
              </a:rPr>
              <a:t>l </a:t>
            </a:r>
            <a:r>
              <a:rPr lang="zh-CN" altLang="en-US" sz="2400" b="1" dirty="0" smtClean="0"/>
              <a:t>棵星树构成，从每棵树中取一条边，构成一个边独立集</a:t>
            </a:r>
            <a:endParaRPr lang="en-US" altLang="zh-CN" sz="2400" b="1" dirty="0" smtClean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因此，</a:t>
            </a:r>
            <a:r>
              <a:rPr lang="el-GR" altLang="zh-CN" sz="2400" b="1" dirty="0"/>
              <a:t> α</a:t>
            </a:r>
            <a:r>
              <a:rPr lang="en-US" altLang="zh-CN" sz="2400" b="1" dirty="0"/>
              <a:t>’(G</a:t>
            </a:r>
            <a:r>
              <a:rPr lang="en-US" altLang="zh-CN" sz="2400" b="1" dirty="0" smtClean="0"/>
              <a:t>)&gt;=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n-</a:t>
            </a:r>
            <a:r>
              <a:rPr lang="en-US" altLang="zh-CN" sz="2400" b="1" dirty="0" smtClean="0">
                <a:latin typeface="Brush Script MT" panose="03060802040406070304" pitchFamily="66" charset="0"/>
              </a:rPr>
              <a:t>l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l-GR" altLang="zh-CN" sz="2400" b="1" dirty="0"/>
              <a:t>α</a:t>
            </a:r>
            <a:r>
              <a:rPr lang="en-US" altLang="zh-CN" sz="2400" b="1" dirty="0"/>
              <a:t>’(G)+</a:t>
            </a:r>
            <a:r>
              <a:rPr lang="el-GR" altLang="zh-CN" sz="2400" b="1" dirty="0"/>
              <a:t>β</a:t>
            </a:r>
            <a:r>
              <a:rPr lang="en-US" altLang="zh-CN" sz="2400" b="1" dirty="0"/>
              <a:t>’(G</a:t>
            </a:r>
            <a:r>
              <a:rPr lang="en-US" altLang="zh-CN" sz="2400" b="1" dirty="0" smtClean="0"/>
              <a:t>)&gt;=</a:t>
            </a:r>
            <a:r>
              <a:rPr lang="en-US" altLang="zh-CN" sz="2400" b="1" dirty="0" err="1" smtClean="0"/>
              <a:t>n-</a:t>
            </a:r>
            <a:r>
              <a:rPr lang="en-US" altLang="zh-CN" sz="2400" b="1" dirty="0" err="1" smtClean="0">
                <a:latin typeface="Brush Script MT" panose="03060802040406070304" pitchFamily="66" charset="0"/>
              </a:rPr>
              <a:t>l+l</a:t>
            </a:r>
            <a:r>
              <a:rPr lang="en-US" altLang="zh-CN" sz="2400" b="1" dirty="0" smtClean="0">
                <a:latin typeface="Brush Script MT" panose="03060802040406070304" pitchFamily="66" charset="0"/>
              </a:rPr>
              <a:t> </a:t>
            </a:r>
            <a:r>
              <a:rPr lang="en-US" altLang="zh-CN" sz="2400" b="1" dirty="0" smtClean="0"/>
              <a:t>= </a:t>
            </a:r>
            <a:r>
              <a:rPr lang="en-US" altLang="zh-CN" sz="2400" b="1" dirty="0"/>
              <a:t>n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8656195" y="2341726"/>
            <a:ext cx="3025774" cy="847165"/>
          </a:xfrm>
          <a:prstGeom prst="wedgeRoundRectCallout">
            <a:avLst>
              <a:gd name="adj1" fmla="val -65275"/>
              <a:gd name="adj2" fmla="val 57738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本质上，也必须这么多边！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494978" y="4206370"/>
            <a:ext cx="2303462" cy="865187"/>
            <a:chOff x="9494978" y="4206370"/>
            <a:chExt cx="2303462" cy="865187"/>
          </a:xfrm>
        </p:grpSpPr>
        <p:sp>
          <p:nvSpPr>
            <p:cNvPr id="22" name="椭圆 21"/>
            <p:cNvSpPr/>
            <p:nvPr/>
          </p:nvSpPr>
          <p:spPr bwMode="auto">
            <a:xfrm>
              <a:off x="9494978" y="4206370"/>
              <a:ext cx="144462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23" name="直接连接符 22"/>
            <p:cNvCxnSpPr>
              <a:stCxn id="22" idx="5"/>
              <a:endCxn id="24" idx="1"/>
            </p:cNvCxnSpPr>
            <p:nvPr/>
          </p:nvCxnSpPr>
          <p:spPr bwMode="auto">
            <a:xfrm>
              <a:off x="9617215" y="4330195"/>
              <a:ext cx="403225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 bwMode="auto">
            <a:xfrm>
              <a:off x="9998215" y="4566732"/>
              <a:ext cx="144463" cy="144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9494978" y="4927095"/>
              <a:ext cx="144462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10503040" y="4206370"/>
              <a:ext cx="144463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10503040" y="4927095"/>
              <a:ext cx="144463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11079303" y="4206370"/>
              <a:ext cx="142875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11079303" y="4927095"/>
              <a:ext cx="142875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10790378" y="4566732"/>
              <a:ext cx="144462" cy="144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11653978" y="4927095"/>
              <a:ext cx="144462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33" name="直接连接符 32"/>
            <p:cNvCxnSpPr>
              <a:stCxn id="25" idx="7"/>
              <a:endCxn id="24" idx="3"/>
            </p:cNvCxnSpPr>
            <p:nvPr/>
          </p:nvCxnSpPr>
          <p:spPr bwMode="auto">
            <a:xfrm flipV="1">
              <a:off x="9617215" y="4690557"/>
              <a:ext cx="403225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5" idx="0"/>
              <a:endCxn id="22" idx="4"/>
            </p:cNvCxnSpPr>
            <p:nvPr/>
          </p:nvCxnSpPr>
          <p:spPr bwMode="auto">
            <a:xfrm flipV="1">
              <a:off x="9566415" y="4350832"/>
              <a:ext cx="0" cy="57626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4" idx="7"/>
              <a:endCxn id="26" idx="3"/>
            </p:cNvCxnSpPr>
            <p:nvPr/>
          </p:nvCxnSpPr>
          <p:spPr bwMode="auto">
            <a:xfrm flipV="1">
              <a:off x="10122040" y="4330195"/>
              <a:ext cx="401638" cy="2571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4" idx="5"/>
              <a:endCxn id="27" idx="1"/>
            </p:cNvCxnSpPr>
            <p:nvPr/>
          </p:nvCxnSpPr>
          <p:spPr bwMode="auto">
            <a:xfrm>
              <a:off x="10122040" y="4690557"/>
              <a:ext cx="401638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6" idx="4"/>
              <a:endCxn id="27" idx="0"/>
            </p:cNvCxnSpPr>
            <p:nvPr/>
          </p:nvCxnSpPr>
          <p:spPr bwMode="auto">
            <a:xfrm>
              <a:off x="10574478" y="4350832"/>
              <a:ext cx="0" cy="57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6" idx="6"/>
              <a:endCxn id="28" idx="2"/>
            </p:cNvCxnSpPr>
            <p:nvPr/>
          </p:nvCxnSpPr>
          <p:spPr bwMode="auto">
            <a:xfrm>
              <a:off x="10647503" y="4277807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7" idx="6"/>
              <a:endCxn id="29" idx="2"/>
            </p:cNvCxnSpPr>
            <p:nvPr/>
          </p:nvCxnSpPr>
          <p:spPr bwMode="auto">
            <a:xfrm>
              <a:off x="10647503" y="5000120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9" idx="0"/>
              <a:endCxn id="28" idx="4"/>
            </p:cNvCxnSpPr>
            <p:nvPr/>
          </p:nvCxnSpPr>
          <p:spPr bwMode="auto">
            <a:xfrm flipV="1">
              <a:off x="11150740" y="4350832"/>
              <a:ext cx="0" cy="57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0" idx="1"/>
              <a:endCxn id="26" idx="5"/>
            </p:cNvCxnSpPr>
            <p:nvPr/>
          </p:nvCxnSpPr>
          <p:spPr bwMode="auto">
            <a:xfrm flipH="1" flipV="1">
              <a:off x="10625278" y="4330195"/>
              <a:ext cx="185737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9" idx="1"/>
              <a:endCxn id="30" idx="5"/>
            </p:cNvCxnSpPr>
            <p:nvPr/>
          </p:nvCxnSpPr>
          <p:spPr bwMode="auto">
            <a:xfrm flipH="1" flipV="1">
              <a:off x="10914203" y="4690557"/>
              <a:ext cx="185737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0" idx="7"/>
              <a:endCxn id="28" idx="3"/>
            </p:cNvCxnSpPr>
            <p:nvPr/>
          </p:nvCxnSpPr>
          <p:spPr bwMode="auto">
            <a:xfrm flipV="1">
              <a:off x="10914203" y="4330195"/>
              <a:ext cx="185737" cy="257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7" idx="7"/>
              <a:endCxn id="30" idx="3"/>
            </p:cNvCxnSpPr>
            <p:nvPr/>
          </p:nvCxnSpPr>
          <p:spPr bwMode="auto">
            <a:xfrm flipV="1">
              <a:off x="10625278" y="4690557"/>
              <a:ext cx="185737" cy="2571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29" idx="6"/>
              <a:endCxn id="32" idx="2"/>
            </p:cNvCxnSpPr>
            <p:nvPr/>
          </p:nvCxnSpPr>
          <p:spPr bwMode="auto">
            <a:xfrm>
              <a:off x="11222178" y="5000120"/>
              <a:ext cx="4318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9309431" y="3953640"/>
            <a:ext cx="2652394" cy="1379789"/>
            <a:chOff x="9329641" y="3957180"/>
            <a:chExt cx="2652394" cy="1379789"/>
          </a:xfrm>
        </p:grpSpPr>
        <p:sp>
          <p:nvSpPr>
            <p:cNvPr id="18" name="椭圆 17"/>
            <p:cNvSpPr/>
            <p:nvPr/>
          </p:nvSpPr>
          <p:spPr>
            <a:xfrm>
              <a:off x="9329641" y="4027796"/>
              <a:ext cx="489186" cy="1238557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9861854">
              <a:off x="9848895" y="4234100"/>
              <a:ext cx="966413" cy="443274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443169">
              <a:off x="10213937" y="4425438"/>
              <a:ext cx="1379789" cy="443274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1015622" y="4793108"/>
              <a:ext cx="966413" cy="443274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214714" y="5216094"/>
            <a:ext cx="490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rgbClr val="FF0000"/>
                </a:solidFill>
              </a:rPr>
              <a:t>有</a:t>
            </a:r>
            <a:r>
              <a:rPr lang="en-US" altLang="zh-CN" sz="2000" b="1" i="1" dirty="0">
                <a:solidFill>
                  <a:srgbClr val="FF0000"/>
                </a:solidFill>
              </a:rPr>
              <a:t>n</a:t>
            </a:r>
            <a:r>
              <a:rPr lang="zh-CN" altLang="en-US" sz="2000" b="1" i="1" dirty="0">
                <a:solidFill>
                  <a:srgbClr val="FF0000"/>
                </a:solidFill>
              </a:rPr>
              <a:t>个</a:t>
            </a:r>
            <a:r>
              <a:rPr lang="zh-CN" altLang="en-US" sz="2000" b="1" i="1" dirty="0" smtClean="0">
                <a:solidFill>
                  <a:srgbClr val="FF0000"/>
                </a:solidFill>
              </a:rPr>
              <a:t>节点</a:t>
            </a:r>
            <a:r>
              <a:rPr lang="zh-CN" altLang="en-US" sz="2000" b="1" i="1" dirty="0">
                <a:solidFill>
                  <a:srgbClr val="FF0000"/>
                </a:solidFill>
              </a:rPr>
              <a:t>、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k</a:t>
            </a:r>
            <a:r>
              <a:rPr lang="zh-CN" altLang="en-US" sz="2000" b="1" i="1" dirty="0">
                <a:solidFill>
                  <a:srgbClr val="FF0000"/>
                </a:solidFill>
              </a:rPr>
              <a:t>条边的森林</a:t>
            </a:r>
            <a:r>
              <a:rPr lang="zh-CN" altLang="en-US" sz="2000" b="1" i="1" dirty="0" smtClean="0">
                <a:solidFill>
                  <a:srgbClr val="FF0000"/>
                </a:solidFill>
              </a:rPr>
              <a:t>，由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n-k</a:t>
            </a:r>
            <a:r>
              <a:rPr lang="zh-CN" altLang="en-US" sz="2000" b="1" i="1" dirty="0" smtClean="0">
                <a:solidFill>
                  <a:srgbClr val="FF0000"/>
                </a:solidFill>
              </a:rPr>
              <a:t>棵树构成</a:t>
            </a:r>
            <a:endParaRPr lang="zh-CN" alt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4"/>
      <p:bldP spid="16" grpId="0" animBg="1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点独立集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593" t="-1078"/>
            </a:stretch>
          </a:blipFill>
          <a:extLst/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FFDF68-A5DE-4E66-8E14-927288172B48}" type="slidenum">
              <a:rPr lang="zh-CN" altLang="en-US">
                <a:solidFill>
                  <a:srgbClr val="898989"/>
                </a:solidFill>
              </a:rPr>
              <a:pPr eaLnBrk="1" hangingPunct="1"/>
              <a:t>12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55913" y="5084763"/>
            <a:ext cx="144462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cxnSp>
        <p:nvCxnSpPr>
          <p:cNvPr id="6" name="直接连接符 5"/>
          <p:cNvCxnSpPr>
            <a:stCxn id="5" idx="5"/>
            <a:endCxn id="7" idx="1"/>
          </p:cNvCxnSpPr>
          <p:nvPr/>
        </p:nvCxnSpPr>
        <p:spPr>
          <a:xfrm>
            <a:off x="2978151" y="5208589"/>
            <a:ext cx="403225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359151" y="5445126"/>
            <a:ext cx="144463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8" name="椭圆 7"/>
          <p:cNvSpPr/>
          <p:nvPr/>
        </p:nvSpPr>
        <p:spPr>
          <a:xfrm>
            <a:off x="2855913" y="5805488"/>
            <a:ext cx="144462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3863976" y="5084763"/>
            <a:ext cx="144463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" name="椭圆 9"/>
          <p:cNvSpPr/>
          <p:nvPr/>
        </p:nvSpPr>
        <p:spPr>
          <a:xfrm>
            <a:off x="3863976" y="5805488"/>
            <a:ext cx="144463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4440239" y="5084763"/>
            <a:ext cx="142875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4440239" y="5805488"/>
            <a:ext cx="142875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3" name="椭圆 12"/>
          <p:cNvSpPr/>
          <p:nvPr/>
        </p:nvSpPr>
        <p:spPr>
          <a:xfrm>
            <a:off x="4151313" y="5445126"/>
            <a:ext cx="144462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5016501" y="5084763"/>
            <a:ext cx="142875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5016501" y="5805488"/>
            <a:ext cx="142875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cxnSp>
        <p:nvCxnSpPr>
          <p:cNvPr id="16" name="直接连接符 15"/>
          <p:cNvCxnSpPr>
            <a:stCxn id="8" idx="7"/>
            <a:endCxn id="7" idx="3"/>
          </p:cNvCxnSpPr>
          <p:nvPr/>
        </p:nvCxnSpPr>
        <p:spPr>
          <a:xfrm flipV="1">
            <a:off x="2978151" y="5567363"/>
            <a:ext cx="403225" cy="25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0"/>
            <a:endCxn id="5" idx="4"/>
          </p:cNvCxnSpPr>
          <p:nvPr/>
        </p:nvCxnSpPr>
        <p:spPr>
          <a:xfrm flipV="1">
            <a:off x="2927350" y="5229226"/>
            <a:ext cx="0" cy="5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7"/>
            <a:endCxn id="9" idx="3"/>
          </p:cNvCxnSpPr>
          <p:nvPr/>
        </p:nvCxnSpPr>
        <p:spPr>
          <a:xfrm flipV="1">
            <a:off x="3482975" y="5208589"/>
            <a:ext cx="401638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5"/>
            <a:endCxn id="10" idx="1"/>
          </p:cNvCxnSpPr>
          <p:nvPr/>
        </p:nvCxnSpPr>
        <p:spPr>
          <a:xfrm>
            <a:off x="3482975" y="5567363"/>
            <a:ext cx="401638" cy="25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4"/>
            <a:endCxn id="10" idx="0"/>
          </p:cNvCxnSpPr>
          <p:nvPr/>
        </p:nvCxnSpPr>
        <p:spPr>
          <a:xfrm>
            <a:off x="3935413" y="5229226"/>
            <a:ext cx="0" cy="5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6"/>
            <a:endCxn id="11" idx="2"/>
          </p:cNvCxnSpPr>
          <p:nvPr/>
        </p:nvCxnSpPr>
        <p:spPr>
          <a:xfrm>
            <a:off x="4008438" y="5157788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6"/>
            <a:endCxn id="12" idx="2"/>
          </p:cNvCxnSpPr>
          <p:nvPr/>
        </p:nvCxnSpPr>
        <p:spPr>
          <a:xfrm>
            <a:off x="4008438" y="58769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0"/>
            <a:endCxn id="11" idx="4"/>
          </p:cNvCxnSpPr>
          <p:nvPr/>
        </p:nvCxnSpPr>
        <p:spPr>
          <a:xfrm flipV="1">
            <a:off x="4511675" y="5229226"/>
            <a:ext cx="0" cy="5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1"/>
            <a:endCxn id="9" idx="5"/>
          </p:cNvCxnSpPr>
          <p:nvPr/>
        </p:nvCxnSpPr>
        <p:spPr>
          <a:xfrm flipH="1" flipV="1">
            <a:off x="3986214" y="5208589"/>
            <a:ext cx="187325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2" idx="1"/>
            <a:endCxn id="13" idx="5"/>
          </p:cNvCxnSpPr>
          <p:nvPr/>
        </p:nvCxnSpPr>
        <p:spPr>
          <a:xfrm flipH="1" flipV="1">
            <a:off x="4275139" y="5567363"/>
            <a:ext cx="185737" cy="25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7"/>
            <a:endCxn id="11" idx="3"/>
          </p:cNvCxnSpPr>
          <p:nvPr/>
        </p:nvCxnSpPr>
        <p:spPr>
          <a:xfrm flipV="1">
            <a:off x="4275139" y="5208589"/>
            <a:ext cx="185737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7"/>
            <a:endCxn id="13" idx="3"/>
          </p:cNvCxnSpPr>
          <p:nvPr/>
        </p:nvCxnSpPr>
        <p:spPr>
          <a:xfrm flipV="1">
            <a:off x="3986214" y="5567363"/>
            <a:ext cx="187325" cy="25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6"/>
            <a:endCxn id="14" idx="2"/>
          </p:cNvCxnSpPr>
          <p:nvPr/>
        </p:nvCxnSpPr>
        <p:spPr>
          <a:xfrm>
            <a:off x="4583114" y="5157788"/>
            <a:ext cx="43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2" idx="6"/>
            <a:endCxn id="15" idx="2"/>
          </p:cNvCxnSpPr>
          <p:nvPr/>
        </p:nvCxnSpPr>
        <p:spPr>
          <a:xfrm>
            <a:off x="4583114" y="5876925"/>
            <a:ext cx="43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032626" y="5084763"/>
            <a:ext cx="2303463" cy="865187"/>
            <a:chOff x="7032626" y="5084763"/>
            <a:chExt cx="2303463" cy="865187"/>
          </a:xfrm>
        </p:grpSpPr>
        <p:sp>
          <p:nvSpPr>
            <p:cNvPr id="80" name="椭圆 79"/>
            <p:cNvSpPr/>
            <p:nvPr/>
          </p:nvSpPr>
          <p:spPr>
            <a:xfrm>
              <a:off x="7032626" y="5084763"/>
              <a:ext cx="142875" cy="144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81" name="直接连接符 80"/>
            <p:cNvCxnSpPr>
              <a:stCxn id="80" idx="5"/>
              <a:endCxn id="82" idx="1"/>
            </p:cNvCxnSpPr>
            <p:nvPr/>
          </p:nvCxnSpPr>
          <p:spPr>
            <a:xfrm>
              <a:off x="7154864" y="5208589"/>
              <a:ext cx="401637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椭圆 81"/>
            <p:cNvSpPr/>
            <p:nvPr/>
          </p:nvSpPr>
          <p:spPr>
            <a:xfrm>
              <a:off x="7535863" y="5445126"/>
              <a:ext cx="144462" cy="144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83" name="椭圆 82"/>
            <p:cNvSpPr/>
            <p:nvPr/>
          </p:nvSpPr>
          <p:spPr>
            <a:xfrm>
              <a:off x="7032626" y="5805488"/>
              <a:ext cx="142875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84" name="椭圆 83"/>
            <p:cNvSpPr/>
            <p:nvPr/>
          </p:nvSpPr>
          <p:spPr>
            <a:xfrm>
              <a:off x="8040689" y="5084763"/>
              <a:ext cx="142875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040689" y="5805488"/>
              <a:ext cx="142875" cy="144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86" name="椭圆 85"/>
            <p:cNvSpPr/>
            <p:nvPr/>
          </p:nvSpPr>
          <p:spPr>
            <a:xfrm>
              <a:off x="8616951" y="5084763"/>
              <a:ext cx="142875" cy="144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87" name="椭圆 86"/>
            <p:cNvSpPr/>
            <p:nvPr/>
          </p:nvSpPr>
          <p:spPr>
            <a:xfrm>
              <a:off x="8616951" y="5805488"/>
              <a:ext cx="142875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88" name="椭圆 87"/>
            <p:cNvSpPr/>
            <p:nvPr/>
          </p:nvSpPr>
          <p:spPr>
            <a:xfrm>
              <a:off x="8328026" y="5445126"/>
              <a:ext cx="144463" cy="144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89" name="椭圆 88"/>
            <p:cNvSpPr/>
            <p:nvPr/>
          </p:nvSpPr>
          <p:spPr>
            <a:xfrm>
              <a:off x="9191626" y="5084763"/>
              <a:ext cx="144463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9191626" y="5805488"/>
              <a:ext cx="144463" cy="144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91" name="直接连接符 90"/>
            <p:cNvCxnSpPr>
              <a:stCxn id="83" idx="7"/>
              <a:endCxn id="82" idx="3"/>
            </p:cNvCxnSpPr>
            <p:nvPr/>
          </p:nvCxnSpPr>
          <p:spPr>
            <a:xfrm flipV="1">
              <a:off x="7154864" y="5567363"/>
              <a:ext cx="401637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83" idx="0"/>
              <a:endCxn id="80" idx="4"/>
            </p:cNvCxnSpPr>
            <p:nvPr/>
          </p:nvCxnSpPr>
          <p:spPr>
            <a:xfrm flipV="1">
              <a:off x="7104063" y="5229226"/>
              <a:ext cx="0" cy="57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2" idx="7"/>
              <a:endCxn id="84" idx="3"/>
            </p:cNvCxnSpPr>
            <p:nvPr/>
          </p:nvCxnSpPr>
          <p:spPr>
            <a:xfrm flipV="1">
              <a:off x="7659689" y="5208589"/>
              <a:ext cx="401637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2" idx="5"/>
              <a:endCxn id="85" idx="1"/>
            </p:cNvCxnSpPr>
            <p:nvPr/>
          </p:nvCxnSpPr>
          <p:spPr>
            <a:xfrm>
              <a:off x="7659689" y="5567363"/>
              <a:ext cx="401637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84" idx="4"/>
              <a:endCxn id="85" idx="0"/>
            </p:cNvCxnSpPr>
            <p:nvPr/>
          </p:nvCxnSpPr>
          <p:spPr>
            <a:xfrm>
              <a:off x="8112125" y="5229226"/>
              <a:ext cx="0" cy="57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84" idx="6"/>
              <a:endCxn id="86" idx="2"/>
            </p:cNvCxnSpPr>
            <p:nvPr/>
          </p:nvCxnSpPr>
          <p:spPr>
            <a:xfrm>
              <a:off x="8183564" y="5157788"/>
              <a:ext cx="4333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85" idx="6"/>
              <a:endCxn id="87" idx="2"/>
            </p:cNvCxnSpPr>
            <p:nvPr/>
          </p:nvCxnSpPr>
          <p:spPr>
            <a:xfrm>
              <a:off x="8183564" y="5876925"/>
              <a:ext cx="4333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87" idx="0"/>
              <a:endCxn id="86" idx="4"/>
            </p:cNvCxnSpPr>
            <p:nvPr/>
          </p:nvCxnSpPr>
          <p:spPr>
            <a:xfrm flipV="1">
              <a:off x="8688388" y="5229226"/>
              <a:ext cx="0" cy="57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88" idx="1"/>
              <a:endCxn id="84" idx="5"/>
            </p:cNvCxnSpPr>
            <p:nvPr/>
          </p:nvCxnSpPr>
          <p:spPr>
            <a:xfrm flipH="1" flipV="1">
              <a:off x="8162925" y="5208589"/>
              <a:ext cx="185738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87" idx="1"/>
              <a:endCxn id="88" idx="5"/>
            </p:cNvCxnSpPr>
            <p:nvPr/>
          </p:nvCxnSpPr>
          <p:spPr>
            <a:xfrm flipH="1" flipV="1">
              <a:off x="8451850" y="5567363"/>
              <a:ext cx="185738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88" idx="7"/>
              <a:endCxn id="86" idx="3"/>
            </p:cNvCxnSpPr>
            <p:nvPr/>
          </p:nvCxnSpPr>
          <p:spPr>
            <a:xfrm flipV="1">
              <a:off x="8451850" y="5208589"/>
              <a:ext cx="185738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85" idx="7"/>
              <a:endCxn id="88" idx="3"/>
            </p:cNvCxnSpPr>
            <p:nvPr/>
          </p:nvCxnSpPr>
          <p:spPr>
            <a:xfrm flipV="1">
              <a:off x="8162925" y="5567363"/>
              <a:ext cx="185738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86" idx="6"/>
              <a:endCxn id="89" idx="2"/>
            </p:cNvCxnSpPr>
            <p:nvPr/>
          </p:nvCxnSpPr>
          <p:spPr>
            <a:xfrm>
              <a:off x="8759825" y="5157788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87" idx="6"/>
              <a:endCxn id="90" idx="2"/>
            </p:cNvCxnSpPr>
            <p:nvPr/>
          </p:nvCxnSpPr>
          <p:spPr>
            <a:xfrm>
              <a:off x="8759825" y="5876925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8472489" y="1330036"/>
            <a:ext cx="3165329" cy="2481943"/>
            <a:chOff x="8472489" y="1330036"/>
            <a:chExt cx="3165329" cy="2481943"/>
          </a:xfrm>
        </p:grpSpPr>
        <p:sp>
          <p:nvSpPr>
            <p:cNvPr id="30" name="爆炸形 1 29"/>
            <p:cNvSpPr/>
            <p:nvPr/>
          </p:nvSpPr>
          <p:spPr>
            <a:xfrm>
              <a:off x="8472489" y="1330036"/>
              <a:ext cx="3165329" cy="2481943"/>
            </a:xfrm>
            <a:prstGeom prst="irregularSeal1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975725" y="1970842"/>
              <a:ext cx="22088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点</a:t>
              </a:r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独立可以用来建什么问题的模型？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72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点覆盖集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/>
              <a:t>点覆盖集 </a:t>
            </a:r>
            <a:r>
              <a:rPr lang="en-US" altLang="zh-CN" sz="2000" dirty="0"/>
              <a:t>(vertex cover)</a:t>
            </a:r>
          </a:p>
          <a:p>
            <a:pPr lvl="1" eaLnBrk="1" hangingPunct="1"/>
            <a:r>
              <a:rPr lang="en-US" altLang="zh-CN" sz="1800" dirty="0"/>
              <a:t>F</a:t>
            </a:r>
            <a:r>
              <a:rPr lang="zh-CN" altLang="en-US" sz="1800" dirty="0"/>
              <a:t>是</a:t>
            </a:r>
            <a:r>
              <a:rPr lang="en-US" altLang="zh-CN" sz="1800" dirty="0"/>
              <a:t>G</a:t>
            </a:r>
            <a:r>
              <a:rPr lang="zh-CN" altLang="en-US" sz="1800" dirty="0"/>
              <a:t>的点覆盖集：∀</a:t>
            </a:r>
            <a:r>
              <a:rPr lang="en-US" altLang="zh-CN" sz="1800" dirty="0"/>
              <a:t>(u, v)∈E(G), {u, v}∩F</a:t>
            </a:r>
            <a:r>
              <a:rPr lang="zh-CN" altLang="en-US" sz="1800" dirty="0"/>
              <a:t>≠∅</a:t>
            </a:r>
            <a:endParaRPr lang="en-US" altLang="zh-CN" sz="1800" dirty="0"/>
          </a:p>
          <a:p>
            <a:pPr eaLnBrk="1" hangingPunct="1"/>
            <a:r>
              <a:rPr lang="zh-CN" altLang="en-US" sz="2000" dirty="0"/>
              <a:t>极小点覆盖集 </a:t>
            </a:r>
            <a:r>
              <a:rPr lang="en-US" altLang="zh-CN" sz="2000" dirty="0"/>
              <a:t>(minimal vertex cover)</a:t>
            </a:r>
          </a:p>
          <a:p>
            <a:pPr lvl="1" eaLnBrk="1" hangingPunct="1"/>
            <a:r>
              <a:rPr lang="zh-CN" altLang="en-US" sz="1800" dirty="0"/>
              <a:t>顶点数极少（任何一个真子集都不再是点覆盖集）</a:t>
            </a:r>
            <a:endParaRPr lang="en-US" altLang="zh-CN" sz="1800" dirty="0"/>
          </a:p>
          <a:p>
            <a:pPr eaLnBrk="1" hangingPunct="1"/>
            <a:r>
              <a:rPr lang="zh-CN" altLang="en-US" sz="2000" dirty="0"/>
              <a:t>最小点覆盖集 </a:t>
            </a:r>
            <a:r>
              <a:rPr lang="en-US" altLang="zh-CN" sz="2000" dirty="0"/>
              <a:t>(minimum vertex cover)</a:t>
            </a:r>
          </a:p>
          <a:p>
            <a:pPr lvl="1" eaLnBrk="1" hangingPunct="1"/>
            <a:r>
              <a:rPr lang="zh-CN" altLang="en-US" sz="1800" dirty="0"/>
              <a:t>顶点数最少</a:t>
            </a:r>
            <a:endParaRPr lang="en-US" altLang="zh-CN" sz="1800" dirty="0"/>
          </a:p>
          <a:p>
            <a:pPr eaLnBrk="1" hangingPunct="1"/>
            <a:r>
              <a:rPr lang="zh-CN" altLang="en-US" sz="2000" dirty="0"/>
              <a:t>点覆盖数 </a:t>
            </a:r>
            <a:r>
              <a:rPr lang="en-US" altLang="zh-CN" sz="2000" dirty="0"/>
              <a:t>(vertex cover number)</a:t>
            </a:r>
          </a:p>
          <a:p>
            <a:pPr lvl="1" eaLnBrk="1" hangingPunct="1"/>
            <a:r>
              <a:rPr lang="el-GR" altLang="zh-CN" sz="1800" b="1" dirty="0">
                <a:solidFill>
                  <a:srgbClr val="C00000"/>
                </a:solidFill>
              </a:rPr>
              <a:t>β</a:t>
            </a:r>
            <a:r>
              <a:rPr lang="en-US" altLang="zh-CN" sz="1800" b="1" dirty="0">
                <a:solidFill>
                  <a:srgbClr val="C00000"/>
                </a:solidFill>
              </a:rPr>
              <a:t>(G)</a:t>
            </a:r>
            <a:r>
              <a:rPr lang="zh-CN" altLang="en-US" sz="1800" b="1" dirty="0">
                <a:solidFill>
                  <a:srgbClr val="C00000"/>
                </a:solidFill>
              </a:rPr>
              <a:t>：最小点覆盖集的势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0A55CF-94EE-4B42-B045-5A2C8F9A1B14}" type="slidenum">
              <a:rPr lang="zh-CN" altLang="en-US">
                <a:solidFill>
                  <a:srgbClr val="898989"/>
                </a:solidFill>
              </a:rPr>
              <a:pPr eaLnBrk="1" hangingPunct="1"/>
              <a:t>13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000376" y="5084763"/>
            <a:ext cx="142875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cxnSp>
        <p:nvCxnSpPr>
          <p:cNvPr id="6" name="直接连接符 5"/>
          <p:cNvCxnSpPr>
            <a:stCxn id="5" idx="5"/>
            <a:endCxn id="7" idx="1"/>
          </p:cNvCxnSpPr>
          <p:nvPr/>
        </p:nvCxnSpPr>
        <p:spPr>
          <a:xfrm>
            <a:off x="3122614" y="5208589"/>
            <a:ext cx="401637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503613" y="5445126"/>
            <a:ext cx="144462" cy="1444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8" name="椭圆 7"/>
          <p:cNvSpPr/>
          <p:nvPr/>
        </p:nvSpPr>
        <p:spPr>
          <a:xfrm>
            <a:off x="3000376" y="5805488"/>
            <a:ext cx="142875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4008439" y="5084763"/>
            <a:ext cx="142875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" name="椭圆 9"/>
          <p:cNvSpPr/>
          <p:nvPr/>
        </p:nvSpPr>
        <p:spPr>
          <a:xfrm>
            <a:off x="4008439" y="5805488"/>
            <a:ext cx="142875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4583113" y="5084763"/>
            <a:ext cx="144462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4583113" y="5805488"/>
            <a:ext cx="144462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3" name="椭圆 12"/>
          <p:cNvSpPr/>
          <p:nvPr/>
        </p:nvSpPr>
        <p:spPr>
          <a:xfrm>
            <a:off x="4295776" y="5445126"/>
            <a:ext cx="144463" cy="1444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5159376" y="5084763"/>
            <a:ext cx="144463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5159376" y="5805488"/>
            <a:ext cx="144463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cxnSp>
        <p:nvCxnSpPr>
          <p:cNvPr id="16" name="直接连接符 15"/>
          <p:cNvCxnSpPr>
            <a:stCxn id="8" idx="7"/>
            <a:endCxn id="7" idx="3"/>
          </p:cNvCxnSpPr>
          <p:nvPr/>
        </p:nvCxnSpPr>
        <p:spPr>
          <a:xfrm flipV="1">
            <a:off x="3122614" y="5567363"/>
            <a:ext cx="401637" cy="25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0"/>
            <a:endCxn id="5" idx="4"/>
          </p:cNvCxnSpPr>
          <p:nvPr/>
        </p:nvCxnSpPr>
        <p:spPr>
          <a:xfrm flipV="1">
            <a:off x="3071813" y="5229226"/>
            <a:ext cx="0" cy="5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7"/>
            <a:endCxn id="9" idx="3"/>
          </p:cNvCxnSpPr>
          <p:nvPr/>
        </p:nvCxnSpPr>
        <p:spPr>
          <a:xfrm flipV="1">
            <a:off x="3625851" y="5208589"/>
            <a:ext cx="403225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5"/>
            <a:endCxn id="10" idx="1"/>
          </p:cNvCxnSpPr>
          <p:nvPr/>
        </p:nvCxnSpPr>
        <p:spPr>
          <a:xfrm>
            <a:off x="3625851" y="5567363"/>
            <a:ext cx="403225" cy="25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4"/>
            <a:endCxn id="10" idx="0"/>
          </p:cNvCxnSpPr>
          <p:nvPr/>
        </p:nvCxnSpPr>
        <p:spPr>
          <a:xfrm>
            <a:off x="4079875" y="5229226"/>
            <a:ext cx="0" cy="5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6"/>
            <a:endCxn id="11" idx="2"/>
          </p:cNvCxnSpPr>
          <p:nvPr/>
        </p:nvCxnSpPr>
        <p:spPr>
          <a:xfrm>
            <a:off x="4151313" y="5157788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6"/>
            <a:endCxn id="12" idx="2"/>
          </p:cNvCxnSpPr>
          <p:nvPr/>
        </p:nvCxnSpPr>
        <p:spPr>
          <a:xfrm>
            <a:off x="4151313" y="58769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0"/>
            <a:endCxn id="11" idx="4"/>
          </p:cNvCxnSpPr>
          <p:nvPr/>
        </p:nvCxnSpPr>
        <p:spPr>
          <a:xfrm flipV="1">
            <a:off x="4656138" y="5229226"/>
            <a:ext cx="0" cy="5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1"/>
            <a:endCxn id="9" idx="5"/>
          </p:cNvCxnSpPr>
          <p:nvPr/>
        </p:nvCxnSpPr>
        <p:spPr>
          <a:xfrm flipH="1" flipV="1">
            <a:off x="4130675" y="5208589"/>
            <a:ext cx="185738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2" idx="1"/>
            <a:endCxn id="13" idx="5"/>
          </p:cNvCxnSpPr>
          <p:nvPr/>
        </p:nvCxnSpPr>
        <p:spPr>
          <a:xfrm flipH="1" flipV="1">
            <a:off x="4418014" y="5567363"/>
            <a:ext cx="187325" cy="25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7"/>
            <a:endCxn id="11" idx="3"/>
          </p:cNvCxnSpPr>
          <p:nvPr/>
        </p:nvCxnSpPr>
        <p:spPr>
          <a:xfrm flipV="1">
            <a:off x="4418014" y="5208589"/>
            <a:ext cx="187325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7"/>
            <a:endCxn id="13" idx="3"/>
          </p:cNvCxnSpPr>
          <p:nvPr/>
        </p:nvCxnSpPr>
        <p:spPr>
          <a:xfrm flipV="1">
            <a:off x="4130675" y="5567363"/>
            <a:ext cx="185738" cy="25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6"/>
            <a:endCxn id="14" idx="2"/>
          </p:cNvCxnSpPr>
          <p:nvPr/>
        </p:nvCxnSpPr>
        <p:spPr>
          <a:xfrm>
            <a:off x="4727575" y="5157788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2" idx="6"/>
            <a:endCxn id="15" idx="2"/>
          </p:cNvCxnSpPr>
          <p:nvPr/>
        </p:nvCxnSpPr>
        <p:spPr>
          <a:xfrm>
            <a:off x="4727575" y="58769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888163" y="5084763"/>
            <a:ext cx="2303463" cy="865187"/>
            <a:chOff x="6888163" y="5084763"/>
            <a:chExt cx="2303463" cy="865187"/>
          </a:xfrm>
        </p:grpSpPr>
        <p:sp>
          <p:nvSpPr>
            <p:cNvPr id="55" name="椭圆 54"/>
            <p:cNvSpPr/>
            <p:nvPr/>
          </p:nvSpPr>
          <p:spPr>
            <a:xfrm>
              <a:off x="6888163" y="5084763"/>
              <a:ext cx="144462" cy="144462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56" name="直接连接符 55"/>
            <p:cNvCxnSpPr>
              <a:stCxn id="55" idx="5"/>
              <a:endCxn id="57" idx="1"/>
            </p:cNvCxnSpPr>
            <p:nvPr/>
          </p:nvCxnSpPr>
          <p:spPr>
            <a:xfrm>
              <a:off x="7010401" y="5208589"/>
              <a:ext cx="403225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7391401" y="5445126"/>
              <a:ext cx="144463" cy="1444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58" name="椭圆 57"/>
            <p:cNvSpPr/>
            <p:nvPr/>
          </p:nvSpPr>
          <p:spPr>
            <a:xfrm>
              <a:off x="6888163" y="5805488"/>
              <a:ext cx="144462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59" name="椭圆 58"/>
            <p:cNvSpPr/>
            <p:nvPr/>
          </p:nvSpPr>
          <p:spPr>
            <a:xfrm>
              <a:off x="7896226" y="5084763"/>
              <a:ext cx="144463" cy="144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60" name="椭圆 59"/>
            <p:cNvSpPr/>
            <p:nvPr/>
          </p:nvSpPr>
          <p:spPr>
            <a:xfrm>
              <a:off x="7896226" y="5805488"/>
              <a:ext cx="144463" cy="144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61" name="椭圆 60"/>
            <p:cNvSpPr/>
            <p:nvPr/>
          </p:nvSpPr>
          <p:spPr>
            <a:xfrm>
              <a:off x="8472488" y="5084763"/>
              <a:ext cx="144462" cy="144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62" name="椭圆 61"/>
            <p:cNvSpPr/>
            <p:nvPr/>
          </p:nvSpPr>
          <p:spPr>
            <a:xfrm>
              <a:off x="8472488" y="5805488"/>
              <a:ext cx="144462" cy="144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63" name="椭圆 62"/>
            <p:cNvSpPr/>
            <p:nvPr/>
          </p:nvSpPr>
          <p:spPr>
            <a:xfrm>
              <a:off x="8183563" y="5445126"/>
              <a:ext cx="144462" cy="144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64" name="椭圆 63"/>
            <p:cNvSpPr/>
            <p:nvPr/>
          </p:nvSpPr>
          <p:spPr>
            <a:xfrm>
              <a:off x="9048751" y="5084763"/>
              <a:ext cx="142875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65" name="椭圆 64"/>
            <p:cNvSpPr/>
            <p:nvPr/>
          </p:nvSpPr>
          <p:spPr>
            <a:xfrm>
              <a:off x="9048751" y="5805488"/>
              <a:ext cx="142875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66" name="直接连接符 65"/>
            <p:cNvCxnSpPr>
              <a:stCxn id="58" idx="7"/>
              <a:endCxn id="57" idx="3"/>
            </p:cNvCxnSpPr>
            <p:nvPr/>
          </p:nvCxnSpPr>
          <p:spPr>
            <a:xfrm flipV="1">
              <a:off x="7010401" y="5567363"/>
              <a:ext cx="403225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8" idx="0"/>
              <a:endCxn id="55" idx="4"/>
            </p:cNvCxnSpPr>
            <p:nvPr/>
          </p:nvCxnSpPr>
          <p:spPr>
            <a:xfrm flipV="1">
              <a:off x="6959600" y="5229226"/>
              <a:ext cx="0" cy="57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7" idx="7"/>
              <a:endCxn id="59" idx="3"/>
            </p:cNvCxnSpPr>
            <p:nvPr/>
          </p:nvCxnSpPr>
          <p:spPr>
            <a:xfrm flipV="1">
              <a:off x="7515225" y="5208589"/>
              <a:ext cx="401638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7" idx="5"/>
              <a:endCxn id="60" idx="1"/>
            </p:cNvCxnSpPr>
            <p:nvPr/>
          </p:nvCxnSpPr>
          <p:spPr>
            <a:xfrm>
              <a:off x="7515225" y="5567363"/>
              <a:ext cx="401638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59" idx="4"/>
              <a:endCxn id="60" idx="0"/>
            </p:cNvCxnSpPr>
            <p:nvPr/>
          </p:nvCxnSpPr>
          <p:spPr>
            <a:xfrm>
              <a:off x="7967663" y="5229226"/>
              <a:ext cx="0" cy="57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59" idx="6"/>
              <a:endCxn id="61" idx="2"/>
            </p:cNvCxnSpPr>
            <p:nvPr/>
          </p:nvCxnSpPr>
          <p:spPr>
            <a:xfrm>
              <a:off x="8040688" y="5157788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0" idx="6"/>
              <a:endCxn id="62" idx="2"/>
            </p:cNvCxnSpPr>
            <p:nvPr/>
          </p:nvCxnSpPr>
          <p:spPr>
            <a:xfrm>
              <a:off x="8040688" y="5876925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2" idx="0"/>
              <a:endCxn id="61" idx="4"/>
            </p:cNvCxnSpPr>
            <p:nvPr/>
          </p:nvCxnSpPr>
          <p:spPr>
            <a:xfrm flipV="1">
              <a:off x="8543925" y="5229226"/>
              <a:ext cx="0" cy="57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3" idx="1"/>
              <a:endCxn id="59" idx="5"/>
            </p:cNvCxnSpPr>
            <p:nvPr/>
          </p:nvCxnSpPr>
          <p:spPr>
            <a:xfrm flipH="1" flipV="1">
              <a:off x="8018464" y="5208589"/>
              <a:ext cx="187325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2" idx="1"/>
              <a:endCxn id="63" idx="5"/>
            </p:cNvCxnSpPr>
            <p:nvPr/>
          </p:nvCxnSpPr>
          <p:spPr>
            <a:xfrm flipH="1" flipV="1">
              <a:off x="8307389" y="5567363"/>
              <a:ext cx="185737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3" idx="7"/>
              <a:endCxn id="61" idx="3"/>
            </p:cNvCxnSpPr>
            <p:nvPr/>
          </p:nvCxnSpPr>
          <p:spPr>
            <a:xfrm flipV="1">
              <a:off x="8307389" y="5208589"/>
              <a:ext cx="185737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0" idx="7"/>
              <a:endCxn id="63" idx="3"/>
            </p:cNvCxnSpPr>
            <p:nvPr/>
          </p:nvCxnSpPr>
          <p:spPr>
            <a:xfrm flipV="1">
              <a:off x="8018464" y="5567363"/>
              <a:ext cx="187325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61" idx="6"/>
              <a:endCxn id="64" idx="2"/>
            </p:cNvCxnSpPr>
            <p:nvPr/>
          </p:nvCxnSpPr>
          <p:spPr>
            <a:xfrm>
              <a:off x="8616950" y="5157788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62" idx="6"/>
              <a:endCxn id="65" idx="2"/>
            </p:cNvCxnSpPr>
            <p:nvPr/>
          </p:nvCxnSpPr>
          <p:spPr>
            <a:xfrm>
              <a:off x="8616950" y="5876925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7716044" y="1272155"/>
            <a:ext cx="3165329" cy="2481943"/>
            <a:chOff x="8472489" y="1330036"/>
            <a:chExt cx="3165329" cy="2481943"/>
          </a:xfrm>
        </p:grpSpPr>
        <p:sp>
          <p:nvSpPr>
            <p:cNvPr id="81" name="爆炸形 1 80"/>
            <p:cNvSpPr/>
            <p:nvPr/>
          </p:nvSpPr>
          <p:spPr>
            <a:xfrm>
              <a:off x="8472489" y="1330036"/>
              <a:ext cx="3165329" cy="2481943"/>
            </a:xfrm>
            <a:prstGeom prst="irregularSeal1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975725" y="1970842"/>
              <a:ext cx="22088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点覆盖可以用来建什么问题的模型？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66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点覆盖集与点独立集什么关系？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2453571" y="4833239"/>
            <a:ext cx="7272603" cy="1320836"/>
          </a:xfr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marL="0" indent="0" algn="ctr" eaLnBrk="1" hangingPunct="1">
              <a:buNone/>
            </a:pPr>
            <a:r>
              <a:rPr lang="en-US" altLang="zh-CN" sz="4000" b="1" dirty="0">
                <a:solidFill>
                  <a:srgbClr val="C00000"/>
                </a:solidFill>
              </a:rPr>
              <a:t>F</a:t>
            </a:r>
            <a:r>
              <a:rPr lang="zh-CN" altLang="en-US" sz="4000" b="1" dirty="0">
                <a:solidFill>
                  <a:srgbClr val="C00000"/>
                </a:solidFill>
              </a:rPr>
              <a:t>是点覆盖集当且仅当</a:t>
            </a:r>
            <a:r>
              <a:rPr lang="en-US" altLang="zh-CN" sz="4000" b="1" dirty="0">
                <a:solidFill>
                  <a:srgbClr val="C00000"/>
                </a:solidFill>
              </a:rPr>
              <a:t>V(G)-F</a:t>
            </a:r>
            <a:r>
              <a:rPr lang="zh-CN" altLang="en-US" sz="4000" b="1" dirty="0">
                <a:solidFill>
                  <a:srgbClr val="C00000"/>
                </a:solidFill>
              </a:rPr>
              <a:t>是点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独立集</a:t>
            </a:r>
            <a:endParaRPr lang="en-US" altLang="zh-CN" sz="40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CCFDB0-FEBA-48FF-840C-65F77D483B97}" type="slidenum">
              <a:rPr lang="zh-CN" altLang="en-US">
                <a:solidFill>
                  <a:srgbClr val="898989"/>
                </a:solidFill>
              </a:rPr>
              <a:pPr eaLnBrk="1" hangingPunct="1"/>
              <a:t>14</a:t>
            </a:fld>
            <a:endParaRPr lang="zh-CN" altLang="en-US">
              <a:solidFill>
                <a:srgbClr val="898989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11836" y="2494015"/>
            <a:ext cx="4011426" cy="1529504"/>
            <a:chOff x="7032626" y="5084763"/>
            <a:chExt cx="2303463" cy="865187"/>
          </a:xfrm>
        </p:grpSpPr>
        <p:sp>
          <p:nvSpPr>
            <p:cNvPr id="7" name="椭圆 6"/>
            <p:cNvSpPr/>
            <p:nvPr/>
          </p:nvSpPr>
          <p:spPr>
            <a:xfrm>
              <a:off x="7032626" y="5084763"/>
              <a:ext cx="142875" cy="144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8" name="直接连接符 7"/>
            <p:cNvCxnSpPr>
              <a:stCxn id="7" idx="5"/>
              <a:endCxn id="9" idx="1"/>
            </p:cNvCxnSpPr>
            <p:nvPr/>
          </p:nvCxnSpPr>
          <p:spPr>
            <a:xfrm>
              <a:off x="7154864" y="5208589"/>
              <a:ext cx="401637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7535863" y="5445126"/>
              <a:ext cx="144462" cy="144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0" name="椭圆 9"/>
            <p:cNvSpPr/>
            <p:nvPr/>
          </p:nvSpPr>
          <p:spPr>
            <a:xfrm>
              <a:off x="7032626" y="5805488"/>
              <a:ext cx="142875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8040689" y="5084763"/>
              <a:ext cx="142875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8040689" y="5805488"/>
              <a:ext cx="142875" cy="144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616951" y="5084763"/>
              <a:ext cx="142875" cy="144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616951" y="5805488"/>
              <a:ext cx="142875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328026" y="5445126"/>
              <a:ext cx="144463" cy="144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191626" y="5084763"/>
              <a:ext cx="144463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9191626" y="5805488"/>
              <a:ext cx="144463" cy="144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18" name="直接连接符 17"/>
            <p:cNvCxnSpPr>
              <a:stCxn id="10" idx="7"/>
              <a:endCxn id="9" idx="3"/>
            </p:cNvCxnSpPr>
            <p:nvPr/>
          </p:nvCxnSpPr>
          <p:spPr>
            <a:xfrm flipV="1">
              <a:off x="7154864" y="5567363"/>
              <a:ext cx="401637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0"/>
              <a:endCxn id="7" idx="4"/>
            </p:cNvCxnSpPr>
            <p:nvPr/>
          </p:nvCxnSpPr>
          <p:spPr>
            <a:xfrm flipV="1">
              <a:off x="7104063" y="5229226"/>
              <a:ext cx="0" cy="57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9" idx="7"/>
              <a:endCxn id="11" idx="3"/>
            </p:cNvCxnSpPr>
            <p:nvPr/>
          </p:nvCxnSpPr>
          <p:spPr>
            <a:xfrm flipV="1">
              <a:off x="7659689" y="5208589"/>
              <a:ext cx="401637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9" idx="5"/>
              <a:endCxn id="12" idx="1"/>
            </p:cNvCxnSpPr>
            <p:nvPr/>
          </p:nvCxnSpPr>
          <p:spPr>
            <a:xfrm>
              <a:off x="7659689" y="5567363"/>
              <a:ext cx="401637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1" idx="4"/>
              <a:endCxn id="12" idx="0"/>
            </p:cNvCxnSpPr>
            <p:nvPr/>
          </p:nvCxnSpPr>
          <p:spPr>
            <a:xfrm>
              <a:off x="8112125" y="5229226"/>
              <a:ext cx="0" cy="57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1" idx="6"/>
              <a:endCxn id="13" idx="2"/>
            </p:cNvCxnSpPr>
            <p:nvPr/>
          </p:nvCxnSpPr>
          <p:spPr>
            <a:xfrm>
              <a:off x="8183564" y="5157788"/>
              <a:ext cx="4333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2" idx="6"/>
              <a:endCxn id="14" idx="2"/>
            </p:cNvCxnSpPr>
            <p:nvPr/>
          </p:nvCxnSpPr>
          <p:spPr>
            <a:xfrm>
              <a:off x="8183564" y="5876925"/>
              <a:ext cx="4333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0"/>
              <a:endCxn id="13" idx="4"/>
            </p:cNvCxnSpPr>
            <p:nvPr/>
          </p:nvCxnSpPr>
          <p:spPr>
            <a:xfrm flipV="1">
              <a:off x="8688388" y="5229226"/>
              <a:ext cx="0" cy="57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5" idx="1"/>
              <a:endCxn id="11" idx="5"/>
            </p:cNvCxnSpPr>
            <p:nvPr/>
          </p:nvCxnSpPr>
          <p:spPr>
            <a:xfrm flipH="1" flipV="1">
              <a:off x="8162925" y="5208589"/>
              <a:ext cx="185738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4" idx="1"/>
              <a:endCxn id="15" idx="5"/>
            </p:cNvCxnSpPr>
            <p:nvPr/>
          </p:nvCxnSpPr>
          <p:spPr>
            <a:xfrm flipH="1" flipV="1">
              <a:off x="8451850" y="5567363"/>
              <a:ext cx="185738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5" idx="7"/>
              <a:endCxn id="13" idx="3"/>
            </p:cNvCxnSpPr>
            <p:nvPr/>
          </p:nvCxnSpPr>
          <p:spPr>
            <a:xfrm flipV="1">
              <a:off x="8451850" y="5208589"/>
              <a:ext cx="185738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2" idx="7"/>
              <a:endCxn id="15" idx="3"/>
            </p:cNvCxnSpPr>
            <p:nvPr/>
          </p:nvCxnSpPr>
          <p:spPr>
            <a:xfrm flipV="1">
              <a:off x="8162925" y="5567363"/>
              <a:ext cx="185738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3" idx="6"/>
              <a:endCxn id="16" idx="2"/>
            </p:cNvCxnSpPr>
            <p:nvPr/>
          </p:nvCxnSpPr>
          <p:spPr>
            <a:xfrm>
              <a:off x="8759825" y="5157788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4" idx="6"/>
              <a:endCxn id="17" idx="2"/>
            </p:cNvCxnSpPr>
            <p:nvPr/>
          </p:nvCxnSpPr>
          <p:spPr>
            <a:xfrm>
              <a:off x="8759825" y="5876925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6307137" y="2481983"/>
            <a:ext cx="4238151" cy="1541536"/>
            <a:chOff x="6888163" y="5084763"/>
            <a:chExt cx="2303463" cy="865187"/>
          </a:xfrm>
        </p:grpSpPr>
        <p:sp>
          <p:nvSpPr>
            <p:cNvPr id="33" name="椭圆 32"/>
            <p:cNvSpPr/>
            <p:nvPr/>
          </p:nvSpPr>
          <p:spPr>
            <a:xfrm>
              <a:off x="6888163" y="5084763"/>
              <a:ext cx="144462" cy="14446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34" name="直接连接符 33"/>
            <p:cNvCxnSpPr>
              <a:stCxn id="33" idx="5"/>
              <a:endCxn id="35" idx="1"/>
            </p:cNvCxnSpPr>
            <p:nvPr/>
          </p:nvCxnSpPr>
          <p:spPr>
            <a:xfrm>
              <a:off x="7010401" y="5208589"/>
              <a:ext cx="403225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7391401" y="5445126"/>
              <a:ext cx="144463" cy="1444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36" name="椭圆 35"/>
            <p:cNvSpPr/>
            <p:nvPr/>
          </p:nvSpPr>
          <p:spPr>
            <a:xfrm>
              <a:off x="6888163" y="5805488"/>
              <a:ext cx="144462" cy="14446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7896226" y="5084763"/>
              <a:ext cx="144463" cy="144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7896226" y="5805488"/>
              <a:ext cx="144463" cy="1444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39" name="椭圆 38"/>
            <p:cNvSpPr/>
            <p:nvPr/>
          </p:nvSpPr>
          <p:spPr>
            <a:xfrm>
              <a:off x="8472488" y="5084763"/>
              <a:ext cx="144462" cy="1444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8472488" y="5805488"/>
              <a:ext cx="144462" cy="144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1" name="椭圆 40"/>
            <p:cNvSpPr/>
            <p:nvPr/>
          </p:nvSpPr>
          <p:spPr>
            <a:xfrm>
              <a:off x="8183563" y="5445126"/>
              <a:ext cx="144462" cy="14446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2" name="椭圆 41"/>
            <p:cNvSpPr/>
            <p:nvPr/>
          </p:nvSpPr>
          <p:spPr>
            <a:xfrm>
              <a:off x="9048751" y="5084763"/>
              <a:ext cx="142875" cy="14446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3" name="椭圆 42"/>
            <p:cNvSpPr/>
            <p:nvPr/>
          </p:nvSpPr>
          <p:spPr>
            <a:xfrm>
              <a:off x="9048751" y="5805488"/>
              <a:ext cx="142875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44" name="直接连接符 43"/>
            <p:cNvCxnSpPr>
              <a:stCxn id="36" idx="7"/>
              <a:endCxn id="35" idx="3"/>
            </p:cNvCxnSpPr>
            <p:nvPr/>
          </p:nvCxnSpPr>
          <p:spPr>
            <a:xfrm flipV="1">
              <a:off x="7010401" y="5567363"/>
              <a:ext cx="403225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6" idx="0"/>
              <a:endCxn id="33" idx="4"/>
            </p:cNvCxnSpPr>
            <p:nvPr/>
          </p:nvCxnSpPr>
          <p:spPr>
            <a:xfrm flipV="1">
              <a:off x="6959600" y="5229226"/>
              <a:ext cx="0" cy="57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5" idx="7"/>
              <a:endCxn id="37" idx="3"/>
            </p:cNvCxnSpPr>
            <p:nvPr/>
          </p:nvCxnSpPr>
          <p:spPr>
            <a:xfrm flipV="1">
              <a:off x="7515225" y="5208589"/>
              <a:ext cx="401638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5" idx="5"/>
              <a:endCxn id="38" idx="1"/>
            </p:cNvCxnSpPr>
            <p:nvPr/>
          </p:nvCxnSpPr>
          <p:spPr>
            <a:xfrm>
              <a:off x="7515225" y="5567363"/>
              <a:ext cx="401638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7" idx="4"/>
              <a:endCxn id="38" idx="0"/>
            </p:cNvCxnSpPr>
            <p:nvPr/>
          </p:nvCxnSpPr>
          <p:spPr>
            <a:xfrm>
              <a:off x="7967663" y="5229226"/>
              <a:ext cx="0" cy="57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7" idx="6"/>
              <a:endCxn id="39" idx="2"/>
            </p:cNvCxnSpPr>
            <p:nvPr/>
          </p:nvCxnSpPr>
          <p:spPr>
            <a:xfrm>
              <a:off x="8040688" y="5157788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8" idx="6"/>
              <a:endCxn id="40" idx="2"/>
            </p:cNvCxnSpPr>
            <p:nvPr/>
          </p:nvCxnSpPr>
          <p:spPr>
            <a:xfrm>
              <a:off x="8040688" y="5876925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0"/>
              <a:endCxn id="39" idx="4"/>
            </p:cNvCxnSpPr>
            <p:nvPr/>
          </p:nvCxnSpPr>
          <p:spPr>
            <a:xfrm flipV="1">
              <a:off x="8543925" y="5229226"/>
              <a:ext cx="0" cy="57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1" idx="1"/>
              <a:endCxn id="37" idx="5"/>
            </p:cNvCxnSpPr>
            <p:nvPr/>
          </p:nvCxnSpPr>
          <p:spPr>
            <a:xfrm flipH="1" flipV="1">
              <a:off x="8018464" y="5208589"/>
              <a:ext cx="187325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0" idx="1"/>
              <a:endCxn id="41" idx="5"/>
            </p:cNvCxnSpPr>
            <p:nvPr/>
          </p:nvCxnSpPr>
          <p:spPr>
            <a:xfrm flipH="1" flipV="1">
              <a:off x="8307389" y="5567363"/>
              <a:ext cx="185737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1" idx="7"/>
              <a:endCxn id="39" idx="3"/>
            </p:cNvCxnSpPr>
            <p:nvPr/>
          </p:nvCxnSpPr>
          <p:spPr>
            <a:xfrm flipV="1">
              <a:off x="8307389" y="5208589"/>
              <a:ext cx="185737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38" idx="7"/>
              <a:endCxn id="41" idx="3"/>
            </p:cNvCxnSpPr>
            <p:nvPr/>
          </p:nvCxnSpPr>
          <p:spPr>
            <a:xfrm flipV="1">
              <a:off x="8018464" y="5567363"/>
              <a:ext cx="187325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9" idx="6"/>
              <a:endCxn id="42" idx="2"/>
            </p:cNvCxnSpPr>
            <p:nvPr/>
          </p:nvCxnSpPr>
          <p:spPr>
            <a:xfrm>
              <a:off x="8616950" y="5157788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0" idx="6"/>
              <a:endCxn id="43" idx="2"/>
            </p:cNvCxnSpPr>
            <p:nvPr/>
          </p:nvCxnSpPr>
          <p:spPr>
            <a:xfrm>
              <a:off x="8616950" y="5876925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点覆盖集与点独立集什么关系？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1981200" y="2054225"/>
            <a:ext cx="8229600" cy="533400"/>
          </a:xfr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F</a:t>
            </a:r>
            <a:r>
              <a:rPr lang="zh-CN" altLang="en-US" sz="3200" b="1" dirty="0">
                <a:solidFill>
                  <a:srgbClr val="C00000"/>
                </a:solidFill>
              </a:rPr>
              <a:t>是点覆盖集当且仅当</a:t>
            </a:r>
            <a:r>
              <a:rPr lang="en-US" altLang="zh-CN" sz="3200" b="1" dirty="0">
                <a:solidFill>
                  <a:srgbClr val="C00000"/>
                </a:solidFill>
              </a:rPr>
              <a:t>V(G)-F</a:t>
            </a:r>
            <a:r>
              <a:rPr lang="zh-CN" altLang="en-US" sz="3200" b="1" dirty="0">
                <a:solidFill>
                  <a:srgbClr val="C00000"/>
                </a:solidFill>
              </a:rPr>
              <a:t>是点独立集。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CCFDB0-FEBA-48FF-840C-65F77D483B97}" type="slidenum">
              <a:rPr lang="zh-CN" altLang="en-US">
                <a:solidFill>
                  <a:srgbClr val="898989"/>
                </a:solidFill>
              </a:rPr>
              <a:pPr eaLnBrk="1" hangingPunct="1"/>
              <a:t>15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2533" name="矩形 4"/>
          <p:cNvSpPr>
            <a:spLocks noChangeArrowheads="1"/>
          </p:cNvSpPr>
          <p:nvPr/>
        </p:nvSpPr>
        <p:spPr bwMode="auto">
          <a:xfrm>
            <a:off x="1202226" y="3174397"/>
            <a:ext cx="978754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/>
              <a:t>证明：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F</a:t>
            </a:r>
            <a:r>
              <a:rPr lang="zh-CN" altLang="en-US" dirty="0"/>
              <a:t>是点覆盖集 ⇔ </a:t>
            </a:r>
            <a:r>
              <a:rPr lang="en-US" altLang="zh-CN" dirty="0"/>
              <a:t>G</a:t>
            </a:r>
            <a:r>
              <a:rPr lang="zh-CN" altLang="en-US" dirty="0"/>
              <a:t>的每条边都有至少一个端点在</a:t>
            </a:r>
            <a:r>
              <a:rPr lang="en-US" altLang="zh-CN" dirty="0"/>
              <a:t>F</a:t>
            </a:r>
            <a:r>
              <a:rPr lang="zh-CN" altLang="en-US" dirty="0"/>
              <a:t>中 ⇔ 没有两端点都在</a:t>
            </a:r>
            <a:r>
              <a:rPr lang="en-US" altLang="zh-CN" dirty="0"/>
              <a:t>V(G)-F</a:t>
            </a:r>
            <a:r>
              <a:rPr lang="zh-CN" altLang="en-US" dirty="0"/>
              <a:t>中的边 ⇔ </a:t>
            </a:r>
            <a:r>
              <a:rPr lang="en-US" altLang="zh-CN" dirty="0"/>
              <a:t>V(G)-F</a:t>
            </a:r>
            <a:r>
              <a:rPr lang="zh-CN" altLang="en-US" dirty="0"/>
              <a:t>是点独立集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837070" y="5052280"/>
            <a:ext cx="3903663" cy="1304070"/>
            <a:chOff x="6888163" y="5084763"/>
            <a:chExt cx="2303463" cy="865187"/>
          </a:xfrm>
        </p:grpSpPr>
        <p:sp>
          <p:nvSpPr>
            <p:cNvPr id="33" name="椭圆 32"/>
            <p:cNvSpPr/>
            <p:nvPr/>
          </p:nvSpPr>
          <p:spPr>
            <a:xfrm>
              <a:off x="6888163" y="5084763"/>
              <a:ext cx="144462" cy="14446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34" name="直接连接符 33"/>
            <p:cNvCxnSpPr>
              <a:stCxn id="33" idx="5"/>
              <a:endCxn id="35" idx="1"/>
            </p:cNvCxnSpPr>
            <p:nvPr/>
          </p:nvCxnSpPr>
          <p:spPr>
            <a:xfrm>
              <a:off x="7010401" y="5208589"/>
              <a:ext cx="403225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7391401" y="5445126"/>
              <a:ext cx="144463" cy="1444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36" name="椭圆 35"/>
            <p:cNvSpPr/>
            <p:nvPr/>
          </p:nvSpPr>
          <p:spPr>
            <a:xfrm>
              <a:off x="6888163" y="5805488"/>
              <a:ext cx="144462" cy="14446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7896226" y="5084763"/>
              <a:ext cx="144463" cy="144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7896226" y="5805488"/>
              <a:ext cx="144463" cy="1444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39" name="椭圆 38"/>
            <p:cNvSpPr/>
            <p:nvPr/>
          </p:nvSpPr>
          <p:spPr>
            <a:xfrm>
              <a:off x="8472488" y="5084763"/>
              <a:ext cx="144462" cy="1444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8472488" y="5805488"/>
              <a:ext cx="144462" cy="144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1" name="椭圆 40"/>
            <p:cNvSpPr/>
            <p:nvPr/>
          </p:nvSpPr>
          <p:spPr>
            <a:xfrm>
              <a:off x="8183563" y="5445126"/>
              <a:ext cx="144462" cy="14446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2" name="椭圆 41"/>
            <p:cNvSpPr/>
            <p:nvPr/>
          </p:nvSpPr>
          <p:spPr>
            <a:xfrm>
              <a:off x="9048751" y="5084763"/>
              <a:ext cx="142875" cy="14446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3" name="椭圆 42"/>
            <p:cNvSpPr/>
            <p:nvPr/>
          </p:nvSpPr>
          <p:spPr>
            <a:xfrm>
              <a:off x="9048751" y="5805488"/>
              <a:ext cx="142875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44" name="直接连接符 43"/>
            <p:cNvCxnSpPr>
              <a:stCxn id="36" idx="7"/>
              <a:endCxn id="35" idx="3"/>
            </p:cNvCxnSpPr>
            <p:nvPr/>
          </p:nvCxnSpPr>
          <p:spPr>
            <a:xfrm flipV="1">
              <a:off x="7010401" y="5567363"/>
              <a:ext cx="403225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6" idx="0"/>
              <a:endCxn id="33" idx="4"/>
            </p:cNvCxnSpPr>
            <p:nvPr/>
          </p:nvCxnSpPr>
          <p:spPr>
            <a:xfrm flipV="1">
              <a:off x="6959600" y="5229226"/>
              <a:ext cx="0" cy="57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5" idx="7"/>
              <a:endCxn id="37" idx="3"/>
            </p:cNvCxnSpPr>
            <p:nvPr/>
          </p:nvCxnSpPr>
          <p:spPr>
            <a:xfrm flipV="1">
              <a:off x="7515225" y="5208589"/>
              <a:ext cx="401638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5" idx="5"/>
              <a:endCxn id="38" idx="1"/>
            </p:cNvCxnSpPr>
            <p:nvPr/>
          </p:nvCxnSpPr>
          <p:spPr>
            <a:xfrm>
              <a:off x="7515225" y="5567363"/>
              <a:ext cx="401638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7" idx="4"/>
              <a:endCxn id="38" idx="0"/>
            </p:cNvCxnSpPr>
            <p:nvPr/>
          </p:nvCxnSpPr>
          <p:spPr>
            <a:xfrm>
              <a:off x="7967663" y="5229226"/>
              <a:ext cx="0" cy="57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7" idx="6"/>
              <a:endCxn id="39" idx="2"/>
            </p:cNvCxnSpPr>
            <p:nvPr/>
          </p:nvCxnSpPr>
          <p:spPr>
            <a:xfrm>
              <a:off x="8040688" y="5157788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8" idx="6"/>
              <a:endCxn id="40" idx="2"/>
            </p:cNvCxnSpPr>
            <p:nvPr/>
          </p:nvCxnSpPr>
          <p:spPr>
            <a:xfrm>
              <a:off x="8040688" y="5876925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0"/>
              <a:endCxn id="39" idx="4"/>
            </p:cNvCxnSpPr>
            <p:nvPr/>
          </p:nvCxnSpPr>
          <p:spPr>
            <a:xfrm flipV="1">
              <a:off x="8543925" y="5229226"/>
              <a:ext cx="0" cy="57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1" idx="1"/>
              <a:endCxn id="37" idx="5"/>
            </p:cNvCxnSpPr>
            <p:nvPr/>
          </p:nvCxnSpPr>
          <p:spPr>
            <a:xfrm flipH="1" flipV="1">
              <a:off x="8018464" y="5208589"/>
              <a:ext cx="187325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0" idx="1"/>
              <a:endCxn id="41" idx="5"/>
            </p:cNvCxnSpPr>
            <p:nvPr/>
          </p:nvCxnSpPr>
          <p:spPr>
            <a:xfrm flipH="1" flipV="1">
              <a:off x="8307389" y="5567363"/>
              <a:ext cx="185737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1" idx="7"/>
              <a:endCxn id="39" idx="3"/>
            </p:cNvCxnSpPr>
            <p:nvPr/>
          </p:nvCxnSpPr>
          <p:spPr>
            <a:xfrm flipV="1">
              <a:off x="8307389" y="5208589"/>
              <a:ext cx="185737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38" idx="7"/>
              <a:endCxn id="41" idx="3"/>
            </p:cNvCxnSpPr>
            <p:nvPr/>
          </p:nvCxnSpPr>
          <p:spPr>
            <a:xfrm flipV="1">
              <a:off x="8018464" y="5567363"/>
              <a:ext cx="187325" cy="258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9" idx="6"/>
              <a:endCxn id="42" idx="2"/>
            </p:cNvCxnSpPr>
            <p:nvPr/>
          </p:nvCxnSpPr>
          <p:spPr>
            <a:xfrm>
              <a:off x="8616950" y="5157788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0" idx="6"/>
              <a:endCxn id="43" idx="2"/>
            </p:cNvCxnSpPr>
            <p:nvPr/>
          </p:nvCxnSpPr>
          <p:spPr>
            <a:xfrm>
              <a:off x="8616950" y="5876925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2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点覆盖集与独立集 </a:t>
            </a:r>
            <a:r>
              <a:rPr lang="en-US" altLang="zh-CN" sz="2800"/>
              <a:t>(</a:t>
            </a:r>
            <a:r>
              <a:rPr lang="zh-CN" altLang="en-US" sz="2800"/>
              <a:t>续</a:t>
            </a:r>
            <a:r>
              <a:rPr lang="en-US" altLang="zh-CN" sz="2800"/>
              <a:t>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zh-CN" altLang="en-US" sz="3600" dirty="0"/>
              <a:t>推论</a:t>
            </a:r>
            <a:r>
              <a:rPr lang="en-US" altLang="zh-CN" sz="3600" b="1" dirty="0">
                <a:solidFill>
                  <a:srgbClr val="C00000"/>
                </a:solidFill>
              </a:rPr>
              <a:t> F</a:t>
            </a:r>
            <a:r>
              <a:rPr lang="zh-CN" altLang="en-US" sz="3600" b="1" dirty="0">
                <a:solidFill>
                  <a:srgbClr val="C00000"/>
                </a:solidFill>
              </a:rPr>
              <a:t>是极小点覆盖集当且仅当</a:t>
            </a:r>
            <a:r>
              <a:rPr lang="en-US" altLang="zh-CN" sz="3600" b="1" dirty="0">
                <a:solidFill>
                  <a:srgbClr val="C00000"/>
                </a:solidFill>
              </a:rPr>
              <a:t>V(G)-F</a:t>
            </a:r>
            <a:r>
              <a:rPr lang="zh-CN" altLang="en-US" sz="3600" b="1" dirty="0">
                <a:solidFill>
                  <a:srgbClr val="C00000"/>
                </a:solidFill>
              </a:rPr>
              <a:t>是极大点独立集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>
              <a:buNone/>
              <a:defRPr/>
            </a:pPr>
            <a:r>
              <a:rPr lang="zh-CN" altLang="en-US" sz="3600" dirty="0"/>
              <a:t>证明：</a:t>
            </a:r>
            <a:endParaRPr lang="en-US" altLang="zh-CN" sz="3600" dirty="0"/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en-US" altLang="zh-CN" sz="3600" dirty="0"/>
              <a:t>F</a:t>
            </a:r>
            <a:r>
              <a:rPr lang="zh-CN" altLang="en-US" sz="3600" dirty="0"/>
              <a:t>是点覆盖集当且仅当</a:t>
            </a:r>
            <a:r>
              <a:rPr lang="en-US" altLang="zh-CN" sz="3600" dirty="0"/>
              <a:t>V(G)-F</a:t>
            </a:r>
            <a:r>
              <a:rPr lang="zh-CN" altLang="en-US" sz="3600" dirty="0"/>
              <a:t>是点独立集</a:t>
            </a:r>
            <a:endParaRPr lang="en-US" altLang="zh-CN" sz="3600" dirty="0"/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en-US" altLang="zh-CN" sz="3600" dirty="0"/>
              <a:t>F</a:t>
            </a:r>
            <a:r>
              <a:rPr lang="zh-CN" altLang="en-US" sz="3600" dirty="0"/>
              <a:t>是极小点覆盖集 ⇔ </a:t>
            </a:r>
            <a:r>
              <a:rPr lang="en-US" altLang="zh-CN" sz="3600" dirty="0"/>
              <a:t>F</a:t>
            </a:r>
            <a:r>
              <a:rPr lang="zh-CN" altLang="en-US" sz="3600" dirty="0"/>
              <a:t>中去除任意一些点就会将至少一条边的两个端点都去除 ⇔ </a:t>
            </a:r>
            <a:r>
              <a:rPr lang="en-US" altLang="zh-CN" sz="3600" dirty="0"/>
              <a:t>V(G)-F</a:t>
            </a:r>
            <a:r>
              <a:rPr lang="zh-CN" altLang="en-US" sz="3600" dirty="0"/>
              <a:t>中加入任意一些点就会将至少一条边的两个端点都加入 ⇔ </a:t>
            </a:r>
            <a:r>
              <a:rPr lang="en-US" altLang="zh-CN" sz="3600" dirty="0"/>
              <a:t>V(G)-F</a:t>
            </a:r>
            <a:r>
              <a:rPr lang="zh-CN" altLang="en-US" sz="3600" dirty="0"/>
              <a:t>是极大点独立集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3DDA6C-F1B0-47FA-AD9D-D8878765927B}" type="slidenum">
              <a:rPr lang="zh-CN" altLang="en-US">
                <a:solidFill>
                  <a:srgbClr val="898989"/>
                </a:solidFill>
              </a:rPr>
              <a:pPr eaLnBrk="1" hangingPunct="1"/>
              <a:t>16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点覆盖集与独立集 </a:t>
            </a:r>
            <a:r>
              <a:rPr lang="en-US" altLang="zh-CN" sz="2800"/>
              <a:t>(</a:t>
            </a:r>
            <a:r>
              <a:rPr lang="zh-CN" altLang="en-US" sz="2800"/>
              <a:t>续</a:t>
            </a:r>
            <a:r>
              <a:rPr lang="en-US" altLang="zh-CN" sz="2800"/>
              <a:t>)</a:t>
            </a:r>
            <a:endParaRPr lang="zh-CN" altLang="en-US" smtClean="0"/>
          </a:p>
        </p:txBody>
      </p:sp>
      <p:pic>
        <p:nvPicPr>
          <p:cNvPr id="3" name="内容占位符 2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8" y="2643201"/>
            <a:ext cx="11970262" cy="1418845"/>
          </a:xfrm>
        </p:spPr>
      </p:pic>
      <p:sp>
        <p:nvSpPr>
          <p:cNvPr id="2" name="文本框 1"/>
          <p:cNvSpPr txBox="1"/>
          <p:nvPr/>
        </p:nvSpPr>
        <p:spPr>
          <a:xfrm>
            <a:off x="4176243" y="4552894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err="1" smtClean="0"/>
              <a:t>Gallai</a:t>
            </a:r>
            <a:r>
              <a:rPr lang="zh-CN" altLang="en-US" sz="5400" dirty="0" smtClean="0"/>
              <a:t>恒等式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4404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6" y="733425"/>
            <a:ext cx="10751128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8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060" y="560951"/>
            <a:ext cx="2390486" cy="231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127" y="2992583"/>
            <a:ext cx="3597803" cy="23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6456040" y="1575885"/>
            <a:ext cx="457200" cy="3020045"/>
            <a:chOff x="4932040" y="1575884"/>
            <a:chExt cx="457200" cy="302004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流程图: 联系 5"/>
            <p:cNvSpPr/>
            <p:nvPr/>
          </p:nvSpPr>
          <p:spPr>
            <a:xfrm>
              <a:off x="4932040" y="1575884"/>
              <a:ext cx="457200" cy="457200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/>
                <a:t>i1</a:t>
              </a:r>
              <a:endParaRPr lang="zh-CN" altLang="en-US" dirty="0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4932040" y="2430166"/>
              <a:ext cx="457200" cy="457200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/>
                <a:t>i2</a:t>
              </a:r>
              <a:endParaRPr lang="zh-CN" altLang="en-US" dirty="0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4932040" y="3284448"/>
              <a:ext cx="457200" cy="457200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/>
                <a:t>i3</a:t>
              </a:r>
              <a:endParaRPr lang="zh-CN" altLang="en-US" dirty="0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4932040" y="4138729"/>
              <a:ext cx="457200" cy="457200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/>
                <a:t>i4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048328" y="1556793"/>
            <a:ext cx="457200" cy="3020045"/>
            <a:chOff x="7524328" y="1556792"/>
            <a:chExt cx="457200" cy="302004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流程图: 联系 12"/>
            <p:cNvSpPr/>
            <p:nvPr/>
          </p:nvSpPr>
          <p:spPr>
            <a:xfrm>
              <a:off x="7524328" y="1556792"/>
              <a:ext cx="457200" cy="457200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/>
                <a:t>j1</a:t>
              </a:r>
              <a:endParaRPr lang="zh-CN" altLang="en-US" dirty="0"/>
            </a:p>
          </p:txBody>
        </p:sp>
        <p:sp>
          <p:nvSpPr>
            <p:cNvPr id="14" name="流程图: 联系 13"/>
            <p:cNvSpPr/>
            <p:nvPr/>
          </p:nvSpPr>
          <p:spPr>
            <a:xfrm>
              <a:off x="7524328" y="2411074"/>
              <a:ext cx="457200" cy="457200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/>
                <a:t>j2</a:t>
              </a:r>
              <a:endParaRPr lang="zh-CN" altLang="en-US" dirty="0"/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7524328" y="3265356"/>
              <a:ext cx="457200" cy="457200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/>
                <a:t>j3</a:t>
              </a:r>
              <a:endParaRPr lang="zh-CN" altLang="en-US" dirty="0"/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7524328" y="4119637"/>
              <a:ext cx="457200" cy="457200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/>
                <a:t>j4</a:t>
              </a:r>
              <a:endParaRPr lang="zh-CN" altLang="en-US" dirty="0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6913564" y="1785939"/>
            <a:ext cx="2135187" cy="2562225"/>
            <a:chOff x="5389240" y="1785392"/>
            <a:chExt cx="2135088" cy="2562845"/>
          </a:xfrm>
        </p:grpSpPr>
        <p:cxnSp>
          <p:nvCxnSpPr>
            <p:cNvPr id="17" name="直接箭头连接符 16"/>
            <p:cNvCxnSpPr>
              <a:stCxn id="6" idx="6"/>
              <a:endCxn id="13" idx="2"/>
            </p:cNvCxnSpPr>
            <p:nvPr/>
          </p:nvCxnSpPr>
          <p:spPr>
            <a:xfrm flipV="1">
              <a:off x="5389240" y="1785392"/>
              <a:ext cx="2135088" cy="19055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15" idx="2"/>
            </p:cNvCxnSpPr>
            <p:nvPr/>
          </p:nvCxnSpPr>
          <p:spPr>
            <a:xfrm>
              <a:off x="5389240" y="1804447"/>
              <a:ext cx="2135088" cy="1689509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6"/>
              <a:endCxn id="16" idx="2"/>
            </p:cNvCxnSpPr>
            <p:nvPr/>
          </p:nvCxnSpPr>
          <p:spPr>
            <a:xfrm>
              <a:off x="5389240" y="1804447"/>
              <a:ext cx="2135088" cy="254379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6913564" y="1785939"/>
            <a:ext cx="2135187" cy="2562225"/>
            <a:chOff x="5389240" y="1785392"/>
            <a:chExt cx="2135088" cy="2562845"/>
          </a:xfrm>
        </p:grpSpPr>
        <p:cxnSp>
          <p:nvCxnSpPr>
            <p:cNvPr id="23" name="直接箭头连接符 22"/>
            <p:cNvCxnSpPr>
              <a:stCxn id="10" idx="6"/>
              <a:endCxn id="13" idx="2"/>
            </p:cNvCxnSpPr>
            <p:nvPr/>
          </p:nvCxnSpPr>
          <p:spPr>
            <a:xfrm flipV="1">
              <a:off x="5389240" y="1785392"/>
              <a:ext cx="2135088" cy="873336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0" idx="6"/>
              <a:endCxn id="15" idx="2"/>
            </p:cNvCxnSpPr>
            <p:nvPr/>
          </p:nvCxnSpPr>
          <p:spPr>
            <a:xfrm>
              <a:off x="5389240" y="2658728"/>
              <a:ext cx="2135088" cy="835227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6"/>
              <a:endCxn id="16" idx="2"/>
            </p:cNvCxnSpPr>
            <p:nvPr/>
          </p:nvCxnSpPr>
          <p:spPr>
            <a:xfrm>
              <a:off x="5389240" y="2658728"/>
              <a:ext cx="2135088" cy="1689509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6855687" y="2652407"/>
            <a:ext cx="2135187" cy="873126"/>
            <a:chOff x="5389240" y="2639674"/>
            <a:chExt cx="2135088" cy="873337"/>
          </a:xfrm>
        </p:grpSpPr>
        <p:cxnSp>
          <p:nvCxnSpPr>
            <p:cNvPr id="29" name="直接箭头连接符 28"/>
            <p:cNvCxnSpPr>
              <a:stCxn id="11" idx="6"/>
              <a:endCxn id="14" idx="2"/>
            </p:cNvCxnSpPr>
            <p:nvPr/>
          </p:nvCxnSpPr>
          <p:spPr>
            <a:xfrm flipV="1">
              <a:off x="5389240" y="2639674"/>
              <a:ext cx="2135088" cy="873336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5" idx="2"/>
            </p:cNvCxnSpPr>
            <p:nvPr/>
          </p:nvCxnSpPr>
          <p:spPr>
            <a:xfrm flipV="1">
              <a:off x="5389240" y="3493956"/>
              <a:ext cx="2135088" cy="19055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6913564" y="1785939"/>
            <a:ext cx="2135187" cy="2581275"/>
            <a:chOff x="5389240" y="1785392"/>
            <a:chExt cx="2135088" cy="2581937"/>
          </a:xfrm>
        </p:grpSpPr>
        <p:cxnSp>
          <p:nvCxnSpPr>
            <p:cNvPr id="38" name="直接箭头连接符 37"/>
            <p:cNvCxnSpPr>
              <a:stCxn id="12" idx="6"/>
              <a:endCxn id="13" idx="2"/>
            </p:cNvCxnSpPr>
            <p:nvPr/>
          </p:nvCxnSpPr>
          <p:spPr>
            <a:xfrm flipV="1">
              <a:off x="5389240" y="1785392"/>
              <a:ext cx="2135088" cy="2581937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2" idx="6"/>
              <a:endCxn id="14" idx="2"/>
            </p:cNvCxnSpPr>
            <p:nvPr/>
          </p:nvCxnSpPr>
          <p:spPr>
            <a:xfrm flipV="1">
              <a:off x="5389240" y="2639686"/>
              <a:ext cx="2135088" cy="1727643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2" idx="6"/>
              <a:endCxn id="16" idx="2"/>
            </p:cNvCxnSpPr>
            <p:nvPr/>
          </p:nvCxnSpPr>
          <p:spPr>
            <a:xfrm flipV="1">
              <a:off x="5389240" y="4348274"/>
              <a:ext cx="2135088" cy="19055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6855687" y="1792788"/>
            <a:ext cx="2135187" cy="2581275"/>
            <a:chOff x="5389240" y="1785392"/>
            <a:chExt cx="2135088" cy="2581937"/>
          </a:xfrm>
        </p:grpSpPr>
        <p:cxnSp>
          <p:nvCxnSpPr>
            <p:cNvPr id="49" name="直接连接符 48"/>
            <p:cNvCxnSpPr>
              <a:stCxn id="6" idx="6"/>
              <a:endCxn id="13" idx="2"/>
            </p:cNvCxnSpPr>
            <p:nvPr/>
          </p:nvCxnSpPr>
          <p:spPr>
            <a:xfrm flipV="1">
              <a:off x="5389240" y="1785392"/>
              <a:ext cx="2135088" cy="190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10" idx="6"/>
              <a:endCxn id="15" idx="2"/>
            </p:cNvCxnSpPr>
            <p:nvPr/>
          </p:nvCxnSpPr>
          <p:spPr>
            <a:xfrm>
              <a:off x="5389240" y="2658741"/>
              <a:ext cx="2135088" cy="83523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11" idx="6"/>
              <a:endCxn id="14" idx="2"/>
            </p:cNvCxnSpPr>
            <p:nvPr/>
          </p:nvCxnSpPr>
          <p:spPr>
            <a:xfrm flipV="1">
              <a:off x="5389240" y="2639686"/>
              <a:ext cx="2135088" cy="87334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12" idx="6"/>
              <a:endCxn id="16" idx="2"/>
            </p:cNvCxnSpPr>
            <p:nvPr/>
          </p:nvCxnSpPr>
          <p:spPr>
            <a:xfrm flipV="1">
              <a:off x="5389240" y="4348274"/>
              <a:ext cx="2135088" cy="190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2855914" y="5918201"/>
            <a:ext cx="6738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边集的一个子集</a:t>
            </a:r>
            <a:r>
              <a:rPr lang="en-US" altLang="zh-CN" sz="2400">
                <a:solidFill>
                  <a:srgbClr val="C00000"/>
                </a:solidFill>
              </a:rPr>
              <a:t>, </a:t>
            </a:r>
            <a:r>
              <a:rPr lang="zh-CN" altLang="en-US" sz="2400">
                <a:solidFill>
                  <a:srgbClr val="C00000"/>
                </a:solidFill>
              </a:rPr>
              <a:t>其中没有任何两条边有公共顶点</a:t>
            </a:r>
          </a:p>
        </p:txBody>
      </p:sp>
    </p:spTree>
    <p:extLst>
      <p:ext uri="{BB962C8B-B14F-4D97-AF65-F5344CB8AC3E}">
        <p14:creationId xmlns:p14="http://schemas.microsoft.com/office/powerpoint/2010/main" val="10962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1:</a:t>
            </a:r>
            <a:r>
              <a:rPr lang="zh-CN" altLang="en-US" dirty="0" smtClean="0"/>
              <a:t>如何用图模型表达以下问题及其解？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is a related mathematical question here. Let </a:t>
            </a:r>
            <a:r>
              <a:rPr lang="en-US" altLang="zh-CN" i="1" dirty="0"/>
              <a:t>U</a:t>
            </a:r>
            <a:r>
              <a:rPr lang="en-US" altLang="zh-CN" dirty="0"/>
              <a:t> and </a:t>
            </a:r>
            <a:r>
              <a:rPr lang="en-US" altLang="zh-CN" i="1" dirty="0"/>
              <a:t>W</a:t>
            </a:r>
            <a:r>
              <a:rPr lang="en-US" altLang="zh-CN" dirty="0"/>
              <a:t> be two </a:t>
            </a:r>
            <a:r>
              <a:rPr lang="en-US" altLang="zh-CN" dirty="0" smtClean="0"/>
              <a:t>sets. </a:t>
            </a:r>
            <a:r>
              <a:rPr lang="en-US" altLang="zh-CN" dirty="0"/>
              <a:t>Does there exist a one-to-one function </a:t>
            </a:r>
            <a:r>
              <a:rPr lang="en-US" altLang="zh-CN" i="1" dirty="0"/>
              <a:t>f</a:t>
            </a:r>
            <a:r>
              <a:rPr lang="en-US" altLang="zh-CN" dirty="0"/>
              <a:t> : </a:t>
            </a:r>
            <a:r>
              <a:rPr lang="en-US" altLang="zh-CN" i="1" dirty="0"/>
              <a:t>U</a:t>
            </a:r>
            <a:r>
              <a:rPr lang="en-US" altLang="zh-CN" dirty="0"/>
              <a:t> → </a:t>
            </a:r>
            <a:r>
              <a:rPr lang="en-US" altLang="zh-CN" i="1" dirty="0" smtClean="0"/>
              <a:t>W 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What </a:t>
            </a:r>
            <a:r>
              <a:rPr lang="en-US" altLang="zh-CN" dirty="0"/>
              <a:t>if the image of each element of </a:t>
            </a:r>
            <a:r>
              <a:rPr lang="en-US" altLang="zh-CN" i="1" dirty="0"/>
              <a:t>U</a:t>
            </a:r>
            <a:r>
              <a:rPr lang="en-US" altLang="zh-CN" dirty="0"/>
              <a:t> cannot be just </a:t>
            </a:r>
            <a:r>
              <a:rPr lang="en-US" altLang="zh-CN" i="1" dirty="0"/>
              <a:t>any</a:t>
            </a:r>
            <a:r>
              <a:rPr lang="en-US" altLang="zh-CN" dirty="0"/>
              <a:t> element of </a:t>
            </a:r>
            <a:r>
              <a:rPr lang="en-US" altLang="zh-CN" i="1" dirty="0"/>
              <a:t>W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1759" y="2850776"/>
            <a:ext cx="2648482" cy="76944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|</a:t>
            </a:r>
            <a:r>
              <a:rPr lang="en-US" altLang="zh-CN" sz="4400" i="1" dirty="0" smtClean="0"/>
              <a:t>U</a:t>
            </a:r>
            <a:r>
              <a:rPr lang="en-US" altLang="zh-CN" sz="4400" dirty="0" smtClean="0"/>
              <a:t>|&lt;=|</a:t>
            </a:r>
            <a:r>
              <a:rPr lang="en-US" altLang="zh-CN" sz="4400" i="1" dirty="0" smtClean="0"/>
              <a:t>W</a:t>
            </a:r>
            <a:r>
              <a:rPr lang="en-US" altLang="zh-CN" sz="4400" dirty="0" smtClean="0"/>
              <a:t>|</a:t>
            </a:r>
            <a:endParaRPr lang="zh-CN" altLang="en-US" sz="4400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74" y="4423503"/>
            <a:ext cx="5864408" cy="22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5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因子分解</a:t>
            </a:r>
            <a:r>
              <a:rPr lang="en-US" altLang="zh-CN" dirty="0" smtClean="0"/>
              <a:t>(Factorization)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739" y="139938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k-</a:t>
            </a:r>
            <a:r>
              <a:rPr lang="zh-CN" altLang="en-US" dirty="0"/>
              <a:t>因子 </a:t>
            </a:r>
            <a:r>
              <a:rPr lang="en-US" altLang="zh-CN" dirty="0"/>
              <a:t>(k-factor)</a:t>
            </a:r>
          </a:p>
          <a:p>
            <a:pPr lvl="1"/>
            <a:r>
              <a:rPr lang="zh-CN" altLang="en-US" dirty="0"/>
              <a:t>图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en-US" altLang="zh-CN" b="1" dirty="0"/>
              <a:t>k-</a:t>
            </a:r>
            <a:r>
              <a:rPr lang="zh-CN" altLang="en-US" b="1" dirty="0"/>
              <a:t>正则生成子图（</a:t>
            </a:r>
            <a:r>
              <a:rPr lang="en-US" altLang="zh-CN" b="1" dirty="0"/>
              <a:t>k-regular spanning subgraph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dirty="0"/>
              <a:t>1-</a:t>
            </a:r>
            <a:r>
              <a:rPr lang="zh-CN" altLang="en-US" dirty="0"/>
              <a:t>因子对应什么？</a:t>
            </a:r>
            <a:endParaRPr lang="en-US" altLang="zh-CN" dirty="0"/>
          </a:p>
          <a:p>
            <a:pPr lvl="1"/>
            <a:r>
              <a:rPr lang="zh-CN" altLang="en-US" dirty="0"/>
              <a:t>完美匹配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</a:t>
            </a:r>
            <a:r>
              <a:rPr lang="en-US" altLang="zh-CN" dirty="0"/>
              <a:t>k-</a:t>
            </a:r>
            <a:r>
              <a:rPr lang="zh-CN" altLang="en-US" dirty="0"/>
              <a:t>因子分解的 </a:t>
            </a:r>
            <a:r>
              <a:rPr lang="en-US" altLang="zh-CN" dirty="0"/>
              <a:t>(k-factorable)</a:t>
            </a:r>
          </a:p>
          <a:p>
            <a:pPr lvl="1"/>
            <a:r>
              <a:rPr lang="zh-CN" altLang="en-US" dirty="0"/>
              <a:t>图</a:t>
            </a:r>
            <a:r>
              <a:rPr lang="en-US" altLang="zh-CN" dirty="0"/>
              <a:t>G</a:t>
            </a:r>
            <a:r>
              <a:rPr lang="zh-CN" altLang="en-US" dirty="0"/>
              <a:t>有</a:t>
            </a:r>
            <a:r>
              <a:rPr lang="zh-CN" altLang="en-US" b="1" dirty="0"/>
              <a:t>一组</a:t>
            </a:r>
            <a:r>
              <a:rPr lang="en-US" altLang="zh-CN" b="1" dirty="0"/>
              <a:t>k-</a:t>
            </a:r>
            <a:r>
              <a:rPr lang="zh-CN" altLang="en-US" b="1" dirty="0"/>
              <a:t>因子</a:t>
            </a:r>
            <a:r>
              <a:rPr lang="zh-CN" altLang="en-US" dirty="0"/>
              <a:t>的边集构成</a:t>
            </a:r>
            <a:r>
              <a:rPr lang="en-US" altLang="zh-CN" dirty="0"/>
              <a:t>E(G)</a:t>
            </a:r>
            <a:r>
              <a:rPr lang="zh-CN" altLang="en-US" dirty="0"/>
              <a:t>的一个</a:t>
            </a:r>
            <a:r>
              <a:rPr lang="zh-CN" altLang="en-US" b="1" dirty="0"/>
              <a:t>划分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ACA8EA0-AB1B-4CFF-81D8-CA39CEAB154E}" type="slidenum">
              <a:rPr lang="zh-CN" altLang="en-US">
                <a:solidFill>
                  <a:srgbClr val="898989"/>
                </a:solidFill>
              </a:rPr>
              <a:pPr/>
              <a:t>20</a:t>
            </a:fld>
            <a:endParaRPr lang="zh-CN" altLang="en-US">
              <a:solidFill>
                <a:srgbClr val="898989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75732" y="4910137"/>
            <a:ext cx="6840536" cy="1446213"/>
            <a:chOff x="2640014" y="4797426"/>
            <a:chExt cx="6840536" cy="1446213"/>
          </a:xfrm>
        </p:grpSpPr>
        <p:sp>
          <p:nvSpPr>
            <p:cNvPr id="15" name="正五边形 14"/>
            <p:cNvSpPr/>
            <p:nvPr/>
          </p:nvSpPr>
          <p:spPr>
            <a:xfrm>
              <a:off x="2711451" y="4868864"/>
              <a:ext cx="1368425" cy="1303337"/>
            </a:xfrm>
            <a:prstGeom prst="pent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332163" y="4803776"/>
              <a:ext cx="144462" cy="144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2640014" y="5308601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4008439" y="5308601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792539" y="6100764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2855913" y="6100764"/>
              <a:ext cx="144462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22" name="直接连接符 21"/>
            <p:cNvCxnSpPr>
              <a:stCxn id="17" idx="6"/>
              <a:endCxn id="18" idx="2"/>
            </p:cNvCxnSpPr>
            <p:nvPr/>
          </p:nvCxnSpPr>
          <p:spPr>
            <a:xfrm>
              <a:off x="2782888" y="5380038"/>
              <a:ext cx="12255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6"/>
              <a:endCxn id="19" idx="1"/>
            </p:cNvCxnSpPr>
            <p:nvPr/>
          </p:nvCxnSpPr>
          <p:spPr>
            <a:xfrm>
              <a:off x="2782889" y="5380038"/>
              <a:ext cx="1030287" cy="741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8" idx="2"/>
              <a:endCxn id="20" idx="7"/>
            </p:cNvCxnSpPr>
            <p:nvPr/>
          </p:nvCxnSpPr>
          <p:spPr>
            <a:xfrm flipH="1">
              <a:off x="2978150" y="5380038"/>
              <a:ext cx="1030288" cy="741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6" idx="4"/>
              <a:endCxn id="20" idx="7"/>
            </p:cNvCxnSpPr>
            <p:nvPr/>
          </p:nvCxnSpPr>
          <p:spPr>
            <a:xfrm flipH="1">
              <a:off x="2978150" y="4948238"/>
              <a:ext cx="425450" cy="1173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6" idx="4"/>
              <a:endCxn id="19" idx="1"/>
            </p:cNvCxnSpPr>
            <p:nvPr/>
          </p:nvCxnSpPr>
          <p:spPr>
            <a:xfrm>
              <a:off x="3403601" y="4948238"/>
              <a:ext cx="409575" cy="1173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五边形 48"/>
            <p:cNvSpPr/>
            <p:nvPr/>
          </p:nvSpPr>
          <p:spPr>
            <a:xfrm>
              <a:off x="5664201" y="4862514"/>
              <a:ext cx="1368425" cy="1303337"/>
            </a:xfrm>
            <a:prstGeom prst="pent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284914" y="4797426"/>
              <a:ext cx="142875" cy="144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51" name="椭圆 50"/>
            <p:cNvSpPr/>
            <p:nvPr/>
          </p:nvSpPr>
          <p:spPr>
            <a:xfrm>
              <a:off x="5591176" y="5300663"/>
              <a:ext cx="144463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52" name="椭圆 51"/>
            <p:cNvSpPr/>
            <p:nvPr/>
          </p:nvSpPr>
          <p:spPr>
            <a:xfrm>
              <a:off x="6959601" y="5300663"/>
              <a:ext cx="144463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53" name="椭圆 52"/>
            <p:cNvSpPr/>
            <p:nvPr/>
          </p:nvSpPr>
          <p:spPr>
            <a:xfrm>
              <a:off x="6743701" y="6092826"/>
              <a:ext cx="144463" cy="144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54" name="椭圆 53"/>
            <p:cNvSpPr/>
            <p:nvPr/>
          </p:nvSpPr>
          <p:spPr>
            <a:xfrm>
              <a:off x="5808664" y="6092826"/>
              <a:ext cx="142875" cy="144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61" name="椭圆 60"/>
            <p:cNvSpPr/>
            <p:nvPr/>
          </p:nvSpPr>
          <p:spPr>
            <a:xfrm>
              <a:off x="8659813" y="4797426"/>
              <a:ext cx="144462" cy="144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62" name="椭圆 61"/>
            <p:cNvSpPr/>
            <p:nvPr/>
          </p:nvSpPr>
          <p:spPr>
            <a:xfrm>
              <a:off x="7967663" y="5300663"/>
              <a:ext cx="144462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63" name="椭圆 62"/>
            <p:cNvSpPr/>
            <p:nvPr/>
          </p:nvSpPr>
          <p:spPr>
            <a:xfrm>
              <a:off x="9336088" y="5300663"/>
              <a:ext cx="144462" cy="144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64" name="椭圆 63"/>
            <p:cNvSpPr/>
            <p:nvPr/>
          </p:nvSpPr>
          <p:spPr>
            <a:xfrm>
              <a:off x="9120188" y="6092826"/>
              <a:ext cx="144462" cy="144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65" name="椭圆 64"/>
            <p:cNvSpPr/>
            <p:nvPr/>
          </p:nvSpPr>
          <p:spPr>
            <a:xfrm>
              <a:off x="8183563" y="6092826"/>
              <a:ext cx="144462" cy="144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66" name="直接连接符 65"/>
            <p:cNvCxnSpPr>
              <a:stCxn id="62" idx="6"/>
              <a:endCxn id="63" idx="2"/>
            </p:cNvCxnSpPr>
            <p:nvPr/>
          </p:nvCxnSpPr>
          <p:spPr>
            <a:xfrm>
              <a:off x="8112126" y="5373688"/>
              <a:ext cx="12239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2" idx="6"/>
              <a:endCxn id="64" idx="1"/>
            </p:cNvCxnSpPr>
            <p:nvPr/>
          </p:nvCxnSpPr>
          <p:spPr>
            <a:xfrm>
              <a:off x="8112125" y="5373688"/>
              <a:ext cx="1028700" cy="741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3" idx="2"/>
              <a:endCxn id="65" idx="7"/>
            </p:cNvCxnSpPr>
            <p:nvPr/>
          </p:nvCxnSpPr>
          <p:spPr>
            <a:xfrm flipH="1">
              <a:off x="8307388" y="5373688"/>
              <a:ext cx="1028700" cy="741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1" idx="4"/>
              <a:endCxn id="65" idx="7"/>
            </p:cNvCxnSpPr>
            <p:nvPr/>
          </p:nvCxnSpPr>
          <p:spPr>
            <a:xfrm flipH="1">
              <a:off x="8307388" y="4941888"/>
              <a:ext cx="425450" cy="1173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1" idx="4"/>
              <a:endCxn id="64" idx="1"/>
            </p:cNvCxnSpPr>
            <p:nvPr/>
          </p:nvCxnSpPr>
          <p:spPr>
            <a:xfrm>
              <a:off x="8732839" y="4941888"/>
              <a:ext cx="407987" cy="1173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4656138" y="5157789"/>
              <a:ext cx="4318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/>
                <a:t>=</a:t>
              </a:r>
              <a:endParaRPr lang="zh-CN" altLang="en-US" sz="2400" b="1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7319963" y="5157789"/>
              <a:ext cx="4318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/>
                <a:t>∪</a:t>
              </a:r>
              <a:endParaRPr lang="zh-CN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20711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这个图为什么不可能有完美匹配？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83" y="1835650"/>
            <a:ext cx="5939440" cy="4321110"/>
          </a:xfrm>
        </p:spPr>
      </p:pic>
    </p:spTree>
    <p:extLst>
      <p:ext uri="{BB962C8B-B14F-4D97-AF65-F5344CB8AC3E}">
        <p14:creationId xmlns:p14="http://schemas.microsoft.com/office/powerpoint/2010/main" val="36624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奇分支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963" t="-161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F8E33A7-DF1A-434C-A79D-7145AEBFC61A}" type="slidenum">
              <a:rPr lang="zh-CN" altLang="en-US">
                <a:solidFill>
                  <a:srgbClr val="898989"/>
                </a:solidFill>
              </a:rPr>
              <a:pPr/>
              <a:t>22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CN" altLang="en-US" dirty="0" smtClean="0"/>
              <a:t>有完美匹配的充要条件</a:t>
            </a:r>
            <a:r>
              <a:rPr lang="en-US" altLang="zh-CN" dirty="0" smtClean="0"/>
              <a:t>(Tutte,1947)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981200" y="1600201"/>
            <a:ext cx="8363272" cy="4525963"/>
          </a:xfrm>
          <a:blipFill rotWithShape="1">
            <a:blip r:embed="rId2"/>
            <a:stretch>
              <a:fillRect l="-1093" t="-1617" r="-729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F80D8CD-DA1F-4C5B-A37F-48610C1C27D3}" type="slidenum">
              <a:rPr lang="zh-CN" altLang="en-US">
                <a:solidFill>
                  <a:srgbClr val="898989"/>
                </a:solidFill>
              </a:rPr>
              <a:pPr/>
              <a:t>23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16500" y="4365625"/>
            <a:ext cx="863600" cy="863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448300" y="5589589"/>
            <a:ext cx="863600" cy="5032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456363" y="4581526"/>
            <a:ext cx="1356378" cy="7921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16501" y="4437063"/>
            <a:ext cx="898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aseline="-25000" dirty="0"/>
              <a:t>一个</a:t>
            </a:r>
            <a:endParaRPr lang="en-US" altLang="zh-CN" sz="2400" baseline="-25000" dirty="0"/>
          </a:p>
          <a:p>
            <a:pPr algn="ctr"/>
            <a:r>
              <a:rPr lang="zh-CN" altLang="en-US" sz="2400" baseline="-25000" dirty="0"/>
              <a:t>奇分支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600826" y="4724401"/>
            <a:ext cx="12119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aseline="-25000" dirty="0" smtClean="0"/>
              <a:t>其它偶分支</a:t>
            </a:r>
            <a:endParaRPr lang="zh-CN" altLang="en-US" sz="2400" baseline="-25000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75276" y="5610226"/>
            <a:ext cx="10080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aseline="-25000"/>
              <a:t>S</a:t>
            </a:r>
            <a:endParaRPr lang="zh-CN" altLang="en-US" sz="2400" baseline="-25000"/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5448300" y="5084763"/>
            <a:ext cx="287338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024563" y="5229225"/>
            <a:ext cx="1008062" cy="50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716243" y="4652963"/>
            <a:ext cx="863600" cy="863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3716244" y="4724401"/>
            <a:ext cx="898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aseline="-25000" dirty="0"/>
              <a:t>一个</a:t>
            </a:r>
            <a:endParaRPr lang="en-US" altLang="zh-CN" sz="2400" baseline="-25000" dirty="0"/>
          </a:p>
          <a:p>
            <a:pPr algn="ctr"/>
            <a:r>
              <a:rPr lang="zh-CN" altLang="en-US" sz="2400" baseline="-25000" dirty="0"/>
              <a:t>奇分支</a:t>
            </a:r>
          </a:p>
        </p:txBody>
      </p:sp>
      <p:cxnSp>
        <p:nvCxnSpPr>
          <p:cNvPr id="16" name="直接连接符 15"/>
          <p:cNvCxnSpPr/>
          <p:nvPr/>
        </p:nvCxnSpPr>
        <p:spPr>
          <a:xfrm flipH="1" flipV="1">
            <a:off x="4328225" y="5393532"/>
            <a:ext cx="1263744" cy="43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5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有完美匹配的充分条件证明基本思路</a:t>
            </a:r>
          </a:p>
        </p:txBody>
      </p:sp>
      <p:pic>
        <p:nvPicPr>
          <p:cNvPr id="9" name="内容占位符 8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5" y="1482682"/>
            <a:ext cx="8436429" cy="1203055"/>
          </a:xfrm>
        </p:spPr>
      </p:pic>
      <p:sp>
        <p:nvSpPr>
          <p:cNvPr id="12" name="文本框 11"/>
          <p:cNvSpPr txBox="1"/>
          <p:nvPr/>
        </p:nvSpPr>
        <p:spPr>
          <a:xfrm>
            <a:off x="2626139" y="2808245"/>
            <a:ext cx="6939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数学归纳法：对</a:t>
            </a:r>
            <a:r>
              <a:rPr lang="en-US" altLang="zh-CN" sz="3600" dirty="0" smtClean="0"/>
              <a:t>G</a:t>
            </a:r>
            <a:r>
              <a:rPr lang="zh-CN" altLang="en-US" sz="3600" dirty="0" smtClean="0"/>
              <a:t>的点数进行归纳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46303" y="4428926"/>
            <a:ext cx="617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通常的思路归纳时会遇到的困难：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每个奇分支未必都能够对应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中不同节点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  <a:r>
              <a:rPr lang="en-US" altLang="zh-CN" sz="2400" dirty="0" err="1" smtClean="0"/>
              <a:t>Gi</a:t>
            </a:r>
            <a:r>
              <a:rPr lang="zh-CN" altLang="en-US" sz="2400" dirty="0" smtClean="0"/>
              <a:t>中去掉一个点，是否满足基本条件</a:t>
            </a:r>
            <a:endParaRPr lang="zh-CN" altLang="en-US" sz="24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5442209" y="3491693"/>
            <a:ext cx="6744348" cy="2410742"/>
            <a:chOff x="5447652" y="4447258"/>
            <a:chExt cx="6744348" cy="2410742"/>
          </a:xfrm>
        </p:grpSpPr>
        <p:sp>
          <p:nvSpPr>
            <p:cNvPr id="13" name="椭圆 12"/>
            <p:cNvSpPr/>
            <p:nvPr/>
          </p:nvSpPr>
          <p:spPr>
            <a:xfrm>
              <a:off x="6457735" y="6038603"/>
              <a:ext cx="4254674" cy="8193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/>
                <a:t>S</a:t>
              </a:r>
              <a:endParaRPr lang="zh-CN" altLang="en-US" sz="44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5447652" y="4930392"/>
              <a:ext cx="1138339" cy="712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G1</a:t>
              </a:r>
              <a:endParaRPr lang="zh-CN" altLang="en-US" sz="24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6933485" y="4541688"/>
              <a:ext cx="1138339" cy="712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G2</a:t>
              </a:r>
              <a:endParaRPr lang="zh-CN" altLang="en-US" sz="24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9183859" y="4447258"/>
              <a:ext cx="1138339" cy="712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 smtClean="0"/>
                <a:t>Gi</a:t>
              </a:r>
              <a:endParaRPr lang="zh-CN" altLang="en-US" sz="24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053661" y="5348638"/>
              <a:ext cx="1138339" cy="712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 smtClean="0"/>
                <a:t>G</a:t>
              </a:r>
              <a:r>
                <a:rPr lang="en-US" altLang="zh-CN" sz="2400" baseline="-25000" dirty="0" err="1" smtClean="0"/>
                <a:t>k</a:t>
              </a:r>
              <a:endParaRPr lang="zh-CN" altLang="en-US" sz="2400" baseline="-25000" dirty="0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200890" y="5498873"/>
              <a:ext cx="959931" cy="847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576457" y="5159778"/>
              <a:ext cx="237507" cy="1186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2" idx="4"/>
            </p:cNvCxnSpPr>
            <p:nvPr/>
          </p:nvCxnSpPr>
          <p:spPr>
            <a:xfrm flipH="1">
              <a:off x="8988487" y="5159778"/>
              <a:ext cx="764542" cy="1186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348370" y="5706942"/>
            <a:ext cx="5557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因此，必须进行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的特定构造，以保证：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各个奇分支都能够被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消化掉！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Gi</a:t>
            </a:r>
            <a:r>
              <a:rPr lang="zh-CN" altLang="en-US" sz="2400" dirty="0" smtClean="0"/>
              <a:t>中去掉一个点，满足基本条件！</a:t>
            </a:r>
            <a:endParaRPr lang="zh-CN" altLang="en-US" sz="2400" dirty="0"/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034649" y="4809506"/>
            <a:ext cx="1319151" cy="58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4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有完美匹配的充要条件 </a:t>
            </a:r>
            <a:r>
              <a:rPr lang="en-US" altLang="zh-CN" sz="2800" dirty="0"/>
              <a:t>(</a:t>
            </a:r>
            <a:r>
              <a:rPr lang="zh-CN" altLang="en-US" sz="2800" dirty="0"/>
              <a:t>续</a:t>
            </a:r>
            <a:r>
              <a:rPr lang="en-US" altLang="zh-CN" sz="2800" dirty="0"/>
              <a:t>)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981200" y="1600201"/>
            <a:ext cx="8229600" cy="1900808"/>
          </a:xfrm>
          <a:blipFill rotWithShape="1">
            <a:blip r:embed="rId3"/>
            <a:stretch>
              <a:fillRect l="-1111" t="-578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08684D-83F1-47C5-93D5-85AC1E95B6A9}" type="slidenum">
              <a:rPr lang="zh-CN" altLang="en-US">
                <a:solidFill>
                  <a:srgbClr val="898989"/>
                </a:solidFill>
              </a:rPr>
              <a:pPr/>
              <a:t>25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91544" y="3402913"/>
            <a:ext cx="8280920" cy="646331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35189" y="4268789"/>
            <a:ext cx="3176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/>
              <a:t>Base case: n=2, G=K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, </a:t>
            </a:r>
            <a:r>
              <a:rPr lang="zh-CN" altLang="en-US" sz="1600" dirty="0"/>
              <a:t>显然成立</a:t>
            </a:r>
            <a:endParaRPr lang="zh-CN" altLang="en-US" sz="1600" baseline="-25000" dirty="0"/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5561" y="4581128"/>
            <a:ext cx="7645239" cy="523220"/>
          </a:xfrm>
          <a:prstGeom prst="rect">
            <a:avLst/>
          </a:prstGeom>
          <a:blipFill rotWithShape="1">
            <a:blip r:embed="rId5"/>
            <a:stretch>
              <a:fillRect l="-80" t="-3488" b="-1162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5560" y="5066600"/>
            <a:ext cx="5601790" cy="738664"/>
          </a:xfrm>
          <a:prstGeom prst="rect">
            <a:avLst/>
          </a:prstGeom>
          <a:blipFill rotWithShape="1">
            <a:blip r:embed="rId6"/>
            <a:stretch>
              <a:fillRect l="-109" t="-2479" b="-8264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58276" y="5157788"/>
            <a:ext cx="1444625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一定存在？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495550" y="5526088"/>
            <a:ext cx="7285038" cy="938212"/>
            <a:chOff x="971601" y="5526524"/>
            <a:chExt cx="7285198" cy="937294"/>
          </a:xfrm>
        </p:grpSpPr>
        <p:sp>
          <p:nvSpPr>
            <p:cNvPr id="11" name="矩形 10"/>
            <p:cNvSpPr/>
            <p:nvPr/>
          </p:nvSpPr>
          <p:spPr>
            <a:xfrm>
              <a:off x="971601" y="5878604"/>
              <a:ext cx="6562869" cy="5852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rgbClr val="FF0000"/>
                  </a:solidFill>
                </a:rPr>
                <a:t>Corollary5.6: every nontrivial connected graph contains at least two vertices that are not cut-vertices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肘形连接符 14"/>
            <p:cNvCxnSpPr>
              <a:stCxn id="11" idx="3"/>
              <a:endCxn id="10" idx="2"/>
            </p:cNvCxnSpPr>
            <p:nvPr/>
          </p:nvCxnSpPr>
          <p:spPr>
            <a:xfrm flipV="1">
              <a:off x="7534470" y="5526524"/>
              <a:ext cx="722329" cy="64548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98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有完美匹配的充要条件 </a:t>
            </a:r>
            <a:r>
              <a:rPr lang="en-US" altLang="zh-CN" sz="2800"/>
              <a:t>(</a:t>
            </a:r>
            <a:r>
              <a:rPr lang="zh-CN" altLang="en-US" sz="2800"/>
              <a:t>续</a:t>
            </a:r>
            <a:r>
              <a:rPr lang="en-US" altLang="zh-CN" sz="2800"/>
              <a:t>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981200" y="1600201"/>
            <a:ext cx="8229600" cy="1900808"/>
          </a:xfrm>
          <a:blipFill rotWithShape="1">
            <a:blip r:embed="rId3"/>
            <a:stretch>
              <a:fillRect l="-1111" t="-385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25A9BE7-D240-4586-8FBA-DA0E356261F2}" type="slidenum">
              <a:rPr lang="zh-CN" altLang="en-US" i="1">
                <a:solidFill>
                  <a:srgbClr val="898989"/>
                </a:solidFill>
              </a:rPr>
              <a:pPr/>
              <a:t>26</a:t>
            </a:fld>
            <a:endParaRPr lang="zh-CN" altLang="en-US" i="1">
              <a:solidFill>
                <a:srgbClr val="898989"/>
              </a:solidFill>
            </a:endParaRP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09677" y="3212976"/>
            <a:ext cx="4480586" cy="338554"/>
          </a:xfrm>
          <a:prstGeom prst="rect">
            <a:avLst/>
          </a:prstGeom>
          <a:blipFill rotWithShape="1">
            <a:blip r:embed="rId4"/>
            <a:stretch>
              <a:fillRect l="-541" t="-5000" b="-1833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63552" y="3738130"/>
            <a:ext cx="4972836" cy="738664"/>
          </a:xfrm>
          <a:prstGeom prst="rect">
            <a:avLst/>
          </a:prstGeom>
          <a:blipFill rotWithShape="1">
            <a:blip r:embed="rId5"/>
            <a:stretch>
              <a:fillRect l="-122" t="-800" b="-64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549776" y="2371725"/>
            <a:ext cx="5934075" cy="954088"/>
            <a:chOff x="3025971" y="2371527"/>
            <a:chExt cx="5934580" cy="954107"/>
          </a:xfrm>
        </p:grpSpPr>
        <p:sp>
          <p:nvSpPr>
            <p:cNvPr id="5" name="TextBox 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864207" y="2371527"/>
              <a:ext cx="3096344" cy="954107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cxnSp>
          <p:nvCxnSpPr>
            <p:cNvPr id="10" name="肘形连接符 9"/>
            <p:cNvCxnSpPr>
              <a:stCxn id="5" idx="1"/>
              <a:endCxn id="6" idx="0"/>
            </p:cNvCxnSpPr>
            <p:nvPr/>
          </p:nvCxnSpPr>
          <p:spPr>
            <a:xfrm rot="10800000" flipV="1">
              <a:off x="3025971" y="2847786"/>
              <a:ext cx="2838692" cy="3651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63720" y="4663394"/>
            <a:ext cx="4372503" cy="523220"/>
          </a:xfrm>
          <a:prstGeom prst="rect">
            <a:avLst/>
          </a:prstGeom>
          <a:blipFill rotWithShape="1">
            <a:blip r:embed="rId7"/>
            <a:stretch>
              <a:fillRect b="-777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6" name="下箭头 15"/>
          <p:cNvSpPr/>
          <p:nvPr/>
        </p:nvSpPr>
        <p:spPr>
          <a:xfrm>
            <a:off x="4370388" y="3581400"/>
            <a:ext cx="360362" cy="12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4370388" y="4506913"/>
            <a:ext cx="360362" cy="12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6735764" y="3716339"/>
            <a:ext cx="3748087" cy="1216025"/>
            <a:chOff x="5212222" y="3577371"/>
            <a:chExt cx="3748329" cy="1215204"/>
          </a:xfrm>
        </p:grpSpPr>
        <p:sp>
          <p:nvSpPr>
            <p:cNvPr id="18" name="TextBox 1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864208" y="3577371"/>
              <a:ext cx="3096343" cy="1215204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cxnSp>
          <p:nvCxnSpPr>
            <p:cNvPr id="23" name="肘形连接符 22"/>
            <p:cNvCxnSpPr>
              <a:stCxn id="18" idx="1"/>
              <a:endCxn id="15" idx="3"/>
            </p:cNvCxnSpPr>
            <p:nvPr/>
          </p:nvCxnSpPr>
          <p:spPr>
            <a:xfrm rot="10800000" flipV="1">
              <a:off x="5212222" y="4184973"/>
              <a:ext cx="652504" cy="59967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63720" y="5373216"/>
            <a:ext cx="4372503" cy="738664"/>
          </a:xfrm>
          <a:prstGeom prst="rect">
            <a:avLst/>
          </a:prstGeom>
          <a:blipFill rotWithShape="1">
            <a:blip r:embed="rId9"/>
            <a:stretch>
              <a:fillRect b="-555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9" name="下箭头 28"/>
          <p:cNvSpPr/>
          <p:nvPr/>
        </p:nvSpPr>
        <p:spPr>
          <a:xfrm>
            <a:off x="4370388" y="5216525"/>
            <a:ext cx="360362" cy="12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4730750" y="5116514"/>
            <a:ext cx="5753100" cy="307975"/>
            <a:chOff x="2813721" y="2327380"/>
            <a:chExt cx="5754562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5471871" y="2327380"/>
              <a:ext cx="3096412" cy="3077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</a:rPr>
                <a:t>Theorem 8.4</a:t>
              </a:r>
              <a:endParaRPr lang="zh-CN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32" name="肘形连接符 31"/>
            <p:cNvCxnSpPr>
              <a:stCxn id="31" idx="1"/>
              <a:endCxn id="29" idx="3"/>
            </p:cNvCxnSpPr>
            <p:nvPr/>
          </p:nvCxnSpPr>
          <p:spPr>
            <a:xfrm rot="10800000" flipV="1">
              <a:off x="2813721" y="2481268"/>
              <a:ext cx="2658150" cy="951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36099" y="6322340"/>
            <a:ext cx="4372503" cy="307777"/>
          </a:xfrm>
          <a:prstGeom prst="rect">
            <a:avLst/>
          </a:prstGeom>
          <a:blipFill rotWithShape="1">
            <a:blip r:embed="rId10"/>
            <a:stretch>
              <a:fillRect t="-1818" b="-1454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6" name="下箭头 35"/>
          <p:cNvSpPr/>
          <p:nvPr/>
        </p:nvSpPr>
        <p:spPr>
          <a:xfrm>
            <a:off x="4341813" y="6165850"/>
            <a:ext cx="360362" cy="12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4353" name="组合 76"/>
          <p:cNvGrpSpPr>
            <a:grpSpLocks/>
          </p:cNvGrpSpPr>
          <p:nvPr/>
        </p:nvGrpSpPr>
        <p:grpSpPr bwMode="auto">
          <a:xfrm>
            <a:off x="7280276" y="5426076"/>
            <a:ext cx="3249613" cy="638175"/>
            <a:chOff x="5755915" y="5426152"/>
            <a:chExt cx="3249605" cy="638654"/>
          </a:xfrm>
        </p:grpSpPr>
        <p:grpSp>
          <p:nvGrpSpPr>
            <p:cNvPr id="14365" name="组合 62"/>
            <p:cNvGrpSpPr>
              <a:grpSpLocks/>
            </p:cNvGrpSpPr>
            <p:nvPr/>
          </p:nvGrpSpPr>
          <p:grpSpPr bwMode="auto">
            <a:xfrm>
              <a:off x="5755915" y="5704766"/>
              <a:ext cx="796024" cy="360040"/>
              <a:chOff x="5755915" y="5704766"/>
              <a:chExt cx="796024" cy="36004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5755915" y="5704174"/>
                <a:ext cx="795336" cy="36063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40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154377" y="5885284"/>
                <a:ext cx="73025" cy="4607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1400" i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i="1" baseline="-25000" dirty="0">
                    <a:solidFill>
                      <a:schemeClr val="tx1"/>
                    </a:solidFill>
                  </a:rPr>
                  <a:t>1       </a:t>
                </a:r>
                <a:endParaRPr lang="zh-CN" altLang="en-US" sz="1400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366" name="组合 63"/>
            <p:cNvGrpSpPr>
              <a:grpSpLocks/>
            </p:cNvGrpSpPr>
            <p:nvPr/>
          </p:nvGrpSpPr>
          <p:grpSpPr bwMode="auto">
            <a:xfrm>
              <a:off x="6767964" y="5426152"/>
              <a:ext cx="812668" cy="504662"/>
              <a:chOff x="6767964" y="5426152"/>
              <a:chExt cx="812668" cy="504662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768738" y="5570724"/>
                <a:ext cx="795336" cy="36063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i="1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7162437" y="5734358"/>
                <a:ext cx="73025" cy="46073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1400" i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i="1" baseline="-25000" dirty="0">
                    <a:solidFill>
                      <a:schemeClr val="tx1"/>
                    </a:solidFill>
                  </a:rPr>
                  <a:t>2       </a:t>
                </a:r>
                <a:endParaRPr lang="zh-CN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74" name="TextBox 51"/>
              <p:cNvSpPr txBox="1">
                <a:spLocks noChangeArrowheads="1"/>
              </p:cNvSpPr>
              <p:nvPr/>
            </p:nvSpPr>
            <p:spPr bwMode="auto">
              <a:xfrm>
                <a:off x="7171546" y="5426152"/>
                <a:ext cx="4090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/>
                  <a:t>G</a:t>
                </a:r>
                <a:r>
                  <a:rPr lang="en-US" altLang="zh-CN" baseline="-25000"/>
                  <a:t>2</a:t>
                </a:r>
                <a:endParaRPr lang="zh-CN" altLang="en-US" baseline="-25000"/>
              </a:p>
            </p:txBody>
          </p:sp>
        </p:grpSp>
        <p:grpSp>
          <p:nvGrpSpPr>
            <p:cNvPr id="14367" name="组合 64"/>
            <p:cNvGrpSpPr>
              <a:grpSpLocks/>
            </p:cNvGrpSpPr>
            <p:nvPr/>
          </p:nvGrpSpPr>
          <p:grpSpPr bwMode="auto">
            <a:xfrm>
              <a:off x="8028384" y="5507940"/>
              <a:ext cx="977136" cy="556866"/>
              <a:chOff x="8028384" y="5507940"/>
              <a:chExt cx="977136" cy="55686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8027622" y="5704173"/>
                <a:ext cx="796923" cy="36063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i="1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529271" y="5877340"/>
                <a:ext cx="74612" cy="46073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1400" i="1" dirty="0" err="1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i="1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en-US" altLang="zh-CN" sz="1400" i="1" baseline="-25000" dirty="0">
                    <a:solidFill>
                      <a:schemeClr val="tx1"/>
                    </a:solidFill>
                  </a:rPr>
                  <a:t>       </a:t>
                </a:r>
                <a:endParaRPr lang="zh-CN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71" name="TextBox 52"/>
              <p:cNvSpPr txBox="1">
                <a:spLocks noChangeArrowheads="1"/>
              </p:cNvSpPr>
              <p:nvPr/>
            </p:nvSpPr>
            <p:spPr bwMode="auto">
              <a:xfrm>
                <a:off x="8604448" y="5507940"/>
                <a:ext cx="4010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/>
                  <a:t>G</a:t>
                </a:r>
                <a:r>
                  <a:rPr lang="en-US" altLang="zh-CN" baseline="-25000"/>
                  <a:t>k</a:t>
                </a:r>
                <a:endParaRPr lang="zh-CN" altLang="en-US" baseline="-25000"/>
              </a:p>
            </p:txBody>
          </p:sp>
        </p:grpSp>
        <p:sp>
          <p:nvSpPr>
            <p:cNvPr id="14368" name="TextBox 60"/>
            <p:cNvSpPr txBox="1">
              <a:spLocks noChangeArrowheads="1"/>
            </p:cNvSpPr>
            <p:nvPr/>
          </p:nvSpPr>
          <p:spPr bwMode="auto">
            <a:xfrm rot="1121155">
              <a:off x="7704755" y="5492550"/>
              <a:ext cx="3609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…</a:t>
              </a:r>
              <a:endParaRPr lang="zh-CN" altLang="en-US" sz="2000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>
            <a:off x="7566026" y="6197600"/>
            <a:ext cx="2524125" cy="431800"/>
            <a:chOff x="6041980" y="6197242"/>
            <a:chExt cx="2524216" cy="432874"/>
          </a:xfrm>
        </p:grpSpPr>
        <p:sp>
          <p:nvSpPr>
            <p:cNvPr id="40" name="椭圆 39"/>
            <p:cNvSpPr/>
            <p:nvPr/>
          </p:nvSpPr>
          <p:spPr>
            <a:xfrm>
              <a:off x="6041980" y="6270449"/>
              <a:ext cx="2524216" cy="359667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i="1"/>
            </a:p>
          </p:txBody>
        </p:sp>
        <p:sp>
          <p:nvSpPr>
            <p:cNvPr id="47" name="椭圆 46"/>
            <p:cNvSpPr/>
            <p:nvPr/>
          </p:nvSpPr>
          <p:spPr>
            <a:xfrm>
              <a:off x="6586513" y="6407313"/>
              <a:ext cx="73028" cy="4615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 i="1" dirty="0">
                  <a:solidFill>
                    <a:schemeClr val="tx1"/>
                  </a:solidFill>
                </a:rPr>
                <a:t>v</a:t>
              </a:r>
              <a:r>
                <a:rPr lang="en-US" altLang="zh-CN" sz="1400" i="1" baseline="-25000" dirty="0">
                  <a:solidFill>
                    <a:schemeClr val="tx1"/>
                  </a:solidFill>
                </a:rPr>
                <a:t>1       </a:t>
              </a:r>
              <a:endParaRPr lang="zh-CN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7235823" y="6407313"/>
              <a:ext cx="74616" cy="4615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 i="1" dirty="0">
                  <a:solidFill>
                    <a:schemeClr val="tx1"/>
                  </a:solidFill>
                </a:rPr>
                <a:t>v</a:t>
              </a:r>
              <a:r>
                <a:rPr lang="en-US" altLang="zh-CN" sz="1400" i="1" baseline="-25000" dirty="0">
                  <a:solidFill>
                    <a:schemeClr val="tx1"/>
                  </a:solidFill>
                </a:rPr>
                <a:t>2       </a:t>
              </a:r>
              <a:endParaRPr lang="zh-CN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8164545" y="6407313"/>
              <a:ext cx="74615" cy="4615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 i="1" dirty="0" err="1">
                  <a:solidFill>
                    <a:schemeClr val="tx1"/>
                  </a:solidFill>
                </a:rPr>
                <a:t>v</a:t>
              </a:r>
              <a:r>
                <a:rPr lang="en-US" altLang="zh-CN" sz="1400" i="1" baseline="-25000" dirty="0" err="1">
                  <a:solidFill>
                    <a:schemeClr val="tx1"/>
                  </a:solidFill>
                </a:rPr>
                <a:t>k</a:t>
              </a:r>
              <a:r>
                <a:rPr lang="en-US" altLang="zh-CN" sz="1400" i="1" baseline="-25000" dirty="0">
                  <a:solidFill>
                    <a:schemeClr val="tx1"/>
                  </a:solidFill>
                </a:rPr>
                <a:t>       </a:t>
              </a:r>
              <a:endParaRPr lang="zh-CN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4364" name="TextBox 61"/>
            <p:cNvSpPr txBox="1">
              <a:spLocks noChangeArrowheads="1"/>
            </p:cNvSpPr>
            <p:nvPr/>
          </p:nvSpPr>
          <p:spPr bwMode="auto">
            <a:xfrm>
              <a:off x="7596336" y="6197242"/>
              <a:ext cx="3609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…</a:t>
              </a:r>
              <a:endParaRPr lang="zh-CN" altLang="en-US" sz="2000"/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>
            <a:off x="7740650" y="5772150"/>
            <a:ext cx="2351088" cy="641350"/>
            <a:chOff x="6217309" y="5772543"/>
            <a:chExt cx="2350011" cy="641506"/>
          </a:xfrm>
        </p:grpSpPr>
        <p:cxnSp>
          <p:nvCxnSpPr>
            <p:cNvPr id="68" name="直接连接符 67"/>
            <p:cNvCxnSpPr>
              <a:stCxn id="41" idx="5"/>
              <a:endCxn id="47" idx="0"/>
            </p:cNvCxnSpPr>
            <p:nvPr/>
          </p:nvCxnSpPr>
          <p:spPr>
            <a:xfrm>
              <a:off x="6217309" y="5923393"/>
              <a:ext cx="406214" cy="48430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44" idx="3"/>
              <a:endCxn id="49" idx="1"/>
            </p:cNvCxnSpPr>
            <p:nvPr/>
          </p:nvCxnSpPr>
          <p:spPr>
            <a:xfrm>
              <a:off x="7172546" y="5772543"/>
              <a:ext cx="74579" cy="64150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45" idx="4"/>
              <a:endCxn id="50" idx="0"/>
            </p:cNvCxnSpPr>
            <p:nvPr/>
          </p:nvCxnSpPr>
          <p:spPr>
            <a:xfrm flipH="1">
              <a:off x="8202362" y="5923393"/>
              <a:ext cx="364958" cy="48430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356" name="TextBox 50"/>
          <p:cNvSpPr txBox="1">
            <a:spLocks noChangeArrowheads="1"/>
          </p:cNvSpPr>
          <p:nvPr/>
        </p:nvSpPr>
        <p:spPr bwMode="auto">
          <a:xfrm>
            <a:off x="7627939" y="5548314"/>
            <a:ext cx="409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G</a:t>
            </a:r>
            <a:r>
              <a:rPr lang="en-US" altLang="zh-CN" baseline="-25000"/>
              <a:t>1</a:t>
            </a:r>
            <a:endParaRPr lang="zh-CN" altLang="en-US" baseline="-25000"/>
          </a:p>
        </p:txBody>
      </p:sp>
    </p:spTree>
    <p:extLst>
      <p:ext uri="{BB962C8B-B14F-4D97-AF65-F5344CB8AC3E}">
        <p14:creationId xmlns:p14="http://schemas.microsoft.com/office/powerpoint/2010/main" val="119884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9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有完美匹配的充要条件 </a:t>
            </a:r>
            <a:r>
              <a:rPr lang="en-US" altLang="zh-CN" sz="2800"/>
              <a:t>(</a:t>
            </a:r>
            <a:r>
              <a:rPr lang="zh-CN" altLang="en-US" sz="2800"/>
              <a:t>续</a:t>
            </a:r>
            <a:r>
              <a:rPr lang="en-US" altLang="zh-CN" sz="2800"/>
              <a:t>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981200" y="1600201"/>
            <a:ext cx="8229600" cy="1735792"/>
          </a:xfrm>
          <a:blipFill rotWithShape="1">
            <a:blip r:embed="rId3"/>
            <a:stretch>
              <a:fillRect l="-1111" t="-422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8A8B55B-B2E0-46E4-83C0-625D7AE9B830}" type="slidenum">
              <a:rPr lang="zh-CN" altLang="en-US" i="1">
                <a:solidFill>
                  <a:srgbClr val="898989"/>
                </a:solidFill>
              </a:rPr>
              <a:pPr/>
              <a:t>27</a:t>
            </a:fld>
            <a:endParaRPr lang="zh-CN" altLang="en-US" i="1">
              <a:solidFill>
                <a:srgbClr val="898989"/>
              </a:solidFill>
            </a:endParaRPr>
          </a:p>
        </p:txBody>
      </p:sp>
      <p:sp>
        <p:nvSpPr>
          <p:cNvPr id="35" name="TextBox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85932" y="3182106"/>
            <a:ext cx="4272836" cy="307777"/>
          </a:xfrm>
          <a:prstGeom prst="rect">
            <a:avLst/>
          </a:prstGeom>
          <a:blipFill rotWithShape="1">
            <a:blip r:embed="rId4"/>
            <a:stretch>
              <a:fillRect t="-1852" b="-1666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8291513" y="5321301"/>
            <a:ext cx="812800" cy="504825"/>
            <a:chOff x="6767964" y="5426152"/>
            <a:chExt cx="812668" cy="504662"/>
          </a:xfrm>
        </p:grpSpPr>
        <p:sp>
          <p:nvSpPr>
            <p:cNvPr id="38" name="椭圆 37"/>
            <p:cNvSpPr/>
            <p:nvPr/>
          </p:nvSpPr>
          <p:spPr>
            <a:xfrm>
              <a:off x="6767964" y="5570568"/>
              <a:ext cx="796796" cy="36024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1"/>
            </a:p>
          </p:txBody>
        </p:sp>
        <p:sp>
          <p:nvSpPr>
            <p:cNvPr id="44" name="椭圆 43"/>
            <p:cNvSpPr/>
            <p:nvPr/>
          </p:nvSpPr>
          <p:spPr>
            <a:xfrm>
              <a:off x="7161600" y="5734028"/>
              <a:ext cx="74600" cy="460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 i="1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i="1" baseline="-25000" dirty="0">
                  <a:solidFill>
                    <a:schemeClr val="tx1"/>
                  </a:solidFill>
                </a:rPr>
                <a:t>2       </a:t>
              </a:r>
              <a:endParaRPr lang="zh-CN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5402" name="TextBox 51"/>
            <p:cNvSpPr txBox="1">
              <a:spLocks noChangeArrowheads="1"/>
            </p:cNvSpPr>
            <p:nvPr/>
          </p:nvSpPr>
          <p:spPr bwMode="auto">
            <a:xfrm>
              <a:off x="7171546" y="5426152"/>
              <a:ext cx="4090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G</a:t>
              </a:r>
              <a:r>
                <a:rPr lang="en-US" altLang="zh-CN" baseline="-25000"/>
                <a:t>2</a:t>
              </a:r>
              <a:endParaRPr lang="zh-CN" altLang="en-US" baseline="-25000"/>
            </a:p>
          </p:txBody>
        </p:sp>
      </p:grpSp>
      <p:grpSp>
        <p:nvGrpSpPr>
          <p:cNvPr id="65" name="组合 64"/>
          <p:cNvGrpSpPr>
            <a:grpSpLocks/>
          </p:cNvGrpSpPr>
          <p:nvPr/>
        </p:nvGrpSpPr>
        <p:grpSpPr bwMode="auto">
          <a:xfrm>
            <a:off x="9551988" y="5403851"/>
            <a:ext cx="977900" cy="555625"/>
            <a:chOff x="8028384" y="5507940"/>
            <a:chExt cx="977136" cy="556866"/>
          </a:xfrm>
        </p:grpSpPr>
        <p:sp>
          <p:nvSpPr>
            <p:cNvPr id="39" name="椭圆 38"/>
            <p:cNvSpPr/>
            <p:nvPr/>
          </p:nvSpPr>
          <p:spPr>
            <a:xfrm>
              <a:off x="8028384" y="5705230"/>
              <a:ext cx="796302" cy="35957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1"/>
            </a:p>
          </p:txBody>
        </p:sp>
        <p:sp>
          <p:nvSpPr>
            <p:cNvPr id="45" name="椭圆 44"/>
            <p:cNvSpPr/>
            <p:nvPr/>
          </p:nvSpPr>
          <p:spPr>
            <a:xfrm>
              <a:off x="8529642" y="5877063"/>
              <a:ext cx="74554" cy="4614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 i="1" dirty="0" err="1">
                  <a:solidFill>
                    <a:schemeClr val="tx1"/>
                  </a:solidFill>
                </a:rPr>
                <a:t>u</a:t>
              </a:r>
              <a:r>
                <a:rPr lang="en-US" altLang="zh-CN" sz="1400" i="1" baseline="-25000" dirty="0" err="1">
                  <a:solidFill>
                    <a:schemeClr val="tx1"/>
                  </a:solidFill>
                </a:rPr>
                <a:t>k</a:t>
              </a:r>
              <a:r>
                <a:rPr lang="en-US" altLang="zh-CN" sz="1400" i="1" baseline="-25000" dirty="0">
                  <a:solidFill>
                    <a:schemeClr val="tx1"/>
                  </a:solidFill>
                </a:rPr>
                <a:t>       </a:t>
              </a:r>
              <a:endParaRPr lang="zh-CN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5399" name="TextBox 52"/>
            <p:cNvSpPr txBox="1">
              <a:spLocks noChangeArrowheads="1"/>
            </p:cNvSpPr>
            <p:nvPr/>
          </p:nvSpPr>
          <p:spPr bwMode="auto">
            <a:xfrm>
              <a:off x="8604448" y="5507940"/>
              <a:ext cx="4010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G</a:t>
              </a:r>
              <a:r>
                <a:rPr lang="en-US" altLang="zh-CN" baseline="-25000"/>
                <a:t>k</a:t>
              </a:r>
              <a:endParaRPr lang="zh-CN" altLang="en-US" baseline="-25000"/>
            </a:p>
          </p:txBody>
        </p:sp>
      </p:grpSp>
      <p:sp>
        <p:nvSpPr>
          <p:cNvPr id="15368" name="TextBox 60"/>
          <p:cNvSpPr txBox="1">
            <a:spLocks noChangeArrowheads="1"/>
          </p:cNvSpPr>
          <p:nvPr/>
        </p:nvSpPr>
        <p:spPr bwMode="auto">
          <a:xfrm rot="1121155">
            <a:off x="9228138" y="5387975"/>
            <a:ext cx="361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…</a:t>
            </a:r>
            <a:endParaRPr lang="zh-CN" altLang="en-US" sz="2000"/>
          </a:p>
        </p:txBody>
      </p:sp>
      <p:grpSp>
        <p:nvGrpSpPr>
          <p:cNvPr id="15369" name="组合 65"/>
          <p:cNvGrpSpPr>
            <a:grpSpLocks/>
          </p:cNvGrpSpPr>
          <p:nvPr/>
        </p:nvGrpSpPr>
        <p:grpSpPr bwMode="auto">
          <a:xfrm>
            <a:off x="7566026" y="6092825"/>
            <a:ext cx="2524125" cy="431800"/>
            <a:chOff x="6041980" y="6197242"/>
            <a:chExt cx="2524216" cy="432874"/>
          </a:xfrm>
        </p:grpSpPr>
        <p:sp>
          <p:nvSpPr>
            <p:cNvPr id="40" name="椭圆 39"/>
            <p:cNvSpPr/>
            <p:nvPr/>
          </p:nvSpPr>
          <p:spPr>
            <a:xfrm>
              <a:off x="6041980" y="6270449"/>
              <a:ext cx="2524216" cy="359667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i="1"/>
            </a:p>
          </p:txBody>
        </p:sp>
        <p:sp>
          <p:nvSpPr>
            <p:cNvPr id="47" name="椭圆 46"/>
            <p:cNvSpPr/>
            <p:nvPr/>
          </p:nvSpPr>
          <p:spPr>
            <a:xfrm>
              <a:off x="6586513" y="6407313"/>
              <a:ext cx="73028" cy="4615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 i="1" dirty="0">
                  <a:solidFill>
                    <a:schemeClr val="tx1"/>
                  </a:solidFill>
                </a:rPr>
                <a:t>v</a:t>
              </a:r>
              <a:r>
                <a:rPr lang="en-US" altLang="zh-CN" sz="1400" i="1" baseline="-25000" dirty="0">
                  <a:solidFill>
                    <a:schemeClr val="tx1"/>
                  </a:solidFill>
                </a:rPr>
                <a:t>1       </a:t>
              </a:r>
              <a:endParaRPr lang="zh-CN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7235823" y="6407313"/>
              <a:ext cx="74616" cy="4615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 i="1" dirty="0">
                  <a:solidFill>
                    <a:schemeClr val="tx1"/>
                  </a:solidFill>
                </a:rPr>
                <a:t>v</a:t>
              </a:r>
              <a:r>
                <a:rPr lang="en-US" altLang="zh-CN" sz="1400" i="1" baseline="-25000" dirty="0">
                  <a:solidFill>
                    <a:schemeClr val="tx1"/>
                  </a:solidFill>
                </a:rPr>
                <a:t>2       </a:t>
              </a:r>
              <a:endParaRPr lang="zh-CN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8164545" y="6407313"/>
              <a:ext cx="74615" cy="4615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 i="1" dirty="0" err="1">
                  <a:solidFill>
                    <a:schemeClr val="tx1"/>
                  </a:solidFill>
                </a:rPr>
                <a:t>v</a:t>
              </a:r>
              <a:r>
                <a:rPr lang="en-US" altLang="zh-CN" sz="1400" i="1" baseline="-25000" dirty="0" err="1">
                  <a:solidFill>
                    <a:schemeClr val="tx1"/>
                  </a:solidFill>
                </a:rPr>
                <a:t>k</a:t>
              </a:r>
              <a:r>
                <a:rPr lang="en-US" altLang="zh-CN" sz="1400" i="1" baseline="-25000" dirty="0">
                  <a:solidFill>
                    <a:schemeClr val="tx1"/>
                  </a:solidFill>
                </a:rPr>
                <a:t>       </a:t>
              </a:r>
              <a:endParaRPr lang="zh-CN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5396" name="TextBox 61"/>
            <p:cNvSpPr txBox="1">
              <a:spLocks noChangeArrowheads="1"/>
            </p:cNvSpPr>
            <p:nvPr/>
          </p:nvSpPr>
          <p:spPr bwMode="auto">
            <a:xfrm>
              <a:off x="7596336" y="6197242"/>
              <a:ext cx="3609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…</a:t>
              </a:r>
              <a:endParaRPr lang="zh-CN" altLang="en-US" sz="2000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280275" y="5443539"/>
            <a:ext cx="795338" cy="515937"/>
            <a:chOff x="5755915" y="2687342"/>
            <a:chExt cx="796024" cy="516216"/>
          </a:xfrm>
        </p:grpSpPr>
        <p:grpSp>
          <p:nvGrpSpPr>
            <p:cNvPr id="15388" name="组合 62"/>
            <p:cNvGrpSpPr>
              <a:grpSpLocks/>
            </p:cNvGrpSpPr>
            <p:nvPr/>
          </p:nvGrpSpPr>
          <p:grpSpPr bwMode="auto">
            <a:xfrm>
              <a:off x="5755915" y="2843518"/>
              <a:ext cx="796024" cy="360040"/>
              <a:chOff x="5755915" y="5704766"/>
              <a:chExt cx="796024" cy="36004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5755915" y="5704249"/>
                <a:ext cx="796024" cy="36055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40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154722" y="5885322"/>
                <a:ext cx="73088" cy="4606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1400" i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i="1" baseline="-25000" dirty="0">
                    <a:solidFill>
                      <a:schemeClr val="tx1"/>
                    </a:solidFill>
                  </a:rPr>
                  <a:t>1       </a:t>
                </a:r>
                <a:endParaRPr lang="zh-CN" altLang="en-US" sz="14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89" name="TextBox 50"/>
            <p:cNvSpPr txBox="1">
              <a:spLocks noChangeArrowheads="1"/>
            </p:cNvSpPr>
            <p:nvPr/>
          </p:nvSpPr>
          <p:spPr bwMode="auto">
            <a:xfrm>
              <a:off x="6104381" y="2687342"/>
              <a:ext cx="4090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G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>
            <a:off x="7740650" y="5661025"/>
            <a:ext cx="2351088" cy="641350"/>
            <a:chOff x="6217309" y="5792715"/>
            <a:chExt cx="2350011" cy="641506"/>
          </a:xfrm>
        </p:grpSpPr>
        <p:cxnSp>
          <p:nvCxnSpPr>
            <p:cNvPr id="69" name="直接连接符 68"/>
            <p:cNvCxnSpPr>
              <a:stCxn id="44" idx="3"/>
              <a:endCxn id="49" idx="1"/>
            </p:cNvCxnSpPr>
            <p:nvPr/>
          </p:nvCxnSpPr>
          <p:spPr>
            <a:xfrm>
              <a:off x="7172546" y="5792715"/>
              <a:ext cx="74579" cy="64150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45" idx="4"/>
              <a:endCxn id="50" idx="0"/>
            </p:cNvCxnSpPr>
            <p:nvPr/>
          </p:nvCxnSpPr>
          <p:spPr>
            <a:xfrm flipH="1">
              <a:off x="8202362" y="5943565"/>
              <a:ext cx="364958" cy="48430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41" idx="5"/>
              <a:endCxn id="47" idx="0"/>
            </p:cNvCxnSpPr>
            <p:nvPr/>
          </p:nvCxnSpPr>
          <p:spPr>
            <a:xfrm>
              <a:off x="6217309" y="5924510"/>
              <a:ext cx="406214" cy="48271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85931" y="3789041"/>
            <a:ext cx="4272836" cy="307777"/>
          </a:xfrm>
          <a:prstGeom prst="rect">
            <a:avLst/>
          </a:prstGeom>
          <a:blipFill rotWithShape="1">
            <a:blip r:embed="rId5"/>
            <a:stretch>
              <a:fillRect b="-1481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11624" y="4437113"/>
            <a:ext cx="3401572" cy="461665"/>
          </a:xfrm>
          <a:prstGeom prst="rect">
            <a:avLst/>
          </a:prstGeom>
          <a:blipFill rotWithShape="1">
            <a:blip r:embed="rId6"/>
            <a:stretch>
              <a:fillRect b="-50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36099" y="5157192"/>
            <a:ext cx="4322669" cy="127336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22" name="肘形连接符 21"/>
          <p:cNvCxnSpPr>
            <a:stCxn id="13" idx="1"/>
            <a:endCxn id="11" idx="1"/>
          </p:cNvCxnSpPr>
          <p:nvPr/>
        </p:nvCxnSpPr>
        <p:spPr>
          <a:xfrm rot="10800000" flipH="1">
            <a:off x="2336800" y="4667251"/>
            <a:ext cx="374650" cy="1127125"/>
          </a:xfrm>
          <a:prstGeom prst="bentConnector3">
            <a:avLst>
              <a:gd name="adj1" fmla="val -608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640014" y="6000750"/>
            <a:ext cx="115252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946258" y="5997575"/>
            <a:ext cx="216693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71814" y="5803900"/>
            <a:ext cx="720725" cy="2159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016626" y="5959152"/>
            <a:ext cx="270256" cy="2273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上箭头 42"/>
          <p:cNvSpPr/>
          <p:nvPr/>
        </p:nvSpPr>
        <p:spPr>
          <a:xfrm>
            <a:off x="4321176" y="4149725"/>
            <a:ext cx="201613" cy="2873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0" name="TextBox 6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86882" y="4400576"/>
            <a:ext cx="1546042" cy="646331"/>
          </a:xfrm>
          <a:prstGeom prst="rect">
            <a:avLst/>
          </a:prstGeom>
          <a:blipFill rotWithShape="1">
            <a:blip r:embed="rId8"/>
            <a:stretch>
              <a:fillRect b="-90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48" name="肘形连接符 47"/>
          <p:cNvCxnSpPr>
            <a:stCxn id="70" idx="0"/>
            <a:endCxn id="43" idx="3"/>
          </p:cNvCxnSpPr>
          <p:nvPr/>
        </p:nvCxnSpPr>
        <p:spPr>
          <a:xfrm rot="16200000" flipV="1">
            <a:off x="5715795" y="3056732"/>
            <a:ext cx="150812" cy="2536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右大括号 73"/>
          <p:cNvSpPr/>
          <p:nvPr/>
        </p:nvSpPr>
        <p:spPr>
          <a:xfrm>
            <a:off x="6816725" y="3181350"/>
            <a:ext cx="287338" cy="915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TextBox 7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34330" y="3139968"/>
            <a:ext cx="3182151" cy="954107"/>
          </a:xfrm>
          <a:prstGeom prst="rect">
            <a:avLst/>
          </a:prstGeom>
          <a:blipFill rotWithShape="1">
            <a:blip r:embed="rId9"/>
            <a:stretch>
              <a:fillRect l="-190" b="-372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2299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7" grpId="0" animBg="1"/>
      <p:bldP spid="43" grpId="0" animBg="1"/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请证明定理</a:t>
            </a:r>
            <a:r>
              <a:rPr lang="en-US" altLang="zh-CN" dirty="0" smtClean="0"/>
              <a:t>8.8</a:t>
            </a:r>
            <a:r>
              <a:rPr lang="zh-CN" altLang="en-US" dirty="0" smtClean="0"/>
              <a:t>。在证明中，请你给出以下思考：关于点覆盖</a:t>
            </a:r>
            <a:r>
              <a:rPr lang="en-US" altLang="zh-CN" dirty="0" smtClean="0"/>
              <a:t>/</a:t>
            </a:r>
            <a:r>
              <a:rPr lang="zh-CN" altLang="en-US" dirty="0" smtClean="0"/>
              <a:t>独立的所有相关定理，是否在边覆盖</a:t>
            </a:r>
            <a:r>
              <a:rPr lang="en-US" altLang="zh-CN" dirty="0" smtClean="0"/>
              <a:t>/</a:t>
            </a:r>
            <a:r>
              <a:rPr lang="zh-CN" altLang="en-US" dirty="0" smtClean="0"/>
              <a:t>独立讨论范畴内，均有相应的定理？你能“杜撰”出几条吗？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1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212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matching</a:t>
            </a:r>
            <a:r>
              <a:rPr lang="zh-CN" altLang="en-US" dirty="0" smtClean="0"/>
              <a:t>？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的核心概念是什么？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82" y="1325563"/>
            <a:ext cx="8282165" cy="3390108"/>
          </a:xfrm>
        </p:spPr>
      </p:pic>
      <p:sp>
        <p:nvSpPr>
          <p:cNvPr id="5" name="文本框 4"/>
          <p:cNvSpPr txBox="1"/>
          <p:nvPr/>
        </p:nvSpPr>
        <p:spPr>
          <a:xfrm>
            <a:off x="3090071" y="5456459"/>
            <a:ext cx="5463786" cy="584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独立边集是匹配的核心概念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811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匹配、极大匹配、最大匹配、完美匹配</a:t>
            </a:r>
            <a:endParaRPr lang="zh-CN" altLang="en-US" dirty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8524136" y="3673712"/>
            <a:ext cx="2338387" cy="1828800"/>
            <a:chOff x="5328592" y="4365104"/>
            <a:chExt cx="2339752" cy="1829817"/>
          </a:xfrm>
        </p:grpSpPr>
        <p:sp>
          <p:nvSpPr>
            <p:cNvPr id="5" name="椭圆 4"/>
            <p:cNvSpPr/>
            <p:nvPr/>
          </p:nvSpPr>
          <p:spPr>
            <a:xfrm>
              <a:off x="6121216" y="4797144"/>
              <a:ext cx="142958" cy="144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" name="椭圆 5"/>
            <p:cNvSpPr/>
            <p:nvPr/>
          </p:nvSpPr>
          <p:spPr>
            <a:xfrm>
              <a:off x="5689164" y="5300662"/>
              <a:ext cx="142958" cy="144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cxnSp>
          <p:nvCxnSpPr>
            <p:cNvPr id="7" name="直接连接符 6"/>
            <p:cNvCxnSpPr>
              <a:stCxn id="6" idx="7"/>
              <a:endCxn id="5" idx="3"/>
            </p:cNvCxnSpPr>
            <p:nvPr/>
          </p:nvCxnSpPr>
          <p:spPr>
            <a:xfrm flipV="1">
              <a:off x="5811474" y="4919450"/>
              <a:ext cx="330393" cy="4034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5"/>
              <a:endCxn id="10" idx="1"/>
            </p:cNvCxnSpPr>
            <p:nvPr/>
          </p:nvCxnSpPr>
          <p:spPr>
            <a:xfrm>
              <a:off x="5811474" y="5424556"/>
              <a:ext cx="330393" cy="330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6696227" y="4797144"/>
              <a:ext cx="144547" cy="144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0" name="椭圆 9"/>
            <p:cNvSpPr/>
            <p:nvPr/>
          </p:nvSpPr>
          <p:spPr>
            <a:xfrm>
              <a:off x="6121216" y="5732702"/>
              <a:ext cx="142958" cy="144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696227" y="5732702"/>
              <a:ext cx="144547" cy="144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44305" y="4797144"/>
              <a:ext cx="144547" cy="144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cxnSp>
          <p:nvCxnSpPr>
            <p:cNvPr id="13" name="直接连接符 12"/>
            <p:cNvCxnSpPr>
              <a:stCxn id="5" idx="6"/>
              <a:endCxn id="9" idx="2"/>
            </p:cNvCxnSpPr>
            <p:nvPr/>
          </p:nvCxnSpPr>
          <p:spPr>
            <a:xfrm>
              <a:off x="6264175" y="4868622"/>
              <a:ext cx="4320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  <a:endCxn id="11" idx="2"/>
            </p:cNvCxnSpPr>
            <p:nvPr/>
          </p:nvCxnSpPr>
          <p:spPr>
            <a:xfrm>
              <a:off x="6264175" y="5805768"/>
              <a:ext cx="43205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6"/>
              <a:endCxn id="12" idx="2"/>
            </p:cNvCxnSpPr>
            <p:nvPr/>
          </p:nvCxnSpPr>
          <p:spPr>
            <a:xfrm>
              <a:off x="6840774" y="4868622"/>
              <a:ext cx="50353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5" idx="4"/>
              <a:endCxn id="10" idx="0"/>
            </p:cNvCxnSpPr>
            <p:nvPr/>
          </p:nvCxnSpPr>
          <p:spPr>
            <a:xfrm>
              <a:off x="6192696" y="4941687"/>
              <a:ext cx="0" cy="79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9" idx="4"/>
              <a:endCxn id="11" idx="0"/>
            </p:cNvCxnSpPr>
            <p:nvPr/>
          </p:nvCxnSpPr>
          <p:spPr>
            <a:xfrm>
              <a:off x="6769294" y="4941687"/>
              <a:ext cx="0" cy="79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328592" y="5127575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1</a:t>
              </a:r>
              <a:endParaRPr lang="zh-CN" altLang="en-US" sz="2400" baseline="-25000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976664" y="4365104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2</a:t>
              </a:r>
              <a:endParaRPr lang="zh-CN" altLang="en-US" sz="2400" baseline="-25000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6552728" y="4365104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3</a:t>
              </a:r>
              <a:endParaRPr lang="zh-CN" altLang="en-US" sz="2400" baseline="-25000"/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7200800" y="4365104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4</a:t>
              </a:r>
              <a:endParaRPr lang="zh-CN" altLang="en-US" sz="2400" baseline="-25000"/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976664" y="5733256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5</a:t>
              </a:r>
              <a:endParaRPr lang="zh-CN" altLang="en-US" sz="2400" baseline="-25000"/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6589240" y="5733256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6</a:t>
              </a:r>
              <a:endParaRPr lang="zh-CN" altLang="en-US" sz="2400" baseline="-2500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5653136" y="4695527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1</a:t>
              </a:r>
              <a:endParaRPr lang="zh-CN" altLang="en-US" sz="2400" baseline="-25000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5653136" y="5373216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4</a:t>
              </a:r>
              <a:endParaRPr lang="zh-CN" altLang="en-US" sz="2400" baseline="-25000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6301208" y="4725144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2</a:t>
              </a:r>
              <a:endParaRPr lang="zh-CN" altLang="en-US" sz="2400" baseline="-25000"/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6912768" y="4725144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3</a:t>
              </a:r>
              <a:endParaRPr lang="zh-CN" altLang="en-US" sz="2400" baseline="-25000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6301207" y="5228646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5</a:t>
              </a:r>
              <a:endParaRPr lang="zh-CN" altLang="en-US" sz="2400" baseline="-25000"/>
            </a:p>
          </p:txBody>
        </p:sp>
      </p:grpSp>
      <p:sp>
        <p:nvSpPr>
          <p:cNvPr id="29" name="椭圆 28"/>
          <p:cNvSpPr/>
          <p:nvPr/>
        </p:nvSpPr>
        <p:spPr>
          <a:xfrm>
            <a:off x="5787286" y="4105512"/>
            <a:ext cx="144462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0" name="椭圆 29"/>
          <p:cNvSpPr/>
          <p:nvPr/>
        </p:nvSpPr>
        <p:spPr>
          <a:xfrm>
            <a:off x="5355486" y="4608750"/>
            <a:ext cx="142875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31" name="直接连接符 30"/>
          <p:cNvCxnSpPr>
            <a:stCxn id="30" idx="7"/>
            <a:endCxn id="29" idx="3"/>
          </p:cNvCxnSpPr>
          <p:nvPr/>
        </p:nvCxnSpPr>
        <p:spPr>
          <a:xfrm flipV="1">
            <a:off x="5477723" y="4227750"/>
            <a:ext cx="330200" cy="40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30" idx="5"/>
            <a:endCxn id="34" idx="1"/>
          </p:cNvCxnSpPr>
          <p:nvPr/>
        </p:nvCxnSpPr>
        <p:spPr>
          <a:xfrm>
            <a:off x="5477723" y="4732575"/>
            <a:ext cx="330200" cy="330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363548" y="4105512"/>
            <a:ext cx="144463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4" name="椭圆 33"/>
          <p:cNvSpPr/>
          <p:nvPr/>
        </p:nvSpPr>
        <p:spPr>
          <a:xfrm>
            <a:off x="5787286" y="5040550"/>
            <a:ext cx="144462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5" name="椭圆 34"/>
          <p:cNvSpPr/>
          <p:nvPr/>
        </p:nvSpPr>
        <p:spPr>
          <a:xfrm>
            <a:off x="6363548" y="5040550"/>
            <a:ext cx="144463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6" name="椭圆 35"/>
          <p:cNvSpPr/>
          <p:nvPr/>
        </p:nvSpPr>
        <p:spPr>
          <a:xfrm>
            <a:off x="7011248" y="4105512"/>
            <a:ext cx="144463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37" name="直接连接符 36"/>
          <p:cNvCxnSpPr>
            <a:stCxn id="29" idx="6"/>
            <a:endCxn id="33" idx="2"/>
          </p:cNvCxnSpPr>
          <p:nvPr/>
        </p:nvCxnSpPr>
        <p:spPr>
          <a:xfrm>
            <a:off x="5931748" y="4176950"/>
            <a:ext cx="431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4" idx="6"/>
            <a:endCxn id="35" idx="2"/>
          </p:cNvCxnSpPr>
          <p:nvPr/>
        </p:nvCxnSpPr>
        <p:spPr>
          <a:xfrm>
            <a:off x="5931748" y="511357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6"/>
            <a:endCxn id="36" idx="2"/>
          </p:cNvCxnSpPr>
          <p:nvPr/>
        </p:nvCxnSpPr>
        <p:spPr>
          <a:xfrm>
            <a:off x="6508011" y="4176950"/>
            <a:ext cx="503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9" idx="4"/>
            <a:endCxn id="34" idx="0"/>
          </p:cNvCxnSpPr>
          <p:nvPr/>
        </p:nvCxnSpPr>
        <p:spPr>
          <a:xfrm>
            <a:off x="5858723" y="4249975"/>
            <a:ext cx="0" cy="79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4"/>
            <a:endCxn id="35" idx="0"/>
          </p:cNvCxnSpPr>
          <p:nvPr/>
        </p:nvCxnSpPr>
        <p:spPr>
          <a:xfrm>
            <a:off x="6434986" y="4249975"/>
            <a:ext cx="0" cy="79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995123" y="4435712"/>
            <a:ext cx="46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1</a:t>
            </a:r>
            <a:endParaRPr lang="zh-CN" altLang="en-US" sz="2400" baseline="-25000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642823" y="3673712"/>
            <a:ext cx="468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2</a:t>
            </a:r>
            <a:endParaRPr lang="zh-CN" altLang="en-US" sz="2400" baseline="-2500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19086" y="3673712"/>
            <a:ext cx="4683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3</a:t>
            </a:r>
            <a:endParaRPr lang="zh-CN" altLang="en-US" sz="2400" baseline="-25000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866786" y="3673712"/>
            <a:ext cx="4683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4</a:t>
            </a:r>
            <a:endParaRPr lang="zh-CN" altLang="en-US" sz="2400" baseline="-25000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642823" y="5040550"/>
            <a:ext cx="468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5</a:t>
            </a:r>
            <a:endParaRPr lang="zh-CN" altLang="en-US" sz="2400" baseline="-25000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255598" y="5040550"/>
            <a:ext cx="468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6</a:t>
            </a:r>
            <a:endParaRPr lang="zh-CN" altLang="en-US" sz="2400" baseline="-25000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18973" y="4003912"/>
            <a:ext cx="46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e</a:t>
            </a:r>
            <a:r>
              <a:rPr lang="en-US" altLang="zh-CN" sz="2400" baseline="-25000"/>
              <a:t>1</a:t>
            </a:r>
            <a:endParaRPr lang="zh-CN" altLang="en-US" sz="2400" baseline="-25000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336436" y="4724638"/>
            <a:ext cx="468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e</a:t>
            </a:r>
            <a:r>
              <a:rPr lang="en-US" altLang="zh-CN" sz="2400" baseline="-25000"/>
              <a:t>4</a:t>
            </a:r>
            <a:endParaRPr lang="zh-CN" altLang="en-US" sz="2400" baseline="-25000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957941" y="4032486"/>
            <a:ext cx="466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e</a:t>
            </a:r>
            <a:r>
              <a:rPr lang="en-US" altLang="zh-CN" sz="2400" baseline="-25000"/>
              <a:t>2</a:t>
            </a:r>
            <a:endParaRPr lang="zh-CN" altLang="en-US" sz="2400" baseline="-2500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579448" y="4032487"/>
            <a:ext cx="466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e</a:t>
            </a:r>
            <a:r>
              <a:rPr lang="en-US" altLang="zh-CN" sz="2400" baseline="-25000"/>
              <a:t>3</a:t>
            </a:r>
            <a:endParaRPr lang="zh-CN" altLang="en-US" sz="2400" baseline="-2500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968261" y="4681775"/>
            <a:ext cx="46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e</a:t>
            </a:r>
            <a:r>
              <a:rPr lang="en-US" altLang="zh-CN" sz="2400" baseline="-25000"/>
              <a:t>5</a:t>
            </a:r>
            <a:endParaRPr lang="zh-CN" altLang="en-US" sz="2400" baseline="-25000"/>
          </a:p>
        </p:txBody>
      </p:sp>
      <p:sp>
        <p:nvSpPr>
          <p:cNvPr id="53" name="椭圆 52"/>
          <p:cNvSpPr/>
          <p:nvPr/>
        </p:nvSpPr>
        <p:spPr>
          <a:xfrm>
            <a:off x="2237131" y="4105512"/>
            <a:ext cx="144462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54" name="椭圆 53"/>
          <p:cNvSpPr/>
          <p:nvPr/>
        </p:nvSpPr>
        <p:spPr>
          <a:xfrm>
            <a:off x="1805331" y="4608750"/>
            <a:ext cx="142875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55" name="直接连接符 54"/>
          <p:cNvCxnSpPr>
            <a:stCxn id="54" idx="7"/>
            <a:endCxn id="53" idx="3"/>
          </p:cNvCxnSpPr>
          <p:nvPr/>
        </p:nvCxnSpPr>
        <p:spPr>
          <a:xfrm flipV="1">
            <a:off x="1927568" y="4227750"/>
            <a:ext cx="330200" cy="40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4" idx="5"/>
            <a:endCxn id="58" idx="1"/>
          </p:cNvCxnSpPr>
          <p:nvPr/>
        </p:nvCxnSpPr>
        <p:spPr>
          <a:xfrm>
            <a:off x="1927568" y="4732575"/>
            <a:ext cx="330200" cy="3302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2813393" y="4105512"/>
            <a:ext cx="144463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58" name="椭圆 57"/>
          <p:cNvSpPr/>
          <p:nvPr/>
        </p:nvSpPr>
        <p:spPr>
          <a:xfrm>
            <a:off x="2237131" y="5040550"/>
            <a:ext cx="144462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59" name="椭圆 58"/>
          <p:cNvSpPr/>
          <p:nvPr/>
        </p:nvSpPr>
        <p:spPr>
          <a:xfrm>
            <a:off x="2813393" y="5040550"/>
            <a:ext cx="144463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60" name="椭圆 59"/>
          <p:cNvSpPr/>
          <p:nvPr/>
        </p:nvSpPr>
        <p:spPr>
          <a:xfrm>
            <a:off x="3461093" y="4105512"/>
            <a:ext cx="144463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61" name="直接连接符 60"/>
          <p:cNvCxnSpPr>
            <a:stCxn id="53" idx="6"/>
            <a:endCxn id="57" idx="2"/>
          </p:cNvCxnSpPr>
          <p:nvPr/>
        </p:nvCxnSpPr>
        <p:spPr>
          <a:xfrm>
            <a:off x="2381593" y="4176950"/>
            <a:ext cx="4318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8" idx="6"/>
            <a:endCxn id="59" idx="2"/>
          </p:cNvCxnSpPr>
          <p:nvPr/>
        </p:nvCxnSpPr>
        <p:spPr>
          <a:xfrm>
            <a:off x="2381593" y="511357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7" idx="6"/>
            <a:endCxn id="60" idx="2"/>
          </p:cNvCxnSpPr>
          <p:nvPr/>
        </p:nvCxnSpPr>
        <p:spPr>
          <a:xfrm>
            <a:off x="2957856" y="4176950"/>
            <a:ext cx="503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3" idx="4"/>
            <a:endCxn id="58" idx="0"/>
          </p:cNvCxnSpPr>
          <p:nvPr/>
        </p:nvCxnSpPr>
        <p:spPr>
          <a:xfrm>
            <a:off x="2308568" y="4249975"/>
            <a:ext cx="0" cy="7905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7" idx="4"/>
            <a:endCxn id="59" idx="0"/>
          </p:cNvCxnSpPr>
          <p:nvPr/>
        </p:nvCxnSpPr>
        <p:spPr>
          <a:xfrm>
            <a:off x="2884831" y="4249975"/>
            <a:ext cx="0" cy="79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1"/>
          <p:cNvSpPr txBox="1">
            <a:spLocks noChangeArrowheads="1"/>
          </p:cNvSpPr>
          <p:nvPr/>
        </p:nvSpPr>
        <p:spPr bwMode="auto">
          <a:xfrm>
            <a:off x="1444968" y="4435712"/>
            <a:ext cx="46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1</a:t>
            </a:r>
            <a:endParaRPr lang="zh-CN" altLang="en-US" sz="2400" baseline="-25000"/>
          </a:p>
        </p:txBody>
      </p:sp>
      <p:sp>
        <p:nvSpPr>
          <p:cNvPr id="67" name="TextBox 42"/>
          <p:cNvSpPr txBox="1">
            <a:spLocks noChangeArrowheads="1"/>
          </p:cNvSpPr>
          <p:nvPr/>
        </p:nvSpPr>
        <p:spPr bwMode="auto">
          <a:xfrm>
            <a:off x="2092668" y="3673712"/>
            <a:ext cx="468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2</a:t>
            </a:r>
            <a:endParaRPr lang="zh-CN" altLang="en-US" sz="2400" baseline="-25000"/>
          </a:p>
        </p:txBody>
      </p:sp>
      <p:sp>
        <p:nvSpPr>
          <p:cNvPr id="68" name="TextBox 43"/>
          <p:cNvSpPr txBox="1">
            <a:spLocks noChangeArrowheads="1"/>
          </p:cNvSpPr>
          <p:nvPr/>
        </p:nvSpPr>
        <p:spPr bwMode="auto">
          <a:xfrm>
            <a:off x="2668931" y="3673712"/>
            <a:ext cx="4683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3</a:t>
            </a:r>
            <a:endParaRPr lang="zh-CN" altLang="en-US" sz="2400" baseline="-25000"/>
          </a:p>
        </p:txBody>
      </p:sp>
      <p:sp>
        <p:nvSpPr>
          <p:cNvPr id="69" name="TextBox 44"/>
          <p:cNvSpPr txBox="1">
            <a:spLocks noChangeArrowheads="1"/>
          </p:cNvSpPr>
          <p:nvPr/>
        </p:nvSpPr>
        <p:spPr bwMode="auto">
          <a:xfrm>
            <a:off x="3316631" y="3673712"/>
            <a:ext cx="4683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4</a:t>
            </a:r>
            <a:endParaRPr lang="zh-CN" altLang="en-US" sz="2400" baseline="-25000"/>
          </a:p>
        </p:txBody>
      </p:sp>
      <p:sp>
        <p:nvSpPr>
          <p:cNvPr id="70" name="TextBox 45"/>
          <p:cNvSpPr txBox="1">
            <a:spLocks noChangeArrowheads="1"/>
          </p:cNvSpPr>
          <p:nvPr/>
        </p:nvSpPr>
        <p:spPr bwMode="auto">
          <a:xfrm>
            <a:off x="2092668" y="5040550"/>
            <a:ext cx="468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5</a:t>
            </a:r>
            <a:endParaRPr lang="zh-CN" altLang="en-US" sz="2400" baseline="-25000"/>
          </a:p>
        </p:txBody>
      </p:sp>
      <p:sp>
        <p:nvSpPr>
          <p:cNvPr id="71" name="TextBox 46"/>
          <p:cNvSpPr txBox="1">
            <a:spLocks noChangeArrowheads="1"/>
          </p:cNvSpPr>
          <p:nvPr/>
        </p:nvSpPr>
        <p:spPr bwMode="auto">
          <a:xfrm>
            <a:off x="2705443" y="5040550"/>
            <a:ext cx="468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6</a:t>
            </a:r>
            <a:endParaRPr lang="zh-CN" altLang="en-US" sz="2400" baseline="-25000"/>
          </a:p>
        </p:txBody>
      </p:sp>
      <p:sp>
        <p:nvSpPr>
          <p:cNvPr id="72" name="TextBox 47"/>
          <p:cNvSpPr txBox="1">
            <a:spLocks noChangeArrowheads="1"/>
          </p:cNvSpPr>
          <p:nvPr/>
        </p:nvSpPr>
        <p:spPr bwMode="auto">
          <a:xfrm>
            <a:off x="1768818" y="4003912"/>
            <a:ext cx="46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e</a:t>
            </a:r>
            <a:r>
              <a:rPr lang="en-US" altLang="zh-CN" sz="2400" baseline="-25000"/>
              <a:t>1</a:t>
            </a:r>
            <a:endParaRPr lang="zh-CN" altLang="en-US" sz="2400" baseline="-25000"/>
          </a:p>
        </p:txBody>
      </p:sp>
      <p:sp>
        <p:nvSpPr>
          <p:cNvPr id="73" name="TextBox 48"/>
          <p:cNvSpPr txBox="1">
            <a:spLocks noChangeArrowheads="1"/>
          </p:cNvSpPr>
          <p:nvPr/>
        </p:nvSpPr>
        <p:spPr bwMode="auto">
          <a:xfrm>
            <a:off x="2236336" y="4377621"/>
            <a:ext cx="468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e</a:t>
            </a:r>
            <a:r>
              <a:rPr lang="en-US" altLang="zh-CN" sz="2400" baseline="-25000" dirty="0"/>
              <a:t>4</a:t>
            </a:r>
            <a:endParaRPr lang="zh-CN" altLang="en-US" sz="2400" baseline="-25000" dirty="0"/>
          </a:p>
        </p:txBody>
      </p:sp>
      <p:sp>
        <p:nvSpPr>
          <p:cNvPr id="74" name="TextBox 49"/>
          <p:cNvSpPr txBox="1">
            <a:spLocks noChangeArrowheads="1"/>
          </p:cNvSpPr>
          <p:nvPr/>
        </p:nvSpPr>
        <p:spPr bwMode="auto">
          <a:xfrm>
            <a:off x="2393499" y="4019143"/>
            <a:ext cx="449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e</a:t>
            </a:r>
            <a:r>
              <a:rPr lang="en-US" altLang="zh-CN" sz="2400" baseline="-25000" dirty="0"/>
              <a:t>2</a:t>
            </a:r>
            <a:endParaRPr lang="zh-CN" altLang="en-US" sz="2400" baseline="-25000" dirty="0"/>
          </a:p>
        </p:txBody>
      </p:sp>
      <p:sp>
        <p:nvSpPr>
          <p:cNvPr id="75" name="TextBox 50"/>
          <p:cNvSpPr txBox="1">
            <a:spLocks noChangeArrowheads="1"/>
          </p:cNvSpPr>
          <p:nvPr/>
        </p:nvSpPr>
        <p:spPr bwMode="auto">
          <a:xfrm>
            <a:off x="3029293" y="4032487"/>
            <a:ext cx="466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e</a:t>
            </a:r>
            <a:r>
              <a:rPr lang="en-US" altLang="zh-CN" sz="2400" baseline="-25000"/>
              <a:t>3</a:t>
            </a:r>
            <a:endParaRPr lang="zh-CN" altLang="en-US" sz="2400" baseline="-25000"/>
          </a:p>
        </p:txBody>
      </p:sp>
      <p:sp>
        <p:nvSpPr>
          <p:cNvPr id="76" name="TextBox 51"/>
          <p:cNvSpPr txBox="1">
            <a:spLocks noChangeArrowheads="1"/>
          </p:cNvSpPr>
          <p:nvPr/>
        </p:nvSpPr>
        <p:spPr bwMode="auto">
          <a:xfrm>
            <a:off x="2418106" y="4681775"/>
            <a:ext cx="46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e</a:t>
            </a:r>
            <a:r>
              <a:rPr lang="en-US" altLang="zh-CN" sz="2400" baseline="-25000"/>
              <a:t>5</a:t>
            </a:r>
            <a:endParaRPr lang="zh-CN" altLang="en-US" sz="2400" baseline="-25000"/>
          </a:p>
        </p:txBody>
      </p:sp>
      <p:sp>
        <p:nvSpPr>
          <p:cNvPr id="3" name="矩形 2"/>
          <p:cNvSpPr/>
          <p:nvPr/>
        </p:nvSpPr>
        <p:spPr>
          <a:xfrm>
            <a:off x="2605843" y="2100263"/>
            <a:ext cx="6466392" cy="9541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zh-CN" altLang="en-US" sz="2800" b="1" dirty="0"/>
              <a:t>问题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：你能用集合论里面的基本概念解释匹配？极大匹配？完美匹配吗？</a:t>
            </a:r>
          </a:p>
        </p:txBody>
      </p:sp>
    </p:spTree>
    <p:extLst>
      <p:ext uri="{BB962C8B-B14F-4D97-AF65-F5344CB8AC3E}">
        <p14:creationId xmlns:p14="http://schemas.microsoft.com/office/powerpoint/2010/main" val="39961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二部图中最大匹配的存在性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1690688"/>
            <a:ext cx="11378695" cy="1083685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13" y="3173887"/>
            <a:ext cx="7473086" cy="289667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3298785" y="2604304"/>
            <a:ext cx="3287210" cy="2314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352081" y="1382183"/>
            <a:ext cx="381965" cy="120376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090441" y="1268024"/>
            <a:ext cx="2280212" cy="231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38200" y="29854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必要性：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882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8461681" y="3402897"/>
            <a:ext cx="3615346" cy="3049738"/>
            <a:chOff x="8448805" y="3299655"/>
            <a:chExt cx="3615346" cy="3049738"/>
          </a:xfrm>
        </p:grpSpPr>
        <p:sp>
          <p:nvSpPr>
            <p:cNvPr id="15" name="椭圆 14"/>
            <p:cNvSpPr/>
            <p:nvPr/>
          </p:nvSpPr>
          <p:spPr>
            <a:xfrm>
              <a:off x="8448805" y="3299655"/>
              <a:ext cx="3318240" cy="14844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455231" y="4864977"/>
              <a:ext cx="3318240" cy="14844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732009" y="519427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578546" y="33059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W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373913" y="3737527"/>
            <a:ext cx="2042276" cy="2183744"/>
            <a:chOff x="9341345" y="3742043"/>
            <a:chExt cx="2042276" cy="2183744"/>
          </a:xfrm>
        </p:grpSpPr>
        <p:sp>
          <p:nvSpPr>
            <p:cNvPr id="24" name="椭圆 23"/>
            <p:cNvSpPr/>
            <p:nvPr/>
          </p:nvSpPr>
          <p:spPr>
            <a:xfrm>
              <a:off x="9341345" y="3742043"/>
              <a:ext cx="1990291" cy="81736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0000"/>
                  </a:solidFill>
                </a:rPr>
                <a:t>S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0580914" y="5304364"/>
              <a:ext cx="802707" cy="6214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0000"/>
                  </a:solidFill>
                </a:rPr>
                <a:t>S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 flipV="1">
              <a:off x="10599405" y="4263242"/>
              <a:ext cx="553372" cy="133064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8843404" y="3942827"/>
            <a:ext cx="1087924" cy="1927123"/>
            <a:chOff x="8843404" y="3942827"/>
            <a:chExt cx="1087924" cy="1927123"/>
          </a:xfrm>
        </p:grpSpPr>
        <p:sp>
          <p:nvSpPr>
            <p:cNvPr id="19" name="椭圆 18"/>
            <p:cNvSpPr/>
            <p:nvPr/>
          </p:nvSpPr>
          <p:spPr>
            <a:xfrm>
              <a:off x="8872640" y="5476111"/>
              <a:ext cx="566471" cy="3938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u</a:t>
              </a:r>
              <a:endParaRPr lang="zh-CN" altLang="en-US" sz="32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9495253" y="3942827"/>
              <a:ext cx="436075" cy="436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W</a:t>
              </a:r>
              <a:endParaRPr lang="zh-CN" altLang="en-US" sz="2000" dirty="0"/>
            </a:p>
          </p:txBody>
        </p:sp>
        <p:cxnSp>
          <p:nvCxnSpPr>
            <p:cNvPr id="21" name="直接连接符 20"/>
            <p:cNvCxnSpPr>
              <a:stCxn id="20" idx="4"/>
              <a:endCxn id="19" idx="0"/>
            </p:cNvCxnSpPr>
            <p:nvPr/>
          </p:nvCxnSpPr>
          <p:spPr>
            <a:xfrm flipH="1">
              <a:off x="9155876" y="4379421"/>
              <a:ext cx="557415" cy="109669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8843404" y="3942827"/>
              <a:ext cx="436075" cy="436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cxnSp>
          <p:nvCxnSpPr>
            <p:cNvPr id="34" name="直接连接符 33"/>
            <p:cNvCxnSpPr>
              <a:stCxn id="31" idx="4"/>
              <a:endCxn id="19" idx="0"/>
            </p:cNvCxnSpPr>
            <p:nvPr/>
          </p:nvCxnSpPr>
          <p:spPr>
            <a:xfrm>
              <a:off x="9061442" y="4379421"/>
              <a:ext cx="94434" cy="109669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225" y="142894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奠基</a:t>
            </a:r>
            <a:r>
              <a:rPr lang="en-US" altLang="zh-CN" dirty="0" smtClean="0">
                <a:sym typeface="Wingdings" panose="05000000000000000000" pitchFamily="2" charset="2"/>
              </a:rPr>
              <a:t>: |U|=1,</a:t>
            </a:r>
            <a:r>
              <a:rPr lang="zh-CN" altLang="en-US" dirty="0" smtClean="0">
                <a:sym typeface="Wingdings" panose="05000000000000000000" pitchFamily="2" charset="2"/>
              </a:rPr>
              <a:t>显然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假设</a:t>
            </a:r>
            <a:r>
              <a:rPr lang="en-US" altLang="zh-CN" dirty="0" smtClean="0">
                <a:sym typeface="Wingdings" panose="05000000000000000000" pitchFamily="2" charset="2"/>
              </a:rPr>
              <a:t>:|U|&lt;=|W|</a:t>
            </a:r>
            <a:r>
              <a:rPr lang="zh-CN" altLang="en-US" dirty="0" smtClean="0">
                <a:sym typeface="Wingdings" panose="05000000000000000000" pitchFamily="2" charset="2"/>
              </a:rPr>
              <a:t>且</a:t>
            </a:r>
            <a:r>
              <a:rPr lang="en-US" altLang="zh-CN" dirty="0" smtClean="0">
                <a:sym typeface="Wingdings" panose="05000000000000000000" pitchFamily="2" charset="2"/>
              </a:rPr>
              <a:t>1&lt;=|U|&lt;k</a:t>
            </a:r>
            <a:r>
              <a:rPr lang="zh-CN" altLang="en-US" dirty="0" smtClean="0">
                <a:sym typeface="Wingdings" panose="05000000000000000000" pitchFamily="2" charset="2"/>
              </a:rPr>
              <a:t>且满足</a:t>
            </a:r>
            <a:r>
              <a:rPr lang="en-US" altLang="zh-CN" dirty="0" smtClean="0">
                <a:sym typeface="Wingdings" panose="05000000000000000000" pitchFamily="2" charset="2"/>
              </a:rPr>
              <a:t>Hall</a:t>
            </a:r>
            <a:r>
              <a:rPr lang="zh-CN" altLang="en-US" dirty="0" smtClean="0">
                <a:sym typeface="Wingdings" panose="05000000000000000000" pitchFamily="2" charset="2"/>
              </a:rPr>
              <a:t>条件时均存在最大匹配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归纳：当</a:t>
            </a:r>
            <a:r>
              <a:rPr lang="en-US" altLang="zh-CN" dirty="0" smtClean="0">
                <a:sym typeface="Wingdings" panose="05000000000000000000" pitchFamily="2" charset="2"/>
              </a:rPr>
              <a:t>k=|U|</a:t>
            </a:r>
            <a:r>
              <a:rPr lang="zh-CN" altLang="en-US" dirty="0" smtClean="0">
                <a:sym typeface="Wingdings" panose="05000000000000000000" pitchFamily="2" charset="2"/>
              </a:rPr>
              <a:t>以及</a:t>
            </a:r>
            <a:r>
              <a:rPr lang="en-US" altLang="zh-CN" dirty="0" smtClean="0">
                <a:sym typeface="Wingdings" panose="05000000000000000000" pitchFamily="2" charset="2"/>
              </a:rPr>
              <a:t>|</a:t>
            </a:r>
            <a:r>
              <a:rPr lang="en-US" altLang="zh-CN" dirty="0">
                <a:sym typeface="Wingdings" panose="05000000000000000000" pitchFamily="2" charset="2"/>
              </a:rPr>
              <a:t>U|&lt;=|W|</a:t>
            </a:r>
            <a:r>
              <a:rPr lang="zh-CN" altLang="en-US" dirty="0" smtClean="0">
                <a:sym typeface="Wingdings" panose="05000000000000000000" pitchFamily="2" charset="2"/>
              </a:rPr>
              <a:t>且满足</a:t>
            </a:r>
            <a:r>
              <a:rPr lang="en-US" altLang="zh-CN" dirty="0">
                <a:sym typeface="Wingdings" panose="05000000000000000000" pitchFamily="2" charset="2"/>
              </a:rPr>
              <a:t>Hall</a:t>
            </a:r>
            <a:r>
              <a:rPr lang="zh-CN" altLang="en-US" dirty="0">
                <a:sym typeface="Wingdings" panose="05000000000000000000" pitchFamily="2" charset="2"/>
              </a:rPr>
              <a:t>条件</a:t>
            </a:r>
            <a:r>
              <a:rPr lang="zh-CN" altLang="en-US" dirty="0" smtClean="0">
                <a:sym typeface="Wingdings" panose="05000000000000000000" pitchFamily="2" charset="2"/>
              </a:rPr>
              <a:t>时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从</a:t>
            </a:r>
            <a:r>
              <a:rPr lang="en-US" altLang="zh-CN" dirty="0" smtClean="0">
                <a:sym typeface="Wingdings" panose="05000000000000000000" pitchFamily="2" charset="2"/>
              </a:rPr>
              <a:t>U</a:t>
            </a:r>
            <a:r>
              <a:rPr lang="zh-CN" altLang="en-US" dirty="0" smtClean="0">
                <a:sym typeface="Wingdings" panose="05000000000000000000" pitchFamily="2" charset="2"/>
              </a:rPr>
              <a:t>任取一个</a:t>
            </a:r>
            <a:r>
              <a:rPr lang="en-US" altLang="zh-CN" i="1" dirty="0" smtClean="0">
                <a:sym typeface="Wingdings" panose="05000000000000000000" pitchFamily="2" charset="2"/>
              </a:rPr>
              <a:t>u</a:t>
            </a:r>
            <a:r>
              <a:rPr lang="zh-CN" altLang="en-US" dirty="0" smtClean="0">
                <a:sym typeface="Wingdings" panose="05000000000000000000" pitchFamily="2" charset="2"/>
              </a:rPr>
              <a:t>，从</a:t>
            </a:r>
            <a:r>
              <a:rPr lang="en-US" altLang="zh-CN" dirty="0" smtClean="0">
                <a:sym typeface="Wingdings" panose="05000000000000000000" pitchFamily="2" charset="2"/>
              </a:rPr>
              <a:t>N(u)</a:t>
            </a:r>
            <a:r>
              <a:rPr lang="zh-CN" altLang="en-US" dirty="0" smtClean="0">
                <a:sym typeface="Wingdings" panose="05000000000000000000" pitchFamily="2" charset="2"/>
              </a:rPr>
              <a:t>中任取一个</a:t>
            </a:r>
            <a:r>
              <a:rPr lang="en-US" altLang="zh-CN" i="1" dirty="0" smtClean="0">
                <a:sym typeface="Wingdings" panose="05000000000000000000" pitchFamily="2" charset="2"/>
              </a:rPr>
              <a:t>w</a:t>
            </a:r>
            <a:r>
              <a:rPr lang="zh-CN" altLang="en-US" dirty="0" smtClean="0">
                <a:sym typeface="Wingdings" panose="05000000000000000000" pitchFamily="2" charset="2"/>
              </a:rPr>
              <a:t>，构造</a:t>
            </a:r>
            <a:r>
              <a:rPr lang="en-US" altLang="zh-CN" dirty="0" smtClean="0">
                <a:sym typeface="Wingdings" panose="05000000000000000000" pitchFamily="2" charset="2"/>
              </a:rPr>
              <a:t>H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en-US" altLang="zh-CN" dirty="0" smtClean="0">
                <a:sym typeface="Wingdings" panose="05000000000000000000" pitchFamily="2" charset="2"/>
              </a:rPr>
              <a:t>G-{u,w}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H</a:t>
            </a:r>
            <a:r>
              <a:rPr lang="zh-CN" altLang="en-US" dirty="0" smtClean="0">
                <a:sym typeface="Wingdings" panose="05000000000000000000" pitchFamily="2" charset="2"/>
              </a:rPr>
              <a:t>满足</a:t>
            </a:r>
            <a:r>
              <a:rPr lang="en-US" altLang="zh-CN" dirty="0" smtClean="0">
                <a:sym typeface="Wingdings" panose="05000000000000000000" pitchFamily="2" charset="2"/>
              </a:rPr>
              <a:t>Hall</a:t>
            </a:r>
            <a:r>
              <a:rPr lang="zh-CN" altLang="en-US" dirty="0" smtClean="0">
                <a:sym typeface="Wingdings" panose="05000000000000000000" pitchFamily="2" charset="2"/>
              </a:rPr>
              <a:t>条件吗</a:t>
            </a:r>
            <a:r>
              <a:rPr lang="en-US" altLang="zh-CN" dirty="0" smtClean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zh-CN" altLang="en-US" dirty="0" smtClean="0">
                <a:sym typeface="Wingdings" panose="05000000000000000000" pitchFamily="2" charset="2"/>
              </a:rPr>
              <a:t>如果对</a:t>
            </a:r>
            <a:r>
              <a:rPr lang="en-US" altLang="zh-CN" dirty="0" smtClean="0">
                <a:sym typeface="Wingdings" panose="05000000000000000000" pitchFamily="2" charset="2"/>
              </a:rPr>
              <a:t>U</a:t>
            </a:r>
            <a:r>
              <a:rPr lang="zh-CN" altLang="en-US" dirty="0" smtClean="0">
                <a:sym typeface="Wingdings" panose="05000000000000000000" pitchFamily="2" charset="2"/>
              </a:rPr>
              <a:t>的任意</a:t>
            </a:r>
            <a:r>
              <a:rPr lang="zh-CN" altLang="en-US" dirty="0">
                <a:sym typeface="Wingdings" panose="05000000000000000000" pitchFamily="2" charset="2"/>
              </a:rPr>
              <a:t>真</a:t>
            </a:r>
            <a:r>
              <a:rPr lang="zh-CN" altLang="en-US" dirty="0" smtClean="0">
                <a:sym typeface="Wingdings" panose="05000000000000000000" pitchFamily="2" charset="2"/>
              </a:rPr>
              <a:t>子集</a:t>
            </a:r>
            <a:r>
              <a:rPr lang="en-US" altLang="zh-CN" dirty="0" smtClean="0">
                <a:sym typeface="Wingdings" panose="05000000000000000000" pitchFamily="2" charset="2"/>
              </a:rPr>
              <a:t>S</a:t>
            </a:r>
            <a:r>
              <a:rPr lang="zh-CN" altLang="en-US" dirty="0" smtClean="0">
                <a:sym typeface="Wingdings" panose="05000000000000000000" pitchFamily="2" charset="2"/>
              </a:rPr>
              <a:t>，</a:t>
            </a:r>
            <a:r>
              <a:rPr lang="en-US" altLang="zh-CN" dirty="0" smtClean="0">
                <a:sym typeface="Wingdings" panose="05000000000000000000" pitchFamily="2" charset="2"/>
              </a:rPr>
              <a:t>|N(S)|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&gt;</a:t>
            </a:r>
            <a:r>
              <a:rPr lang="en-US" altLang="zh-CN" dirty="0" smtClean="0">
                <a:sym typeface="Wingdings" panose="05000000000000000000" pitchFamily="2" charset="2"/>
              </a:rPr>
              <a:t>|S|, </a:t>
            </a:r>
            <a:r>
              <a:rPr lang="zh-CN" altLang="en-US" dirty="0" smtClean="0">
                <a:sym typeface="Wingdings" panose="05000000000000000000" pitchFamily="2" charset="2"/>
              </a:rPr>
              <a:t>是成立</a:t>
            </a:r>
            <a:r>
              <a:rPr lang="zh-CN" altLang="en-US" smtClean="0">
                <a:sym typeface="Wingdings" panose="05000000000000000000" pitchFamily="2" charset="2"/>
              </a:rPr>
              <a:t>的。否则？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Case1</a:t>
            </a:r>
            <a:r>
              <a:rPr lang="zh-CN" altLang="en-US" dirty="0" smtClean="0">
                <a:sym typeface="Wingdings" panose="05000000000000000000" pitchFamily="2" charset="2"/>
              </a:rPr>
              <a:t>：对所有</a:t>
            </a:r>
            <a:r>
              <a:rPr lang="en-US" altLang="zh-CN" dirty="0" smtClean="0">
                <a:sym typeface="Wingdings" panose="05000000000000000000" pitchFamily="2" charset="2"/>
              </a:rPr>
              <a:t>U</a:t>
            </a:r>
            <a:r>
              <a:rPr lang="zh-CN" altLang="en-US" dirty="0" smtClean="0">
                <a:sym typeface="Wingdings" panose="05000000000000000000" pitchFamily="2" charset="2"/>
              </a:rPr>
              <a:t>的真子集</a:t>
            </a:r>
            <a:r>
              <a:rPr lang="en-US" altLang="zh-CN" dirty="0" smtClean="0">
                <a:sym typeface="Wingdings" panose="05000000000000000000" pitchFamily="2" charset="2"/>
              </a:rPr>
              <a:t>S</a:t>
            </a:r>
            <a:r>
              <a:rPr lang="zh-CN" altLang="en-US" dirty="0" smtClean="0">
                <a:sym typeface="Wingdings" panose="05000000000000000000" pitchFamily="2" charset="2"/>
              </a:rPr>
              <a:t>，均有</a:t>
            </a:r>
            <a:r>
              <a:rPr lang="en-US" altLang="zh-CN" dirty="0">
                <a:sym typeface="Wingdings" panose="05000000000000000000" pitchFamily="2" charset="2"/>
              </a:rPr>
              <a:t>|N(S)|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&gt;</a:t>
            </a:r>
            <a:r>
              <a:rPr lang="en-US" altLang="zh-CN" dirty="0">
                <a:sym typeface="Wingdings" panose="05000000000000000000" pitchFamily="2" charset="2"/>
              </a:rPr>
              <a:t>|S</a:t>
            </a:r>
            <a:r>
              <a:rPr lang="en-US" altLang="zh-CN" dirty="0" smtClean="0">
                <a:sym typeface="Wingdings" panose="05000000000000000000" pitchFamily="2" charset="2"/>
              </a:rPr>
              <a:t>|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 smtClean="0">
                <a:sym typeface="Wingdings" panose="05000000000000000000" pitchFamily="2" charset="2"/>
              </a:rPr>
              <a:t>取</a:t>
            </a:r>
            <a:r>
              <a:rPr lang="en-US" altLang="zh-CN" dirty="0" smtClean="0">
                <a:sym typeface="Wingdings" panose="05000000000000000000" pitchFamily="2" charset="2"/>
              </a:rPr>
              <a:t>U</a:t>
            </a:r>
            <a:r>
              <a:rPr lang="zh-CN" altLang="en-US" dirty="0" smtClean="0">
                <a:sym typeface="Wingdings" panose="05000000000000000000" pitchFamily="2" charset="2"/>
              </a:rPr>
              <a:t>中某个元素</a:t>
            </a:r>
            <a:r>
              <a:rPr lang="en-US" altLang="zh-CN" dirty="0" smtClean="0">
                <a:sym typeface="Wingdings" panose="05000000000000000000" pitchFamily="2" charset="2"/>
              </a:rPr>
              <a:t>u</a:t>
            </a:r>
            <a:r>
              <a:rPr lang="zh-CN" altLang="en-US" dirty="0" smtClean="0">
                <a:sym typeface="Wingdings" panose="05000000000000000000" pitchFamily="2" charset="2"/>
              </a:rPr>
              <a:t>，取</a:t>
            </a:r>
            <a:r>
              <a:rPr lang="en-US" altLang="zh-CN" dirty="0" smtClean="0">
                <a:sym typeface="Wingdings" panose="05000000000000000000" pitchFamily="2" charset="2"/>
              </a:rPr>
              <a:t>u</a:t>
            </a:r>
            <a:r>
              <a:rPr lang="zh-CN" altLang="en-US" dirty="0" smtClean="0">
                <a:sym typeface="Wingdings" panose="05000000000000000000" pitchFamily="2" charset="2"/>
              </a:rPr>
              <a:t>的相邻元素</a:t>
            </a:r>
            <a:r>
              <a:rPr lang="en-US" altLang="zh-CN" dirty="0" smtClean="0">
                <a:sym typeface="Wingdings" panose="05000000000000000000" pitchFamily="2" charset="2"/>
              </a:rPr>
              <a:t>w(u</a:t>
            </a:r>
            <a:r>
              <a:rPr lang="zh-CN" altLang="en-US" dirty="0" smtClean="0">
                <a:sym typeface="Wingdings" panose="05000000000000000000" pitchFamily="2" charset="2"/>
              </a:rPr>
              <a:t>至少和两个元素相邻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zh-CN" altLang="en-US" dirty="0" smtClean="0">
                <a:sym typeface="Wingdings" panose="05000000000000000000" pitchFamily="2" charset="2"/>
              </a:rPr>
              <a:t>构造</a:t>
            </a:r>
            <a:r>
              <a:rPr lang="en-US" altLang="zh-CN" dirty="0">
                <a:sym typeface="Wingdings" panose="05000000000000000000" pitchFamily="2" charset="2"/>
              </a:rPr>
              <a:t>H:G-{u,w</a:t>
            </a:r>
            <a:r>
              <a:rPr lang="en-US" altLang="zh-CN" dirty="0" smtClean="0">
                <a:sym typeface="Wingdings" panose="05000000000000000000" pitchFamily="2" charset="2"/>
              </a:rPr>
              <a:t>}, </a:t>
            </a:r>
            <a:r>
              <a:rPr lang="zh-CN" altLang="en-US" dirty="0" smtClean="0">
                <a:sym typeface="Wingdings" panose="05000000000000000000" pitchFamily="2" charset="2"/>
              </a:rPr>
              <a:t>任取</a:t>
            </a:r>
            <a:r>
              <a:rPr lang="en-US" altLang="zh-CN" dirty="0" smtClean="0">
                <a:sym typeface="Wingdings" panose="05000000000000000000" pitchFamily="2" charset="2"/>
              </a:rPr>
              <a:t>S</a:t>
            </a:r>
            <a:r>
              <a:rPr lang="zh-CN" altLang="en-US" dirty="0" smtClean="0">
                <a:sym typeface="Wingdings" panose="05000000000000000000" pitchFamily="2" charset="2"/>
              </a:rPr>
              <a:t>子集，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N(S)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数量最多减少一个</a:t>
            </a:r>
            <a:endParaRPr lang="en-US" altLang="zh-CN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均</a:t>
            </a:r>
            <a:r>
              <a:rPr lang="zh-CN" altLang="en-US" dirty="0" smtClean="0">
                <a:sym typeface="Wingdings" panose="05000000000000000000" pitchFamily="2" charset="2"/>
              </a:rPr>
              <a:t>有</a:t>
            </a:r>
            <a:r>
              <a:rPr lang="en-US" altLang="zh-CN" dirty="0" smtClean="0">
                <a:sym typeface="Wingdings" panose="05000000000000000000" pitchFamily="2" charset="2"/>
              </a:rPr>
              <a:t>H</a:t>
            </a:r>
            <a:r>
              <a:rPr lang="zh-CN" altLang="en-US" dirty="0" smtClean="0">
                <a:sym typeface="Wingdings" panose="05000000000000000000" pitchFamily="2" charset="2"/>
              </a:rPr>
              <a:t>中的</a:t>
            </a:r>
            <a:r>
              <a:rPr lang="en-US" altLang="zh-CN" dirty="0">
                <a:sym typeface="Wingdings" panose="05000000000000000000" pitchFamily="2" charset="2"/>
              </a:rPr>
              <a:t>|N(S</a:t>
            </a:r>
            <a:r>
              <a:rPr lang="en-US" altLang="zh-CN" dirty="0" smtClean="0">
                <a:sym typeface="Wingdings" panose="05000000000000000000" pitchFamily="2" charset="2"/>
              </a:rPr>
              <a:t>)|</a:t>
            </a:r>
            <a:r>
              <a:rPr lang="en-US" altLang="zh-C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&gt;=</a:t>
            </a:r>
            <a:r>
              <a:rPr lang="en-US" altLang="zh-CN" dirty="0" smtClean="0">
                <a:sym typeface="Wingdings" panose="05000000000000000000" pitchFamily="2" charset="2"/>
              </a:rPr>
              <a:t>|</a:t>
            </a:r>
            <a:r>
              <a:rPr lang="en-US" altLang="zh-CN" dirty="0">
                <a:sym typeface="Wingdings" panose="05000000000000000000" pitchFamily="2" charset="2"/>
              </a:rPr>
              <a:t>S</a:t>
            </a:r>
            <a:r>
              <a:rPr lang="en-US" altLang="zh-CN" dirty="0" smtClean="0">
                <a:sym typeface="Wingdings" panose="05000000000000000000" pitchFamily="2" charset="2"/>
              </a:rPr>
              <a:t>|</a:t>
            </a:r>
          </a:p>
          <a:p>
            <a:pPr lvl="2"/>
            <a:r>
              <a:rPr lang="zh-CN" altLang="en-US" dirty="0" smtClean="0">
                <a:sym typeface="Wingdings" panose="05000000000000000000" pitchFamily="2" charset="2"/>
              </a:rPr>
              <a:t>按照归纳假设存在</a:t>
            </a:r>
            <a:r>
              <a:rPr lang="en-US" altLang="zh-CN" dirty="0" smtClean="0">
                <a:sym typeface="Wingdings" panose="05000000000000000000" pitchFamily="2" charset="2"/>
              </a:rPr>
              <a:t>H</a:t>
            </a:r>
            <a:r>
              <a:rPr lang="zh-CN" altLang="en-US" dirty="0" smtClean="0">
                <a:sym typeface="Wingdings" panose="05000000000000000000" pitchFamily="2" charset="2"/>
              </a:rPr>
              <a:t>中的最大匹配</a:t>
            </a:r>
          </a:p>
        </p:txBody>
      </p:sp>
      <p:pic>
        <p:nvPicPr>
          <p:cNvPr id="4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23" y="79848"/>
            <a:ext cx="11378695" cy="108368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8002568" y="935127"/>
            <a:ext cx="4074459" cy="1322689"/>
            <a:chOff x="8495818" y="1825625"/>
            <a:chExt cx="3055716" cy="1322689"/>
          </a:xfrm>
          <a:solidFill>
            <a:schemeClr val="bg2">
              <a:lumMod val="90000"/>
            </a:schemeClr>
          </a:solidFill>
        </p:grpSpPr>
        <p:sp>
          <p:nvSpPr>
            <p:cNvPr id="5" name="云形 4"/>
            <p:cNvSpPr/>
            <p:nvPr/>
          </p:nvSpPr>
          <p:spPr>
            <a:xfrm>
              <a:off x="8495818" y="1825625"/>
              <a:ext cx="3055716" cy="1322689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906139" y="2071470"/>
              <a:ext cx="235315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</a:rPr>
                <a:t>你能想到用数学归纳法证明吗？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08305" y="5673030"/>
            <a:ext cx="720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现在你能理解为什么在归纳证明中，需要分情形证明了吗？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9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225" y="142894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Case2</a:t>
            </a:r>
            <a:r>
              <a:rPr lang="zh-CN" altLang="en-US" dirty="0" smtClean="0"/>
              <a:t>：存在一个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的真子集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/>
              <a:t>|</a:t>
            </a:r>
            <a:r>
              <a:rPr lang="en-US" altLang="zh-CN" dirty="0" smtClean="0"/>
              <a:t>N(X)|=|X|</a:t>
            </a:r>
          </a:p>
          <a:p>
            <a:pPr lvl="1"/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N(X)</a:t>
            </a:r>
            <a:r>
              <a:rPr lang="zh-CN" altLang="en-US" dirty="0" smtClean="0"/>
              <a:t>之间满足</a:t>
            </a:r>
            <a:r>
              <a:rPr lang="en-US" altLang="zh-CN" dirty="0" smtClean="0"/>
              <a:t>Hall</a:t>
            </a:r>
            <a:r>
              <a:rPr lang="zh-CN" altLang="en-US" dirty="0" smtClean="0"/>
              <a:t>条件，经归纳假设，存在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完满匹配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</a:t>
            </a:r>
            <a:r>
              <a:rPr lang="en-US" altLang="zh-CN" dirty="0" smtClean="0"/>
              <a:t>H</a:t>
            </a:r>
            <a:r>
              <a:rPr lang="zh-CN" altLang="en-US" dirty="0" smtClean="0"/>
              <a:t>子图：</a:t>
            </a:r>
            <a:r>
              <a:rPr lang="en-US" altLang="zh-CN" dirty="0" smtClean="0"/>
              <a:t>U-X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W-N(X)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尝试证明</a:t>
            </a:r>
            <a:r>
              <a:rPr lang="en-US" altLang="zh-CN" b="1" dirty="0" smtClean="0">
                <a:solidFill>
                  <a:srgbClr val="FF0000"/>
                </a:solidFill>
              </a:rPr>
              <a:t>H</a:t>
            </a:r>
            <a:r>
              <a:rPr lang="zh-CN" altLang="en-US" b="1" dirty="0" smtClean="0">
                <a:solidFill>
                  <a:srgbClr val="FF0000"/>
                </a:solidFill>
              </a:rPr>
              <a:t>中有最大匹配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b="1" dirty="0"/>
              <a:t>任</a:t>
            </a:r>
            <a:r>
              <a:rPr lang="zh-CN" altLang="en-US" b="1" dirty="0" smtClean="0"/>
              <a:t>取</a:t>
            </a:r>
            <a:r>
              <a:rPr lang="en-US" altLang="zh-CN" b="1" dirty="0" smtClean="0"/>
              <a:t>U-X</a:t>
            </a:r>
            <a:r>
              <a:rPr lang="zh-CN" altLang="en-US" b="1" dirty="0" smtClean="0"/>
              <a:t>中的子集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图中</a:t>
            </a:r>
            <a:r>
              <a:rPr lang="en-US" altLang="zh-CN" b="1" dirty="0" smtClean="0"/>
              <a:t>S’=N(S)∩(W-N(X))</a:t>
            </a:r>
          </a:p>
          <a:p>
            <a:pPr lvl="3"/>
            <a:r>
              <a:rPr lang="en-US" altLang="zh-CN" b="1" dirty="0" smtClean="0"/>
              <a:t>|S|&lt;=?|S’|</a:t>
            </a:r>
            <a:r>
              <a:rPr lang="zh-CN" altLang="en-US" b="1" dirty="0" smtClean="0"/>
              <a:t>吗？</a:t>
            </a:r>
            <a:endParaRPr lang="en-US" altLang="zh-CN" b="1" dirty="0"/>
          </a:p>
          <a:p>
            <a:pPr lvl="2"/>
            <a:r>
              <a:rPr lang="en-US" altLang="zh-CN" b="1" dirty="0" smtClean="0"/>
              <a:t>|N(XꓴS</a:t>
            </a:r>
            <a:r>
              <a:rPr lang="en-US" altLang="zh-CN" b="1" dirty="0"/>
              <a:t>)|&gt;=| XꓴS </a:t>
            </a:r>
            <a:r>
              <a:rPr lang="en-US" altLang="zh-CN" b="1" dirty="0" smtClean="0"/>
              <a:t>|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Hall</a:t>
            </a:r>
            <a:r>
              <a:rPr lang="zh-CN" altLang="en-US" b="1" dirty="0" smtClean="0"/>
              <a:t>条件）</a:t>
            </a:r>
            <a:endParaRPr lang="en-US" altLang="zh-CN" b="1" dirty="0" smtClean="0"/>
          </a:p>
          <a:p>
            <a:pPr lvl="2"/>
            <a:r>
              <a:rPr lang="en-US" altLang="zh-CN" b="1" dirty="0"/>
              <a:t>|N(X)|+|S</a:t>
            </a:r>
            <a:r>
              <a:rPr lang="en-US" altLang="zh-CN" b="1" dirty="0" smtClean="0"/>
              <a:t>’|=|N(X</a:t>
            </a:r>
            <a:r>
              <a:rPr lang="en-US" altLang="zh-CN" b="1" dirty="0"/>
              <a:t> ꓴ </a:t>
            </a:r>
            <a:r>
              <a:rPr lang="en-US" altLang="zh-CN" b="1" dirty="0" smtClean="0"/>
              <a:t>S)|&gt;=</a:t>
            </a:r>
            <a:r>
              <a:rPr lang="en-US" altLang="zh-CN" b="1" dirty="0"/>
              <a:t>| XꓴS </a:t>
            </a:r>
            <a:r>
              <a:rPr lang="en-US" altLang="zh-CN" b="1" dirty="0" smtClean="0"/>
              <a:t>|=|X|+|S|</a:t>
            </a:r>
          </a:p>
          <a:p>
            <a:pPr lvl="3"/>
            <a:r>
              <a:rPr lang="en-US" altLang="zh-CN" dirty="0"/>
              <a:t>|N(X)|=|X|</a:t>
            </a:r>
          </a:p>
          <a:p>
            <a:pPr lvl="2"/>
            <a:r>
              <a:rPr lang="en-US" altLang="zh-CN" b="1" dirty="0" smtClean="0"/>
              <a:t>|S’|&gt;=|S|</a:t>
            </a:r>
          </a:p>
          <a:p>
            <a:pPr lvl="1"/>
            <a:r>
              <a:rPr lang="en-US" altLang="zh-CN" b="1" dirty="0" smtClean="0"/>
              <a:t>H</a:t>
            </a:r>
            <a:r>
              <a:rPr lang="zh-CN" altLang="en-US" b="1" dirty="0" smtClean="0"/>
              <a:t>中有最大匹配</a:t>
            </a:r>
            <a:r>
              <a:rPr lang="en-US" altLang="zh-CN" b="1" dirty="0" smtClean="0"/>
              <a:t>M’’</a:t>
            </a:r>
          </a:p>
          <a:p>
            <a:pPr lvl="1"/>
            <a:r>
              <a:rPr lang="zh-CN" altLang="en-US" b="1" dirty="0" smtClean="0"/>
              <a:t>构造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中匹配</a:t>
            </a:r>
            <a:r>
              <a:rPr lang="en-US" altLang="zh-CN" b="1" dirty="0" smtClean="0"/>
              <a:t>M’+M’’</a:t>
            </a:r>
            <a:endParaRPr lang="zh-CN" altLang="en-US" b="1" dirty="0"/>
          </a:p>
        </p:txBody>
      </p:sp>
      <p:pic>
        <p:nvPicPr>
          <p:cNvPr id="4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23" y="79848"/>
            <a:ext cx="11378695" cy="108368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8455231" y="2612571"/>
            <a:ext cx="3650382" cy="3736822"/>
            <a:chOff x="8455231" y="2612571"/>
            <a:chExt cx="3650382" cy="3736822"/>
          </a:xfrm>
        </p:grpSpPr>
        <p:sp>
          <p:nvSpPr>
            <p:cNvPr id="2" name="椭圆 1"/>
            <p:cNvSpPr/>
            <p:nvPr/>
          </p:nvSpPr>
          <p:spPr>
            <a:xfrm>
              <a:off x="8455231" y="2612571"/>
              <a:ext cx="3318240" cy="14844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455231" y="4864977"/>
              <a:ext cx="3318240" cy="14844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773471" y="486497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602192" y="2612571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W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8835241" y="5304364"/>
              <a:ext cx="1341912" cy="704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X</a:t>
              </a:r>
              <a:endParaRPr lang="zh-CN" altLang="en-US" sz="40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35241" y="2981903"/>
              <a:ext cx="1341912" cy="704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N(X)</a:t>
              </a:r>
              <a:endParaRPr lang="zh-CN" altLang="en-US" sz="4000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9025247" y="3354779"/>
              <a:ext cx="688768" cy="225240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9167750" y="3515096"/>
              <a:ext cx="546265" cy="214154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904021" y="3056997"/>
            <a:ext cx="1527102" cy="2858273"/>
            <a:chOff x="9856519" y="3067514"/>
            <a:chExt cx="1527102" cy="2858273"/>
          </a:xfrm>
        </p:grpSpPr>
        <p:sp>
          <p:nvSpPr>
            <p:cNvPr id="19" name="椭圆 18"/>
            <p:cNvSpPr/>
            <p:nvPr/>
          </p:nvSpPr>
          <p:spPr>
            <a:xfrm>
              <a:off x="10580914" y="5304364"/>
              <a:ext cx="802707" cy="6214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0000"/>
                  </a:solidFill>
                </a:rPr>
                <a:t>S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0580914" y="3067514"/>
              <a:ext cx="802707" cy="6214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0000"/>
                  </a:solidFill>
                </a:rPr>
                <a:t>S’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9856519" y="3515096"/>
              <a:ext cx="1041306" cy="2099979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11087831" y="3430993"/>
              <a:ext cx="87500" cy="2115032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000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这个定理的直观含义是什么？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9358"/>
            <a:ext cx="10492606" cy="1466894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84" y="3016252"/>
            <a:ext cx="7977785" cy="37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75697" y="87828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边独立集</a:t>
            </a:r>
            <a:r>
              <a:rPr lang="en-US" altLang="zh-CN" dirty="0" smtClean="0"/>
              <a:t>(Edge Independent Set)</a:t>
            </a:r>
            <a:endParaRPr lang="zh-CN" altLang="en-US" dirty="0" smtClean="0"/>
          </a:p>
        </p:txBody>
      </p:sp>
      <p:sp>
        <p:nvSpPr>
          <p:cNvPr id="81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981200" y="1268761"/>
            <a:ext cx="8291264" cy="4525963"/>
          </a:xfrm>
          <a:blipFill rotWithShape="1">
            <a:blip r:embed="rId3"/>
            <a:stretch>
              <a:fillRect l="-956" t="-1615"/>
            </a:stretch>
          </a:blipFill>
          <a:extLst/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8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51587" y="6470476"/>
            <a:ext cx="27432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AEFA48-938D-48C6-A62E-6D84E4425700}" type="slidenum">
              <a:rPr lang="zh-CN" altLang="en-US">
                <a:solidFill>
                  <a:srgbClr val="898989"/>
                </a:solidFill>
              </a:rPr>
              <a:pPr eaLnBrk="1" hangingPunct="1"/>
              <a:t>9</a:t>
            </a:fld>
            <a:endParaRPr lang="zh-CN" altLang="en-US">
              <a:solidFill>
                <a:srgbClr val="898989"/>
              </a:solidFill>
            </a:endParaRPr>
          </a:p>
        </p:txBody>
      </p:sp>
      <p:grpSp>
        <p:nvGrpSpPr>
          <p:cNvPr id="158" name="组合 157"/>
          <p:cNvGrpSpPr>
            <a:grpSpLocks/>
          </p:cNvGrpSpPr>
          <p:nvPr/>
        </p:nvGrpSpPr>
        <p:grpSpPr bwMode="auto">
          <a:xfrm>
            <a:off x="7481599" y="4855892"/>
            <a:ext cx="2339975" cy="1828800"/>
            <a:chOff x="6012160" y="4479503"/>
            <a:chExt cx="2339752" cy="1829817"/>
          </a:xfrm>
        </p:grpSpPr>
        <p:sp>
          <p:nvSpPr>
            <p:cNvPr id="83" name="椭圆 82"/>
            <p:cNvSpPr/>
            <p:nvPr/>
          </p:nvSpPr>
          <p:spPr>
            <a:xfrm>
              <a:off x="6804247" y="4911543"/>
              <a:ext cx="144449" cy="144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372488" y="5415061"/>
              <a:ext cx="144449" cy="144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85" name="直接连接符 84"/>
            <p:cNvCxnSpPr>
              <a:stCxn id="84" idx="7"/>
              <a:endCxn id="83" idx="3"/>
            </p:cNvCxnSpPr>
            <p:nvPr/>
          </p:nvCxnSpPr>
          <p:spPr>
            <a:xfrm flipV="1">
              <a:off x="6494714" y="5033849"/>
              <a:ext cx="330169" cy="40344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84" idx="5"/>
              <a:endCxn id="88" idx="1"/>
            </p:cNvCxnSpPr>
            <p:nvPr/>
          </p:nvCxnSpPr>
          <p:spPr>
            <a:xfrm>
              <a:off x="6494714" y="5538955"/>
              <a:ext cx="330169" cy="330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/>
            <p:cNvSpPr/>
            <p:nvPr/>
          </p:nvSpPr>
          <p:spPr>
            <a:xfrm>
              <a:off x="7380455" y="4911543"/>
              <a:ext cx="144448" cy="144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88" name="椭圆 87"/>
            <p:cNvSpPr/>
            <p:nvPr/>
          </p:nvSpPr>
          <p:spPr>
            <a:xfrm>
              <a:off x="6804247" y="5847101"/>
              <a:ext cx="144449" cy="144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89" name="椭圆 88"/>
            <p:cNvSpPr/>
            <p:nvPr/>
          </p:nvSpPr>
          <p:spPr>
            <a:xfrm>
              <a:off x="7380455" y="5847101"/>
              <a:ext cx="144448" cy="144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8028093" y="4911543"/>
              <a:ext cx="144448" cy="144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91" name="直接连接符 90"/>
            <p:cNvCxnSpPr>
              <a:stCxn id="83" idx="6"/>
              <a:endCxn id="87" idx="2"/>
            </p:cNvCxnSpPr>
            <p:nvPr/>
          </p:nvCxnSpPr>
          <p:spPr>
            <a:xfrm>
              <a:off x="6948696" y="4983021"/>
              <a:ext cx="4317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88" idx="6"/>
              <a:endCxn id="89" idx="2"/>
            </p:cNvCxnSpPr>
            <p:nvPr/>
          </p:nvCxnSpPr>
          <p:spPr>
            <a:xfrm>
              <a:off x="6948696" y="5920167"/>
              <a:ext cx="43175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7" idx="6"/>
              <a:endCxn id="90" idx="2"/>
            </p:cNvCxnSpPr>
            <p:nvPr/>
          </p:nvCxnSpPr>
          <p:spPr>
            <a:xfrm>
              <a:off x="7524903" y="4983021"/>
              <a:ext cx="50319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3" idx="4"/>
              <a:endCxn id="88" idx="0"/>
            </p:cNvCxnSpPr>
            <p:nvPr/>
          </p:nvCxnSpPr>
          <p:spPr>
            <a:xfrm>
              <a:off x="6875678" y="5056086"/>
              <a:ext cx="0" cy="79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87" idx="4"/>
              <a:endCxn id="89" idx="0"/>
            </p:cNvCxnSpPr>
            <p:nvPr/>
          </p:nvCxnSpPr>
          <p:spPr>
            <a:xfrm>
              <a:off x="7451885" y="5056086"/>
              <a:ext cx="0" cy="79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81" name="TextBox 95"/>
            <p:cNvSpPr txBox="1">
              <a:spLocks noChangeArrowheads="1"/>
            </p:cNvSpPr>
            <p:nvPr/>
          </p:nvSpPr>
          <p:spPr bwMode="auto">
            <a:xfrm>
              <a:off x="6012160" y="5241974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1</a:t>
              </a:r>
              <a:endParaRPr lang="zh-CN" altLang="en-US" sz="2400" baseline="-25000"/>
            </a:p>
          </p:txBody>
        </p:sp>
        <p:sp>
          <p:nvSpPr>
            <p:cNvPr id="17482" name="TextBox 96"/>
            <p:cNvSpPr txBox="1">
              <a:spLocks noChangeArrowheads="1"/>
            </p:cNvSpPr>
            <p:nvPr/>
          </p:nvSpPr>
          <p:spPr bwMode="auto">
            <a:xfrm>
              <a:off x="6660232" y="4479503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2</a:t>
              </a:r>
              <a:endParaRPr lang="zh-CN" altLang="en-US" sz="2400" baseline="-25000"/>
            </a:p>
          </p:txBody>
        </p:sp>
        <p:sp>
          <p:nvSpPr>
            <p:cNvPr id="17483" name="TextBox 97"/>
            <p:cNvSpPr txBox="1">
              <a:spLocks noChangeArrowheads="1"/>
            </p:cNvSpPr>
            <p:nvPr/>
          </p:nvSpPr>
          <p:spPr bwMode="auto">
            <a:xfrm>
              <a:off x="7236296" y="4479503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3</a:t>
              </a:r>
              <a:endParaRPr lang="zh-CN" altLang="en-US" sz="2400" baseline="-25000"/>
            </a:p>
          </p:txBody>
        </p:sp>
        <p:sp>
          <p:nvSpPr>
            <p:cNvPr id="17484" name="TextBox 98"/>
            <p:cNvSpPr txBox="1">
              <a:spLocks noChangeArrowheads="1"/>
            </p:cNvSpPr>
            <p:nvPr/>
          </p:nvSpPr>
          <p:spPr bwMode="auto">
            <a:xfrm>
              <a:off x="7884368" y="4479503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4</a:t>
              </a:r>
              <a:endParaRPr lang="zh-CN" altLang="en-US" sz="2400" baseline="-25000"/>
            </a:p>
          </p:txBody>
        </p:sp>
        <p:sp>
          <p:nvSpPr>
            <p:cNvPr id="17485" name="TextBox 99"/>
            <p:cNvSpPr txBox="1">
              <a:spLocks noChangeArrowheads="1"/>
            </p:cNvSpPr>
            <p:nvPr/>
          </p:nvSpPr>
          <p:spPr bwMode="auto">
            <a:xfrm>
              <a:off x="6660232" y="5847655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5</a:t>
              </a:r>
              <a:endParaRPr lang="zh-CN" altLang="en-US" sz="2400" baseline="-25000"/>
            </a:p>
          </p:txBody>
        </p:sp>
        <p:sp>
          <p:nvSpPr>
            <p:cNvPr id="17486" name="TextBox 100"/>
            <p:cNvSpPr txBox="1">
              <a:spLocks noChangeArrowheads="1"/>
            </p:cNvSpPr>
            <p:nvPr/>
          </p:nvSpPr>
          <p:spPr bwMode="auto">
            <a:xfrm>
              <a:off x="7272808" y="5847655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6</a:t>
              </a:r>
              <a:endParaRPr lang="zh-CN" altLang="en-US" sz="2400" baseline="-25000"/>
            </a:p>
          </p:txBody>
        </p:sp>
        <p:sp>
          <p:nvSpPr>
            <p:cNvPr id="17487" name="TextBox 101"/>
            <p:cNvSpPr txBox="1">
              <a:spLocks noChangeArrowheads="1"/>
            </p:cNvSpPr>
            <p:nvPr/>
          </p:nvSpPr>
          <p:spPr bwMode="auto">
            <a:xfrm>
              <a:off x="6336704" y="4809926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1</a:t>
              </a:r>
              <a:endParaRPr lang="zh-CN" altLang="en-US" sz="2400" baseline="-25000"/>
            </a:p>
          </p:txBody>
        </p:sp>
        <p:sp>
          <p:nvSpPr>
            <p:cNvPr id="17488" name="TextBox 102"/>
            <p:cNvSpPr txBox="1">
              <a:spLocks noChangeArrowheads="1"/>
            </p:cNvSpPr>
            <p:nvPr/>
          </p:nvSpPr>
          <p:spPr bwMode="auto">
            <a:xfrm>
              <a:off x="6336704" y="5487615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4</a:t>
              </a:r>
              <a:endParaRPr lang="zh-CN" altLang="en-US" sz="2400" baseline="-25000"/>
            </a:p>
          </p:txBody>
        </p:sp>
        <p:sp>
          <p:nvSpPr>
            <p:cNvPr id="17489" name="TextBox 103"/>
            <p:cNvSpPr txBox="1">
              <a:spLocks noChangeArrowheads="1"/>
            </p:cNvSpPr>
            <p:nvPr/>
          </p:nvSpPr>
          <p:spPr bwMode="auto">
            <a:xfrm>
              <a:off x="6984776" y="4839543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2</a:t>
              </a:r>
              <a:endParaRPr lang="zh-CN" altLang="en-US" sz="2400" baseline="-25000"/>
            </a:p>
          </p:txBody>
        </p:sp>
        <p:sp>
          <p:nvSpPr>
            <p:cNvPr id="17490" name="TextBox 104"/>
            <p:cNvSpPr txBox="1">
              <a:spLocks noChangeArrowheads="1"/>
            </p:cNvSpPr>
            <p:nvPr/>
          </p:nvSpPr>
          <p:spPr bwMode="auto">
            <a:xfrm>
              <a:off x="7596336" y="4839543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3</a:t>
              </a:r>
              <a:endParaRPr lang="zh-CN" altLang="en-US" sz="2400" baseline="-25000"/>
            </a:p>
          </p:txBody>
        </p:sp>
        <p:sp>
          <p:nvSpPr>
            <p:cNvPr id="17491" name="TextBox 105"/>
            <p:cNvSpPr txBox="1">
              <a:spLocks noChangeArrowheads="1"/>
            </p:cNvSpPr>
            <p:nvPr/>
          </p:nvSpPr>
          <p:spPr bwMode="auto">
            <a:xfrm>
              <a:off x="6984776" y="5487615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5</a:t>
              </a:r>
              <a:endParaRPr lang="zh-CN" altLang="en-US" sz="2400" baseline="-25000"/>
            </a:p>
          </p:txBody>
        </p:sp>
      </p:grpSp>
      <p:grpSp>
        <p:nvGrpSpPr>
          <p:cNvPr id="17414" name="组合 155"/>
          <p:cNvGrpSpPr>
            <a:grpSpLocks/>
          </p:cNvGrpSpPr>
          <p:nvPr/>
        </p:nvGrpSpPr>
        <p:grpSpPr bwMode="auto">
          <a:xfrm>
            <a:off x="2153949" y="4855892"/>
            <a:ext cx="2338387" cy="1828800"/>
            <a:chOff x="683568" y="4479503"/>
            <a:chExt cx="2339752" cy="1829817"/>
          </a:xfrm>
        </p:grpSpPr>
        <p:sp>
          <p:nvSpPr>
            <p:cNvPr id="107" name="椭圆 106"/>
            <p:cNvSpPr/>
            <p:nvPr/>
          </p:nvSpPr>
          <p:spPr>
            <a:xfrm>
              <a:off x="1476192" y="4911543"/>
              <a:ext cx="142958" cy="144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44140" y="5415061"/>
              <a:ext cx="142958" cy="144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109" name="直接连接符 108"/>
            <p:cNvCxnSpPr>
              <a:stCxn id="108" idx="7"/>
              <a:endCxn id="107" idx="3"/>
            </p:cNvCxnSpPr>
            <p:nvPr/>
          </p:nvCxnSpPr>
          <p:spPr>
            <a:xfrm flipV="1">
              <a:off x="1166450" y="5033849"/>
              <a:ext cx="330393" cy="403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8" idx="5"/>
              <a:endCxn id="112" idx="1"/>
            </p:cNvCxnSpPr>
            <p:nvPr/>
          </p:nvCxnSpPr>
          <p:spPr>
            <a:xfrm>
              <a:off x="1166450" y="5538955"/>
              <a:ext cx="330393" cy="3303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2051203" y="4911543"/>
              <a:ext cx="144547" cy="144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1476192" y="5847101"/>
              <a:ext cx="142958" cy="144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2051203" y="5847101"/>
              <a:ext cx="144547" cy="144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99281" y="4911543"/>
              <a:ext cx="144547" cy="144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115" name="直接连接符 114"/>
            <p:cNvCxnSpPr>
              <a:stCxn id="107" idx="6"/>
              <a:endCxn id="111" idx="2"/>
            </p:cNvCxnSpPr>
            <p:nvPr/>
          </p:nvCxnSpPr>
          <p:spPr>
            <a:xfrm>
              <a:off x="1619151" y="4983021"/>
              <a:ext cx="4320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12" idx="6"/>
              <a:endCxn id="113" idx="2"/>
            </p:cNvCxnSpPr>
            <p:nvPr/>
          </p:nvCxnSpPr>
          <p:spPr>
            <a:xfrm>
              <a:off x="1619151" y="5920167"/>
              <a:ext cx="4320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11" idx="6"/>
              <a:endCxn id="114" idx="2"/>
            </p:cNvCxnSpPr>
            <p:nvPr/>
          </p:nvCxnSpPr>
          <p:spPr>
            <a:xfrm>
              <a:off x="2195750" y="4983021"/>
              <a:ext cx="5035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07" idx="4"/>
              <a:endCxn id="112" idx="0"/>
            </p:cNvCxnSpPr>
            <p:nvPr/>
          </p:nvCxnSpPr>
          <p:spPr>
            <a:xfrm>
              <a:off x="1547672" y="5056086"/>
              <a:ext cx="0" cy="79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11" idx="4"/>
              <a:endCxn id="113" idx="0"/>
            </p:cNvCxnSpPr>
            <p:nvPr/>
          </p:nvCxnSpPr>
          <p:spPr>
            <a:xfrm>
              <a:off x="2124270" y="5056086"/>
              <a:ext cx="0" cy="79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57" name="TextBox 119"/>
            <p:cNvSpPr txBox="1">
              <a:spLocks noChangeArrowheads="1"/>
            </p:cNvSpPr>
            <p:nvPr/>
          </p:nvSpPr>
          <p:spPr bwMode="auto">
            <a:xfrm>
              <a:off x="683568" y="5241974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1</a:t>
              </a:r>
              <a:endParaRPr lang="zh-CN" altLang="en-US" sz="2400" baseline="-25000"/>
            </a:p>
          </p:txBody>
        </p:sp>
        <p:sp>
          <p:nvSpPr>
            <p:cNvPr id="17458" name="TextBox 120"/>
            <p:cNvSpPr txBox="1">
              <a:spLocks noChangeArrowheads="1"/>
            </p:cNvSpPr>
            <p:nvPr/>
          </p:nvSpPr>
          <p:spPr bwMode="auto">
            <a:xfrm>
              <a:off x="1331640" y="4479503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2</a:t>
              </a:r>
              <a:endParaRPr lang="zh-CN" altLang="en-US" sz="2400" baseline="-25000"/>
            </a:p>
          </p:txBody>
        </p:sp>
        <p:sp>
          <p:nvSpPr>
            <p:cNvPr id="17459" name="TextBox 121"/>
            <p:cNvSpPr txBox="1">
              <a:spLocks noChangeArrowheads="1"/>
            </p:cNvSpPr>
            <p:nvPr/>
          </p:nvSpPr>
          <p:spPr bwMode="auto">
            <a:xfrm>
              <a:off x="1907704" y="4479503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3</a:t>
              </a:r>
              <a:endParaRPr lang="zh-CN" altLang="en-US" sz="2400" baseline="-25000"/>
            </a:p>
          </p:txBody>
        </p:sp>
        <p:sp>
          <p:nvSpPr>
            <p:cNvPr id="17460" name="TextBox 122"/>
            <p:cNvSpPr txBox="1">
              <a:spLocks noChangeArrowheads="1"/>
            </p:cNvSpPr>
            <p:nvPr/>
          </p:nvSpPr>
          <p:spPr bwMode="auto">
            <a:xfrm>
              <a:off x="2555776" y="4479503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4</a:t>
              </a:r>
              <a:endParaRPr lang="zh-CN" altLang="en-US" sz="2400" baseline="-25000"/>
            </a:p>
          </p:txBody>
        </p:sp>
        <p:sp>
          <p:nvSpPr>
            <p:cNvPr id="17461" name="TextBox 123"/>
            <p:cNvSpPr txBox="1">
              <a:spLocks noChangeArrowheads="1"/>
            </p:cNvSpPr>
            <p:nvPr/>
          </p:nvSpPr>
          <p:spPr bwMode="auto">
            <a:xfrm>
              <a:off x="1331640" y="5847655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5</a:t>
              </a:r>
              <a:endParaRPr lang="zh-CN" altLang="en-US" sz="2400" baseline="-25000"/>
            </a:p>
          </p:txBody>
        </p:sp>
        <p:sp>
          <p:nvSpPr>
            <p:cNvPr id="17462" name="TextBox 124"/>
            <p:cNvSpPr txBox="1">
              <a:spLocks noChangeArrowheads="1"/>
            </p:cNvSpPr>
            <p:nvPr/>
          </p:nvSpPr>
          <p:spPr bwMode="auto">
            <a:xfrm>
              <a:off x="1944216" y="5847655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6</a:t>
              </a:r>
              <a:endParaRPr lang="zh-CN" altLang="en-US" sz="2400" baseline="-25000"/>
            </a:p>
          </p:txBody>
        </p:sp>
        <p:sp>
          <p:nvSpPr>
            <p:cNvPr id="17463" name="TextBox 125"/>
            <p:cNvSpPr txBox="1">
              <a:spLocks noChangeArrowheads="1"/>
            </p:cNvSpPr>
            <p:nvPr/>
          </p:nvSpPr>
          <p:spPr bwMode="auto">
            <a:xfrm>
              <a:off x="1008112" y="4809926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1</a:t>
              </a:r>
              <a:endParaRPr lang="zh-CN" altLang="en-US" sz="2400" baseline="-25000"/>
            </a:p>
          </p:txBody>
        </p:sp>
        <p:sp>
          <p:nvSpPr>
            <p:cNvPr id="17464" name="TextBox 126"/>
            <p:cNvSpPr txBox="1">
              <a:spLocks noChangeArrowheads="1"/>
            </p:cNvSpPr>
            <p:nvPr/>
          </p:nvSpPr>
          <p:spPr bwMode="auto">
            <a:xfrm>
              <a:off x="1008112" y="5487615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4</a:t>
              </a:r>
              <a:endParaRPr lang="zh-CN" altLang="en-US" sz="2400" baseline="-25000"/>
            </a:p>
          </p:txBody>
        </p:sp>
        <p:sp>
          <p:nvSpPr>
            <p:cNvPr id="17465" name="TextBox 127"/>
            <p:cNvSpPr txBox="1">
              <a:spLocks noChangeArrowheads="1"/>
            </p:cNvSpPr>
            <p:nvPr/>
          </p:nvSpPr>
          <p:spPr bwMode="auto">
            <a:xfrm>
              <a:off x="1656184" y="4839543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2</a:t>
              </a:r>
              <a:endParaRPr lang="zh-CN" altLang="en-US" sz="2400" baseline="-25000"/>
            </a:p>
          </p:txBody>
        </p:sp>
        <p:sp>
          <p:nvSpPr>
            <p:cNvPr id="17466" name="TextBox 128"/>
            <p:cNvSpPr txBox="1">
              <a:spLocks noChangeArrowheads="1"/>
            </p:cNvSpPr>
            <p:nvPr/>
          </p:nvSpPr>
          <p:spPr bwMode="auto">
            <a:xfrm>
              <a:off x="2267744" y="4839543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3</a:t>
              </a:r>
              <a:endParaRPr lang="zh-CN" altLang="en-US" sz="2400" baseline="-25000"/>
            </a:p>
          </p:txBody>
        </p:sp>
        <p:sp>
          <p:nvSpPr>
            <p:cNvPr id="17467" name="TextBox 129"/>
            <p:cNvSpPr txBox="1">
              <a:spLocks noChangeArrowheads="1"/>
            </p:cNvSpPr>
            <p:nvPr/>
          </p:nvSpPr>
          <p:spPr bwMode="auto">
            <a:xfrm>
              <a:off x="1656184" y="5487615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e</a:t>
              </a:r>
              <a:r>
                <a:rPr lang="en-US" altLang="zh-CN" sz="2400" baseline="-25000" dirty="0"/>
                <a:t>5</a:t>
              </a:r>
              <a:endParaRPr lang="zh-CN" altLang="en-US" sz="2400" baseline="-25000" dirty="0"/>
            </a:p>
          </p:txBody>
        </p:sp>
      </p:grpSp>
      <p:grpSp>
        <p:nvGrpSpPr>
          <p:cNvPr id="157" name="组合 156"/>
          <p:cNvGrpSpPr>
            <a:grpSpLocks/>
          </p:cNvGrpSpPr>
          <p:nvPr/>
        </p:nvGrpSpPr>
        <p:grpSpPr bwMode="auto">
          <a:xfrm>
            <a:off x="4817774" y="4855892"/>
            <a:ext cx="2339975" cy="1828800"/>
            <a:chOff x="3347864" y="4479503"/>
            <a:chExt cx="2339752" cy="1829817"/>
          </a:xfrm>
        </p:grpSpPr>
        <p:sp>
          <p:nvSpPr>
            <p:cNvPr id="131" name="椭圆 130"/>
            <p:cNvSpPr/>
            <p:nvPr/>
          </p:nvSpPr>
          <p:spPr>
            <a:xfrm>
              <a:off x="4139951" y="4911543"/>
              <a:ext cx="144449" cy="144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3708192" y="5415061"/>
              <a:ext cx="144449" cy="144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133" name="直接连接符 132"/>
            <p:cNvCxnSpPr>
              <a:stCxn id="132" idx="7"/>
              <a:endCxn id="131" idx="3"/>
            </p:cNvCxnSpPr>
            <p:nvPr/>
          </p:nvCxnSpPr>
          <p:spPr>
            <a:xfrm flipV="1">
              <a:off x="3830418" y="5033849"/>
              <a:ext cx="330169" cy="403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32" idx="5"/>
              <a:endCxn id="136" idx="1"/>
            </p:cNvCxnSpPr>
            <p:nvPr/>
          </p:nvCxnSpPr>
          <p:spPr>
            <a:xfrm>
              <a:off x="3830418" y="5538955"/>
              <a:ext cx="330169" cy="3303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5" name="椭圆 134"/>
            <p:cNvSpPr/>
            <p:nvPr/>
          </p:nvSpPr>
          <p:spPr>
            <a:xfrm>
              <a:off x="4716159" y="4911543"/>
              <a:ext cx="144448" cy="144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4139951" y="5847101"/>
              <a:ext cx="144449" cy="144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4716159" y="5847101"/>
              <a:ext cx="144448" cy="144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5363797" y="4911543"/>
              <a:ext cx="144448" cy="144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cxnSp>
          <p:nvCxnSpPr>
            <p:cNvPr id="139" name="直接连接符 138"/>
            <p:cNvCxnSpPr>
              <a:stCxn id="131" idx="6"/>
              <a:endCxn id="135" idx="2"/>
            </p:cNvCxnSpPr>
            <p:nvPr/>
          </p:nvCxnSpPr>
          <p:spPr>
            <a:xfrm>
              <a:off x="4284400" y="4983021"/>
              <a:ext cx="43175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36" idx="6"/>
              <a:endCxn id="137" idx="2"/>
            </p:cNvCxnSpPr>
            <p:nvPr/>
          </p:nvCxnSpPr>
          <p:spPr>
            <a:xfrm>
              <a:off x="4284400" y="5920167"/>
              <a:ext cx="4317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135" idx="6"/>
              <a:endCxn id="138" idx="2"/>
            </p:cNvCxnSpPr>
            <p:nvPr/>
          </p:nvCxnSpPr>
          <p:spPr>
            <a:xfrm>
              <a:off x="4860607" y="4983021"/>
              <a:ext cx="503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31" idx="4"/>
              <a:endCxn id="136" idx="0"/>
            </p:cNvCxnSpPr>
            <p:nvPr/>
          </p:nvCxnSpPr>
          <p:spPr>
            <a:xfrm>
              <a:off x="4211382" y="5056086"/>
              <a:ext cx="0" cy="79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135" idx="4"/>
              <a:endCxn id="137" idx="0"/>
            </p:cNvCxnSpPr>
            <p:nvPr/>
          </p:nvCxnSpPr>
          <p:spPr>
            <a:xfrm>
              <a:off x="4787589" y="5056086"/>
              <a:ext cx="0" cy="79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33" name="TextBox 143"/>
            <p:cNvSpPr txBox="1">
              <a:spLocks noChangeArrowheads="1"/>
            </p:cNvSpPr>
            <p:nvPr/>
          </p:nvSpPr>
          <p:spPr bwMode="auto">
            <a:xfrm>
              <a:off x="3347864" y="5241974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1</a:t>
              </a:r>
              <a:endParaRPr lang="zh-CN" altLang="en-US" sz="2400" baseline="-25000"/>
            </a:p>
          </p:txBody>
        </p:sp>
        <p:sp>
          <p:nvSpPr>
            <p:cNvPr id="17434" name="TextBox 144"/>
            <p:cNvSpPr txBox="1">
              <a:spLocks noChangeArrowheads="1"/>
            </p:cNvSpPr>
            <p:nvPr/>
          </p:nvSpPr>
          <p:spPr bwMode="auto">
            <a:xfrm>
              <a:off x="3995936" y="4479503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2</a:t>
              </a:r>
              <a:endParaRPr lang="zh-CN" altLang="en-US" sz="2400" baseline="-25000"/>
            </a:p>
          </p:txBody>
        </p:sp>
        <p:sp>
          <p:nvSpPr>
            <p:cNvPr id="17435" name="TextBox 145"/>
            <p:cNvSpPr txBox="1">
              <a:spLocks noChangeArrowheads="1"/>
            </p:cNvSpPr>
            <p:nvPr/>
          </p:nvSpPr>
          <p:spPr bwMode="auto">
            <a:xfrm>
              <a:off x="4572000" y="4479503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3</a:t>
              </a:r>
              <a:endParaRPr lang="zh-CN" altLang="en-US" sz="2400" baseline="-25000"/>
            </a:p>
          </p:txBody>
        </p:sp>
        <p:sp>
          <p:nvSpPr>
            <p:cNvPr id="17436" name="TextBox 146"/>
            <p:cNvSpPr txBox="1">
              <a:spLocks noChangeArrowheads="1"/>
            </p:cNvSpPr>
            <p:nvPr/>
          </p:nvSpPr>
          <p:spPr bwMode="auto">
            <a:xfrm>
              <a:off x="5220072" y="4479503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4</a:t>
              </a:r>
              <a:endParaRPr lang="zh-CN" altLang="en-US" sz="2400" baseline="-25000"/>
            </a:p>
          </p:txBody>
        </p:sp>
        <p:sp>
          <p:nvSpPr>
            <p:cNvPr id="17437" name="TextBox 147"/>
            <p:cNvSpPr txBox="1">
              <a:spLocks noChangeArrowheads="1"/>
            </p:cNvSpPr>
            <p:nvPr/>
          </p:nvSpPr>
          <p:spPr bwMode="auto">
            <a:xfrm>
              <a:off x="3995936" y="5847655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5</a:t>
              </a:r>
              <a:endParaRPr lang="zh-CN" altLang="en-US" sz="2400" baseline="-25000"/>
            </a:p>
          </p:txBody>
        </p:sp>
        <p:sp>
          <p:nvSpPr>
            <p:cNvPr id="17438" name="TextBox 148"/>
            <p:cNvSpPr txBox="1">
              <a:spLocks noChangeArrowheads="1"/>
            </p:cNvSpPr>
            <p:nvPr/>
          </p:nvSpPr>
          <p:spPr bwMode="auto">
            <a:xfrm>
              <a:off x="4608512" y="5847655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6</a:t>
              </a:r>
              <a:endParaRPr lang="zh-CN" altLang="en-US" sz="2400" baseline="-25000"/>
            </a:p>
          </p:txBody>
        </p:sp>
        <p:sp>
          <p:nvSpPr>
            <p:cNvPr id="17439" name="TextBox 149"/>
            <p:cNvSpPr txBox="1">
              <a:spLocks noChangeArrowheads="1"/>
            </p:cNvSpPr>
            <p:nvPr/>
          </p:nvSpPr>
          <p:spPr bwMode="auto">
            <a:xfrm>
              <a:off x="3672408" y="4809926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1</a:t>
              </a:r>
              <a:endParaRPr lang="zh-CN" altLang="en-US" sz="2400" baseline="-25000"/>
            </a:p>
          </p:txBody>
        </p:sp>
        <p:sp>
          <p:nvSpPr>
            <p:cNvPr id="17440" name="TextBox 150"/>
            <p:cNvSpPr txBox="1">
              <a:spLocks noChangeArrowheads="1"/>
            </p:cNvSpPr>
            <p:nvPr/>
          </p:nvSpPr>
          <p:spPr bwMode="auto">
            <a:xfrm>
              <a:off x="3672408" y="5487615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4</a:t>
              </a:r>
              <a:endParaRPr lang="zh-CN" altLang="en-US" sz="2400" baseline="-25000"/>
            </a:p>
          </p:txBody>
        </p:sp>
        <p:sp>
          <p:nvSpPr>
            <p:cNvPr id="17441" name="TextBox 151"/>
            <p:cNvSpPr txBox="1">
              <a:spLocks noChangeArrowheads="1"/>
            </p:cNvSpPr>
            <p:nvPr/>
          </p:nvSpPr>
          <p:spPr bwMode="auto">
            <a:xfrm>
              <a:off x="4320480" y="4839543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2</a:t>
              </a:r>
              <a:endParaRPr lang="zh-CN" altLang="en-US" sz="2400" baseline="-25000"/>
            </a:p>
          </p:txBody>
        </p:sp>
        <p:sp>
          <p:nvSpPr>
            <p:cNvPr id="17442" name="TextBox 152"/>
            <p:cNvSpPr txBox="1">
              <a:spLocks noChangeArrowheads="1"/>
            </p:cNvSpPr>
            <p:nvPr/>
          </p:nvSpPr>
          <p:spPr bwMode="auto">
            <a:xfrm>
              <a:off x="4932040" y="4839543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3</a:t>
              </a:r>
              <a:endParaRPr lang="zh-CN" altLang="en-US" sz="2400" baseline="-25000"/>
            </a:p>
          </p:txBody>
        </p:sp>
        <p:sp>
          <p:nvSpPr>
            <p:cNvPr id="17443" name="TextBox 153"/>
            <p:cNvSpPr txBox="1">
              <a:spLocks noChangeArrowheads="1"/>
            </p:cNvSpPr>
            <p:nvPr/>
          </p:nvSpPr>
          <p:spPr bwMode="auto">
            <a:xfrm>
              <a:off x="4320480" y="5487615"/>
              <a:ext cx="4675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e</a:t>
              </a:r>
              <a:r>
                <a:rPr lang="en-US" altLang="zh-CN" sz="2400" baseline="-25000"/>
                <a:t>5</a:t>
              </a:r>
              <a:endParaRPr lang="zh-CN" altLang="en-US" sz="2400" baseline="-25000"/>
            </a:p>
          </p:txBody>
        </p:sp>
      </p:grp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6772276" y="1331913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C00000"/>
                </a:solidFill>
              </a:rPr>
              <a:t>匹配</a:t>
            </a:r>
          </a:p>
        </p:txBody>
      </p: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8461376" y="2133600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C00000"/>
                </a:solidFill>
              </a:rPr>
              <a:t>极大匹配</a:t>
            </a: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8651876" y="2852739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C00000"/>
                </a:solidFill>
              </a:rPr>
              <a:t>最大匹配</a:t>
            </a: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7464425" y="3644900"/>
            <a:ext cx="157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</a:rPr>
              <a:t>最大匹配的势</a:t>
            </a:r>
          </a:p>
        </p:txBody>
      </p:sp>
    </p:spTree>
    <p:extLst>
      <p:ext uri="{BB962C8B-B14F-4D97-AF65-F5344CB8AC3E}">
        <p14:creationId xmlns:p14="http://schemas.microsoft.com/office/powerpoint/2010/main" val="337436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0" grpId="0"/>
      <p:bldP spid="161" grpId="0"/>
      <p:bldP spid="16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2213</Words>
  <Application>Microsoft Office PowerPoint</Application>
  <PresentationFormat>宽屏</PresentationFormat>
  <Paragraphs>329</Paragraphs>
  <Slides>28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宋体</vt:lpstr>
      <vt:lpstr>Arial</vt:lpstr>
      <vt:lpstr>Brush Script MT</vt:lpstr>
      <vt:lpstr>Calibri</vt:lpstr>
      <vt:lpstr>Calibri Light</vt:lpstr>
      <vt:lpstr>Cambria Math</vt:lpstr>
      <vt:lpstr>Wingdings</vt:lpstr>
      <vt:lpstr>Office 主题</vt:lpstr>
      <vt:lpstr>计算机问题求解---论题3-12 图中的匹配与因子分解</vt:lpstr>
      <vt:lpstr>问题1:如何用图模型表达以下问题及其解？</vt:lpstr>
      <vt:lpstr>什么是matching？Match的核心概念是什么？</vt:lpstr>
      <vt:lpstr>匹配、极大匹配、最大匹配、完美匹配</vt:lpstr>
      <vt:lpstr>二部图中最大匹配的存在性</vt:lpstr>
      <vt:lpstr>PowerPoint 演示文稿</vt:lpstr>
      <vt:lpstr>PowerPoint 演示文稿</vt:lpstr>
      <vt:lpstr>这个定理的直观含义是什么？</vt:lpstr>
      <vt:lpstr>边独立集(Edge Independent Set)</vt:lpstr>
      <vt:lpstr>边覆盖集(Edge Cover)</vt:lpstr>
      <vt:lpstr>边覆盖集与边独立集</vt:lpstr>
      <vt:lpstr>点独立集</vt:lpstr>
      <vt:lpstr>点覆盖集</vt:lpstr>
      <vt:lpstr>点覆盖集与点独立集什么关系？</vt:lpstr>
      <vt:lpstr>点覆盖集与点独立集什么关系？</vt:lpstr>
      <vt:lpstr>点覆盖集与独立集 (续)</vt:lpstr>
      <vt:lpstr>点覆盖集与独立集 (续)</vt:lpstr>
      <vt:lpstr>PowerPoint 演示文稿</vt:lpstr>
      <vt:lpstr>PowerPoint 演示文稿</vt:lpstr>
      <vt:lpstr>因子分解(Factorization)</vt:lpstr>
      <vt:lpstr>这个图为什么不可能有完美匹配？</vt:lpstr>
      <vt:lpstr>奇分支</vt:lpstr>
      <vt:lpstr>有完美匹配的充要条件(Tutte,1947)</vt:lpstr>
      <vt:lpstr>有完美匹配的充分条件证明基本思路</vt:lpstr>
      <vt:lpstr>有完美匹配的充要条件 (续)</vt:lpstr>
      <vt:lpstr>有完美匹配的充要条件 (续)</vt:lpstr>
      <vt:lpstr>有完美匹配的充要条件 (续)</vt:lpstr>
      <vt:lpstr>Open topics</vt:lpstr>
    </vt:vector>
  </TitlesOfParts>
  <Company>njucs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计算机问题求解---论题3-11 图中的匹配与因子分解</dc:title>
  <dc:creator>Lenovo</dc:creator>
  <cp:lastModifiedBy>wei hengxin</cp:lastModifiedBy>
  <cp:revision>66</cp:revision>
  <dcterms:created xsi:type="dcterms:W3CDTF">2016-11-22T12:17:02Z</dcterms:created>
  <dcterms:modified xsi:type="dcterms:W3CDTF">2018-12-10T06:13:55Z</dcterms:modified>
</cp:coreProperties>
</file>