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6" r:id="rId3"/>
    <p:sldId id="307" r:id="rId4"/>
    <p:sldId id="304" r:id="rId5"/>
    <p:sldId id="275" r:id="rId6"/>
    <p:sldId id="279" r:id="rId7"/>
    <p:sldId id="308" r:id="rId8"/>
    <p:sldId id="278" r:id="rId9"/>
    <p:sldId id="299" r:id="rId10"/>
    <p:sldId id="30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10" r:id="rId19"/>
    <p:sldId id="289" r:id="rId20"/>
    <p:sldId id="288" r:id="rId21"/>
    <p:sldId id="311" r:id="rId22"/>
    <p:sldId id="290" r:id="rId23"/>
    <p:sldId id="301" r:id="rId24"/>
    <p:sldId id="291" r:id="rId25"/>
    <p:sldId id="292" r:id="rId26"/>
    <p:sldId id="302" r:id="rId27"/>
    <p:sldId id="293" r:id="rId28"/>
    <p:sldId id="303" r:id="rId29"/>
    <p:sldId id="294" r:id="rId30"/>
    <p:sldId id="312" r:id="rId31"/>
    <p:sldId id="295" r:id="rId32"/>
    <p:sldId id="296" r:id="rId33"/>
    <p:sldId id="297" r:id="rId34"/>
    <p:sldId id="30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62154" autoAdjust="0"/>
  </p:normalViewPr>
  <p:slideViewPr>
    <p:cSldViewPr snapToGrid="0">
      <p:cViewPr varScale="1">
        <p:scale>
          <a:sx n="57" d="100"/>
          <a:sy n="57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F8F5-C677-4E2B-B12B-8B3CCD85F7F6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E6A7-2CE6-4362-97D4-63F6F1921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7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针对实例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的相对误差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71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葛一帆</a:t>
            </a:r>
            <a:endParaRPr lang="en-US" altLang="zh-CN" dirty="0" smtClean="0"/>
          </a:p>
          <a:p>
            <a:r>
              <a:rPr lang="zh-CN" altLang="en-US" dirty="0" smtClean="0"/>
              <a:t>只能</a:t>
            </a:r>
            <a:r>
              <a:rPr lang="zh-CN" altLang="en-US" dirty="0" smtClean="0"/>
              <a:t>用多项式函数进行近似解的误差界、限分析，不存在绝对的德尔塔近似。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存在一个</a:t>
            </a:r>
            <a:r>
              <a:rPr lang="zh-CN" altLang="en-US" dirty="0" smtClean="0"/>
              <a:t>多项式时间近似</a:t>
            </a:r>
            <a:r>
              <a:rPr lang="zh-CN" altLang="en-US" dirty="0" smtClean="0"/>
              <a:t>算法，但是</a:t>
            </a:r>
            <a:r>
              <a:rPr lang="zh-CN" altLang="en-US" dirty="0" smtClean="0"/>
              <a:t>其误差的增长速度</a:t>
            </a:r>
            <a:r>
              <a:rPr lang="zh-CN" altLang="en-US" dirty="0" smtClean="0"/>
              <a:t>“不慢”：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 </a:t>
            </a:r>
            <a:r>
              <a:rPr lang="en-US" altLang="zh-CN" baseline="0" dirty="0" smtClean="0"/>
              <a:t>not bounded by any </a:t>
            </a:r>
            <a:r>
              <a:rPr lang="en-US" altLang="zh-CN" baseline="0" dirty="0" err="1" smtClean="0"/>
              <a:t>polylogarithmic</a:t>
            </a:r>
            <a:r>
              <a:rPr lang="zh-CN" altLang="en-US" baseline="0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44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将输入划分成若干子集，在某些子集上，算法性能表现较好，在某些子集上，表现不佳。</a:t>
            </a:r>
            <a:endParaRPr lang="en-US" altLang="zh-CN" dirty="0" smtClean="0"/>
          </a:p>
          <a:p>
            <a:r>
              <a:rPr lang="zh-CN" altLang="en-US" dirty="0" smtClean="0"/>
              <a:t>针对某个具体的输入，较快判定它属于哪个子集！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0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将输入划分成若干子集，在某些子集上，算法性能表现较好，在某些子集上，表现不佳。</a:t>
            </a:r>
            <a:endParaRPr lang="en-US" altLang="zh-CN" dirty="0" smtClean="0"/>
          </a:p>
          <a:p>
            <a:r>
              <a:rPr lang="zh-CN" altLang="en-US" dirty="0" smtClean="0"/>
              <a:t>针对某个具体的输入，较快判定它属于哪个子集！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中的输入，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近似算法可以得到小于等于德尔塔的多项式误差的近似解。但是在</a:t>
            </a:r>
            <a:r>
              <a:rPr lang="en-US" altLang="zh-CN" dirty="0" smtClean="0"/>
              <a:t>L2-L1</a:t>
            </a:r>
            <a:r>
              <a:rPr lang="zh-CN" altLang="en-US" dirty="0" smtClean="0"/>
              <a:t>的输入下，得不到一个伽马近似误差。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但是，如果有一个距离评估函数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，能够得评估</a:t>
            </a:r>
            <a:r>
              <a:rPr lang="en-US" altLang="zh-CN" dirty="0" smtClean="0"/>
              <a:t>L2-L1</a:t>
            </a:r>
            <a:r>
              <a:rPr lang="zh-CN" altLang="en-US" dirty="0" smtClean="0"/>
              <a:t>中的任意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L1</a:t>
            </a:r>
            <a:r>
              <a:rPr lang="zh-CN" altLang="en-US" baseline="0" dirty="0" smtClean="0"/>
              <a:t>的距离</a:t>
            </a:r>
            <a:r>
              <a:rPr lang="en-US" altLang="zh-CN" baseline="0" dirty="0" smtClean="0"/>
              <a:t>d(x). </a:t>
            </a:r>
            <a:r>
              <a:rPr lang="zh-CN" altLang="en-US" baseline="0" dirty="0" smtClean="0"/>
              <a:t>且：只要给定一个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算法总是可以在多项式时间内，针对距离小于等于</a:t>
            </a:r>
            <a:r>
              <a:rPr lang="en-US" altLang="zh-CN" baseline="0" dirty="0" smtClean="0"/>
              <a:t>k(d(x)&lt;=k)</a:t>
            </a:r>
            <a:r>
              <a:rPr lang="zh-CN" altLang="en-US" baseline="0" dirty="0" smtClean="0"/>
              <a:t>的所有</a:t>
            </a:r>
            <a:r>
              <a:rPr lang="en-US" altLang="zh-CN" baseline="0" dirty="0" smtClean="0"/>
              <a:t>x(L2-L1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),</a:t>
            </a:r>
            <a:r>
              <a:rPr lang="zh-CN" altLang="en-US" baseline="0" dirty="0" smtClean="0"/>
              <a:t>得到一个只和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，德尔塔有关的伽马近似误差。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我们称，这样的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近似算法相对于距离函数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，是稳定的。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其实，如果评估</a:t>
            </a:r>
            <a:r>
              <a:rPr lang="en-US" altLang="zh-CN" dirty="0" smtClean="0"/>
              <a:t>small change</a:t>
            </a:r>
            <a:r>
              <a:rPr lang="zh-CN" altLang="en-US" dirty="0" smtClean="0"/>
              <a:t>是一个问题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函数被用于评估这样的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？但，这只是一种手法，具体的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函数，因人而异，因问题而异。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52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研究一个近似算法的稳定性的目的是：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，很多难问题必须依赖近似算法进行“现实世界中”的求解；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，一个难问题，存在不同的近似算法；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，每个近似算法都将被分析其近似程度：误差率；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，如果某个近似算法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</a:t>
            </a:r>
            <a:r>
              <a:rPr lang="zh-CN" altLang="en-US" dirty="0" smtClean="0"/>
              <a:t>范围内，其误差率可以被“现实世界”接受，但在</a:t>
            </a:r>
            <a:r>
              <a:rPr lang="en-US" altLang="zh-CN" dirty="0" smtClean="0"/>
              <a:t>L-LI</a:t>
            </a:r>
            <a:r>
              <a:rPr lang="zh-CN" altLang="en-US" dirty="0" smtClean="0"/>
              <a:t>中不能被接受，如何处置？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，我们期望能够从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算法出发，进行设计优化，得到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算法除了能够有效（效率、误差率均满足需求）处理</a:t>
            </a:r>
            <a:r>
              <a:rPr lang="en-US" altLang="zh-CN" dirty="0" smtClean="0"/>
              <a:t>LI</a:t>
            </a:r>
            <a:r>
              <a:rPr lang="zh-CN" altLang="en-US" dirty="0" smtClean="0"/>
              <a:t>中的输入外，还能够有效应对更多的、甚至全部的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实例！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p-</a:t>
            </a:r>
            <a:r>
              <a:rPr lang="zh-CN" altLang="en-US" dirty="0" smtClean="0"/>
              <a:t>稳定近似算法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，可以在一定程度上进行“扩展”，使得新算法能够有效处理更多的实例。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，这种扩展依赖于使用的距离评估函数。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90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U</a:t>
            </a:r>
            <a:r>
              <a:rPr lang="zh-CN" altLang="en-US" dirty="0" smtClean="0"/>
              <a:t>问题（一个可能是</a:t>
            </a:r>
            <a:r>
              <a:rPr lang="en-US" altLang="zh-CN" dirty="0" smtClean="0"/>
              <a:t>PTAS</a:t>
            </a:r>
            <a:r>
              <a:rPr lang="zh-CN" altLang="en-US" dirty="0" smtClean="0"/>
              <a:t>问题）上的近似算法，扩展到一个更大但“距离不远”的</a:t>
            </a:r>
            <a:r>
              <a:rPr lang="en-US" altLang="zh-CN" dirty="0" smtClean="0"/>
              <a:t>U-hat</a:t>
            </a:r>
            <a:r>
              <a:rPr lang="zh-CN" altLang="en-US" dirty="0" smtClean="0"/>
              <a:t>问题上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Ballrth</a:t>
            </a:r>
            <a:r>
              <a:rPr lang="en-US" altLang="zh-CN" dirty="0" smtClean="0"/>
              <a:t>(Li) contains all input instances whose specification "differs" at most r from the specification of the input instances in Li.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69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Consistent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An algorithm A is consistent for U if, for every x belongs to Li, the output A(x)  belongs to M(x).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2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优化问题的近似算法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是非常容易的，但是如何评价这个近似算法的好坏？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，针对某个特定的问题输入，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的解和最优解的误差（在不知道最优解的情况下，如何评估？）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，针对某个规模的问题输入，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的最大误差；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，针对问题的所有可能输入，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的误差变化趋势：将所有输入可能，建模为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的增长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，给出一个误差的界限，证明</a:t>
            </a:r>
            <a:r>
              <a:rPr lang="en-US" altLang="zh-CN" dirty="0" smtClean="0"/>
              <a:t>A</a:t>
            </a:r>
            <a:r>
              <a:rPr lang="zh-CN" altLang="en-US" dirty="0" smtClean="0"/>
              <a:t>近似算法的误差的界限：绝对的某个值，或者某个函数。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度量一个近似算法的误差：也可以定义一个随</a:t>
            </a:r>
            <a:r>
              <a:rPr lang="en-US" altLang="zh-CN" dirty="0" smtClean="0"/>
              <a:t>n</a:t>
            </a:r>
            <a:r>
              <a:rPr lang="zh-CN" altLang="en-US" dirty="0" smtClean="0"/>
              <a:t>变化的函数，度量在不同输入规模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下，这个近似算法的误差变化趋势。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92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几何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6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40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另外一种度量方式：不单纯考察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间一点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加入时对三角定理的破坏程度，考察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间长度不超过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的通路加入时对三角定理的破坏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44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对所有破坏了三角定理的情形进行了分析，找到了破坏最严重的情况。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合理</a:t>
            </a:r>
            <a:r>
              <a:rPr lang="zh-CN" altLang="en-US" dirty="0" smtClean="0"/>
              <a:t>的距离函数，将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空间进行了有效的“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”，便于寻找稳定的近似算法！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1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如何理解第二个结论？吴橙杰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4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我们不知道</a:t>
            </a:r>
            <a:r>
              <a:rPr lang="en-US" altLang="zh-CN" dirty="0" smtClean="0"/>
              <a:t>MS</a:t>
            </a:r>
            <a:r>
              <a:rPr lang="zh-CN" altLang="en-US" dirty="0" smtClean="0"/>
              <a:t>的最优解是什么，但是我们总是可以给出最优解的某些性质，依据这些性质，可以讨论具体某个算法的解和最优解之间的差距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2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张天豪</a:t>
            </a:r>
            <a:endParaRPr lang="en-US" altLang="zh-CN" dirty="0" smtClean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表示的是“最长的生产线”，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是这个“生产线”上的最后分配的任务编号。</a:t>
            </a:r>
            <a:endParaRPr lang="en-US" altLang="zh-CN" dirty="0" smtClean="0"/>
          </a:p>
          <a:p>
            <a:r>
              <a:rPr lang="zh-CN" altLang="en-US" dirty="0" smtClean="0"/>
              <a:t>“最长的生产线”上最后分配的任务，其编号小于等于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：这个生产线上只安排了一个任务：</a:t>
            </a:r>
            <a:r>
              <a:rPr lang="en-US" altLang="zh-CN" dirty="0" smtClean="0"/>
              <a:t>p1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：该生产线上最后分配的任务，不是在第一轮中被分配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被分配入列前一瞬是最短的</a:t>
            </a:r>
            <a:endParaRPr lang="en-US" altLang="zh-CN" dirty="0" smtClean="0"/>
          </a:p>
          <a:p>
            <a:endParaRPr lang="zh-CN" altLang="en-US" baseline="-25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8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TIme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(x,e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-1</a:t>
            </a:r>
            <a:r>
              <a:rPr lang="zh-CN" altLang="en-US" dirty="0" smtClean="0"/>
              <a:t>次幂，是一种观察上的变化，当</a:t>
            </a:r>
            <a:r>
              <a:rPr lang="en-US" altLang="zh-CN" dirty="0" smtClean="0"/>
              <a:t>e</a:t>
            </a:r>
            <a:r>
              <a:rPr lang="zh-CN" altLang="en-US" dirty="0" smtClean="0"/>
              <a:t>误差越小，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精度越高，我们在说时间渐进复杂度时，通常以观察“增长性”为常理，所以用了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FPTAS</a:t>
            </a:r>
            <a:r>
              <a:rPr lang="zh-CN" altLang="en-US" dirty="0" smtClean="0"/>
              <a:t>：时间复杂度的渐进增长速度，不仅界于输入规模，还界于精度的提升。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6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有最好的近似算法方案的</a:t>
            </a:r>
            <a:r>
              <a:rPr lang="en-US" altLang="zh-CN" dirty="0" smtClean="0"/>
              <a:t>NPO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人类</a:t>
            </a:r>
            <a:r>
              <a:rPr lang="zh-CN" altLang="en-US" dirty="0" smtClean="0"/>
              <a:t>能在其中起到的作用！</a:t>
            </a:r>
            <a:endParaRPr lang="en-US" altLang="zh-CN" dirty="0" smtClean="0"/>
          </a:p>
          <a:p>
            <a:r>
              <a:rPr lang="zh-CN" altLang="en-US" dirty="0" smtClean="0"/>
              <a:t>我们可以在这一类问题中，采用时间换空间的策略，满足我们的需求，多计算，高精度！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7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人类能在其中起到的作用！</a:t>
            </a:r>
            <a:endParaRPr lang="en-US" altLang="zh-CN" dirty="0" smtClean="0"/>
          </a:p>
          <a:p>
            <a:r>
              <a:rPr lang="zh-CN" altLang="en-US" dirty="0" smtClean="0"/>
              <a:t>我们可以在这一类问题中，采用空间换时间的策略，满足我们的需求，低精度，高速度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0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：当我们放低精度（误差可以大到某个程度）到某个幅度时，确定有近似解；</a:t>
            </a:r>
            <a:endParaRPr lang="en-US" altLang="zh-CN" dirty="0" smtClean="0"/>
          </a:p>
          <a:p>
            <a:r>
              <a:rPr lang="en-US" altLang="zh-CN" dirty="0" smtClean="0"/>
              <a:t>(ii):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在这个误差率以下，没有多项式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近似算法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E6A7-2CE6-4362-97D4-63F6F1921F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8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E49B-2D0B-4C78-96F1-3442DD3C3DA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869E-B972-47E8-A686-266350712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计算机问题求解</a:t>
            </a:r>
            <a:r>
              <a:rPr lang="en-US" altLang="zh-CN" dirty="0" smtClean="0"/>
              <a:t>—</a:t>
            </a:r>
            <a:r>
              <a:rPr lang="zh-CN" altLang="en-US" sz="4400" dirty="0" smtClean="0"/>
              <a:t>论题</a:t>
            </a:r>
            <a:r>
              <a:rPr lang="en-US" altLang="zh-CN" sz="4400" dirty="0" smtClean="0"/>
              <a:t>4.8</a:t>
            </a:r>
            <a:br>
              <a:rPr lang="en-US" altLang="zh-CN" sz="4400" dirty="0" smtClean="0"/>
            </a:br>
            <a:r>
              <a:rPr lang="zh-CN" altLang="en-US" sz="4400" dirty="0" smtClean="0"/>
              <a:t>优化问题的近似解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陶先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8" y="914400"/>
            <a:ext cx="11211023" cy="4331825"/>
          </a:xfrm>
        </p:spPr>
      </p:pic>
      <p:sp>
        <p:nvSpPr>
          <p:cNvPr id="3" name="文本框 2"/>
          <p:cNvSpPr txBox="1"/>
          <p:nvPr/>
        </p:nvSpPr>
        <p:spPr>
          <a:xfrm>
            <a:off x="1144068" y="5650173"/>
            <a:ext cx="994054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到此为什么就可以说</a:t>
            </a:r>
            <a:r>
              <a:rPr lang="en-US" altLang="zh-CN" sz="3200" b="1" dirty="0" smtClean="0"/>
              <a:t>GMS</a:t>
            </a:r>
            <a:r>
              <a:rPr lang="zh-CN" altLang="en-US" sz="3200" b="1" dirty="0" smtClean="0"/>
              <a:t>算法是</a:t>
            </a:r>
            <a:r>
              <a:rPr lang="en-US" altLang="zh-CN" sz="3200" b="1" dirty="0" smtClean="0"/>
              <a:t>MS</a:t>
            </a:r>
            <a:r>
              <a:rPr lang="zh-CN" altLang="en-US" sz="3200" b="1" dirty="0" smtClean="0"/>
              <a:t>问题的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近似算法？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26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85" y="243208"/>
            <a:ext cx="9059539" cy="2543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199" y="5006925"/>
            <a:ext cx="1102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zh-CN" altLang="en-US" sz="3200" dirty="0" smtClean="0"/>
              <a:t>：在</a:t>
            </a:r>
            <a:r>
              <a:rPr lang="en-US" altLang="zh-CN" sz="3200" dirty="0" smtClean="0"/>
              <a:t>FPTAS</a:t>
            </a:r>
            <a:r>
              <a:rPr lang="zh-CN" altLang="en-US" sz="3200" dirty="0" smtClean="0"/>
              <a:t>定义中</a:t>
            </a:r>
            <a:r>
              <a:rPr lang="zh-CN" altLang="en-US" sz="3200" dirty="0" smtClean="0"/>
              <a:t>，时间复杂度界于</a:t>
            </a:r>
            <a:r>
              <a:rPr lang="el-GR" altLang="zh-CN" sz="3200" dirty="0" smtClean="0">
                <a:ea typeface="方正兰亭超细黑简体" panose="02000000000000000000" pitchFamily="2" charset="-122"/>
              </a:rPr>
              <a:t>ε</a:t>
            </a:r>
            <a:r>
              <a:rPr lang="en-US" altLang="zh-CN" sz="3200" baseline="30000" dirty="0" smtClean="0">
                <a:ea typeface="方正兰亭超细黑简体" panose="02000000000000000000" pitchFamily="2" charset="-122"/>
              </a:rPr>
              <a:t>-1</a:t>
            </a:r>
            <a:r>
              <a:rPr lang="zh-CN" altLang="en-US" sz="3200" dirty="0">
                <a:ea typeface="方正兰亭超细黑简体" panose="02000000000000000000" pitchFamily="2" charset="-122"/>
              </a:rPr>
              <a:t>多项式是何</a:t>
            </a:r>
            <a:r>
              <a:rPr lang="zh-CN" altLang="en-US" sz="3200" dirty="0" smtClean="0">
                <a:ea typeface="方正兰亭超细黑简体" panose="02000000000000000000" pitchFamily="2" charset="-122"/>
              </a:rPr>
              <a:t>用意？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15085" y="3006246"/>
            <a:ext cx="9181578" cy="1878904"/>
            <a:chOff x="1015085" y="3532340"/>
            <a:chExt cx="9181578" cy="1878904"/>
          </a:xfrm>
        </p:grpSpPr>
        <p:sp>
          <p:nvSpPr>
            <p:cNvPr id="6" name="文本框 5"/>
            <p:cNvSpPr txBox="1"/>
            <p:nvPr/>
          </p:nvSpPr>
          <p:spPr>
            <a:xfrm>
              <a:off x="1015085" y="3532340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问题：如何理解这句话：</a:t>
              </a:r>
              <a:endParaRPr lang="zh-CN" altLang="en-US" sz="3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15085" y="4281402"/>
              <a:ext cx="9181578" cy="1129842"/>
              <a:chOff x="1164921" y="5245906"/>
              <a:chExt cx="9181578" cy="1129842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921" y="5245906"/>
                <a:ext cx="9040487" cy="1028844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1164921" y="5245906"/>
                <a:ext cx="2342367" cy="365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32756" y="5930824"/>
                <a:ext cx="6613743" cy="4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70496" y="5914363"/>
            <a:ext cx="9838343" cy="736921"/>
            <a:chOff x="770496" y="5914363"/>
            <a:chExt cx="9838343" cy="736921"/>
          </a:xfrm>
        </p:grpSpPr>
        <p:sp>
          <p:nvSpPr>
            <p:cNvPr id="12" name="文本框 11"/>
            <p:cNvSpPr txBox="1"/>
            <p:nvPr/>
          </p:nvSpPr>
          <p:spPr>
            <a:xfrm>
              <a:off x="770496" y="5914363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所以：</a:t>
              </a:r>
              <a:endParaRPr lang="zh-CN" altLang="en-US" sz="3200" dirty="0"/>
            </a:p>
          </p:txBody>
        </p:sp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248" y="5974915"/>
              <a:ext cx="8716591" cy="676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9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问题：几个</a:t>
            </a:r>
            <a:r>
              <a:rPr lang="en-US" altLang="zh-CN" dirty="0" smtClean="0"/>
              <a:t>NPO</a:t>
            </a:r>
            <a:r>
              <a:rPr lang="zh-CN" altLang="en-US" dirty="0" smtClean="0"/>
              <a:t>的分类，其级别代表了什么含义？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016"/>
            <a:ext cx="9040487" cy="1381318"/>
          </a:xfrm>
        </p:spPr>
      </p:pic>
      <p:sp>
        <p:nvSpPr>
          <p:cNvPr id="3" name="文本框 2"/>
          <p:cNvSpPr txBox="1"/>
          <p:nvPr/>
        </p:nvSpPr>
        <p:spPr>
          <a:xfrm>
            <a:off x="1843699" y="4804012"/>
            <a:ext cx="805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有“最好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” 近似</a:t>
            </a:r>
            <a:r>
              <a:rPr lang="zh-CN" altLang="en-US" sz="3600" dirty="0"/>
              <a:t>算法方案的</a:t>
            </a:r>
            <a:r>
              <a:rPr lang="en-US" altLang="zh-CN" sz="3600" dirty="0"/>
              <a:t>NPO</a:t>
            </a:r>
            <a:r>
              <a:rPr lang="zh-CN" altLang="en-US" sz="3600" dirty="0" smtClean="0"/>
              <a:t>问题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646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" y="1753644"/>
            <a:ext cx="11787629" cy="1680417"/>
          </a:xfrm>
        </p:spPr>
      </p:pic>
      <p:sp>
        <p:nvSpPr>
          <p:cNvPr id="3" name="文本框 2"/>
          <p:cNvSpPr txBox="1"/>
          <p:nvPr/>
        </p:nvSpPr>
        <p:spPr>
          <a:xfrm>
            <a:off x="1100862" y="4326341"/>
            <a:ext cx="9884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/>
              <a:t>有多项式时间 近似</a:t>
            </a:r>
            <a:r>
              <a:rPr lang="zh-CN" altLang="en-US" sz="3600" dirty="0"/>
              <a:t>算法方案的</a:t>
            </a:r>
            <a:r>
              <a:rPr lang="en-US" altLang="zh-CN" sz="3600" dirty="0"/>
              <a:t>NPO</a:t>
            </a:r>
            <a:r>
              <a:rPr lang="zh-CN" altLang="en-US" sz="3600" dirty="0" smtClean="0"/>
              <a:t>问题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但是：对精度提升时</a:t>
            </a:r>
            <a:r>
              <a:rPr lang="en-US" altLang="zh-CN" sz="3600" dirty="0" smtClean="0"/>
              <a:t>Time</a:t>
            </a:r>
            <a:r>
              <a:rPr lang="zh-CN" altLang="en-US" sz="3600" dirty="0" smtClean="0"/>
              <a:t>的增长速度，不予保证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7313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2" y="1047515"/>
            <a:ext cx="11336649" cy="3223860"/>
          </a:xfrm>
        </p:spPr>
      </p:pic>
      <p:sp>
        <p:nvSpPr>
          <p:cNvPr id="2" name="文本框 1"/>
          <p:cNvSpPr txBox="1"/>
          <p:nvPr/>
        </p:nvSpPr>
        <p:spPr>
          <a:xfrm>
            <a:off x="1259591" y="4899546"/>
            <a:ext cx="9709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在某些误差率</a:t>
            </a:r>
            <a:r>
              <a:rPr lang="zh-CN" altLang="en-US" sz="2800" dirty="0"/>
              <a:t>以下</a:t>
            </a:r>
            <a:r>
              <a:rPr lang="zh-CN" altLang="en-US" sz="2800" dirty="0" smtClean="0"/>
              <a:t>，有可能找不到（没有）多项式</a:t>
            </a:r>
            <a:r>
              <a:rPr lang="en-US" altLang="zh-CN" sz="2800" dirty="0"/>
              <a:t>d</a:t>
            </a:r>
            <a:r>
              <a:rPr lang="zh-CN" altLang="en-US" sz="2800" dirty="0"/>
              <a:t>近似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31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1" y="1104722"/>
            <a:ext cx="11848386" cy="3308236"/>
          </a:xfrm>
        </p:spPr>
      </p:pic>
      <p:sp>
        <p:nvSpPr>
          <p:cNvPr id="2" name="文本框 1"/>
          <p:cNvSpPr txBox="1"/>
          <p:nvPr/>
        </p:nvSpPr>
        <p:spPr>
          <a:xfrm>
            <a:off x="1705971" y="4817661"/>
            <a:ext cx="904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不</a:t>
            </a:r>
            <a:r>
              <a:rPr lang="zh-CN" altLang="en-US" sz="2800" dirty="0"/>
              <a:t>存在</a:t>
            </a:r>
            <a:r>
              <a:rPr lang="zh-CN" altLang="en-US" sz="2800" dirty="0" smtClean="0"/>
              <a:t>绝对的</a:t>
            </a:r>
            <a:r>
              <a:rPr lang="el-GR" altLang="zh-CN" sz="2800" dirty="0" smtClean="0"/>
              <a:t>δ</a:t>
            </a:r>
            <a:r>
              <a:rPr lang="zh-CN" altLang="en-US" sz="2800" dirty="0" smtClean="0"/>
              <a:t>近似算法，但误差界于输入的多项式函数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近似算法可以是多项式时间的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35272" y="1897039"/>
            <a:ext cx="7055892" cy="272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2" y="2084866"/>
            <a:ext cx="11774171" cy="2612394"/>
          </a:xfrm>
        </p:spPr>
      </p:pic>
      <p:sp>
        <p:nvSpPr>
          <p:cNvPr id="2" name="文本框 1"/>
          <p:cNvSpPr txBox="1"/>
          <p:nvPr/>
        </p:nvSpPr>
        <p:spPr>
          <a:xfrm>
            <a:off x="846430" y="4926843"/>
            <a:ext cx="10597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存在一个</a:t>
            </a:r>
            <a:r>
              <a:rPr lang="zh-CN" altLang="en-US" sz="2800" dirty="0" smtClean="0"/>
              <a:t>多项式时间近似</a:t>
            </a:r>
            <a:r>
              <a:rPr lang="zh-CN" altLang="en-US" sz="2800" dirty="0"/>
              <a:t>算法，但是其误差的增长速度</a:t>
            </a:r>
            <a:r>
              <a:rPr lang="zh-CN" altLang="en-US" sz="2800" dirty="0" smtClean="0"/>
              <a:t>“不慢”：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相对输入规模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，误差不界于任何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0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算法是共性问题的解法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算法要给出满足归约的</a:t>
            </a:r>
            <a:r>
              <a:rPr lang="zh-CN" altLang="en-US" dirty="0"/>
              <a:t>所有</a:t>
            </a:r>
            <a:r>
              <a:rPr lang="zh-CN" altLang="en-US" dirty="0" smtClean="0"/>
              <a:t>输入的输出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6101"/>
            <a:ext cx="10954760" cy="2189366"/>
          </a:xfrm>
        </p:spPr>
        <p:txBody>
          <a:bodyPr>
            <a:noAutofit/>
          </a:bodyPr>
          <a:lstStyle/>
          <a:p>
            <a:r>
              <a:rPr lang="zh-CN" altLang="en-US" sz="3400" dirty="0"/>
              <a:t>所以</a:t>
            </a:r>
            <a:r>
              <a:rPr lang="en-US" altLang="zh-CN" sz="3400" dirty="0"/>
              <a:t>TSP</a:t>
            </a:r>
            <a:r>
              <a:rPr lang="zh-CN" altLang="en-US" sz="3400" dirty="0"/>
              <a:t>问题是“最难”处理的</a:t>
            </a:r>
            <a:r>
              <a:rPr lang="en-US" altLang="zh-CN" sz="3400" dirty="0"/>
              <a:t>NPO</a:t>
            </a:r>
            <a:r>
              <a:rPr lang="zh-CN" altLang="en-US" sz="3400" dirty="0"/>
              <a:t>问题</a:t>
            </a:r>
            <a:endParaRPr lang="en-US" altLang="zh-CN" sz="3400" dirty="0"/>
          </a:p>
          <a:p>
            <a:r>
              <a:rPr lang="zh-CN" altLang="en-US" sz="3400" dirty="0"/>
              <a:t>但是</a:t>
            </a:r>
            <a:r>
              <a:rPr lang="zh-CN" altLang="en-US" sz="3400" dirty="0"/>
              <a:t>：</a:t>
            </a:r>
            <a:r>
              <a:rPr lang="el-GR" altLang="zh-CN" sz="3400" dirty="0"/>
              <a:t>Δ</a:t>
            </a:r>
            <a:r>
              <a:rPr lang="en-US" altLang="zh-CN" sz="3400" dirty="0"/>
              <a:t>-TSP</a:t>
            </a:r>
            <a:r>
              <a:rPr lang="zh-CN" altLang="en-US" sz="3400" dirty="0"/>
              <a:t>问题却相对容易很多</a:t>
            </a:r>
            <a:endParaRPr lang="en-US" altLang="zh-CN" sz="3400" dirty="0"/>
          </a:p>
          <a:p>
            <a:pPr>
              <a:lnSpc>
                <a:spcPct val="120000"/>
              </a:lnSpc>
            </a:pPr>
            <a:r>
              <a:rPr lang="zh-CN" altLang="en-US" sz="3400" dirty="0"/>
              <a:t>那么，在</a:t>
            </a:r>
            <a:r>
              <a:rPr lang="zh-CN" altLang="en-US" sz="3400" dirty="0"/>
              <a:t>解决具体问题的时候，我们能否可以折衷考虑？</a:t>
            </a:r>
            <a:endParaRPr lang="en-US" altLang="zh-CN" sz="3400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697265"/>
            <a:ext cx="109547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We are working with the worst case complexity, and also the relative error and the approximation ratio of an approximation algorithm are defined in the worst case manner. </a:t>
            </a:r>
            <a:endParaRPr lang="zh-CN" altLang="en-US" sz="3600" dirty="0"/>
          </a:p>
        </p:txBody>
      </p:sp>
      <p:sp>
        <p:nvSpPr>
          <p:cNvPr id="4" name="云形 3"/>
          <p:cNvSpPr/>
          <p:nvPr/>
        </p:nvSpPr>
        <p:spPr>
          <a:xfrm>
            <a:off x="5837878" y="1987777"/>
            <a:ext cx="5955082" cy="2605414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</a:rPr>
              <a:t>折衷会体现在什么环节？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算法是共性问题的解法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算法要给出满足归约的</a:t>
            </a:r>
            <a:r>
              <a:rPr lang="zh-CN" altLang="en-US" dirty="0"/>
              <a:t>所有</a:t>
            </a:r>
            <a:r>
              <a:rPr lang="zh-CN" altLang="en-US" dirty="0" smtClean="0"/>
              <a:t>输入的输出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148" y="199495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在</a:t>
            </a:r>
            <a:r>
              <a:rPr lang="zh-CN" altLang="en-US" sz="3600" dirty="0" smtClean="0"/>
              <a:t>解决具体问题的时候，</a:t>
            </a:r>
            <a:r>
              <a:rPr lang="zh-CN" altLang="en-US" sz="3600" dirty="0" smtClean="0"/>
              <a:t>我们</a:t>
            </a:r>
            <a:r>
              <a:rPr lang="zh-CN" altLang="en-US" sz="3600" dirty="0" smtClean="0"/>
              <a:t>确实</a:t>
            </a:r>
            <a:r>
              <a:rPr lang="zh-CN" altLang="en-US" sz="3600" dirty="0" smtClean="0"/>
              <a:t>可以</a:t>
            </a:r>
            <a:r>
              <a:rPr lang="zh-CN" altLang="en-US" sz="3600" dirty="0" smtClean="0"/>
              <a:t>折衷</a:t>
            </a:r>
            <a:r>
              <a:rPr lang="zh-CN" altLang="en-US" sz="3600" dirty="0" smtClean="0"/>
              <a:t>考虑</a:t>
            </a:r>
            <a:r>
              <a:rPr lang="zh-CN" altLang="en-US" sz="3600" dirty="0"/>
              <a:t>：</a:t>
            </a:r>
            <a:endParaRPr lang="en-US" altLang="zh-CN" sz="36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571148" y="2804379"/>
            <a:ext cx="11049704" cy="3156154"/>
            <a:chOff x="1226962" y="4514646"/>
            <a:chExt cx="8973802" cy="1895741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962" y="4514646"/>
              <a:ext cx="8973802" cy="189574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10484" y="6059607"/>
              <a:ext cx="3090280" cy="350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6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如果一个算法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在问题的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中表现很好，但是在</a:t>
            </a:r>
            <a:r>
              <a:rPr lang="en-US" altLang="zh-CN" dirty="0" smtClean="0"/>
              <a:t>L2-L1</a:t>
            </a:r>
            <a:r>
              <a:rPr lang="zh-CN" altLang="en-US" dirty="0" smtClean="0"/>
              <a:t>中表现不佳：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问题：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A</a:t>
            </a:r>
            <a:r>
              <a:rPr lang="zh-CN" altLang="en-US" sz="3200" dirty="0" smtClean="0"/>
              <a:t>算法真的只能在</a:t>
            </a:r>
            <a:r>
              <a:rPr lang="en-US" altLang="zh-CN" sz="3200" dirty="0" smtClean="0"/>
              <a:t>L1</a:t>
            </a:r>
            <a:r>
              <a:rPr lang="zh-CN" altLang="en-US" sz="3200" dirty="0" smtClean="0"/>
              <a:t>中使用吗？</a:t>
            </a:r>
            <a:endParaRPr lang="en-US" altLang="zh-CN" sz="3200" dirty="0" smtClean="0"/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 smtClean="0"/>
              <a:t>将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算法用于</a:t>
            </a:r>
            <a:r>
              <a:rPr lang="en-US" altLang="zh-CN" sz="3200" dirty="0" smtClean="0"/>
              <a:t>L2-L1</a:t>
            </a:r>
            <a:r>
              <a:rPr lang="zh-CN" altLang="en-US" sz="3200" dirty="0" smtClean="0"/>
              <a:t>，是否能够得到“足够满意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的效率和误差界？</a:t>
            </a:r>
            <a:endParaRPr lang="en-US" altLang="zh-CN" sz="3200" dirty="0" smtClean="0"/>
          </a:p>
          <a:p>
            <a:pPr lvl="1"/>
            <a:endParaRPr lang="en-US" altLang="zh-CN" sz="3200" dirty="0"/>
          </a:p>
          <a:p>
            <a:r>
              <a:rPr lang="zh-CN" altLang="en-US" sz="3600" dirty="0" smtClean="0"/>
              <a:t>问题：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什么叫“足够满意”？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451600" y="4639732"/>
            <a:ext cx="430106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足够满意隐藏着：主观标准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017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947" y="9611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生产调度问题的一</a:t>
            </a:r>
            <a:r>
              <a:rPr lang="zh-CN" altLang="en-US" dirty="0" smtClean="0"/>
              <a:t>个近似解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11" y="1244260"/>
            <a:ext cx="7875271" cy="5436319"/>
          </a:xfrm>
        </p:spPr>
      </p:pic>
    </p:spTree>
    <p:extLst>
      <p:ext uri="{BB962C8B-B14F-4D97-AF65-F5344CB8AC3E}">
        <p14:creationId xmlns:p14="http://schemas.microsoft.com/office/powerpoint/2010/main" val="30535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905" y="496217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注意：近似稳定性和距离评估函数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相关！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8" y="2292261"/>
            <a:ext cx="11256535" cy="2392473"/>
          </a:xfrm>
        </p:spPr>
      </p:pic>
      <p:sp>
        <p:nvSpPr>
          <p:cNvPr id="5" name="矩形 4"/>
          <p:cNvSpPr/>
          <p:nvPr/>
        </p:nvSpPr>
        <p:spPr>
          <a:xfrm>
            <a:off x="518647" y="2192054"/>
            <a:ext cx="6145200" cy="513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647" y="551145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其实，稳定性和“距离”是关系密切的！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90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19094" y="852145"/>
            <a:ext cx="8565777" cy="52269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96422" y="1653503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U</a:t>
            </a:r>
            <a:r>
              <a:rPr lang="en-US" altLang="zh-CN" sz="4800" dirty="0"/>
              <a:t>:</a:t>
            </a:r>
            <a:r>
              <a:rPr lang="en-US" altLang="zh-CN" sz="4800" dirty="0" smtClean="0"/>
              <a:t>L</a:t>
            </a:r>
            <a:endParaRPr lang="zh-CN" altLang="en-US" sz="4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719294" y="1123286"/>
            <a:ext cx="9150970" cy="4600181"/>
            <a:chOff x="2719294" y="1123286"/>
            <a:chExt cx="9150970" cy="4600181"/>
          </a:xfrm>
        </p:grpSpPr>
        <p:grpSp>
          <p:nvGrpSpPr>
            <p:cNvPr id="20" name="组合 19"/>
            <p:cNvGrpSpPr/>
            <p:nvPr/>
          </p:nvGrpSpPr>
          <p:grpSpPr>
            <a:xfrm>
              <a:off x="2719294" y="1708061"/>
              <a:ext cx="6508377" cy="4015406"/>
              <a:chOff x="2719294" y="1708061"/>
              <a:chExt cx="6508377" cy="401540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719294" y="1730967"/>
                <a:ext cx="6508377" cy="39925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4477492" y="2174669"/>
                <a:ext cx="155879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633371" y="1708061"/>
                <a:ext cx="17988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x</a:t>
                </a:r>
                <a:r>
                  <a:rPr lang="en-US" altLang="zh-CN" sz="3200" dirty="0" smtClean="0"/>
                  <a:t>, d(x)&lt;=k</a:t>
                </a:r>
                <a:endParaRPr lang="zh-CN" altLang="en-US" sz="3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757339" y="2543707"/>
                <a:ext cx="6511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altLang="zh-CN" sz="4800" i="1" baseline="-250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4800" i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9034231" y="1123286"/>
              <a:ext cx="2836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任意给定的</a:t>
              </a:r>
              <a:r>
                <a:rPr lang="en-US" altLang="zh-CN" sz="3200" dirty="0" smtClean="0"/>
                <a:t>k&gt;0</a:t>
              </a:r>
              <a:endParaRPr lang="zh-CN" altLang="en-US" sz="3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08479" y="3542720"/>
            <a:ext cx="4047564" cy="1801906"/>
            <a:chOff x="4408479" y="3542720"/>
            <a:chExt cx="4047564" cy="1801906"/>
          </a:xfrm>
        </p:grpSpPr>
        <p:sp>
          <p:nvSpPr>
            <p:cNvPr id="4" name="椭圆 3"/>
            <p:cNvSpPr/>
            <p:nvPr/>
          </p:nvSpPr>
          <p:spPr>
            <a:xfrm>
              <a:off x="4408479" y="3542720"/>
              <a:ext cx="4047564" cy="180190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06691" y="3696532"/>
              <a:ext cx="6511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0000"/>
                  </a:solidFill>
                </a:rPr>
                <a:t>L</a:t>
              </a:r>
              <a:r>
                <a:rPr lang="en-US" altLang="zh-CN" sz="4800" i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sz="4800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229671" y="4536006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3600" dirty="0" smtClean="0"/>
              <a:t>δ</a:t>
            </a:r>
            <a:r>
              <a:rPr lang="zh-CN" altLang="en-US" sz="3600" dirty="0" smtClean="0"/>
              <a:t>近似算法</a:t>
            </a:r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33371" y="2682765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</a:t>
            </a:r>
            <a:r>
              <a:rPr lang="zh-CN" altLang="en-US" sz="3600" dirty="0" smtClean="0"/>
              <a:t>能够做到</a:t>
            </a:r>
            <a:r>
              <a:rPr lang="el-GR" altLang="zh-CN" sz="3600" dirty="0" smtClean="0"/>
              <a:t>γ</a:t>
            </a:r>
            <a:r>
              <a:rPr lang="en-US" altLang="zh-CN" sz="3600" baseline="-25000" dirty="0" smtClean="0"/>
              <a:t>k,</a:t>
            </a:r>
            <a:r>
              <a:rPr lang="el-GR" altLang="zh-CN" sz="3600" baseline="-25000" dirty="0" smtClean="0"/>
              <a:t>δ</a:t>
            </a:r>
            <a:r>
              <a:rPr lang="zh-CN" altLang="en-US" sz="3600" dirty="0" smtClean="0"/>
              <a:t>近似</a:t>
            </a: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677545" y="5975502"/>
            <a:ext cx="534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r>
              <a:rPr lang="zh-CN" altLang="en-US" sz="3200" dirty="0" smtClean="0"/>
              <a:t>相对于距离函数是稳定的！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98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如何理解下一句中的两个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671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If the exchange of the approximation ratio is </a:t>
            </a:r>
            <a:r>
              <a:rPr lang="en-US" altLang="zh-CN" sz="3600" dirty="0">
                <a:solidFill>
                  <a:schemeClr val="accent2"/>
                </a:solidFill>
              </a:rPr>
              <a:t>small</a:t>
            </a:r>
            <a:r>
              <a:rPr lang="en-US" altLang="zh-CN" sz="3600" dirty="0"/>
              <a:t> for </a:t>
            </a:r>
            <a:r>
              <a:rPr lang="en-US" altLang="zh-CN" sz="3600" dirty="0" smtClean="0"/>
              <a:t>every </a:t>
            </a:r>
            <a:r>
              <a:rPr lang="en-US" altLang="zh-CN" sz="3600" dirty="0">
                <a:solidFill>
                  <a:schemeClr val="accent2"/>
                </a:solidFill>
              </a:rPr>
              <a:t>small </a:t>
            </a:r>
            <a:r>
              <a:rPr lang="en-US" altLang="zh-CN" sz="3600" dirty="0"/>
              <a:t>change in the specification of the set of problem instances, then </a:t>
            </a:r>
            <a:r>
              <a:rPr lang="en-US" altLang="zh-CN" sz="3600" dirty="0" smtClean="0"/>
              <a:t>we </a:t>
            </a:r>
            <a:r>
              <a:rPr lang="en-US" altLang="zh-CN" sz="3600" dirty="0"/>
              <a:t>have a stable algorithm. 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67277"/>
            <a:ext cx="1092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If a small change in the specification of the set </a:t>
            </a:r>
            <a:r>
              <a:rPr lang="en-US" altLang="zh-CN" sz="3600" dirty="0" smtClean="0"/>
              <a:t>of </a:t>
            </a:r>
            <a:r>
              <a:rPr lang="en-US" altLang="zh-CN" sz="3600" dirty="0"/>
              <a:t>problem instances causes an essential (depending on the size of the input </a:t>
            </a:r>
            <a:r>
              <a:rPr lang="en-US" altLang="zh-CN" sz="3600" dirty="0" smtClean="0"/>
              <a:t>instances</a:t>
            </a:r>
            <a:r>
              <a:rPr lang="en-US" altLang="zh-CN" sz="3600" dirty="0"/>
              <a:t>) increase of the relative error, then the algorithm is unstable.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6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364" y="23065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问题：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近似</a:t>
            </a:r>
            <a:r>
              <a:rPr lang="zh-CN" altLang="en-US" sz="4400" dirty="0" smtClean="0"/>
              <a:t>算法</a:t>
            </a:r>
            <a:r>
              <a:rPr lang="en-US" altLang="zh-CN" sz="4400" dirty="0" smtClean="0"/>
              <a:t>A</a:t>
            </a:r>
            <a:r>
              <a:rPr lang="zh-CN" altLang="en-US" sz="4400" dirty="0" smtClean="0"/>
              <a:t>的稳定性其实较难保持，或者说在一个较小的</a:t>
            </a:r>
            <a:r>
              <a:rPr lang="en-US" altLang="zh-CN" sz="4400" dirty="0" smtClean="0"/>
              <a:t>L2</a:t>
            </a:r>
            <a:r>
              <a:rPr lang="zh-CN" altLang="en-US" sz="4400" dirty="0" smtClean="0"/>
              <a:t>上才能得到保持</a:t>
            </a:r>
            <a:endParaRPr lang="en-US" altLang="zh-CN" sz="4400" dirty="0" smtClean="0"/>
          </a:p>
          <a:p>
            <a:endParaRPr lang="en-US" altLang="zh-CN" sz="4400" dirty="0"/>
          </a:p>
          <a:p>
            <a:r>
              <a:rPr lang="zh-CN" altLang="en-US" sz="4400" dirty="0" smtClean="0"/>
              <a:t>从问题求解的角度看，它有何意义？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270934" y="4758266"/>
            <a:ext cx="1163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smtClean="0"/>
              <a:t>concept </a:t>
            </a:r>
            <a:r>
              <a:rPr lang="en-US" altLang="zh-CN" sz="2800" dirty="0"/>
              <a:t>motivates us to modify an unstable algorithm A in order to get a stable </a:t>
            </a:r>
            <a:r>
              <a:rPr lang="en-US" altLang="zh-CN" sz="2800" dirty="0" smtClean="0"/>
              <a:t>algorithm </a:t>
            </a:r>
            <a:r>
              <a:rPr lang="en-US" altLang="zh-CN" sz="2800" dirty="0"/>
              <a:t>B that achieves the same approximation ratio on the original set of </a:t>
            </a:r>
            <a:r>
              <a:rPr lang="en-US" altLang="zh-CN" sz="2800" dirty="0" smtClean="0"/>
              <a:t>input </a:t>
            </a:r>
            <a:r>
              <a:rPr lang="en-US" altLang="zh-CN" sz="2800" dirty="0"/>
              <a:t>instances as A has, but B can also be successfully used outside of the </a:t>
            </a:r>
            <a:r>
              <a:rPr lang="en-US" altLang="zh-CN" sz="2800" dirty="0" smtClean="0"/>
              <a:t>original </a:t>
            </a:r>
            <a:r>
              <a:rPr lang="en-US" altLang="zh-CN" sz="2800" dirty="0"/>
              <a:t>set of input instances.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55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如何形式化地描述近似算法的稳定性概念？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距离评估函数：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53711" y="2585899"/>
            <a:ext cx="10857916" cy="3196337"/>
            <a:chOff x="753711" y="2585899"/>
            <a:chExt cx="10857916" cy="319633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11" y="2585899"/>
              <a:ext cx="10684577" cy="319633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03507" y="5323562"/>
              <a:ext cx="3908120" cy="42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57247" y="4045720"/>
                <a:ext cx="40543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定义中为什么引入了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zh-CN" altLang="en-US" sz="3200" dirty="0" smtClean="0"/>
                  <a:t>优化问题？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247" y="4045720"/>
                <a:ext cx="4054380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3910" t="-7386" b="-15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7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如何形式化描述近似算法的稳定性？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4" y="1964696"/>
            <a:ext cx="11124018" cy="1304597"/>
          </a:xfrm>
        </p:spPr>
      </p:pic>
      <p:sp>
        <p:nvSpPr>
          <p:cNvPr id="5" name="文本框 4"/>
          <p:cNvSpPr txBox="1"/>
          <p:nvPr/>
        </p:nvSpPr>
        <p:spPr>
          <a:xfrm>
            <a:off x="637784" y="4320230"/>
            <a:ext cx="1071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问题：</a:t>
            </a:r>
            <a:r>
              <a:rPr lang="en-US" altLang="zh-CN" sz="4000" b="1" dirty="0" smtClean="0"/>
              <a:t>Ball</a:t>
            </a:r>
            <a:r>
              <a:rPr lang="zh-CN" altLang="en-US" sz="4000" b="1" dirty="0" smtClean="0"/>
              <a:t>集合到底定义了一个什么样子的集合？提示：它的定义涉及到</a:t>
            </a:r>
            <a:r>
              <a:rPr lang="en-US" altLang="zh-CN" sz="4000" b="1" dirty="0" smtClean="0"/>
              <a:t>L</a:t>
            </a:r>
            <a:r>
              <a:rPr lang="en-US" altLang="zh-CN" sz="4000" b="1" dirty="0" smtClean="0"/>
              <a:t>, L</a:t>
            </a:r>
            <a:r>
              <a:rPr lang="en-US" altLang="zh-CN" sz="4000" b="1" baseline="-25000" dirty="0" smtClean="0"/>
              <a:t>I</a:t>
            </a:r>
            <a:r>
              <a:rPr lang="en-US" altLang="zh-CN" sz="4000" b="1" dirty="0" smtClean="0"/>
              <a:t>,  r,  h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4383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627094" y="632012"/>
            <a:ext cx="8565777" cy="4679576"/>
            <a:chOff x="1627094" y="632012"/>
            <a:chExt cx="8565777" cy="4679576"/>
          </a:xfrm>
        </p:grpSpPr>
        <p:sp>
          <p:nvSpPr>
            <p:cNvPr id="6" name="椭圆 5"/>
            <p:cNvSpPr/>
            <p:nvPr/>
          </p:nvSpPr>
          <p:spPr>
            <a:xfrm>
              <a:off x="1627094" y="632012"/>
              <a:ext cx="8565777" cy="46795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35240" y="1535605"/>
              <a:ext cx="4427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/>
                <a:t>L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27294" y="1510834"/>
            <a:ext cx="6508377" cy="3240741"/>
            <a:chOff x="3227294" y="1510834"/>
            <a:chExt cx="6508377" cy="3240741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294" y="1510834"/>
              <a:ext cx="6508377" cy="3240741"/>
              <a:chOff x="3227294" y="1510834"/>
              <a:chExt cx="6508377" cy="324074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227294" y="1510834"/>
                <a:ext cx="6508377" cy="32407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5479" y="2230251"/>
                <a:ext cx="4210638" cy="457264"/>
              </a:xfrm>
              <a:prstGeom prst="rect">
                <a:avLst/>
              </a:prstGeom>
            </p:spPr>
          </p:pic>
        </p:grpSp>
        <p:sp>
          <p:nvSpPr>
            <p:cNvPr id="2" name="椭圆 1"/>
            <p:cNvSpPr/>
            <p:nvPr/>
          </p:nvSpPr>
          <p:spPr>
            <a:xfrm>
              <a:off x="4419600" y="2861733"/>
              <a:ext cx="15587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47165" y="5630397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再问一次，分析近似算法的稳定性对问题求解有何意义？</a:t>
            </a:r>
            <a:endParaRPr lang="zh-CN" altLang="en-US" sz="3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738553" y="2768134"/>
            <a:ext cx="4047564" cy="1806685"/>
            <a:chOff x="4738553" y="2768134"/>
            <a:chExt cx="4047564" cy="1806685"/>
          </a:xfrm>
        </p:grpSpPr>
        <p:sp>
          <p:nvSpPr>
            <p:cNvPr id="4" name="椭圆 3"/>
            <p:cNvSpPr/>
            <p:nvPr/>
          </p:nvSpPr>
          <p:spPr>
            <a:xfrm>
              <a:off x="4738553" y="2768134"/>
              <a:ext cx="4047564" cy="180190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689081" y="3024904"/>
              <a:ext cx="16161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x, h(x)=0</a:t>
              </a:r>
              <a:endParaRPr lang="zh-CN" altLang="en-US" sz="3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358538" y="3743822"/>
              <a:ext cx="5469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0000"/>
                  </a:solidFill>
                </a:rPr>
                <a:t>L</a:t>
              </a:r>
              <a:r>
                <a:rPr lang="en-US" altLang="zh-CN" sz="4800" i="1" baseline="-25000" dirty="0" smtClean="0">
                  <a:solidFill>
                    <a:srgbClr val="FF0000"/>
                  </a:solidFill>
                </a:rPr>
                <a:t>I</a:t>
              </a:r>
              <a:endParaRPr lang="zh-CN" altLang="en-US" sz="4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107" y="3406932"/>
              <a:ext cx="145431" cy="201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25902" y="1030692"/>
            <a:ext cx="1844239" cy="628774"/>
            <a:chOff x="3325902" y="1030692"/>
            <a:chExt cx="1844239" cy="628774"/>
          </a:xfrm>
        </p:grpSpPr>
        <p:sp>
          <p:nvSpPr>
            <p:cNvPr id="11" name="椭圆 10"/>
            <p:cNvSpPr/>
            <p:nvPr/>
          </p:nvSpPr>
          <p:spPr>
            <a:xfrm>
              <a:off x="3325902" y="1457523"/>
              <a:ext cx="145431" cy="201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19717" y="1030692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y, h(y)&gt;r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5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7602"/>
            <a:ext cx="10515600" cy="13255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-stable</a:t>
            </a:r>
            <a:r>
              <a:rPr lang="zh-CN" altLang="en-US" dirty="0" smtClean="0"/>
              <a:t>近似算法的形式描述：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0" y="1832650"/>
            <a:ext cx="11006699" cy="2028150"/>
          </a:xfrm>
        </p:spPr>
      </p:pic>
      <p:grpSp>
        <p:nvGrpSpPr>
          <p:cNvPr id="19" name="组合 18"/>
          <p:cNvGrpSpPr/>
          <p:nvPr/>
        </p:nvGrpSpPr>
        <p:grpSpPr>
          <a:xfrm>
            <a:off x="592650" y="1273687"/>
            <a:ext cx="10717595" cy="3943816"/>
            <a:chOff x="592650" y="1273687"/>
            <a:chExt cx="10717595" cy="3943816"/>
          </a:xfrm>
        </p:grpSpPr>
        <p:sp>
          <p:nvSpPr>
            <p:cNvPr id="5" name="文本框 4"/>
            <p:cNvSpPr txBox="1"/>
            <p:nvPr/>
          </p:nvSpPr>
          <p:spPr>
            <a:xfrm>
              <a:off x="592650" y="4140285"/>
              <a:ext cx="1049541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/>
                <a:t>请注意：定义中出现了三个不同的</a:t>
              </a:r>
              <a:r>
                <a:rPr lang="zh-CN" altLang="en-US" sz="3200" dirty="0"/>
                <a:t>“</a:t>
              </a:r>
              <a:r>
                <a:rPr lang="zh-CN" altLang="en-US" sz="3200" dirty="0" smtClean="0"/>
                <a:t>优化问题”，你能说清楚它们的区别和联系吗？</a:t>
              </a:r>
              <a:endParaRPr lang="zh-CN" altLang="en-US" sz="32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33601" y="1273687"/>
              <a:ext cx="9176644" cy="2772853"/>
              <a:chOff x="2133601" y="1273687"/>
              <a:chExt cx="9176644" cy="277285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133601" y="1646910"/>
                <a:ext cx="982133" cy="1045491"/>
                <a:chOff x="2133601" y="1646910"/>
                <a:chExt cx="982133" cy="1045491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2133601" y="1646910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dirty="0" smtClean="0">
                      <a:solidFill>
                        <a:srgbClr val="FF0000"/>
                      </a:solidFill>
                    </a:rPr>
                    <a:t>1</a:t>
                  </a:r>
                  <a:endParaRPr lang="zh-CN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>
                  <a:off x="2133601" y="2692401"/>
                  <a:ext cx="982133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5349292" y="1273687"/>
                <a:ext cx="982133" cy="1045491"/>
                <a:chOff x="2133601" y="1646910"/>
                <a:chExt cx="982133" cy="1045491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2133601" y="1646910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dirty="0" smtClean="0">
                      <a:solidFill>
                        <a:srgbClr val="FF0000"/>
                      </a:solidFill>
                    </a:rPr>
                    <a:t>2</a:t>
                  </a:r>
                  <a:endParaRPr lang="zh-CN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2133601" y="2692401"/>
                  <a:ext cx="982133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9972092" y="3338654"/>
                <a:ext cx="1338153" cy="707886"/>
                <a:chOff x="2133601" y="2475744"/>
                <a:chExt cx="1338153" cy="707886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3027402" y="2475744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dirty="0" smtClean="0">
                      <a:solidFill>
                        <a:srgbClr val="FF0000"/>
                      </a:solidFill>
                    </a:rPr>
                    <a:t>3</a:t>
                  </a:r>
                  <a:endParaRPr lang="zh-CN" altLang="en-US" sz="40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>
                  <a:off x="2133601" y="2692401"/>
                  <a:ext cx="982133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128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7918" y="1100697"/>
            <a:ext cx="8552330" cy="4679576"/>
            <a:chOff x="134471" y="1100697"/>
            <a:chExt cx="8565777" cy="4679576"/>
          </a:xfrm>
        </p:grpSpPr>
        <p:sp>
          <p:nvSpPr>
            <p:cNvPr id="6" name="椭圆 5"/>
            <p:cNvSpPr/>
            <p:nvPr/>
          </p:nvSpPr>
          <p:spPr>
            <a:xfrm>
              <a:off x="134471" y="1100697"/>
              <a:ext cx="8565777" cy="46795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13212" y="1126355"/>
                  <a:ext cx="132042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sz="4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4800" dirty="0" smtClean="0"/>
                    <a:t>: L</a:t>
                  </a:r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212" y="1126355"/>
                  <a:ext cx="1320426" cy="83099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6176" r="-19816" b="-38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1675744" y="1788319"/>
            <a:ext cx="6508377" cy="3240741"/>
            <a:chOff x="1675744" y="1788319"/>
            <a:chExt cx="6508377" cy="3240741"/>
          </a:xfrm>
        </p:grpSpPr>
        <p:sp>
          <p:nvSpPr>
            <p:cNvPr id="5" name="椭圆 4"/>
            <p:cNvSpPr/>
            <p:nvPr/>
          </p:nvSpPr>
          <p:spPr>
            <a:xfrm>
              <a:off x="1675744" y="1788319"/>
              <a:ext cx="6508377" cy="32407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79472" y="1969817"/>
              <a:ext cx="2097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zh-CN" sz="3200" b="1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  <a:r>
                <a:rPr lang="en-US" altLang="zh-CN" sz="32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:Ball</a:t>
              </a:r>
              <a:r>
                <a:rPr lang="en-US" altLang="zh-CN" sz="3200" b="1" baseline="-25000" dirty="0" err="1">
                  <a:solidFill>
                    <a:schemeClr val="accent1">
                      <a:lumMod val="75000"/>
                    </a:schemeClr>
                  </a:solidFill>
                </a:rPr>
                <a:t>r,h</a:t>
              </a:r>
              <a:r>
                <a:rPr lang="en-US" altLang="zh-CN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(L</a:t>
              </a:r>
              <a:r>
                <a:rPr lang="en-US" altLang="zh-CN" sz="3200" b="1" i="1" baseline="-25000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  <a:r>
                <a:rPr lang="en-US" altLang="zh-CN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zh-CN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32412" y="2539533"/>
            <a:ext cx="4047564" cy="1801906"/>
            <a:chOff x="3832412" y="2539533"/>
            <a:chExt cx="4047564" cy="1801906"/>
          </a:xfrm>
        </p:grpSpPr>
        <p:sp>
          <p:nvSpPr>
            <p:cNvPr id="4" name="椭圆 3"/>
            <p:cNvSpPr/>
            <p:nvPr/>
          </p:nvSpPr>
          <p:spPr>
            <a:xfrm>
              <a:off x="3832412" y="2539533"/>
              <a:ext cx="4047564" cy="180190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454222" y="3089697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U:L</a:t>
              </a:r>
              <a:r>
                <a:rPr lang="en-US" altLang="zh-CN" sz="3200" b="1" i="1" baseline="-25000" dirty="0">
                  <a:solidFill>
                    <a:srgbClr val="FF0000"/>
                  </a:solidFill>
                </a:rPr>
                <a:t>I</a:t>
              </a:r>
              <a:endParaRPr lang="zh-CN" altLang="en-US" sz="3200" b="1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634884" y="250439"/>
            <a:ext cx="202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算法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933638" y="1092829"/>
            <a:ext cx="7262414" cy="584775"/>
            <a:chOff x="3933638" y="1092829"/>
            <a:chExt cx="7262414" cy="584775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3933638" y="1503289"/>
              <a:ext cx="428251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113926" y="1092829"/>
                  <a:ext cx="308212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b="1" dirty="0"/>
                    <a:t>consistent for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a14:m>
                  <a:r>
                    <a:rPr lang="en-US" altLang="zh-CN" sz="3200" b="1" dirty="0"/>
                    <a:t>  </a:t>
                  </a:r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26" y="1092829"/>
                  <a:ext cx="3082126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941" t="-12500" b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5877290" y="1812248"/>
            <a:ext cx="6144381" cy="1077218"/>
            <a:chOff x="5877290" y="1812248"/>
            <a:chExt cx="6540754" cy="1077218"/>
          </a:xfrm>
        </p:grpSpPr>
        <p:sp>
          <p:nvSpPr>
            <p:cNvPr id="17" name="文本框 16"/>
            <p:cNvSpPr txBox="1"/>
            <p:nvPr/>
          </p:nvSpPr>
          <p:spPr>
            <a:xfrm>
              <a:off x="8073585" y="1812248"/>
              <a:ext cx="434445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200" b="1" dirty="0" smtClean="0"/>
                <a:t>δ</a:t>
              </a:r>
              <a:r>
                <a:rPr lang="en-US" altLang="zh-CN" sz="3200" b="1" baseline="-25000" dirty="0" smtClean="0"/>
                <a:t>r,</a:t>
              </a:r>
              <a:r>
                <a:rPr lang="el-GR" altLang="zh-CN" sz="3200" b="1" baseline="-25000" dirty="0" smtClean="0"/>
                <a:t>ε</a:t>
              </a:r>
              <a:r>
                <a:rPr lang="en-US" altLang="zh-CN" sz="3200" b="1" dirty="0" smtClean="0"/>
                <a:t>-approximation for </a:t>
              </a:r>
              <a:r>
                <a:rPr lang="en-US" altLang="zh-CN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zh-CN" sz="3200" b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  <a:p>
              <a:r>
                <a:rPr lang="en-US" altLang="zh-CN" sz="3200" b="1" dirty="0" smtClean="0"/>
                <a:t>        for  </a:t>
              </a:r>
              <a:r>
                <a:rPr lang="en-US" altLang="zh-CN" sz="3200" b="1" dirty="0"/>
                <a:t>(0&lt;r&lt;=p)</a:t>
              </a:r>
              <a:endParaRPr lang="zh-CN" altLang="en-US" sz="3200" b="1" dirty="0"/>
            </a:p>
          </p:txBody>
        </p:sp>
        <p:cxnSp>
          <p:nvCxnSpPr>
            <p:cNvPr id="20" name="直接箭头连接符 19"/>
            <p:cNvCxnSpPr>
              <a:endCxn id="12" idx="3"/>
            </p:cNvCxnSpPr>
            <p:nvPr/>
          </p:nvCxnSpPr>
          <p:spPr>
            <a:xfrm flipH="1">
              <a:off x="5877290" y="2096795"/>
              <a:ext cx="2306832" cy="1654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267265" y="2995407"/>
            <a:ext cx="5851488" cy="584775"/>
            <a:chOff x="6267265" y="2995407"/>
            <a:chExt cx="5851488" cy="584775"/>
          </a:xfrm>
        </p:grpSpPr>
        <p:sp>
          <p:nvSpPr>
            <p:cNvPr id="22" name="文本框 21"/>
            <p:cNvSpPr txBox="1"/>
            <p:nvPr/>
          </p:nvSpPr>
          <p:spPr>
            <a:xfrm>
              <a:off x="8175814" y="2995407"/>
              <a:ext cx="39429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ε-approximation for U</a:t>
              </a:r>
              <a:endParaRPr lang="zh-CN" altLang="en-US" sz="3200" b="1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6267265" y="3307976"/>
              <a:ext cx="1846662" cy="1165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3005370" y="5577050"/>
            <a:ext cx="6341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A is p-stable according to </a:t>
            </a:r>
            <a:r>
              <a:rPr lang="en-US" altLang="zh-CN" sz="4400" i="1" dirty="0" smtClean="0">
                <a:solidFill>
                  <a:srgbClr val="FF0000"/>
                </a:solidFill>
              </a:rPr>
              <a:t>h</a:t>
            </a:r>
            <a:endParaRPr lang="zh-CN" altLang="en-US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如何定义</a:t>
            </a:r>
            <a:r>
              <a:rPr lang="en-US" altLang="zh-CN" sz="4800" dirty="0" smtClean="0"/>
              <a:t>distance</a:t>
            </a:r>
            <a:r>
              <a:rPr lang="zh-CN" altLang="en-US" sz="4800" dirty="0" smtClean="0"/>
              <a:t>函数</a:t>
            </a:r>
            <a:r>
              <a:rPr lang="en-US" altLang="zh-CN" sz="4800" dirty="0" smtClean="0"/>
              <a:t>?</a:t>
            </a:r>
            <a:endParaRPr lang="zh-CN" altLang="en-US" sz="48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8" y="1978312"/>
            <a:ext cx="11527143" cy="2881785"/>
          </a:xfrm>
        </p:spPr>
      </p:pic>
      <p:cxnSp>
        <p:nvCxnSpPr>
          <p:cNvPr id="5" name="直接连接符 4"/>
          <p:cNvCxnSpPr/>
          <p:nvPr/>
        </p:nvCxnSpPr>
        <p:spPr>
          <a:xfrm flipV="1">
            <a:off x="1761565" y="3980329"/>
            <a:ext cx="7086600" cy="268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算法图例：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9" y="1490732"/>
            <a:ext cx="10835635" cy="3877591"/>
          </a:xfrm>
        </p:spPr>
      </p:pic>
    </p:spTree>
    <p:extLst>
      <p:ext uri="{BB962C8B-B14F-4D97-AF65-F5344CB8AC3E}">
        <p14:creationId xmlns:p14="http://schemas.microsoft.com/office/powerpoint/2010/main" val="92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Dist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4" y="1690688"/>
            <a:ext cx="10198651" cy="2811393"/>
          </a:xfrm>
        </p:spPr>
      </p:pic>
      <p:sp>
        <p:nvSpPr>
          <p:cNvPr id="7" name="矩形 6"/>
          <p:cNvSpPr/>
          <p:nvPr/>
        </p:nvSpPr>
        <p:spPr>
          <a:xfrm>
            <a:off x="3131253" y="2256195"/>
            <a:ext cx="806407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159183" y="2148133"/>
            <a:ext cx="5989589" cy="1366950"/>
            <a:chOff x="3159183" y="2148133"/>
            <a:chExt cx="5989589" cy="1366950"/>
          </a:xfrm>
        </p:grpSpPr>
        <p:sp>
          <p:nvSpPr>
            <p:cNvPr id="3" name="文本框 2"/>
            <p:cNvSpPr txBox="1"/>
            <p:nvPr/>
          </p:nvSpPr>
          <p:spPr>
            <a:xfrm>
              <a:off x="3159183" y="2148133"/>
              <a:ext cx="5284614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zh-CN" sz="1200" dirty="0" smtClean="0"/>
            </a:p>
            <a:p>
              <a:r>
                <a:rPr lang="zh-CN" altLang="en-US" sz="4000" dirty="0" smtClean="0"/>
                <a:t>违背三角定理的程度</a:t>
              </a:r>
              <a:endParaRPr lang="zh-CN" altLang="en-US" sz="4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24383" y="2868752"/>
              <a:ext cx="5024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/>
                <a:t>C</a:t>
              </a:r>
              <a:r>
                <a:rPr lang="en-US" altLang="zh-CN" sz="3600" dirty="0"/>
                <a:t>(</a:t>
              </a:r>
              <a:r>
                <a:rPr lang="en-US" altLang="zh-CN" sz="3600" dirty="0" smtClean="0"/>
                <a:t>{</a:t>
              </a:r>
              <a:r>
                <a:rPr lang="en-US" altLang="zh-CN" sz="3600" dirty="0" err="1" smtClean="0"/>
                <a:t>u</a:t>
              </a:r>
              <a:r>
                <a:rPr lang="en-US" altLang="zh-CN" sz="3600" dirty="0" err="1"/>
                <a:t>,</a:t>
              </a:r>
              <a:r>
                <a:rPr lang="en-US" altLang="zh-CN" sz="3600" dirty="0" err="1" smtClean="0"/>
                <a:t>v</a:t>
              </a:r>
              <a:r>
                <a:rPr lang="en-US" altLang="zh-CN" sz="3600" dirty="0" smtClean="0"/>
                <a:t>})&lt;</a:t>
              </a:r>
              <a:r>
                <a:rPr lang="en-US" altLang="zh-CN" sz="3600" dirty="0"/>
                <a:t>?</a:t>
              </a:r>
              <a:r>
                <a:rPr lang="en-US" altLang="zh-CN" sz="3600" dirty="0" smtClean="0"/>
                <a:t>C</a:t>
              </a:r>
              <a:r>
                <a:rPr lang="en-US" altLang="zh-CN" sz="3600" dirty="0"/>
                <a:t>({</a:t>
              </a:r>
              <a:r>
                <a:rPr lang="en-US" altLang="zh-CN" sz="3600" dirty="0" err="1" smtClean="0"/>
                <a:t>u,p</a:t>
              </a:r>
              <a:r>
                <a:rPr lang="en-US" altLang="zh-CN" sz="3600" dirty="0" smtClean="0"/>
                <a:t>})+</a:t>
              </a:r>
              <a:r>
                <a:rPr lang="en-US" altLang="zh-CN" sz="3600" dirty="0"/>
                <a:t>C</a:t>
              </a:r>
              <a:r>
                <a:rPr lang="en-US" altLang="zh-CN" sz="3600" dirty="0" smtClean="0"/>
                <a:t>({</a:t>
              </a:r>
              <a:r>
                <a:rPr lang="en-US" altLang="zh-CN" sz="3600" dirty="0" err="1" smtClean="0"/>
                <a:t>p,v</a:t>
              </a:r>
              <a:r>
                <a:rPr lang="en-US" altLang="zh-CN" sz="3600" dirty="0"/>
                <a:t>})</a:t>
              </a:r>
              <a:endParaRPr lang="zh-CN" altLang="en-US" sz="36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87113" y="3542772"/>
            <a:ext cx="673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MAX{C</a:t>
            </a:r>
            <a:r>
              <a:rPr lang="en-US" altLang="zh-CN" sz="4000" dirty="0"/>
              <a:t>(</a:t>
            </a:r>
            <a:r>
              <a:rPr lang="en-US" altLang="zh-CN" sz="4000" dirty="0" smtClean="0"/>
              <a:t>{</a:t>
            </a:r>
            <a:r>
              <a:rPr lang="en-US" altLang="zh-CN" sz="4000" dirty="0" err="1" smtClean="0"/>
              <a:t>u,v</a:t>
            </a:r>
            <a:r>
              <a:rPr lang="en-US" altLang="zh-CN" sz="4000" dirty="0" smtClean="0"/>
              <a:t>})/(C</a:t>
            </a:r>
            <a:r>
              <a:rPr lang="en-US" altLang="zh-CN" sz="4000" dirty="0"/>
              <a:t>({</a:t>
            </a:r>
            <a:r>
              <a:rPr lang="en-US" altLang="zh-CN" sz="4000" dirty="0" err="1" smtClean="0"/>
              <a:t>u,p</a:t>
            </a:r>
            <a:r>
              <a:rPr lang="en-US" altLang="zh-CN" sz="4000" dirty="0" smtClean="0"/>
              <a:t>})+</a:t>
            </a:r>
            <a:r>
              <a:rPr lang="en-US" altLang="zh-CN" sz="4000" dirty="0"/>
              <a:t>C</a:t>
            </a:r>
            <a:r>
              <a:rPr lang="en-US" altLang="zh-CN" sz="4000" dirty="0" smtClean="0"/>
              <a:t>({</a:t>
            </a:r>
            <a:r>
              <a:rPr lang="en-US" altLang="zh-CN" sz="4000" dirty="0" err="1" smtClean="0"/>
              <a:t>p,v</a:t>
            </a:r>
            <a:r>
              <a:rPr lang="en-US" altLang="zh-CN" sz="4000" dirty="0" smtClean="0"/>
              <a:t>}))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7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Dist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4" y="1690688"/>
            <a:ext cx="10198651" cy="281139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4557499"/>
            <a:ext cx="11174170" cy="13173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22800" y="5998025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d</a:t>
            </a:r>
            <a:r>
              <a:rPr lang="en-US" altLang="zh-CN" sz="3600" dirty="0" err="1" smtClean="0"/>
              <a:t>ist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G,c</a:t>
            </a:r>
            <a:r>
              <a:rPr lang="en-US" altLang="zh-CN" sz="3600" dirty="0" smtClean="0"/>
              <a:t>)&lt;=r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52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1862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Dist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3883"/>
            <a:ext cx="10917614" cy="99710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9" y="2132566"/>
            <a:ext cx="11557581" cy="202390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90" y="3785010"/>
            <a:ext cx="5004691" cy="7390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1000" y="4716805"/>
            <a:ext cx="11619818" cy="1630207"/>
            <a:chOff x="381000" y="4716805"/>
            <a:chExt cx="11619818" cy="1630207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4716805"/>
              <a:ext cx="11619818" cy="163020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81000" y="4716805"/>
              <a:ext cx="5145741" cy="41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4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Distance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" y="2373229"/>
            <a:ext cx="9984288" cy="828513"/>
          </a:xfrm>
        </p:spPr>
      </p:pic>
      <p:sp>
        <p:nvSpPr>
          <p:cNvPr id="5" name="文本框 4"/>
          <p:cNvSpPr txBox="1"/>
          <p:nvPr/>
        </p:nvSpPr>
        <p:spPr>
          <a:xfrm>
            <a:off x="668867" y="5213155"/>
            <a:ext cx="11228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请注意：合理的距离函数，将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空间进行了有效的“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”，便于寻找稳定的近似算法！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9652" y="3884283"/>
            <a:ext cx="1044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d</a:t>
            </a:r>
            <a:r>
              <a:rPr lang="en-US" altLang="zh-CN" sz="3600" dirty="0" err="1" smtClean="0"/>
              <a:t>ist</a:t>
            </a:r>
            <a:r>
              <a:rPr lang="en-US" altLang="zh-CN" sz="3600" dirty="0" smtClean="0"/>
              <a:t>&lt;=r;  </a:t>
            </a:r>
            <a:r>
              <a:rPr lang="en-US" altLang="zh-CN" sz="3600" dirty="0" err="1" smtClean="0"/>
              <a:t>dist</a:t>
            </a:r>
            <a:r>
              <a:rPr lang="en-US" altLang="zh-CN" sz="3600" baseline="-25000" dirty="0" err="1" smtClean="0"/>
              <a:t>k</a:t>
            </a:r>
            <a:r>
              <a:rPr lang="en-US" altLang="zh-CN" sz="3600" dirty="0" smtClean="0"/>
              <a:t>&lt;=r;  distance&lt;=r</a:t>
            </a:r>
            <a:r>
              <a:rPr lang="zh-CN" altLang="en-US" sz="3600" dirty="0" smtClean="0"/>
              <a:t>分别代表了什么含义？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57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请用形式语言描述生产调度问题</a:t>
            </a:r>
            <a:r>
              <a:rPr lang="en-US" altLang="zh-CN" dirty="0" smtClean="0"/>
              <a:t>MS</a:t>
            </a:r>
            <a:r>
              <a:rPr lang="zh-CN" altLang="en-US" dirty="0" smtClean="0"/>
              <a:t>，这个问题为什么不能用贪心算法求解？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找出一个</a:t>
            </a:r>
            <a:r>
              <a:rPr lang="el-GR" altLang="zh-CN" dirty="0"/>
              <a:t>Δ</a:t>
            </a:r>
            <a:r>
              <a:rPr lang="en-US" altLang="zh-CN" dirty="0"/>
              <a:t>-TSP</a:t>
            </a:r>
            <a:r>
              <a:rPr lang="zh-CN" altLang="en-US" dirty="0" smtClean="0"/>
              <a:t>问题的近似解，并证明这个解的近似度界，说明这个问题是</a:t>
            </a:r>
            <a:r>
              <a:rPr lang="en-US" altLang="zh-CN" dirty="0" smtClean="0"/>
              <a:t>NPO</a:t>
            </a:r>
            <a:r>
              <a:rPr lang="zh-CN" altLang="en-US" dirty="0" smtClean="0"/>
              <a:t>的哪一类问题？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这段文字中的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是什么意思？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940296"/>
            <a:ext cx="11347732" cy="1221877"/>
          </a:xfrm>
        </p:spPr>
      </p:pic>
      <p:cxnSp>
        <p:nvCxnSpPr>
          <p:cNvPr id="6" name="直接连接符 5"/>
          <p:cNvCxnSpPr/>
          <p:nvPr/>
        </p:nvCxnSpPr>
        <p:spPr>
          <a:xfrm>
            <a:off x="8420415" y="2787630"/>
            <a:ext cx="1173708" cy="136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99137" y="3162173"/>
            <a:ext cx="1173708" cy="136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0" y="4784692"/>
            <a:ext cx="5695711" cy="134764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38200" y="3466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这个公式中的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是什么意思？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1" y="1827589"/>
            <a:ext cx="11243857" cy="1879331"/>
          </a:xfrm>
        </p:spPr>
      </p:pic>
      <p:sp>
        <p:nvSpPr>
          <p:cNvPr id="5" name="云形 4"/>
          <p:cNvSpPr/>
          <p:nvPr/>
        </p:nvSpPr>
        <p:spPr>
          <a:xfrm>
            <a:off x="6886996" y="775830"/>
            <a:ext cx="4602271" cy="1051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</a:t>
            </a:r>
            <a:r>
              <a:rPr lang="zh-CN" altLang="en-US" sz="3200" dirty="0" smtClean="0"/>
              <a:t>代表什么意思？</a:t>
            </a:r>
            <a:endParaRPr lang="zh-CN" altLang="en-US" sz="32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1" y="4381506"/>
            <a:ext cx="11122319" cy="16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2388695"/>
            <a:ext cx="9116697" cy="77163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4875510"/>
            <a:ext cx="9107171" cy="714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3771" y="1402915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我们希望能够得到某个近似算法的如下结论：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73771" y="3756309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如果不能，我们要努力得到某个近似算法的这个结论：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22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947" y="9611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生产调度问题的一</a:t>
            </a:r>
            <a:r>
              <a:rPr lang="zh-CN" altLang="en-US" dirty="0" smtClean="0"/>
              <a:t>个近似解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11" y="1244260"/>
            <a:ext cx="7875271" cy="5436319"/>
          </a:xfrm>
        </p:spPr>
      </p:pic>
      <p:sp>
        <p:nvSpPr>
          <p:cNvPr id="3" name="爆炸形 2 2"/>
          <p:cNvSpPr/>
          <p:nvPr/>
        </p:nvSpPr>
        <p:spPr>
          <a:xfrm>
            <a:off x="2183642" y="1719618"/>
            <a:ext cx="7206018" cy="3821373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这个算法会差到什么程度呢？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GMS</a:t>
            </a:r>
            <a:r>
              <a:rPr lang="zh-CN" altLang="en-US" dirty="0" smtClean="0"/>
              <a:t>算法的误差分析中的几个概念：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8593899" cy="236770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8" y="4058394"/>
            <a:ext cx="3596201" cy="13993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2124" y="3179928"/>
            <a:ext cx="83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4.2</a:t>
            </a:r>
            <a:endParaRPr lang="zh-CN" altLang="en-US" sz="4000" dirty="0"/>
          </a:p>
        </p:txBody>
      </p:sp>
      <p:sp>
        <p:nvSpPr>
          <p:cNvPr id="6" name="线形标注 1 5"/>
          <p:cNvSpPr/>
          <p:nvPr/>
        </p:nvSpPr>
        <p:spPr>
          <a:xfrm>
            <a:off x="135467" y="3887814"/>
            <a:ext cx="5198533" cy="2496053"/>
          </a:xfrm>
          <a:prstGeom prst="borderCallout1">
            <a:avLst>
              <a:gd name="adj1" fmla="val -1779"/>
              <a:gd name="adj2" fmla="val 79683"/>
              <a:gd name="adj3" fmla="val -19573"/>
              <a:gd name="adj4" fmla="val 104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我们不知道</a:t>
            </a:r>
            <a:r>
              <a:rPr lang="en-US" altLang="zh-CN" sz="2800" b="1" dirty="0"/>
              <a:t>MS</a:t>
            </a:r>
            <a:r>
              <a:rPr lang="zh-CN" altLang="en-US" sz="2800" b="1" dirty="0"/>
              <a:t>的最优解是什么，但是我们总是可以给出最优解的某些性质，依据这些性质，可以讨论</a:t>
            </a:r>
            <a:r>
              <a:rPr lang="zh-CN" altLang="en-US" sz="2800" b="1" dirty="0" smtClean="0"/>
              <a:t>具体这个</a:t>
            </a:r>
            <a:r>
              <a:rPr lang="zh-CN" altLang="en-US" sz="2800" b="1" dirty="0"/>
              <a:t>算法的解和最优解之间的</a:t>
            </a:r>
            <a:r>
              <a:rPr lang="zh-CN" altLang="en-US" sz="2800" b="1" dirty="0" smtClean="0"/>
              <a:t>差距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142124" y="4616346"/>
            <a:ext cx="83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4.3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20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证明概要：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63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分情形证明：</a:t>
            </a:r>
            <a:endParaRPr lang="en-US" altLang="zh-CN" dirty="0"/>
          </a:p>
          <a:p>
            <a:pPr lvl="1"/>
            <a:r>
              <a:rPr lang="en-US" altLang="zh-CN" dirty="0" smtClean="0"/>
              <a:t>n &lt;= m</a:t>
            </a:r>
          </a:p>
          <a:p>
            <a:pPr lvl="2"/>
            <a:r>
              <a:rPr lang="zh-CN" altLang="en-US" dirty="0"/>
              <a:t>第一</a:t>
            </a:r>
            <a:r>
              <a:rPr lang="zh-CN" altLang="en-US" dirty="0" smtClean="0"/>
              <a:t>个任务的时间长度是最优解</a:t>
            </a:r>
            <a:endParaRPr lang="en-US" altLang="zh-CN" dirty="0" smtClean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91" y="2913193"/>
            <a:ext cx="10512914" cy="307216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125337" y="5985361"/>
            <a:ext cx="477671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线形标注 1 6"/>
          <p:cNvSpPr/>
          <p:nvPr/>
        </p:nvSpPr>
        <p:spPr>
          <a:xfrm>
            <a:off x="9439405" y="5343916"/>
            <a:ext cx="2209800" cy="1282890"/>
          </a:xfrm>
          <a:prstGeom prst="borderCallout1">
            <a:avLst>
              <a:gd name="adj1" fmla="val 18750"/>
              <a:gd name="adj2" fmla="val -8333"/>
              <a:gd name="adj3" fmla="val 48670"/>
              <a:gd name="adj4" fmla="val -6859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为什么？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09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2095</Words>
  <Application>Microsoft Office PowerPoint</Application>
  <PresentationFormat>宽屏</PresentationFormat>
  <Paragraphs>189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方正兰亭超细黑简体</vt:lpstr>
      <vt:lpstr>宋体</vt:lpstr>
      <vt:lpstr>Arial</vt:lpstr>
      <vt:lpstr>Calibri</vt:lpstr>
      <vt:lpstr>Calibri Light</vt:lpstr>
      <vt:lpstr>Cambria Math</vt:lpstr>
      <vt:lpstr>Office 主题</vt:lpstr>
      <vt:lpstr>计算机问题求解—论题4.8 优化问题的近似解</vt:lpstr>
      <vt:lpstr>生产调度问题的一个近似解</vt:lpstr>
      <vt:lpstr>算法图例：</vt:lpstr>
      <vt:lpstr>这段文字中的quality是什么意思？</vt:lpstr>
      <vt:lpstr>问题1</vt:lpstr>
      <vt:lpstr>PowerPoint 演示文稿</vt:lpstr>
      <vt:lpstr>生产调度问题的一个近似解</vt:lpstr>
      <vt:lpstr>GMS算法的误差分析中的几个概念：</vt:lpstr>
      <vt:lpstr>证明概要：</vt:lpstr>
      <vt:lpstr>PowerPoint 演示文稿</vt:lpstr>
      <vt:lpstr>PowerPoint 演示文稿</vt:lpstr>
      <vt:lpstr>问题：几个NPO的分类，其级别代表了什么含义？</vt:lpstr>
      <vt:lpstr>PowerPoint 演示文稿</vt:lpstr>
      <vt:lpstr>PowerPoint 演示文稿</vt:lpstr>
      <vt:lpstr>PowerPoint 演示文稿</vt:lpstr>
      <vt:lpstr>PowerPoint 演示文稿</vt:lpstr>
      <vt:lpstr>算法是共性问题的解法; 算法要给出满足归约的所有输入的输出</vt:lpstr>
      <vt:lpstr>算法是共性问题的解法; 算法要给出满足归约的所有输入的输出</vt:lpstr>
      <vt:lpstr>如果一个算法A在问题的L1中表现很好，但是在L2-L1中表现不佳：</vt:lpstr>
      <vt:lpstr>注意：近似稳定性和距离评估函数d相关！</vt:lpstr>
      <vt:lpstr>PowerPoint 演示文稿</vt:lpstr>
      <vt:lpstr>如何理解下一句中的两个small？</vt:lpstr>
      <vt:lpstr>问题：</vt:lpstr>
      <vt:lpstr>如何形式化地描述近似算法的稳定性概念？</vt:lpstr>
      <vt:lpstr>如何形式化描述近似算法的稳定性？</vt:lpstr>
      <vt:lpstr>PowerPoint 演示文稿</vt:lpstr>
      <vt:lpstr>p-stable近似算法的形式描述：</vt:lpstr>
      <vt:lpstr>PowerPoint 演示文稿</vt:lpstr>
      <vt:lpstr>如何定义distance函数?</vt:lpstr>
      <vt:lpstr>Dist函数：</vt:lpstr>
      <vt:lpstr>Dist函数：</vt:lpstr>
      <vt:lpstr>Distk函数：</vt:lpstr>
      <vt:lpstr>Distance函数：</vt:lpstr>
      <vt:lpstr>Open topics: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计算机问题求解—论题4.7 NP完全性</dc:title>
  <dc:creator>Lenovo</dc:creator>
  <cp:lastModifiedBy>Lenovo</cp:lastModifiedBy>
  <cp:revision>95</cp:revision>
  <dcterms:created xsi:type="dcterms:W3CDTF">2015-04-13T11:47:49Z</dcterms:created>
  <dcterms:modified xsi:type="dcterms:W3CDTF">2017-05-08T04:57:55Z</dcterms:modified>
</cp:coreProperties>
</file>