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33" r:id="rId11"/>
    <p:sldId id="328" r:id="rId12"/>
    <p:sldId id="329" r:id="rId13"/>
    <p:sldId id="330" r:id="rId14"/>
    <p:sldId id="274" r:id="rId15"/>
    <p:sldId id="275" r:id="rId16"/>
    <p:sldId id="277" r:id="rId17"/>
    <p:sldId id="317" r:id="rId18"/>
    <p:sldId id="310" r:id="rId19"/>
    <p:sldId id="306" r:id="rId20"/>
    <p:sldId id="311" r:id="rId21"/>
    <p:sldId id="281" r:id="rId22"/>
    <p:sldId id="278" r:id="rId23"/>
    <p:sldId id="326" r:id="rId24"/>
    <p:sldId id="327" r:id="rId25"/>
    <p:sldId id="331" r:id="rId26"/>
    <p:sldId id="332" r:id="rId27"/>
    <p:sldId id="316" r:id="rId28"/>
    <p:sldId id="273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7" autoAdjust="0"/>
    <p:restoredTop sz="86207" autoAdjust="0"/>
  </p:normalViewPr>
  <p:slideViewPr>
    <p:cSldViewPr>
      <p:cViewPr varScale="1">
        <p:scale>
          <a:sx n="78" d="100"/>
          <a:sy n="78" d="100"/>
        </p:scale>
        <p:origin x="103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F634-A48B-4D7F-A825-836DA09DB8E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654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什么叫“定义一个数据结构”？</a:t>
            </a:r>
            <a:endParaRPr lang="en-US" altLang="zh-CN" dirty="0" smtClean="0"/>
          </a:p>
          <a:p>
            <a:r>
              <a:rPr lang="zh-CN" altLang="en-US" dirty="0" smtClean="0"/>
              <a:t>如何表达类似于“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FILO</a:t>
            </a:r>
            <a:r>
              <a:rPr lang="zh-CN" altLang="en-US" dirty="0" smtClean="0"/>
              <a:t>”等这样的结构信息？数据结构上的操作，如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等，可以的。但树这样的具有特别结构的动态集合，需要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可以用特别约定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399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逻辑上都是有关的，只是在某些结构上简化到无需查询了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266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0.1</a:t>
            </a:r>
            <a:r>
              <a:rPr lang="zh-CN" altLang="en-US" dirty="0" smtClean="0"/>
              <a:t>：是的</a:t>
            </a:r>
            <a:endParaRPr lang="en-US" altLang="zh-CN" dirty="0" smtClean="0"/>
          </a:p>
          <a:p>
            <a:r>
              <a:rPr lang="en-US" altLang="zh-CN" dirty="0" smtClean="0"/>
              <a:t>0.2</a:t>
            </a:r>
            <a:r>
              <a:rPr lang="zh-CN" altLang="en-US" dirty="0" smtClean="0"/>
              <a:t>：维持这个结构的特性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317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删除叶节点：不论是兄、弟，有无区别？</a:t>
            </a:r>
            <a:endParaRPr lang="en-US" altLang="zh-CN" dirty="0" smtClean="0"/>
          </a:p>
          <a:p>
            <a:r>
              <a:rPr lang="zh-CN" altLang="en-US" dirty="0" smtClean="0"/>
              <a:t>删除中间节点：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，一个左儿子；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，一个右儿子；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，两个儿子；</a:t>
            </a:r>
            <a:endParaRPr lang="en-US" altLang="zh-CN" dirty="0" smtClean="0"/>
          </a:p>
          <a:p>
            <a:r>
              <a:rPr lang="zh-CN" altLang="en-US" dirty="0" smtClean="0"/>
              <a:t>删除根节点：情形同上；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6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关键点：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划分了它的左右子树，是这课树的根。取代</a:t>
            </a:r>
            <a:r>
              <a:rPr lang="en-US" altLang="zh-CN" dirty="0" smtClean="0"/>
              <a:t>z</a:t>
            </a:r>
            <a:r>
              <a:rPr lang="zh-CN" altLang="en-US" dirty="0" smtClean="0"/>
              <a:t>出现在这个地方的元素，依然要划分未来的子树，而且这种划分不能影响到左子树。因此，找到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在右子树中的后继，相当重要。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的后继一定不会有左儿子！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的后继将取代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的位置，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的右子树中最小的元素！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49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12.3</a:t>
            </a:r>
            <a:r>
              <a:rPr lang="zh-CN" altLang="en-US" dirty="0" smtClean="0"/>
              <a:t>：高度为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的二叉搜索树上，删除和插入的运行时间均为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随着插入和删除，树的高度越发难以预测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2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满二叉树：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(lgn+1)</a:t>
            </a:r>
            <a:r>
              <a:rPr lang="en-US" altLang="zh-CN" dirty="0" smtClean="0"/>
              <a:t>-1,</a:t>
            </a:r>
            <a:r>
              <a:rPr lang="zh-CN" altLang="en-US" dirty="0" smtClean="0"/>
              <a:t>所以：几乎是子树元素个数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152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Yn</a:t>
            </a:r>
            <a:r>
              <a:rPr lang="zh-CN" altLang="en-US" dirty="0" smtClean="0"/>
              <a:t>的期望的界找到了</a:t>
            </a:r>
            <a:endParaRPr lang="en-US" altLang="zh-CN" dirty="0" smtClean="0"/>
          </a:p>
          <a:p>
            <a:r>
              <a:rPr lang="zh-CN" altLang="en-US" dirty="0" smtClean="0"/>
              <a:t>帮助我们寻找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的期望的界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3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空结构是树；</a:t>
            </a:r>
            <a:endParaRPr lang="en-US" altLang="zh-CN" dirty="0" smtClean="0"/>
          </a:p>
          <a:p>
            <a:r>
              <a:rPr lang="zh-CN" altLang="en-US" dirty="0" smtClean="0"/>
              <a:t>关联了若干个不相交的树的节点，和这些不相交的数构成的结构，是树。其中，节点称为该树的根，互不相交的若干树，称为该根的子树；</a:t>
            </a:r>
            <a:endParaRPr lang="en-US" altLang="zh-CN" dirty="0" smtClean="0"/>
          </a:p>
          <a:p>
            <a:r>
              <a:rPr lang="zh-CN" altLang="en-US" dirty="0" smtClean="0"/>
              <a:t>树仅仅由上述两点所定义。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462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和结构特征相关、依赖于结构特征才有意义的操作，是特定的；否则就是一般的。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666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你的第一想法是循环还是递归？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你最终的做法是循环还是递归？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84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隐藏在递归背后了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592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475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按不减序输出</a:t>
            </a:r>
            <a:endParaRPr lang="en-US" altLang="zh-CN" dirty="0" smtClean="0"/>
          </a:p>
          <a:p>
            <a:r>
              <a:rPr lang="zh-CN" altLang="en-US" dirty="0" smtClean="0"/>
              <a:t>递归算法的正确性证明方法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404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定理给我们启发，应该是线性的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61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一个元素的后继：它的右子女的最小，或者它作为左后代的第一个“父”节点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F634-A48B-4D7F-A825-836DA09DB8E2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023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A9539-EF61-425E-A150-4AA99C1F70B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14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CBBC4-6FF0-4E71-A205-1FAA8F7474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80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7A30-3560-4EAC-980F-314B8E44BF3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37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A7CEF-510E-432D-9CB5-55D1D7CBAFA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51B27-1B28-494C-B4EA-9EEA68C93E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86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C1238-891E-4932-981B-242E39F820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86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429D6-79E4-4217-843B-6C9CD616A9F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9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3DEDA-AF70-4DA4-B8C5-223606C0B66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95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A375-8987-492D-B9C6-94711CA578A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67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6A5C5-38BF-4B9F-882D-65E3F6A7FD7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49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512C6-CB38-45E1-ADB9-01D1C175CC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5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4986BB66-C292-4E75-A13B-34A7C464E53E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2-14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/>
              <a:t>树及搜索树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6</a:t>
            </a:r>
            <a:r>
              <a:rPr lang="zh-CN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40857"/>
            <a:ext cx="10972800" cy="1139825"/>
          </a:xfrm>
        </p:spPr>
        <p:txBody>
          <a:bodyPr/>
          <a:lstStyle/>
          <a:p>
            <a:r>
              <a:rPr lang="zh-CN" altLang="en-US" dirty="0" smtClean="0"/>
              <a:t>将一棵树赋值给另一棵树，怎么办？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026599"/>
            <a:ext cx="7445716" cy="5448381"/>
          </a:xfrm>
        </p:spPr>
      </p:pic>
      <p:pic>
        <p:nvPicPr>
          <p:cNvPr id="9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360" y="2564904"/>
            <a:ext cx="490204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1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" y="620688"/>
            <a:ext cx="12073245" cy="6048672"/>
          </a:xfrm>
        </p:spPr>
      </p:pic>
      <p:sp>
        <p:nvSpPr>
          <p:cNvPr id="3" name="文本框 2"/>
          <p:cNvSpPr txBox="1"/>
          <p:nvPr/>
        </p:nvSpPr>
        <p:spPr>
          <a:xfrm>
            <a:off x="4472761" y="4766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这</a:t>
            </a:r>
            <a:r>
              <a:rPr lang="zh-CN" altLang="en-US" sz="3600" dirty="0" smtClean="0"/>
              <a:t>是一棵二叉树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10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4624"/>
            <a:ext cx="11449272" cy="6726447"/>
          </a:xfrm>
        </p:spPr>
      </p:pic>
      <p:sp>
        <p:nvSpPr>
          <p:cNvPr id="3" name="文本框 2"/>
          <p:cNvSpPr txBox="1"/>
          <p:nvPr/>
        </p:nvSpPr>
        <p:spPr>
          <a:xfrm>
            <a:off x="7968208" y="3314117"/>
            <a:ext cx="3960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一棵可能庞大无比的树，怎么数据部分就这么“一点点”？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2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0648"/>
            <a:ext cx="10197844" cy="6624736"/>
          </a:xfrm>
        </p:spPr>
      </p:pic>
    </p:spTree>
    <p:extLst>
      <p:ext uri="{BB962C8B-B14F-4D97-AF65-F5344CB8AC3E}">
        <p14:creationId xmlns:p14="http://schemas.microsoft.com/office/powerpoint/2010/main" val="2944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744539"/>
            <a:ext cx="5233988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1125538"/>
            <a:ext cx="371316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600825" y="549275"/>
            <a:ext cx="0" cy="370840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62641" y="4077072"/>
            <a:ext cx="5336694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这是什么结构</a:t>
            </a: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 他们有什么相同与不同之处</a:t>
            </a: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450850"/>
            <a:ext cx="60483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9537" y="3356993"/>
            <a:ext cx="8424935" cy="21852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这个过程将得到一个什么结果？</a:t>
            </a:r>
            <a:endParaRPr lang="en-US" altLang="zh-CN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你能证明吗？你能想到几种方法去证明？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90600"/>
          </a:xfrm>
        </p:spPr>
        <p:txBody>
          <a:bodyPr/>
          <a:lstStyle/>
          <a:p>
            <a:r>
              <a:rPr lang="en-US" altLang="zh-CN" smtClean="0"/>
              <a:t>“</a:t>
            </a:r>
            <a:r>
              <a:rPr lang="zh-CN" altLang="en-US" smtClean="0"/>
              <a:t>扫描</a:t>
            </a:r>
            <a:r>
              <a:rPr lang="en-US" altLang="zh-CN" smtClean="0"/>
              <a:t>”BST</a:t>
            </a:r>
            <a:r>
              <a:rPr lang="zh-CN" altLang="en-US" smtClean="0"/>
              <a:t>的代价是线性的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196976"/>
            <a:ext cx="8280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780928"/>
            <a:ext cx="7775575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248400" y="5472523"/>
            <a:ext cx="4896544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其实我们还需要使用数学归纳法来证明我们的猜测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2862" y="2180218"/>
            <a:ext cx="4247826" cy="1368151"/>
            <a:chOff x="191344" y="1916833"/>
            <a:chExt cx="4247826" cy="1368151"/>
          </a:xfrm>
        </p:grpSpPr>
        <p:sp>
          <p:nvSpPr>
            <p:cNvPr id="2" name="圆角矩形 1"/>
            <p:cNvSpPr/>
            <p:nvPr/>
          </p:nvSpPr>
          <p:spPr>
            <a:xfrm>
              <a:off x="2208214" y="2780928"/>
              <a:ext cx="2230956" cy="50405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云形 3"/>
            <p:cNvSpPr/>
            <p:nvPr/>
          </p:nvSpPr>
          <p:spPr>
            <a:xfrm>
              <a:off x="191344" y="1916833"/>
              <a:ext cx="2232248" cy="1296144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</a:rPr>
                <a:t>为什么你会猜出这么一个结论？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06534" y="2036006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T(n)=T(k)+T(n-k-1)+d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BST</a:t>
            </a:r>
            <a:r>
              <a:rPr lang="zh-CN" altLang="en-US" smtClean="0"/>
              <a:t>中结点的“后继”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49842"/>
            <a:ext cx="4602162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429000"/>
            <a:ext cx="748883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223792" y="4365626"/>
            <a:ext cx="5688632" cy="1439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5807968" y="1360249"/>
            <a:ext cx="48965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你能否结合左图，解释下面的过程，特别是红框中的部分？</a:t>
            </a:r>
            <a:endParaRPr lang="en-US" altLang="zh-C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0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插入一个元素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196752"/>
            <a:ext cx="4694921" cy="547260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69" y="2336577"/>
            <a:ext cx="5292081" cy="309634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159896" y="5716090"/>
            <a:ext cx="5652119" cy="792088"/>
            <a:chOff x="5015881" y="5301208"/>
            <a:chExt cx="5652119" cy="792088"/>
          </a:xfrm>
        </p:grpSpPr>
        <p:sp>
          <p:nvSpPr>
            <p:cNvPr id="6" name="矩形 5"/>
            <p:cNvSpPr/>
            <p:nvPr/>
          </p:nvSpPr>
          <p:spPr>
            <a:xfrm>
              <a:off x="5015881" y="5301208"/>
              <a:ext cx="5652119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796" y="5485960"/>
              <a:ext cx="5462287" cy="422584"/>
            </a:xfrm>
            <a:prstGeom prst="rect">
              <a:avLst/>
            </a:prstGeom>
          </p:spPr>
        </p:pic>
      </p:grpSp>
      <p:sp>
        <p:nvSpPr>
          <p:cNvPr id="7" name="云形 6"/>
          <p:cNvSpPr/>
          <p:nvPr/>
        </p:nvSpPr>
        <p:spPr>
          <a:xfrm>
            <a:off x="7635170" y="1117926"/>
            <a:ext cx="3096344" cy="144016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插入操作和查询操作有什么关联？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9" name="云形 8"/>
          <p:cNvSpPr/>
          <p:nvPr/>
        </p:nvSpPr>
        <p:spPr>
          <a:xfrm>
            <a:off x="8835478" y="2444589"/>
            <a:ext cx="3096344" cy="144016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是否所有的的数据结构上的插入操作都和查询操作有关联？</a:t>
            </a:r>
          </a:p>
        </p:txBody>
      </p:sp>
    </p:spTree>
    <p:extLst>
      <p:ext uri="{BB962C8B-B14F-4D97-AF65-F5344CB8AC3E}">
        <p14:creationId xmlns:p14="http://schemas.microsoft.com/office/powerpoint/2010/main" val="9166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836712"/>
            <a:ext cx="6673833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为什么在搜索树中删除比插入复杂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Rectangle 1"/>
          <p:cNvSpPr/>
          <p:nvPr/>
        </p:nvSpPr>
        <p:spPr>
          <a:xfrm>
            <a:off x="4655840" y="3068960"/>
            <a:ext cx="6673833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0</a:t>
            </a:r>
            <a:r>
              <a:rPr lang="en-US" altLang="zh-CN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.1:</a:t>
            </a:r>
          </a:p>
          <a:p>
            <a:pPr>
              <a:defRPr/>
            </a:pPr>
            <a:r>
              <a:rPr lang="zh-CN" alt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插入一个元素，必定是增加一个叶节点？</a:t>
            </a:r>
            <a:endParaRPr lang="en-US" altLang="zh-CN" sz="2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4655840" y="4797152"/>
            <a:ext cx="6673833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0</a:t>
            </a:r>
            <a:r>
              <a:rPr lang="en-US" altLang="zh-CN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.2:</a:t>
            </a:r>
          </a:p>
          <a:p>
            <a:pPr>
              <a:defRPr/>
            </a:pPr>
            <a:r>
              <a:rPr lang="zh-CN" alt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在一</a:t>
            </a:r>
            <a:r>
              <a:rPr lang="zh-CN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个“结构” </a:t>
            </a:r>
            <a:r>
              <a:rPr lang="zh-CN" alt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上删除和插入一个元素，背后有什么要求？</a:t>
            </a:r>
            <a:endParaRPr lang="en-US" altLang="zh-CN" sz="2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如何定义这样一个“树”数据结构？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26" y="1532023"/>
            <a:ext cx="7144747" cy="2629267"/>
          </a:xfrm>
        </p:spPr>
      </p:pic>
      <p:sp>
        <p:nvSpPr>
          <p:cNvPr id="5" name="文本框 4"/>
          <p:cNvSpPr txBox="1"/>
          <p:nvPr/>
        </p:nvSpPr>
        <p:spPr>
          <a:xfrm>
            <a:off x="1308559" y="472514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动态集合中元素、元素之间的关系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308559" y="558138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这种集合上的基本操作及特殊操作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7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删除一个元素和分情形</a:t>
            </a: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1366524"/>
            <a:ext cx="8127189" cy="5158820"/>
          </a:xfrm>
          <a:prstGeom prst="rect">
            <a:avLst/>
          </a:prstGeom>
        </p:spPr>
      </p:pic>
      <p:sp>
        <p:nvSpPr>
          <p:cNvPr id="4" name="禁止符 3"/>
          <p:cNvSpPr/>
          <p:nvPr/>
        </p:nvSpPr>
        <p:spPr>
          <a:xfrm>
            <a:off x="5375920" y="5874841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禁止符 9"/>
          <p:cNvSpPr/>
          <p:nvPr/>
        </p:nvSpPr>
        <p:spPr>
          <a:xfrm>
            <a:off x="5591944" y="4797152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禁止符 10"/>
          <p:cNvSpPr/>
          <p:nvPr/>
        </p:nvSpPr>
        <p:spPr>
          <a:xfrm>
            <a:off x="5087888" y="3719463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禁止符 11"/>
          <p:cNvSpPr/>
          <p:nvPr/>
        </p:nvSpPr>
        <p:spPr>
          <a:xfrm>
            <a:off x="6168008" y="1628800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禁止符 12"/>
          <p:cNvSpPr/>
          <p:nvPr/>
        </p:nvSpPr>
        <p:spPr>
          <a:xfrm>
            <a:off x="2999657" y="3719463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4079776" y="2708920"/>
            <a:ext cx="576064" cy="5040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altLang="zh-CN" smtClean="0"/>
              <a:t>BST</a:t>
            </a:r>
            <a:r>
              <a:rPr lang="zh-CN" altLang="en-US" smtClean="0"/>
              <a:t>中删除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844675"/>
            <a:ext cx="7488237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2208213" y="1268413"/>
            <a:ext cx="6119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假设待删除元素所在结点左右子树皆非空：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78651" y="2276474"/>
            <a:ext cx="39418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关键是：待删除元素的后继是否为其</a:t>
            </a: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儿子</a:t>
            </a: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即右子树的根）。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1700809"/>
            <a:ext cx="7416824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6: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BST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是否能够有效地实现动态集合</a:t>
            </a:r>
            <a:r>
              <a:rPr lang="en-US" altLang="zh-CN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为什么</a:t>
            </a:r>
            <a:r>
              <a:rPr lang="en-US" altLang="zh-CN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79504" y="4652964"/>
            <a:ext cx="7273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树的高度，其实也就是树的平衡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程度是关键！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随机构造的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的高度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564904"/>
            <a:ext cx="11937606" cy="1512168"/>
          </a:xfrm>
        </p:spPr>
      </p:pic>
    </p:spTree>
    <p:extLst>
      <p:ext uri="{BB962C8B-B14F-4D97-AF65-F5344CB8AC3E}">
        <p14:creationId xmlns:p14="http://schemas.microsoft.com/office/powerpoint/2010/main" val="40301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8555"/>
            <a:ext cx="10972800" cy="4530725"/>
          </a:xfrm>
        </p:spPr>
        <p:txBody>
          <a:bodyPr/>
          <a:lstStyle/>
          <a:p>
            <a:r>
              <a:rPr lang="zh-CN" altLang="en-US" dirty="0" smtClean="0"/>
              <a:t>定义随机变量：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：包含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树的高度；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en-US" altLang="zh-CN" baseline="-25000" dirty="0"/>
              <a:t>n</a:t>
            </a:r>
            <a:r>
              <a:rPr lang="zh-CN" altLang="en-US" dirty="0" smtClean="0"/>
              <a:t>：根在以它为根的树中所有元素的排位；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R</a:t>
            </a:r>
            <a:r>
              <a:rPr lang="en-US" altLang="zh-CN" sz="2600" baseline="-25000" dirty="0"/>
              <a:t>n</a:t>
            </a:r>
            <a:r>
              <a:rPr lang="zh-CN" altLang="en-US" dirty="0" smtClean="0"/>
              <a:t>总是在中间，树的高度最小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n,i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的指示器随机变量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定义辅助随机变量：指数高度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同时我们还有：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717032"/>
            <a:ext cx="2029108" cy="60968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55" y="4365104"/>
            <a:ext cx="1172089" cy="44539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4869160"/>
            <a:ext cx="3296110" cy="48584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5460178"/>
            <a:ext cx="4667901" cy="1095528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392144" y="3019034"/>
            <a:ext cx="4190256" cy="1329765"/>
          </a:xfrm>
          <a:prstGeom prst="wedgeEllipseCallout">
            <a:avLst>
              <a:gd name="adj1" fmla="val -54930"/>
              <a:gd name="adj2" fmla="val 5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直观上说，</a:t>
            </a:r>
            <a:r>
              <a:rPr lang="en-US" altLang="zh-CN" sz="3200" dirty="0" err="1" smtClean="0"/>
              <a:t>Yn</a:t>
            </a:r>
            <a:r>
              <a:rPr lang="zh-CN" altLang="en-US" sz="3200" dirty="0" smtClean="0"/>
              <a:t>是什么含义？</a:t>
            </a:r>
            <a:endParaRPr lang="zh-CN" altLang="en-US" sz="3200" dirty="0"/>
          </a:p>
        </p:txBody>
      </p:sp>
      <p:sp>
        <p:nvSpPr>
          <p:cNvPr id="9" name="椭圆形标注 8"/>
          <p:cNvSpPr/>
          <p:nvPr/>
        </p:nvSpPr>
        <p:spPr>
          <a:xfrm>
            <a:off x="7824192" y="4810498"/>
            <a:ext cx="2592288" cy="884371"/>
          </a:xfrm>
          <a:prstGeom prst="wedgeEllipseCallout">
            <a:avLst>
              <a:gd name="adj1" fmla="val -54930"/>
              <a:gd name="adj2" fmla="val 5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为什么？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42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32656"/>
            <a:ext cx="10669489" cy="876422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24744"/>
            <a:ext cx="7563906" cy="4877481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6066605"/>
            <a:ext cx="145752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32656"/>
            <a:ext cx="9442934" cy="172819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348880"/>
            <a:ext cx="2952328" cy="240728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43027"/>
            <a:ext cx="7565262" cy="624898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>
          <a:xfrm>
            <a:off x="5231904" y="1195584"/>
            <a:ext cx="4392488" cy="1152128"/>
          </a:xfrm>
          <a:prstGeom prst="wedgeEllipseCallout">
            <a:avLst>
              <a:gd name="adj1" fmla="val -80534"/>
              <a:gd name="adj2" fmla="val -2678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这个结论有什么含义？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9856" y="2564904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如果函数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是凸函数，</a:t>
            </a:r>
            <a:r>
              <a:rPr lang="en-US" altLang="zh-CN" sz="2400" dirty="0" smtClean="0"/>
              <a:t>E(f(x))&gt;=f(E(x))</a:t>
            </a:r>
          </a:p>
        </p:txBody>
      </p:sp>
      <p:sp>
        <p:nvSpPr>
          <p:cNvPr id="7" name="左箭头 6"/>
          <p:cNvSpPr/>
          <p:nvPr/>
        </p:nvSpPr>
        <p:spPr>
          <a:xfrm>
            <a:off x="3935760" y="2634576"/>
            <a:ext cx="720080" cy="28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请介绍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树，一种能够拥有“缓存”性质的</a:t>
            </a:r>
            <a:r>
              <a:rPr lang="en-US" altLang="zh-CN" dirty="0" smtClean="0"/>
              <a:t>BST</a:t>
            </a:r>
          </a:p>
          <a:p>
            <a:r>
              <a:rPr lang="zh-CN" altLang="en-US" dirty="0" smtClean="0"/>
              <a:t>请证明中根遍历算法能够将一个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中的所有元素进行一次按序输出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你能给出几种证明方法？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981200" y="1196976"/>
            <a:ext cx="8229600" cy="4824413"/>
          </a:xfrm>
        </p:spPr>
        <p:txBody>
          <a:bodyPr/>
          <a:lstStyle/>
          <a:p>
            <a:r>
              <a:rPr lang="en-US" altLang="zh-CN" dirty="0" smtClean="0"/>
              <a:t>TC pp.289-: ex.12.1-2, 12.1-5</a:t>
            </a:r>
          </a:p>
          <a:p>
            <a:r>
              <a:rPr lang="en-US" altLang="zh-CN" dirty="0" smtClean="0"/>
              <a:t>TC pp.293-: ex.12.2-5, 12.2-9</a:t>
            </a:r>
          </a:p>
          <a:p>
            <a:r>
              <a:rPr lang="en-US" altLang="zh-CN" dirty="0" smtClean="0"/>
              <a:t>TC pp.299-: ex.12.3-5</a:t>
            </a:r>
          </a:p>
          <a:p>
            <a:r>
              <a:rPr lang="en-US" altLang="zh-CN" dirty="0" smtClean="0"/>
              <a:t>TC pp.311-: ex.13.1-5, 13.1-7</a:t>
            </a:r>
          </a:p>
          <a:p>
            <a:r>
              <a:rPr lang="en-US" altLang="zh-CN" dirty="0" smtClean="0"/>
              <a:t>TC pp.313-: ex.13.2-2</a:t>
            </a:r>
          </a:p>
          <a:p>
            <a:r>
              <a:rPr lang="en-US" altLang="zh-CN" dirty="0" smtClean="0"/>
              <a:t>TC pp.322-: ex.13.3-1, 13.3-5</a:t>
            </a:r>
          </a:p>
          <a:p>
            <a:r>
              <a:rPr lang="en-US" altLang="zh-CN" dirty="0" smtClean="0"/>
              <a:t>TC pp.330-: ex.</a:t>
            </a:r>
            <a:r>
              <a:rPr lang="zh-CN" altLang="en-US" dirty="0" smtClean="0"/>
              <a:t> </a:t>
            </a:r>
            <a:r>
              <a:rPr lang="en-US" altLang="zh-CN" dirty="0" smtClean="0"/>
              <a:t>13.4-1,</a:t>
            </a:r>
            <a:r>
              <a:rPr lang="zh-CN" altLang="en-US" dirty="0" smtClean="0"/>
              <a:t> </a:t>
            </a:r>
            <a:r>
              <a:rPr lang="en-US" altLang="zh-CN" dirty="0" smtClean="0"/>
              <a:t>13.4-7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树中元素及元素之间的关系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4" y="1268760"/>
            <a:ext cx="11179592" cy="3523529"/>
          </a:xfrm>
        </p:spPr>
      </p:pic>
      <p:sp>
        <p:nvSpPr>
          <p:cNvPr id="6" name="文本框 5"/>
          <p:cNvSpPr txBox="1"/>
          <p:nvPr/>
        </p:nvSpPr>
        <p:spPr>
          <a:xfrm>
            <a:off x="1156186" y="5136904"/>
            <a:ext cx="987962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你如何理解这两个概念：层次结构、递归</a:t>
            </a:r>
            <a:r>
              <a:rPr lang="en-US" altLang="zh-CN" sz="3600" dirty="0" smtClean="0"/>
              <a:t>ADT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20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树中元素上应该有哪些操作？基本操作</a:t>
            </a:r>
            <a:r>
              <a:rPr lang="en-US" altLang="zh-CN" dirty="0" smtClean="0"/>
              <a:t>(B)</a:t>
            </a:r>
            <a:r>
              <a:rPr lang="zh-CN" altLang="en-US" dirty="0" smtClean="0"/>
              <a:t>？特殊操作</a:t>
            </a:r>
            <a:r>
              <a:rPr lang="en-US" altLang="zh-CN" dirty="0" smtClean="0"/>
              <a:t>(S)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8828076" cy="4896544"/>
          </a:xfrm>
        </p:spPr>
      </p:pic>
      <p:grpSp>
        <p:nvGrpSpPr>
          <p:cNvPr id="8" name="组合 7"/>
          <p:cNvGrpSpPr/>
          <p:nvPr/>
        </p:nvGrpSpPr>
        <p:grpSpPr>
          <a:xfrm>
            <a:off x="8400256" y="1844824"/>
            <a:ext cx="2785478" cy="584775"/>
            <a:chOff x="8400256" y="1844824"/>
            <a:chExt cx="2785478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10704512" y="1844824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cxnSp>
          <p:nvCxnSpPr>
            <p:cNvPr id="7" name="直接连接符 6"/>
            <p:cNvCxnSpPr>
              <a:endCxn id="5" idx="1"/>
            </p:cNvCxnSpPr>
            <p:nvPr/>
          </p:nvCxnSpPr>
          <p:spPr>
            <a:xfrm>
              <a:off x="8400256" y="2137211"/>
              <a:ext cx="2304256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400256" y="2852936"/>
            <a:ext cx="2785478" cy="584775"/>
            <a:chOff x="8400256" y="1844824"/>
            <a:chExt cx="2785478" cy="584775"/>
          </a:xfrm>
        </p:grpSpPr>
        <p:sp>
          <p:nvSpPr>
            <p:cNvPr id="10" name="文本框 9"/>
            <p:cNvSpPr txBox="1"/>
            <p:nvPr/>
          </p:nvSpPr>
          <p:spPr>
            <a:xfrm>
              <a:off x="10704512" y="1844824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cxnSp>
          <p:nvCxnSpPr>
            <p:cNvPr id="11" name="直接连接符 10"/>
            <p:cNvCxnSpPr>
              <a:endCxn id="10" idx="1"/>
            </p:cNvCxnSpPr>
            <p:nvPr/>
          </p:nvCxnSpPr>
          <p:spPr>
            <a:xfrm>
              <a:off x="8400256" y="2137211"/>
              <a:ext cx="2304256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400256" y="4869160"/>
            <a:ext cx="2785478" cy="584775"/>
            <a:chOff x="8400256" y="1844824"/>
            <a:chExt cx="2785478" cy="584775"/>
          </a:xfrm>
        </p:grpSpPr>
        <p:sp>
          <p:nvSpPr>
            <p:cNvPr id="13" name="文本框 12"/>
            <p:cNvSpPr txBox="1"/>
            <p:nvPr/>
          </p:nvSpPr>
          <p:spPr>
            <a:xfrm>
              <a:off x="10704512" y="1844824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B</a:t>
              </a:r>
              <a:endParaRPr lang="zh-CN" altLang="en-US" sz="3200" b="1" dirty="0"/>
            </a:p>
          </p:txBody>
        </p:sp>
        <p:cxnSp>
          <p:nvCxnSpPr>
            <p:cNvPr id="14" name="直接连接符 13"/>
            <p:cNvCxnSpPr>
              <a:endCxn id="13" idx="1"/>
            </p:cNvCxnSpPr>
            <p:nvPr/>
          </p:nvCxnSpPr>
          <p:spPr>
            <a:xfrm>
              <a:off x="8400256" y="2137211"/>
              <a:ext cx="2304256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840415" y="3845804"/>
            <a:ext cx="1512168" cy="584775"/>
            <a:chOff x="8400256" y="1844824"/>
            <a:chExt cx="3130941" cy="584775"/>
          </a:xfrm>
        </p:grpSpPr>
        <p:sp>
          <p:nvSpPr>
            <p:cNvPr id="16" name="文本框 15"/>
            <p:cNvSpPr txBox="1"/>
            <p:nvPr/>
          </p:nvSpPr>
          <p:spPr>
            <a:xfrm>
              <a:off x="10704511" y="1844824"/>
              <a:ext cx="826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S</a:t>
              </a:r>
              <a:endParaRPr lang="zh-CN" altLang="en-US" sz="3200" b="1" dirty="0"/>
            </a:p>
          </p:txBody>
        </p:sp>
        <p:cxnSp>
          <p:nvCxnSpPr>
            <p:cNvPr id="17" name="直接连接符 16"/>
            <p:cNvCxnSpPr>
              <a:endCxn id="16" idx="1"/>
            </p:cNvCxnSpPr>
            <p:nvPr/>
          </p:nvCxnSpPr>
          <p:spPr>
            <a:xfrm>
              <a:off x="8400256" y="2137211"/>
              <a:ext cx="2304257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558926" y="5874563"/>
            <a:ext cx="3182144" cy="584775"/>
            <a:chOff x="8400256" y="1844824"/>
            <a:chExt cx="3374662" cy="584775"/>
          </a:xfrm>
          <a:solidFill>
            <a:schemeClr val="bg1"/>
          </a:solidFill>
        </p:grpSpPr>
        <p:sp>
          <p:nvSpPr>
            <p:cNvPr id="20" name="文本框 19"/>
            <p:cNvSpPr txBox="1"/>
            <p:nvPr/>
          </p:nvSpPr>
          <p:spPr>
            <a:xfrm>
              <a:off x="10704511" y="1844824"/>
              <a:ext cx="107040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S</a:t>
              </a:r>
              <a:endParaRPr lang="zh-CN" altLang="en-US" sz="3200" b="1" dirty="0"/>
            </a:p>
          </p:txBody>
        </p:sp>
        <p:cxnSp>
          <p:nvCxnSpPr>
            <p:cNvPr id="21" name="直接连接符 20"/>
            <p:cNvCxnSpPr>
              <a:endCxn id="20" idx="1"/>
            </p:cNvCxnSpPr>
            <p:nvPr/>
          </p:nvCxnSpPr>
          <p:spPr>
            <a:xfrm>
              <a:off x="8400256" y="2137211"/>
              <a:ext cx="2304255" cy="1"/>
            </a:xfrm>
            <a:prstGeom prst="line">
              <a:avLst/>
            </a:prstGeom>
            <a:grpFill/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67408" y="1772816"/>
            <a:ext cx="712879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7408" y="2564904"/>
            <a:ext cx="71287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7408" y="3591443"/>
            <a:ext cx="89289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7408" y="4671562"/>
            <a:ext cx="7488833" cy="89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67408" y="5540413"/>
            <a:ext cx="7488833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48110"/>
            <a:ext cx="9274928" cy="6133218"/>
          </a:xfrm>
        </p:spPr>
      </p:pic>
      <p:grpSp>
        <p:nvGrpSpPr>
          <p:cNvPr id="7" name="组合 6"/>
          <p:cNvGrpSpPr/>
          <p:nvPr/>
        </p:nvGrpSpPr>
        <p:grpSpPr>
          <a:xfrm>
            <a:off x="8656681" y="476672"/>
            <a:ext cx="3173405" cy="4325900"/>
            <a:chOff x="8400256" y="1844824"/>
            <a:chExt cx="3173405" cy="3497070"/>
          </a:xfrm>
        </p:grpSpPr>
        <p:grpSp>
          <p:nvGrpSpPr>
            <p:cNvPr id="8" name="组合 7"/>
            <p:cNvGrpSpPr/>
            <p:nvPr/>
          </p:nvGrpSpPr>
          <p:grpSpPr>
            <a:xfrm>
              <a:off x="8400256" y="1844824"/>
              <a:ext cx="2763036" cy="584775"/>
              <a:chOff x="8400256" y="1844824"/>
              <a:chExt cx="2763036" cy="58477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0704512" y="1844824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/>
                  <a:t>S</a:t>
                </a:r>
                <a:endParaRPr lang="zh-CN" altLang="en-US" sz="3200" b="1" dirty="0"/>
              </a:p>
            </p:txBody>
          </p:sp>
          <p:cxnSp>
            <p:nvCxnSpPr>
              <p:cNvPr id="22" name="直接连接符 21"/>
              <p:cNvCxnSpPr>
                <a:endCxn id="21" idx="1"/>
              </p:cNvCxnSpPr>
              <p:nvPr/>
            </p:nvCxnSpPr>
            <p:spPr>
              <a:xfrm>
                <a:off x="8400256" y="2137211"/>
                <a:ext cx="230425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9209847" y="2852936"/>
              <a:ext cx="1953445" cy="584775"/>
              <a:chOff x="9209847" y="1844824"/>
              <a:chExt cx="1953445" cy="58477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0704512" y="1844824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/>
                  <a:t>S</a:t>
                </a:r>
                <a:endParaRPr lang="zh-CN" altLang="en-US" sz="3200" b="1" dirty="0"/>
              </a:p>
            </p:txBody>
          </p:sp>
          <p:cxnSp>
            <p:nvCxnSpPr>
              <p:cNvPr id="20" name="直接连接符 19"/>
              <p:cNvCxnSpPr>
                <a:endCxn id="19" idx="1"/>
              </p:cNvCxnSpPr>
              <p:nvPr/>
            </p:nvCxnSpPr>
            <p:spPr>
              <a:xfrm>
                <a:off x="9209847" y="2106723"/>
                <a:ext cx="1494665" cy="3048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9367967" y="4869160"/>
              <a:ext cx="2205694" cy="472734"/>
              <a:chOff x="9367967" y="1844824"/>
              <a:chExt cx="2205694" cy="472734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0704512" y="1844824"/>
                <a:ext cx="869149" cy="472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/>
                  <a:t>B/S</a:t>
                </a:r>
                <a:endParaRPr lang="zh-CN" altLang="en-US" sz="3200" b="1" dirty="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9367967" y="2106724"/>
                <a:ext cx="1336545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8935919" y="3845804"/>
              <a:ext cx="2416665" cy="472734"/>
              <a:chOff x="6527499" y="1844824"/>
              <a:chExt cx="5003700" cy="472734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658442" y="1844824"/>
                <a:ext cx="1872757" cy="47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B/S</a:t>
                </a:r>
                <a:endParaRPr lang="zh-CN" altLang="en-US" sz="3200" b="1" dirty="0"/>
              </a:p>
            </p:txBody>
          </p:sp>
          <p:cxnSp>
            <p:nvCxnSpPr>
              <p:cNvPr id="16" name="直接连接符 15"/>
              <p:cNvCxnSpPr>
                <a:endCxn id="15" idx="1"/>
              </p:cNvCxnSpPr>
              <p:nvPr/>
            </p:nvCxnSpPr>
            <p:spPr>
              <a:xfrm flipV="1">
                <a:off x="6527499" y="2081191"/>
                <a:ext cx="3130943" cy="329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01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532"/>
            <a:ext cx="8892663" cy="3244460"/>
          </a:xfrm>
        </p:spPr>
      </p:pic>
      <p:grpSp>
        <p:nvGrpSpPr>
          <p:cNvPr id="5" name="组合 4"/>
          <p:cNvGrpSpPr/>
          <p:nvPr/>
        </p:nvGrpSpPr>
        <p:grpSpPr>
          <a:xfrm>
            <a:off x="9156015" y="404664"/>
            <a:ext cx="2785478" cy="2942432"/>
            <a:chOff x="8400256" y="1844824"/>
            <a:chExt cx="2785478" cy="2942432"/>
          </a:xfrm>
        </p:grpSpPr>
        <p:grpSp>
          <p:nvGrpSpPr>
            <p:cNvPr id="6" name="组合 5"/>
            <p:cNvGrpSpPr/>
            <p:nvPr/>
          </p:nvGrpSpPr>
          <p:grpSpPr>
            <a:xfrm>
              <a:off x="8400256" y="1844824"/>
              <a:ext cx="2785478" cy="584775"/>
              <a:chOff x="8400256" y="1844824"/>
              <a:chExt cx="2785478" cy="58477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0704512" y="1844824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cxnSp>
            <p:nvCxnSpPr>
              <p:cNvPr id="20" name="直接连接符 19"/>
              <p:cNvCxnSpPr>
                <a:endCxn id="19" idx="1"/>
              </p:cNvCxnSpPr>
              <p:nvPr/>
            </p:nvCxnSpPr>
            <p:spPr>
              <a:xfrm>
                <a:off x="8400256" y="2137211"/>
                <a:ext cx="230425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8400256" y="2852936"/>
              <a:ext cx="2785478" cy="584775"/>
              <a:chOff x="8400256" y="1844824"/>
              <a:chExt cx="2785478" cy="584775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0704512" y="1844824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cxnSp>
            <p:nvCxnSpPr>
              <p:cNvPr id="18" name="直接连接符 17"/>
              <p:cNvCxnSpPr>
                <a:endCxn id="17" idx="1"/>
              </p:cNvCxnSpPr>
              <p:nvPr/>
            </p:nvCxnSpPr>
            <p:spPr>
              <a:xfrm>
                <a:off x="8400256" y="2137211"/>
                <a:ext cx="230425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8400256" y="4202481"/>
              <a:ext cx="2678413" cy="584775"/>
              <a:chOff x="5418409" y="2201501"/>
              <a:chExt cx="5545649" cy="58477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8922754" y="2201501"/>
                <a:ext cx="2041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S/B</a:t>
                </a:r>
                <a:endParaRPr lang="zh-CN" altLang="en-US" sz="3200" b="1" dirty="0"/>
              </a:p>
            </p:txBody>
          </p:sp>
          <p:cxnSp>
            <p:nvCxnSpPr>
              <p:cNvPr id="14" name="直接连接符 13"/>
              <p:cNvCxnSpPr>
                <a:endCxn id="13" idx="1"/>
              </p:cNvCxnSpPr>
              <p:nvPr/>
            </p:nvCxnSpPr>
            <p:spPr>
              <a:xfrm>
                <a:off x="5418409" y="2471883"/>
                <a:ext cx="3504345" cy="22006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云形 21"/>
          <p:cNvSpPr/>
          <p:nvPr/>
        </p:nvSpPr>
        <p:spPr>
          <a:xfrm>
            <a:off x="1847528" y="3627374"/>
            <a:ext cx="8496944" cy="253793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你能够从你的判断中得到一个一般性的规律吗：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当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你定义一个数据结构时，哪些操作是必须的，哪些操作是特定的？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你有没有感觉到，在树这样的数据结构中，递归如呼吸般自然？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0" y="1844823"/>
            <a:ext cx="10500648" cy="132118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140968"/>
            <a:ext cx="10197877" cy="23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请仔细看看这样一种树的实现方式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061132"/>
            <a:ext cx="6535062" cy="374384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844824"/>
            <a:ext cx="7783413" cy="208823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3789040"/>
            <a:ext cx="247684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40857"/>
            <a:ext cx="10972800" cy="1139825"/>
          </a:xfrm>
        </p:spPr>
        <p:txBody>
          <a:bodyPr/>
          <a:lstStyle/>
          <a:p>
            <a:r>
              <a:rPr lang="zh-CN" altLang="en-US" dirty="0" smtClean="0"/>
              <a:t>将一棵树赋值给另一棵树，怎么办？</a:t>
            </a:r>
            <a:endParaRPr lang="zh-CN" altLang="en-US" dirty="0"/>
          </a:p>
        </p:txBody>
      </p:sp>
      <p:sp>
        <p:nvSpPr>
          <p:cNvPr id="5" name="云形 4"/>
          <p:cNvSpPr/>
          <p:nvPr/>
        </p:nvSpPr>
        <p:spPr>
          <a:xfrm>
            <a:off x="695400" y="4720810"/>
            <a:ext cx="10909212" cy="1795546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Viod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Assign(T1: Tree;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T2:Tree){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	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T2:=T1; return null;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   }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9656" y="1052736"/>
            <a:ext cx="6552728" cy="375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063552" y="5157192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16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9607</TotalTime>
  <Pages>0</Pages>
  <Words>1082</Words>
  <Characters>0</Characters>
  <Application>Microsoft Office PowerPoint</Application>
  <DocSecurity>0</DocSecurity>
  <PresentationFormat>宽屏</PresentationFormat>
  <Lines>0</Lines>
  <Paragraphs>131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华文行楷</vt:lpstr>
      <vt:lpstr>华文新魏</vt:lpstr>
      <vt:lpstr>楷体</vt:lpstr>
      <vt:lpstr>宋体</vt:lpstr>
      <vt:lpstr>Arial</vt:lpstr>
      <vt:lpstr>Garamond</vt:lpstr>
      <vt:lpstr>Wingdings</vt:lpstr>
      <vt:lpstr>default</vt:lpstr>
      <vt:lpstr>计算机问题求解 – 论题2-14     -  树及搜索树</vt:lpstr>
      <vt:lpstr>如何定义这样一个“树”数据结构？</vt:lpstr>
      <vt:lpstr>树中元素及元素之间的关系</vt:lpstr>
      <vt:lpstr>树中元素上应该有哪些操作？基本操作(B)？特殊操作(S)？</vt:lpstr>
      <vt:lpstr>PowerPoint 演示文稿</vt:lpstr>
      <vt:lpstr>PowerPoint 演示文稿</vt:lpstr>
      <vt:lpstr>你有没有感觉到，在树这样的数据结构中，递归如呼吸般自然？</vt:lpstr>
      <vt:lpstr>请仔细看看这样一种树的实现方式</vt:lpstr>
      <vt:lpstr>将一棵树赋值给另一棵树，怎么办？</vt:lpstr>
      <vt:lpstr>将一棵树赋值给另一棵树，怎么办？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“扫描”BST的代价是线性的</vt:lpstr>
      <vt:lpstr>BST中结点的“后继”</vt:lpstr>
      <vt:lpstr>插入一个元素</vt:lpstr>
      <vt:lpstr>PowerPoint 演示文稿</vt:lpstr>
      <vt:lpstr>删除一个元素和分情形分析：</vt:lpstr>
      <vt:lpstr>从BST中删除</vt:lpstr>
      <vt:lpstr>PowerPoint 演示文稿</vt:lpstr>
      <vt:lpstr>随机构造的BST的高度</vt:lpstr>
      <vt:lpstr>定义：</vt:lpstr>
      <vt:lpstr>PowerPoint 演示文稿</vt:lpstr>
      <vt:lpstr>PowerPoint 演示文稿</vt:lpstr>
      <vt:lpstr>Open topics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123</cp:revision>
  <cp:lastPrinted>1601-01-01T00:00:00Z</cp:lastPrinted>
  <dcterms:created xsi:type="dcterms:W3CDTF">2010-10-07T02:50:25Z</dcterms:created>
  <dcterms:modified xsi:type="dcterms:W3CDTF">2018-06-04T05:16:52Z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