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3" r:id="rId3"/>
    <p:sldId id="284" r:id="rId4"/>
    <p:sldId id="259" r:id="rId5"/>
    <p:sldId id="260" r:id="rId6"/>
    <p:sldId id="285" r:id="rId7"/>
    <p:sldId id="288" r:id="rId8"/>
    <p:sldId id="261" r:id="rId9"/>
    <p:sldId id="286" r:id="rId10"/>
    <p:sldId id="287" r:id="rId11"/>
    <p:sldId id="263" r:id="rId12"/>
    <p:sldId id="264" r:id="rId13"/>
    <p:sldId id="265" r:id="rId14"/>
    <p:sldId id="266" r:id="rId15"/>
    <p:sldId id="267" r:id="rId16"/>
    <p:sldId id="270" r:id="rId17"/>
    <p:sldId id="271" r:id="rId18"/>
    <p:sldId id="269" r:id="rId19"/>
    <p:sldId id="268" r:id="rId20"/>
    <p:sldId id="289" r:id="rId21"/>
    <p:sldId id="272" r:id="rId22"/>
    <p:sldId id="273" r:id="rId23"/>
    <p:sldId id="274" r:id="rId24"/>
    <p:sldId id="275" r:id="rId25"/>
    <p:sldId id="276" r:id="rId26"/>
    <p:sldId id="277" r:id="rId27"/>
    <p:sldId id="278" r:id="rId28"/>
    <p:sldId id="279" r:id="rId29"/>
    <p:sldId id="280" r:id="rId30"/>
    <p:sldId id="282" r:id="rId31"/>
    <p:sldId id="290"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71761" autoAdjust="0"/>
  </p:normalViewPr>
  <p:slideViewPr>
    <p:cSldViewPr snapToGrid="0">
      <p:cViewPr varScale="1">
        <p:scale>
          <a:sx n="66" d="100"/>
          <a:sy n="66"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09110-BD04-4E20-85F7-594DA463DC35}" type="datetimeFigureOut">
              <a:rPr lang="zh-CN" altLang="en-US" smtClean="0"/>
              <a:t>2017/4/16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CCB1-22A2-46BA-9A85-30823BB06D88}" type="slidenum">
              <a:rPr lang="zh-CN" altLang="en-US" smtClean="0"/>
              <a:t>‹#›</a:t>
            </a:fld>
            <a:endParaRPr lang="zh-CN" altLang="en-US"/>
          </a:p>
        </p:txBody>
      </p:sp>
    </p:spTree>
    <p:extLst>
      <p:ext uri="{BB962C8B-B14F-4D97-AF65-F5344CB8AC3E}">
        <p14:creationId xmlns:p14="http://schemas.microsoft.com/office/powerpoint/2010/main" val="349719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将逻辑表达式转换为合取</a:t>
            </a:r>
            <a:r>
              <a:rPr lang="en-US" altLang="zh-CN" dirty="0" smtClean="0"/>
              <a:t>/</a:t>
            </a:r>
            <a:r>
              <a:rPr lang="zh-CN" altLang="en-US" dirty="0" smtClean="0"/>
              <a:t>析取范式，取能够表达最大下标的编码长度，再加</a:t>
            </a:r>
            <a:r>
              <a:rPr lang="en-US" altLang="zh-CN" dirty="0" smtClean="0"/>
              <a:t>1</a:t>
            </a:r>
            <a:r>
              <a:rPr lang="zh-CN" altLang="en-US" dirty="0" smtClean="0"/>
              <a:t>位用于表达是否为“非”，进行编码：</a:t>
            </a:r>
            <a:r>
              <a:rPr lang="en-US" altLang="zh-CN" dirty="0" smtClean="0"/>
              <a:t>100010010010111#</a:t>
            </a:r>
          </a:p>
          <a:p>
            <a:endParaRPr lang="en-US" altLang="zh-CN" dirty="0" smtClean="0"/>
          </a:p>
          <a:p>
            <a:r>
              <a:rPr lang="zh-CN" altLang="en-US" dirty="0" smtClean="0"/>
              <a:t>抽象</a:t>
            </a:r>
            <a:r>
              <a:rPr lang="en-US" altLang="zh-CN" dirty="0" smtClean="0"/>
              <a:t>+</a:t>
            </a:r>
            <a:r>
              <a:rPr lang="zh-CN" altLang="en-US" dirty="0" smtClean="0"/>
              <a:t>计算机表达</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4</a:t>
            </a:fld>
            <a:endParaRPr lang="zh-CN" altLang="en-US"/>
          </a:p>
        </p:txBody>
      </p:sp>
    </p:spTree>
    <p:extLst>
      <p:ext uri="{BB962C8B-B14F-4D97-AF65-F5344CB8AC3E}">
        <p14:creationId xmlns:p14="http://schemas.microsoft.com/office/powerpoint/2010/main" val="134378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我们通常在</a:t>
            </a:r>
            <a:r>
              <a:rPr lang="en-US" altLang="zh-CN" dirty="0" smtClean="0"/>
              <a:t>LI </a:t>
            </a:r>
            <a:r>
              <a:rPr lang="zh-CN" altLang="en-US" dirty="0" smtClean="0"/>
              <a:t>上评估一个难题的计算难度，而不是在</a:t>
            </a:r>
            <a:r>
              <a:rPr lang="en-US" altLang="zh-CN" dirty="0" smtClean="0"/>
              <a:t>L</a:t>
            </a:r>
            <a:r>
              <a:rPr lang="zh-CN" altLang="en-US" dirty="0" smtClean="0"/>
              <a:t>上。</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18</a:t>
            </a:fld>
            <a:endParaRPr lang="zh-CN" altLang="en-US"/>
          </a:p>
        </p:txBody>
      </p:sp>
    </p:spTree>
    <p:extLst>
      <p:ext uri="{BB962C8B-B14F-4D97-AF65-F5344CB8AC3E}">
        <p14:creationId xmlns:p14="http://schemas.microsoft.com/office/powerpoint/2010/main" val="36345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对数开销</a:t>
            </a:r>
            <a:endParaRPr lang="en-US" altLang="zh-CN" dirty="0" smtClean="0"/>
          </a:p>
          <a:p>
            <a:r>
              <a:rPr lang="en-US" altLang="zh-CN" dirty="0" smtClean="0"/>
              <a:t>Simple</a:t>
            </a:r>
            <a:r>
              <a:rPr lang="zh-CN" altLang="en-US" dirty="0" smtClean="0"/>
              <a:t>的副作用：简单将算术运算理解为</a:t>
            </a:r>
            <a:r>
              <a:rPr lang="en-US" altLang="zh-CN" dirty="0" smtClean="0"/>
              <a:t>1cost</a:t>
            </a:r>
            <a:r>
              <a:rPr lang="zh-CN" altLang="en-US" dirty="0" smtClean="0"/>
              <a:t>是不近合理的</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23</a:t>
            </a:fld>
            <a:endParaRPr lang="zh-CN" altLang="en-US"/>
          </a:p>
        </p:txBody>
      </p:sp>
    </p:spTree>
    <p:extLst>
      <p:ext uri="{BB962C8B-B14F-4D97-AF65-F5344CB8AC3E}">
        <p14:creationId xmlns:p14="http://schemas.microsoft.com/office/powerpoint/2010/main" val="3457381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如果我们较为容易找到这样的</a:t>
            </a:r>
            <a:r>
              <a:rPr lang="en-US" altLang="zh-CN" dirty="0" smtClean="0"/>
              <a:t>x</a:t>
            </a:r>
            <a:r>
              <a:rPr lang="zh-CN" altLang="en-US" dirty="0" smtClean="0"/>
              <a:t>（一种特定的输入数据），这种分析方法是有效的。</a:t>
            </a:r>
            <a:endParaRPr lang="en-US" altLang="zh-CN" dirty="0" smtClean="0"/>
          </a:p>
          <a:p>
            <a:r>
              <a:rPr lang="zh-CN" altLang="en-US" dirty="0" smtClean="0"/>
              <a:t>但是，如果难以发现这样的</a:t>
            </a:r>
            <a:r>
              <a:rPr lang="en-US" altLang="zh-CN" dirty="0" smtClean="0"/>
              <a:t>x</a:t>
            </a:r>
            <a:r>
              <a:rPr lang="zh-CN" altLang="en-US" dirty="0" smtClean="0"/>
              <a:t>时，这种分析方法比较麻烦；比如线性规划问题。我们几乎没有讨论它的复杂性</a:t>
            </a:r>
            <a:endParaRPr lang="en-US" altLang="zh-CN" dirty="0" smtClean="0"/>
          </a:p>
          <a:p>
            <a:r>
              <a:rPr lang="zh-CN" altLang="en-US" dirty="0" smtClean="0"/>
              <a:t>通常情况下，我们用平均复杂性来讨论这样的算法，但是，我们的平均复杂性讨论也必须建立在输入数据的分布概念模型上。通常是均匀分布（这种假设并不能让我们真正满意）</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24</a:t>
            </a:fld>
            <a:endParaRPr lang="zh-CN" altLang="en-US"/>
          </a:p>
        </p:txBody>
      </p:sp>
    </p:spTree>
    <p:extLst>
      <p:ext uri="{BB962C8B-B14F-4D97-AF65-F5344CB8AC3E}">
        <p14:creationId xmlns:p14="http://schemas.microsoft.com/office/powerpoint/2010/main" val="9544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给定一个算法，其时间复杂度可以定义为一个</a:t>
            </a:r>
            <a:r>
              <a:rPr lang="en-US" altLang="zh-CN" dirty="0" smtClean="0"/>
              <a:t>n</a:t>
            </a:r>
            <a:r>
              <a:rPr lang="zh-CN" altLang="en-US" dirty="0" smtClean="0"/>
              <a:t>的函数，用以表征算法的渐进复杂度</a:t>
            </a:r>
            <a:endParaRPr lang="en-US" altLang="zh-CN" dirty="0" smtClean="0"/>
          </a:p>
          <a:p>
            <a:r>
              <a:rPr lang="zh-CN" altLang="en-US" dirty="0" smtClean="0"/>
              <a:t>但是，给定一个问题，是否也可以尝试定义这么一个函数：</a:t>
            </a:r>
            <a:r>
              <a:rPr lang="en-US" altLang="zh-CN" dirty="0" smtClean="0"/>
              <a:t>N-》N</a:t>
            </a:r>
            <a:r>
              <a:rPr lang="zh-CN" altLang="en-US" dirty="0" smtClean="0"/>
              <a:t>，来表征这个</a:t>
            </a:r>
            <a:r>
              <a:rPr lang="zh-CN" altLang="en-US" dirty="0" smtClean="0">
                <a:solidFill>
                  <a:srgbClr val="FF0000"/>
                </a:solidFill>
              </a:rPr>
              <a:t>问题</a:t>
            </a:r>
            <a:r>
              <a:rPr lang="zh-CN" altLang="en-US" dirty="0" smtClean="0"/>
              <a:t>的计算复杂度呢？</a:t>
            </a:r>
            <a:endParaRPr lang="en-US" altLang="zh-CN" dirty="0" smtClean="0"/>
          </a:p>
          <a:p>
            <a:r>
              <a:rPr lang="en-US" altLang="zh-CN" baseline="0" dirty="0" smtClean="0"/>
              <a:t>   </a:t>
            </a:r>
            <a:r>
              <a:rPr lang="zh-CN" altLang="en-US" baseline="0" dirty="0" smtClean="0"/>
              <a:t>如果可以，这个函数能否用目前我们能找到的最好的算法的时间复杂度函数来表示呢？显然不行</a:t>
            </a:r>
            <a:endParaRPr lang="en-US" altLang="zh-CN" baseline="0" dirty="0" smtClean="0"/>
          </a:p>
          <a:p>
            <a:r>
              <a:rPr lang="en-US" altLang="zh-CN" baseline="0" dirty="0" smtClean="0"/>
              <a:t>   </a:t>
            </a:r>
            <a:r>
              <a:rPr lang="zh-CN" altLang="en-US" baseline="0" dirty="0" smtClean="0"/>
              <a:t>如果某个问题被发现了最优解，能否用这个最优解来表征问题的复杂度呢？固然可以，但我们却不能用这个方法来定义问题的复杂度！</a:t>
            </a:r>
            <a:endParaRPr lang="en-US" altLang="zh-CN" baseline="0" dirty="0" smtClean="0"/>
          </a:p>
          <a:p>
            <a:endParaRPr lang="en-US" altLang="zh-CN" baseline="0" dirty="0" smtClean="0"/>
          </a:p>
          <a:p>
            <a:r>
              <a:rPr lang="zh-CN" altLang="en-US" baseline="0" dirty="0" smtClean="0"/>
              <a:t>定理说明：存在一个判定问题，给定一个算法</a:t>
            </a:r>
            <a:r>
              <a:rPr lang="en-US" altLang="zh-CN" baseline="0" dirty="0" smtClean="0"/>
              <a:t>A</a:t>
            </a:r>
            <a:r>
              <a:rPr lang="zh-CN" altLang="en-US" baseline="0" dirty="0" smtClean="0"/>
              <a:t>，总是可以找到一个算法</a:t>
            </a:r>
            <a:r>
              <a:rPr lang="en-US" altLang="zh-CN" baseline="0" dirty="0" smtClean="0"/>
              <a:t>B</a:t>
            </a:r>
            <a:r>
              <a:rPr lang="zh-CN" altLang="en-US" baseline="0" dirty="0" smtClean="0"/>
              <a:t>，</a:t>
            </a:r>
            <a:r>
              <a:rPr lang="en-US" altLang="zh-CN" baseline="0" dirty="0" smtClean="0"/>
              <a:t>B</a:t>
            </a:r>
            <a:r>
              <a:rPr lang="zh-CN" altLang="en-US" baseline="0" dirty="0" smtClean="0"/>
              <a:t>算法在无穷多个</a:t>
            </a:r>
            <a:r>
              <a:rPr lang="en-US" altLang="zh-CN" baseline="0" dirty="0" smtClean="0"/>
              <a:t>n</a:t>
            </a:r>
            <a:r>
              <a:rPr lang="zh-CN" altLang="en-US" baseline="0" dirty="0" smtClean="0"/>
              <a:t>点上，时间开销是</a:t>
            </a:r>
            <a:r>
              <a:rPr lang="en-US" altLang="zh-CN" baseline="0" dirty="0" smtClean="0"/>
              <a:t>A</a:t>
            </a:r>
            <a:r>
              <a:rPr lang="zh-CN" altLang="en-US" baseline="0" dirty="0" smtClean="0"/>
              <a:t>的对数开销。</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25</a:t>
            </a:fld>
            <a:endParaRPr lang="zh-CN" altLang="en-US"/>
          </a:p>
        </p:txBody>
      </p:sp>
    </p:spTree>
    <p:extLst>
      <p:ext uri="{BB962C8B-B14F-4D97-AF65-F5344CB8AC3E}">
        <p14:creationId xmlns:p14="http://schemas.microsoft.com/office/powerpoint/2010/main" val="3953624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数千个问题，我们只找到了他们的指数解决算法；但我们又没有办法证明其中任何一个问题必须超线性才能解。</a:t>
            </a:r>
            <a:endParaRPr lang="en-US" altLang="zh-CN" dirty="0" smtClean="0"/>
          </a:p>
        </p:txBody>
      </p:sp>
      <p:sp>
        <p:nvSpPr>
          <p:cNvPr id="4" name="灯片编号占位符 3"/>
          <p:cNvSpPr>
            <a:spLocks noGrp="1"/>
          </p:cNvSpPr>
          <p:nvPr>
            <p:ph type="sldNum" sz="quarter" idx="10"/>
          </p:nvPr>
        </p:nvSpPr>
        <p:spPr/>
        <p:txBody>
          <a:bodyPr/>
          <a:lstStyle/>
          <a:p>
            <a:fld id="{573ECCB1-22A2-46BA-9A85-30823BB06D88}" type="slidenum">
              <a:rPr lang="zh-CN" altLang="en-US" smtClean="0"/>
              <a:t>26</a:t>
            </a:fld>
            <a:endParaRPr lang="zh-CN" altLang="en-US"/>
          </a:p>
        </p:txBody>
      </p:sp>
    </p:spTree>
    <p:extLst>
      <p:ext uri="{BB962C8B-B14F-4D97-AF65-F5344CB8AC3E}">
        <p14:creationId xmlns:p14="http://schemas.microsoft.com/office/powerpoint/2010/main" val="3077766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分类体系以及针对某个具体问题的分类方法</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27</a:t>
            </a:fld>
            <a:endParaRPr lang="zh-CN" altLang="en-US"/>
          </a:p>
        </p:txBody>
      </p:sp>
    </p:spTree>
    <p:extLst>
      <p:ext uri="{BB962C8B-B14F-4D97-AF65-F5344CB8AC3E}">
        <p14:creationId xmlns:p14="http://schemas.microsoft.com/office/powerpoint/2010/main" val="4191264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concept provides at least a good reason to believe that a specific problem is hard, when one is unable to prove the evidence of this fact. </a:t>
            </a:r>
          </a:p>
          <a:p>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30</a:t>
            </a:fld>
            <a:endParaRPr lang="zh-CN" altLang="en-US"/>
          </a:p>
        </p:txBody>
      </p:sp>
    </p:spTree>
    <p:extLst>
      <p:ext uri="{BB962C8B-B14F-4D97-AF65-F5344CB8AC3E}">
        <p14:creationId xmlns:p14="http://schemas.microsoft.com/office/powerpoint/2010/main" val="3485023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U&lt;v  if u=</a:t>
            </a:r>
            <a:r>
              <a:rPr lang="en-US" altLang="zh-CN" dirty="0" err="1" smtClean="0"/>
              <a:t>siu</a:t>
            </a:r>
            <a:r>
              <a:rPr lang="en-US" altLang="zh-CN" dirty="0" smtClean="0"/>
              <a:t>’, v=</a:t>
            </a:r>
            <a:r>
              <a:rPr lang="en-US" altLang="zh-CN" dirty="0" err="1" smtClean="0"/>
              <a:t>sjv</a:t>
            </a:r>
            <a:r>
              <a:rPr lang="en-US" altLang="zh-CN" dirty="0" smtClean="0"/>
              <a:t>’  </a:t>
            </a:r>
            <a:r>
              <a:rPr lang="en-US" altLang="zh-CN" dirty="0" err="1" smtClean="0"/>
              <a:t>i</a:t>
            </a:r>
            <a:r>
              <a:rPr lang="en-US" altLang="zh-CN" dirty="0" smtClean="0"/>
              <a:t>&lt;j  or u=</a:t>
            </a:r>
            <a:r>
              <a:rPr lang="en-US" altLang="zh-CN" dirty="0" err="1" smtClean="0"/>
              <a:t>xsiu</a:t>
            </a:r>
            <a:r>
              <a:rPr lang="en-US" altLang="zh-CN" dirty="0" smtClean="0"/>
              <a:t>’, v=</a:t>
            </a:r>
            <a:r>
              <a:rPr lang="en-US" altLang="zh-CN" dirty="0" err="1" smtClean="0"/>
              <a:t>xsjv</a:t>
            </a:r>
            <a:r>
              <a:rPr lang="en-US" altLang="zh-CN" dirty="0" smtClean="0"/>
              <a:t>’,  </a:t>
            </a:r>
            <a:r>
              <a:rPr lang="en-US" altLang="zh-CN" dirty="0" err="1" smtClean="0"/>
              <a:t>i</a:t>
            </a:r>
            <a:r>
              <a:rPr lang="en-US" altLang="zh-CN" dirty="0" smtClean="0"/>
              <a:t>&lt;j</a:t>
            </a:r>
            <a:r>
              <a:rPr lang="en-US" altLang="zh-CN" baseline="0" dirty="0" smtClean="0"/>
              <a:t>   for some </a:t>
            </a:r>
            <a:r>
              <a:rPr lang="en-US" altLang="zh-CN" baseline="0" dirty="0" err="1" smtClean="0"/>
              <a:t>u’,v’,x</a:t>
            </a:r>
            <a:r>
              <a:rPr lang="zh-CN" altLang="en-US" baseline="0" dirty="0" smtClean="0"/>
              <a:t>属于</a:t>
            </a:r>
            <a:r>
              <a:rPr lang="en-US" altLang="zh-CN" baseline="0" dirty="0" err="1" smtClean="0"/>
              <a:t>sigema</a:t>
            </a:r>
            <a:r>
              <a:rPr lang="zh-CN" altLang="en-US" baseline="0" dirty="0" smtClean="0"/>
              <a:t>*，</a:t>
            </a:r>
            <a:r>
              <a:rPr lang="en-US" altLang="zh-CN" baseline="0" dirty="0" err="1" smtClean="0"/>
              <a:t>si,sj</a:t>
            </a:r>
            <a:r>
              <a:rPr lang="zh-CN" altLang="en-US" baseline="0" dirty="0" smtClean="0"/>
              <a:t>属于</a:t>
            </a:r>
            <a:r>
              <a:rPr lang="en-US" altLang="zh-CN" baseline="0" dirty="0" err="1" smtClean="0"/>
              <a:t>sigema</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31</a:t>
            </a:fld>
            <a:endParaRPr lang="zh-CN" altLang="en-US"/>
          </a:p>
        </p:txBody>
      </p:sp>
    </p:spTree>
    <p:extLst>
      <p:ext uri="{BB962C8B-B14F-4D97-AF65-F5344CB8AC3E}">
        <p14:creationId xmlns:p14="http://schemas.microsoft.com/office/powerpoint/2010/main" val="113228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6</a:t>
            </a:fld>
            <a:endParaRPr lang="zh-CN" altLang="en-US"/>
          </a:p>
        </p:txBody>
      </p:sp>
    </p:spTree>
    <p:extLst>
      <p:ext uri="{BB962C8B-B14F-4D97-AF65-F5344CB8AC3E}">
        <p14:creationId xmlns:p14="http://schemas.microsoft.com/office/powerpoint/2010/main" val="89522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难问题？在合理规模大小的输入情况下，尚未发现有效的确定性算法能解的问题，叫难问题；合理规模：当下具有现实意义的规模；有效：现实可接受的效率，可以量化为系数适度大小的多项式时间；确定性：</a:t>
            </a:r>
            <a:endParaRPr lang="en-US" altLang="zh-CN" dirty="0" smtClean="0"/>
          </a:p>
          <a:p>
            <a:r>
              <a:rPr lang="zh-CN" altLang="en-US" dirty="0" smtClean="0"/>
              <a:t>我们在此不会具体研究一个个具体的难问题和算法，而是将整个算法问题集合划分为决策问题和优化问题两类，进行类别研究和代表性问题分析。</a:t>
            </a:r>
            <a:endParaRPr lang="en-US" altLang="zh-CN" dirty="0" smtClean="0"/>
          </a:p>
          <a:p>
            <a:r>
              <a:rPr lang="zh-CN" altLang="en-US" dirty="0" smtClean="0"/>
              <a:t>语言</a:t>
            </a:r>
            <a:r>
              <a:rPr lang="zh-CN" altLang="en-US" dirty="0" smtClean="0"/>
              <a:t>的使用：一个非常抽象的输入</a:t>
            </a:r>
            <a:r>
              <a:rPr lang="zh-CN" altLang="en-US" dirty="0" smtClean="0"/>
              <a:t>表示，问题空间的表示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8</a:t>
            </a:fld>
            <a:endParaRPr lang="zh-CN" altLang="en-US"/>
          </a:p>
        </p:txBody>
      </p:sp>
    </p:spTree>
    <p:extLst>
      <p:ext uri="{BB962C8B-B14F-4D97-AF65-F5344CB8AC3E}">
        <p14:creationId xmlns:p14="http://schemas.microsoft.com/office/powerpoint/2010/main" val="410628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难问题？在合理规模大小的输入情况下，尚未发现有效的确定性算法能解的问题，叫难问题；合理规模：当下具有现实意义的规模；有效：现实可接受的效率，可以量化为系数适度大小的多项式时间；确定性：</a:t>
            </a:r>
            <a:endParaRPr lang="en-US" altLang="zh-CN" dirty="0" smtClean="0"/>
          </a:p>
          <a:p>
            <a:r>
              <a:rPr lang="zh-CN" altLang="en-US" dirty="0" smtClean="0"/>
              <a:t>我们在此不会具体研究一个个具体的难问题和算法，而是将整个算法问题集合划分为决策问题和优化问题两类，进行类别研究和代表性问题分析。</a:t>
            </a:r>
            <a:endParaRPr lang="en-US" altLang="zh-CN" dirty="0" smtClean="0"/>
          </a:p>
          <a:p>
            <a:r>
              <a:rPr lang="zh-CN" altLang="en-US" dirty="0" smtClean="0"/>
              <a:t>语言</a:t>
            </a:r>
            <a:r>
              <a:rPr lang="zh-CN" altLang="en-US" dirty="0" smtClean="0"/>
              <a:t>的使用：一个非常抽象的输入</a:t>
            </a:r>
            <a:r>
              <a:rPr lang="zh-CN" altLang="en-US" dirty="0" smtClean="0"/>
              <a:t>表示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9</a:t>
            </a:fld>
            <a:endParaRPr lang="zh-CN" altLang="en-US"/>
          </a:p>
        </p:txBody>
      </p:sp>
    </p:spTree>
    <p:extLst>
      <p:ext uri="{BB962C8B-B14F-4D97-AF65-F5344CB8AC3E}">
        <p14:creationId xmlns:p14="http://schemas.microsoft.com/office/powerpoint/2010/main" val="42258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10</a:t>
            </a:fld>
            <a:endParaRPr lang="zh-CN" altLang="en-US"/>
          </a:p>
        </p:txBody>
      </p:sp>
    </p:spTree>
    <p:extLst>
      <p:ext uri="{BB962C8B-B14F-4D97-AF65-F5344CB8AC3E}">
        <p14:creationId xmlns:p14="http://schemas.microsoft.com/office/powerpoint/2010/main" val="14921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一个整数，可以有不同的二进制表示方法，比如将它的素因子乘积用二进制编码，这个问题就极其简单了。</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11</a:t>
            </a:fld>
            <a:endParaRPr lang="zh-CN" altLang="en-US"/>
          </a:p>
        </p:txBody>
      </p:sp>
    </p:spTree>
    <p:extLst>
      <p:ext uri="{BB962C8B-B14F-4D97-AF65-F5344CB8AC3E}">
        <p14:creationId xmlns:p14="http://schemas.microsoft.com/office/powerpoint/2010/main" val="255296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Ax=b: how to code A and b? and x?</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13</a:t>
            </a:fld>
            <a:endParaRPr lang="zh-CN" altLang="en-US"/>
          </a:p>
        </p:txBody>
      </p:sp>
    </p:spTree>
    <p:extLst>
      <p:ext uri="{BB962C8B-B14F-4D97-AF65-F5344CB8AC3E}">
        <p14:creationId xmlns:p14="http://schemas.microsoft.com/office/powerpoint/2010/main" val="234976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判定问题的输出结果是</a:t>
            </a:r>
            <a:r>
              <a:rPr lang="en-US" altLang="zh-CN" dirty="0" smtClean="0"/>
              <a:t>0</a:t>
            </a:r>
            <a:r>
              <a:rPr lang="zh-CN" altLang="en-US" dirty="0" smtClean="0"/>
              <a:t>或者</a:t>
            </a:r>
            <a:r>
              <a:rPr lang="en-US" altLang="zh-CN" dirty="0" smtClean="0"/>
              <a:t>1</a:t>
            </a:r>
            <a:r>
              <a:rPr lang="zh-CN" altLang="en-US" dirty="0" smtClean="0"/>
              <a:t>，而优化问题的输出结果却未必可以由</a:t>
            </a:r>
            <a:r>
              <a:rPr lang="en-US" altLang="zh-CN" dirty="0" err="1" smtClean="0"/>
              <a:t>Sigema</a:t>
            </a:r>
            <a:r>
              <a:rPr lang="en-US" altLang="zh-CN" dirty="0" smtClean="0"/>
              <a:t> Input</a:t>
            </a:r>
            <a:r>
              <a:rPr lang="zh-CN" altLang="en-US" dirty="0" smtClean="0"/>
              <a:t>来编码；</a:t>
            </a:r>
            <a:endParaRPr lang="en-US" altLang="zh-CN" dirty="0" smtClean="0"/>
          </a:p>
          <a:p>
            <a:r>
              <a:rPr lang="zh-CN" altLang="en-US" dirty="0" smtClean="0"/>
              <a:t>但是</a:t>
            </a:r>
            <a:r>
              <a:rPr lang="en-US" altLang="zh-CN" dirty="0" smtClean="0"/>
              <a:t>I</a:t>
            </a:r>
            <a:r>
              <a:rPr lang="zh-CN" altLang="en-US" dirty="0" smtClean="0"/>
              <a:t>和</a:t>
            </a:r>
            <a:r>
              <a:rPr lang="en-US" altLang="zh-CN" dirty="0" smtClean="0"/>
              <a:t>O</a:t>
            </a:r>
            <a:r>
              <a:rPr lang="zh-CN" altLang="en-US" dirty="0" smtClean="0"/>
              <a:t>的存在是无法改变问题的难度的，因此，多数情况下，我们却可以不去具体指出某个优化问题的</a:t>
            </a:r>
            <a:r>
              <a:rPr lang="en-US" altLang="zh-CN" dirty="0" smtClean="0"/>
              <a:t>I</a:t>
            </a:r>
            <a:r>
              <a:rPr lang="zh-CN" altLang="en-US" dirty="0" smtClean="0"/>
              <a:t>和</a:t>
            </a:r>
            <a:r>
              <a:rPr lang="en-US" altLang="zh-CN" dirty="0" smtClean="0"/>
              <a:t>O</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16</a:t>
            </a:fld>
            <a:endParaRPr lang="zh-CN" altLang="en-US"/>
          </a:p>
        </p:txBody>
      </p:sp>
    </p:spTree>
    <p:extLst>
      <p:ext uri="{BB962C8B-B14F-4D97-AF65-F5344CB8AC3E}">
        <p14:creationId xmlns:p14="http://schemas.microsoft.com/office/powerpoint/2010/main" val="188543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t>
            </a:r>
            <a:r>
              <a:rPr lang="zh-CN" altLang="en-US" dirty="0" smtClean="0"/>
              <a:t>是完整的问题空间；</a:t>
            </a:r>
            <a:r>
              <a:rPr lang="en-US" altLang="zh-CN" dirty="0" smtClean="0"/>
              <a:t>LI</a:t>
            </a:r>
            <a:r>
              <a:rPr lang="zh-CN" altLang="en-US" dirty="0" smtClean="0"/>
              <a:t>是实际的问题空间；</a:t>
            </a:r>
            <a:endParaRPr lang="en-US" altLang="zh-CN" dirty="0" smtClean="0"/>
          </a:p>
          <a:p>
            <a:r>
              <a:rPr lang="zh-CN" altLang="en-US" dirty="0" smtClean="0"/>
              <a:t>我们</a:t>
            </a:r>
            <a:r>
              <a:rPr lang="zh-CN" altLang="en-US" dirty="0" smtClean="0"/>
              <a:t>通常在</a:t>
            </a:r>
            <a:r>
              <a:rPr lang="en-US" altLang="zh-CN" dirty="0" smtClean="0"/>
              <a:t>LI </a:t>
            </a:r>
            <a:r>
              <a:rPr lang="zh-CN" altLang="en-US" dirty="0" smtClean="0"/>
              <a:t>上评估一个难题的计算难度，而不是在</a:t>
            </a:r>
            <a:r>
              <a:rPr lang="en-US" altLang="zh-CN" dirty="0" smtClean="0"/>
              <a:t>L</a:t>
            </a:r>
            <a:r>
              <a:rPr lang="zh-CN" altLang="en-US" dirty="0" smtClean="0"/>
              <a:t>上</a:t>
            </a:r>
            <a:r>
              <a:rPr lang="zh-CN" altLang="en-US" dirty="0" smtClean="0"/>
              <a:t>。</a:t>
            </a:r>
            <a:endParaRPr lang="en-US" altLang="zh-CN" dirty="0" smtClean="0"/>
          </a:p>
          <a:p>
            <a:r>
              <a:rPr lang="zh-CN" altLang="en-US" dirty="0" smtClean="0"/>
              <a:t>最终</a:t>
            </a:r>
            <a:r>
              <a:rPr lang="en-US" altLang="zh-CN" dirty="0" smtClean="0"/>
              <a:t>L</a:t>
            </a:r>
            <a:r>
              <a:rPr lang="zh-CN" altLang="en-US" dirty="0" smtClean="0"/>
              <a:t>可能被省略</a:t>
            </a:r>
            <a:endParaRPr lang="zh-CN" altLang="en-US" dirty="0"/>
          </a:p>
        </p:txBody>
      </p:sp>
      <p:sp>
        <p:nvSpPr>
          <p:cNvPr id="4" name="灯片编号占位符 3"/>
          <p:cNvSpPr>
            <a:spLocks noGrp="1"/>
          </p:cNvSpPr>
          <p:nvPr>
            <p:ph type="sldNum" sz="quarter" idx="10"/>
          </p:nvPr>
        </p:nvSpPr>
        <p:spPr/>
        <p:txBody>
          <a:bodyPr/>
          <a:lstStyle/>
          <a:p>
            <a:fld id="{573ECCB1-22A2-46BA-9A85-30823BB06D88}" type="slidenum">
              <a:rPr lang="zh-CN" altLang="en-US" smtClean="0"/>
              <a:t>17</a:t>
            </a:fld>
            <a:endParaRPr lang="zh-CN" altLang="en-US"/>
          </a:p>
        </p:txBody>
      </p:sp>
    </p:spTree>
    <p:extLst>
      <p:ext uri="{BB962C8B-B14F-4D97-AF65-F5344CB8AC3E}">
        <p14:creationId xmlns:p14="http://schemas.microsoft.com/office/powerpoint/2010/main" val="338999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304822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369950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73602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343177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210087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109838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256082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122985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187836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6587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A036703-8650-4C7A-8D28-9FDA5AD12305}" type="datetimeFigureOut">
              <a:rPr lang="zh-CN" altLang="en-US" smtClean="0"/>
              <a:t>2017/4/16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397201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36703-8650-4C7A-8D28-9FDA5AD12305}" type="datetimeFigureOut">
              <a:rPr lang="zh-CN" altLang="en-US" smtClean="0"/>
              <a:t>2017/4/16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ACB89-49ED-4E09-9B37-EF4DA12095FF}" type="slidenum">
              <a:rPr lang="zh-CN" altLang="en-US" smtClean="0"/>
              <a:t>‹#›</a:t>
            </a:fld>
            <a:endParaRPr lang="zh-CN" altLang="en-US"/>
          </a:p>
        </p:txBody>
      </p:sp>
    </p:spTree>
    <p:extLst>
      <p:ext uri="{BB962C8B-B14F-4D97-AF65-F5344CB8AC3E}">
        <p14:creationId xmlns:p14="http://schemas.microsoft.com/office/powerpoint/2010/main" val="2365908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20.tmp"/></Relationships>
</file>

<file path=ppt/slides/_rels/slide12.xml.rels><?xml version="1.0" encoding="UTF-8" standalone="yes"?>
<Relationships xmlns="http://schemas.openxmlformats.org/package/2006/relationships"><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s>
</file>

<file path=ppt/slides/_rels/slide13.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tmp"/></Relationships>
</file>

<file path=ppt/slides/_rels/slide1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1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16.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tmp"/></Relationships>
</file>

<file path=ppt/slides/_rels/slide17.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tmp"/><Relationship Id="rId5" Type="http://schemas.openxmlformats.org/officeDocument/2006/relationships/image" Target="../media/image36.tmp"/><Relationship Id="rId4" Type="http://schemas.openxmlformats.org/officeDocument/2006/relationships/image" Target="../media/image35.tmp"/></Relationships>
</file>

<file path=ppt/slides/_rels/slide18.xml.rels><?xml version="1.0" encoding="UTF-8" standalone="yes"?>
<Relationships xmlns="http://schemas.openxmlformats.org/package/2006/relationships"><Relationship Id="rId8" Type="http://schemas.openxmlformats.org/officeDocument/2006/relationships/image" Target="../media/image40.tmp"/><Relationship Id="rId3" Type="http://schemas.openxmlformats.org/officeDocument/2006/relationships/image" Target="../media/image34.tmp"/><Relationship Id="rId7" Type="http://schemas.openxmlformats.org/officeDocument/2006/relationships/image" Target="../media/image39.tm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tmp"/><Relationship Id="rId5" Type="http://schemas.openxmlformats.org/officeDocument/2006/relationships/image" Target="../media/image36.tmp"/><Relationship Id="rId4" Type="http://schemas.openxmlformats.org/officeDocument/2006/relationships/image" Target="../media/image35.tmp"/></Relationships>
</file>

<file path=ppt/slides/_rels/slide19.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8.tmp"/></Relationships>
</file>

<file path=ppt/slides/_rels/slide25.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计算机问题求解</a:t>
            </a:r>
            <a:r>
              <a:rPr lang="en-US" altLang="zh-CN" dirty="0" smtClean="0"/>
              <a:t>—</a:t>
            </a:r>
            <a:r>
              <a:rPr lang="zh-CN" altLang="en-US" sz="4400" dirty="0" smtClean="0"/>
              <a:t>论题</a:t>
            </a:r>
            <a:r>
              <a:rPr lang="en-US" altLang="zh-CN" sz="4400" dirty="0" smtClean="0"/>
              <a:t>4.6</a:t>
            </a:r>
            <a:r>
              <a:rPr lang="zh-CN" altLang="en-US" sz="4400" dirty="0" smtClean="0"/>
              <a:t>算法问题的形式化</a:t>
            </a:r>
            <a:endParaRPr lang="zh-CN" altLang="en-US" sz="4400" dirty="0"/>
          </a:p>
        </p:txBody>
      </p:sp>
      <p:sp>
        <p:nvSpPr>
          <p:cNvPr id="3" name="副标题 2"/>
          <p:cNvSpPr>
            <a:spLocks noGrp="1"/>
          </p:cNvSpPr>
          <p:nvPr>
            <p:ph type="subTitle" idx="1"/>
          </p:nvPr>
        </p:nvSpPr>
        <p:spPr/>
        <p:txBody>
          <a:bodyPr/>
          <a:lstStyle/>
          <a:p>
            <a:endParaRPr lang="en-US" altLang="zh-CN" dirty="0" smtClean="0"/>
          </a:p>
          <a:p>
            <a:r>
              <a:rPr lang="zh-CN" altLang="en-US" dirty="0"/>
              <a:t>陶先</a:t>
            </a:r>
            <a:r>
              <a:rPr lang="zh-CN" altLang="en-US" dirty="0" smtClean="0"/>
              <a:t>平</a:t>
            </a:r>
            <a:endParaRPr lang="en-US" altLang="zh-CN" dirty="0" smtClean="0"/>
          </a:p>
          <a:p>
            <a:r>
              <a:rPr lang="en-US" altLang="zh-CN" dirty="0" smtClean="0"/>
              <a:t>2017</a:t>
            </a:r>
            <a:r>
              <a:rPr lang="zh-CN" altLang="en-US" dirty="0" smtClean="0"/>
              <a:t>年</a:t>
            </a:r>
            <a:r>
              <a:rPr lang="en-US" altLang="zh-CN" dirty="0" smtClean="0"/>
              <a:t>4</a:t>
            </a:r>
            <a:r>
              <a:rPr lang="zh-CN" altLang="en-US" dirty="0" smtClean="0"/>
              <a:t>月</a:t>
            </a:r>
            <a:r>
              <a:rPr lang="en-US" altLang="zh-CN" dirty="0" smtClean="0"/>
              <a:t>17</a:t>
            </a:r>
            <a:r>
              <a:rPr lang="zh-CN" altLang="en-US" dirty="0" smtClean="0"/>
              <a:t>日</a:t>
            </a:r>
            <a:endParaRPr lang="zh-CN" altLang="en-US" dirty="0"/>
          </a:p>
        </p:txBody>
      </p:sp>
    </p:spTree>
    <p:extLst>
      <p:ext uri="{BB962C8B-B14F-4D97-AF65-F5344CB8AC3E}">
        <p14:creationId xmlns:p14="http://schemas.microsoft.com/office/powerpoint/2010/main" val="554286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2" y="543697"/>
            <a:ext cx="6391493" cy="769441"/>
          </a:xfrm>
          <a:prstGeom prst="rect">
            <a:avLst/>
          </a:prstGeom>
          <a:noFill/>
        </p:spPr>
        <p:txBody>
          <a:bodyPr wrap="none" rtlCol="0">
            <a:spAutoFit/>
          </a:bodyPr>
          <a:lstStyle/>
          <a:p>
            <a:r>
              <a:rPr lang="zh-CN" altLang="en-US" sz="4400" dirty="0" smtClean="0"/>
              <a:t>以下两种形式是等价的？</a:t>
            </a:r>
            <a:endParaRPr lang="zh-CN" altLang="en-US" sz="4400" dirty="0"/>
          </a:p>
        </p:txBody>
      </p:sp>
      <p:pic>
        <p:nvPicPr>
          <p:cNvPr id="3"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50" y="1512906"/>
            <a:ext cx="10923213" cy="2317741"/>
          </a:xfrm>
          <a:prstGeom prst="rect">
            <a:avLst/>
          </a:prstGeom>
        </p:spPr>
      </p:pic>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50" y="4548574"/>
            <a:ext cx="4315427" cy="1838582"/>
          </a:xfrm>
          <a:prstGeom prst="rect">
            <a:avLst/>
          </a:prstGeom>
        </p:spPr>
      </p:pic>
    </p:spTree>
    <p:extLst>
      <p:ext uri="{BB962C8B-B14F-4D97-AF65-F5344CB8AC3E}">
        <p14:creationId xmlns:p14="http://schemas.microsoft.com/office/powerpoint/2010/main" val="68999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5377"/>
            <a:ext cx="10515600" cy="1325563"/>
          </a:xfrm>
        </p:spPr>
        <p:txBody>
          <a:bodyPr/>
          <a:lstStyle/>
          <a:p>
            <a:r>
              <a:rPr lang="zh-CN" altLang="en-US" dirty="0" smtClean="0"/>
              <a:t>问题</a:t>
            </a:r>
            <a:r>
              <a:rPr lang="en-US" altLang="zh-CN" dirty="0" smtClean="0"/>
              <a:t>6</a:t>
            </a:r>
            <a:r>
              <a:rPr lang="zh-CN" altLang="en-US" dirty="0" smtClean="0"/>
              <a:t>：如何形式化描述一个</a:t>
            </a:r>
            <a:r>
              <a:rPr lang="en-US" altLang="zh-CN" dirty="0" smtClean="0"/>
              <a:t>decision problem</a:t>
            </a:r>
            <a:r>
              <a:rPr lang="zh-CN" altLang="en-US" dirty="0" smtClean="0"/>
              <a:t>？</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514980"/>
            <a:ext cx="5153744" cy="1533739"/>
          </a:xfrm>
        </p:spPr>
      </p:pic>
      <p:grpSp>
        <p:nvGrpSpPr>
          <p:cNvPr id="7" name="组合 6"/>
          <p:cNvGrpSpPr/>
          <p:nvPr/>
        </p:nvGrpSpPr>
        <p:grpSpPr>
          <a:xfrm>
            <a:off x="434743" y="5388925"/>
            <a:ext cx="11427743" cy="930367"/>
            <a:chOff x="1381990" y="3184359"/>
            <a:chExt cx="9186621" cy="717043"/>
          </a:xfrm>
        </p:grpSpPr>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388" y="3205980"/>
              <a:ext cx="8945223" cy="695422"/>
            </a:xfrm>
            <a:prstGeom prst="rect">
              <a:avLst/>
            </a:prstGeom>
          </p:spPr>
        </p:pic>
        <p:sp>
          <p:nvSpPr>
            <p:cNvPr id="6" name="文本框 5"/>
            <p:cNvSpPr txBox="1"/>
            <p:nvPr/>
          </p:nvSpPr>
          <p:spPr>
            <a:xfrm>
              <a:off x="1381990" y="3184359"/>
              <a:ext cx="6268063" cy="369332"/>
            </a:xfrm>
            <a:prstGeom prst="rect">
              <a:avLst/>
            </a:prstGeom>
            <a:solidFill>
              <a:schemeClr val="bg1"/>
            </a:solidFill>
          </p:spPr>
          <p:txBody>
            <a:bodyPr wrap="none" rtlCol="0">
              <a:spAutoFit/>
            </a:bodyPr>
            <a:lstStyle/>
            <a:p>
              <a:r>
                <a:rPr lang="en-US" altLang="zh-CN" dirty="0" smtClean="0"/>
                <a:t>                                                                                                                    </a:t>
              </a:r>
              <a:endParaRPr lang="zh-CN" altLang="en-US" dirty="0"/>
            </a:p>
          </p:txBody>
        </p:sp>
      </p:grpSp>
      <p:sp>
        <p:nvSpPr>
          <p:cNvPr id="8" name="文本框 7"/>
          <p:cNvSpPr txBox="1"/>
          <p:nvPr/>
        </p:nvSpPr>
        <p:spPr>
          <a:xfrm>
            <a:off x="6322187" y="4756331"/>
            <a:ext cx="5540299" cy="584775"/>
          </a:xfrm>
          <a:prstGeom prst="rect">
            <a:avLst/>
          </a:prstGeom>
          <a:noFill/>
        </p:spPr>
        <p:txBody>
          <a:bodyPr wrap="none" rtlCol="0">
            <a:spAutoFit/>
          </a:bodyPr>
          <a:lstStyle/>
          <a:p>
            <a:r>
              <a:rPr lang="zh-CN" altLang="en-US" sz="3200" b="1" dirty="0" smtClean="0"/>
              <a:t>为什么书中要加</a:t>
            </a:r>
            <a:r>
              <a:rPr lang="zh-CN" altLang="en-US" sz="3200" b="1" dirty="0" smtClean="0"/>
              <a:t>这么一句话</a:t>
            </a:r>
            <a:r>
              <a:rPr lang="zh-CN" altLang="en-US" sz="3200" b="1" dirty="0" smtClean="0"/>
              <a:t>？</a:t>
            </a:r>
            <a:endParaRPr lang="zh-CN" altLang="en-US" sz="3200" b="1" dirty="0"/>
          </a:p>
        </p:txBody>
      </p:sp>
      <p:sp>
        <p:nvSpPr>
          <p:cNvPr id="11" name="文本框 10"/>
          <p:cNvSpPr txBox="1"/>
          <p:nvPr/>
        </p:nvSpPr>
        <p:spPr>
          <a:xfrm>
            <a:off x="6555643" y="861565"/>
            <a:ext cx="2094086" cy="830997"/>
          </a:xfrm>
          <a:prstGeom prst="rect">
            <a:avLst/>
          </a:prstGeom>
          <a:noFill/>
        </p:spPr>
        <p:txBody>
          <a:bodyPr wrap="square" rtlCol="0">
            <a:spAutoFit/>
          </a:bodyPr>
          <a:lstStyle/>
          <a:p>
            <a:r>
              <a:rPr lang="en-US" altLang="zh-CN" sz="4800" b="1" dirty="0" smtClean="0"/>
              <a:t>( L , ∑ )</a:t>
            </a:r>
            <a:endParaRPr lang="zh-CN" altLang="en-US" sz="4800" b="1" dirty="0"/>
          </a:p>
        </p:txBody>
      </p:sp>
      <p:sp>
        <p:nvSpPr>
          <p:cNvPr id="13" name="文本框 12"/>
          <p:cNvSpPr txBox="1"/>
          <p:nvPr/>
        </p:nvSpPr>
        <p:spPr>
          <a:xfrm>
            <a:off x="919185" y="2124815"/>
            <a:ext cx="1353256" cy="584775"/>
          </a:xfrm>
          <a:prstGeom prst="rect">
            <a:avLst/>
          </a:prstGeom>
          <a:noFill/>
        </p:spPr>
        <p:txBody>
          <a:bodyPr wrap="none" rtlCol="0">
            <a:spAutoFit/>
          </a:bodyPr>
          <a:lstStyle/>
          <a:p>
            <a:r>
              <a:rPr lang="en-US" altLang="zh-CN" sz="3200" b="1" dirty="0" smtClean="0"/>
              <a:t>∑: ∑</a:t>
            </a:r>
            <a:r>
              <a:rPr lang="en-US" altLang="zh-CN" sz="3200" b="1" baseline="-25000" dirty="0" err="1" smtClean="0"/>
              <a:t>bool</a:t>
            </a:r>
            <a:endParaRPr lang="zh-CN" altLang="en-US" sz="3200" baseline="-25000" dirty="0"/>
          </a:p>
        </p:txBody>
      </p:sp>
      <p:sp>
        <p:nvSpPr>
          <p:cNvPr id="14" name="文本框 13"/>
          <p:cNvSpPr txBox="1"/>
          <p:nvPr/>
        </p:nvSpPr>
        <p:spPr>
          <a:xfrm>
            <a:off x="919185" y="2712838"/>
            <a:ext cx="471604" cy="584775"/>
          </a:xfrm>
          <a:prstGeom prst="rect">
            <a:avLst/>
          </a:prstGeom>
          <a:noFill/>
        </p:spPr>
        <p:txBody>
          <a:bodyPr wrap="none" rtlCol="0">
            <a:spAutoFit/>
          </a:bodyPr>
          <a:lstStyle/>
          <a:p>
            <a:r>
              <a:rPr lang="en-US" altLang="zh-CN" sz="3200" b="1" dirty="0"/>
              <a:t>L</a:t>
            </a:r>
            <a:r>
              <a:rPr lang="en-US" altLang="zh-CN" sz="3200" b="1" dirty="0" smtClean="0"/>
              <a:t>:</a:t>
            </a:r>
            <a:endParaRPr lang="zh-CN" altLang="en-US" sz="3200" baseline="-25000" dirty="0"/>
          </a:p>
        </p:txBody>
      </p:sp>
      <p:pic>
        <p:nvPicPr>
          <p:cNvPr id="15" name="图片 1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0789" y="2818274"/>
            <a:ext cx="5449060" cy="457264"/>
          </a:xfrm>
          <a:prstGeom prst="rect">
            <a:avLst/>
          </a:prstGeom>
        </p:spPr>
      </p:pic>
      <p:pic>
        <p:nvPicPr>
          <p:cNvPr id="16" name="图片 15"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743" y="1492561"/>
            <a:ext cx="3845475" cy="519659"/>
          </a:xfrm>
          <a:prstGeom prst="rect">
            <a:avLst/>
          </a:prstGeom>
        </p:spPr>
      </p:pic>
    </p:spTree>
    <p:extLst>
      <p:ext uri="{BB962C8B-B14F-4D97-AF65-F5344CB8AC3E}">
        <p14:creationId xmlns:p14="http://schemas.microsoft.com/office/powerpoint/2010/main" val="306957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573" y="-61684"/>
            <a:ext cx="10515600" cy="1325563"/>
          </a:xfrm>
        </p:spPr>
        <p:txBody>
          <a:bodyPr/>
          <a:lstStyle/>
          <a:p>
            <a:r>
              <a:rPr lang="zh-CN" altLang="en-US" dirty="0" smtClean="0"/>
              <a:t>再例：</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711" y="1183228"/>
            <a:ext cx="4096322" cy="495369"/>
          </a:xfr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762" y="3085735"/>
            <a:ext cx="8773749" cy="1057423"/>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74" y="2446549"/>
            <a:ext cx="2791215" cy="485843"/>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9524" y="1862164"/>
            <a:ext cx="7640116" cy="428685"/>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711" y="4143158"/>
            <a:ext cx="4339014" cy="440190"/>
          </a:xfrm>
          <a:prstGeom prst="rect">
            <a:avLst/>
          </a:prstGeom>
        </p:spPr>
      </p:pic>
      <p:pic>
        <p:nvPicPr>
          <p:cNvPr id="9" name="图片 8"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5762" y="4754248"/>
            <a:ext cx="8907118" cy="2057687"/>
          </a:xfrm>
          <a:prstGeom prst="rect">
            <a:avLst/>
          </a:prstGeom>
        </p:spPr>
      </p:pic>
    </p:spTree>
    <p:extLst>
      <p:ext uri="{BB962C8B-B14F-4D97-AF65-F5344CB8AC3E}">
        <p14:creationId xmlns:p14="http://schemas.microsoft.com/office/powerpoint/2010/main" val="310315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Existence of a solution of linear programming modulo p:</a:t>
            </a:r>
            <a:endParaRPr lang="zh-CN" altLang="en-US" dirty="0"/>
          </a:p>
        </p:txBody>
      </p:sp>
      <p:sp>
        <p:nvSpPr>
          <p:cNvPr id="3" name="内容占位符 2"/>
          <p:cNvSpPr>
            <a:spLocks noGrp="1"/>
          </p:cNvSpPr>
          <p:nvPr>
            <p:ph idx="1"/>
          </p:nvPr>
        </p:nvSpPr>
        <p:spPr/>
        <p:txBody>
          <a:bodyPr/>
          <a:lstStyle/>
          <a:p>
            <a:r>
              <a:rPr lang="en-US" altLang="zh-CN" dirty="0" smtClean="0"/>
              <a:t>What is the alphabet?</a:t>
            </a:r>
          </a:p>
          <a:p>
            <a:endParaRPr lang="en-US" altLang="zh-CN" dirty="0"/>
          </a:p>
          <a:p>
            <a:r>
              <a:rPr lang="en-US" altLang="zh-CN" dirty="0" smtClean="0"/>
              <a:t>What is the “existence”?</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831" y="2282688"/>
            <a:ext cx="2844137" cy="513699"/>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746" y="3967907"/>
            <a:ext cx="10081054" cy="1617347"/>
          </a:xfrm>
          <a:prstGeom prst="rect">
            <a:avLst/>
          </a:prstGeom>
        </p:spPr>
      </p:pic>
    </p:spTree>
    <p:extLst>
      <p:ext uri="{BB962C8B-B14F-4D97-AF65-F5344CB8AC3E}">
        <p14:creationId xmlns:p14="http://schemas.microsoft.com/office/powerpoint/2010/main" val="71609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908" y="365125"/>
            <a:ext cx="10882184" cy="1325563"/>
          </a:xfrm>
        </p:spPr>
        <p:txBody>
          <a:bodyPr/>
          <a:lstStyle/>
          <a:p>
            <a:r>
              <a:rPr lang="zh-CN" altLang="en-US" dirty="0" smtClean="0"/>
              <a:t>问题</a:t>
            </a:r>
            <a:r>
              <a:rPr lang="en-US" altLang="zh-CN" dirty="0" smtClean="0"/>
              <a:t>7</a:t>
            </a:r>
            <a:r>
              <a:rPr lang="zh-CN" altLang="en-US" dirty="0" smtClean="0"/>
              <a:t>：优化问题和判定问题的区别在哪里？</a:t>
            </a:r>
            <a:endParaRPr lang="zh-CN" altLang="en-US" dirty="0"/>
          </a:p>
        </p:txBody>
      </p:sp>
      <p:pic>
        <p:nvPicPr>
          <p:cNvPr id="7"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44" y="1560666"/>
            <a:ext cx="6901592" cy="569323"/>
          </a:xfrm>
          <a:prstGeom prst="rect">
            <a:avLst/>
          </a:prstGeom>
        </p:spPr>
      </p:pic>
      <p:grpSp>
        <p:nvGrpSpPr>
          <p:cNvPr id="8" name="组合 7"/>
          <p:cNvGrpSpPr/>
          <p:nvPr/>
        </p:nvGrpSpPr>
        <p:grpSpPr>
          <a:xfrm>
            <a:off x="838200" y="2289423"/>
            <a:ext cx="10330495" cy="927962"/>
            <a:chOff x="778229" y="1012049"/>
            <a:chExt cx="9078592" cy="697990"/>
          </a:xfrm>
        </p:grpSpPr>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29" y="1012049"/>
              <a:ext cx="9078592" cy="657317"/>
            </a:xfrm>
            <a:prstGeom prst="rect">
              <a:avLst/>
            </a:prstGeom>
          </p:spPr>
        </p:pic>
        <p:sp>
          <p:nvSpPr>
            <p:cNvPr id="10" name="文本框 9"/>
            <p:cNvSpPr txBox="1"/>
            <p:nvPr/>
          </p:nvSpPr>
          <p:spPr>
            <a:xfrm>
              <a:off x="7227364" y="1340707"/>
              <a:ext cx="2629457" cy="369332"/>
            </a:xfrm>
            <a:prstGeom prst="rect">
              <a:avLst/>
            </a:prstGeom>
            <a:solidFill>
              <a:schemeClr val="bg1"/>
            </a:solidFill>
          </p:spPr>
          <p:txBody>
            <a:bodyPr wrap="square" rtlCol="0">
              <a:spAutoFit/>
            </a:bodyPr>
            <a:lstStyle/>
            <a:p>
              <a:r>
                <a:rPr lang="en-US" altLang="zh-CN" dirty="0" smtClean="0"/>
                <a:t>                                                      </a:t>
              </a:r>
              <a:endParaRPr lang="zh-CN" altLang="en-US" dirty="0"/>
            </a:p>
          </p:txBody>
        </p:sp>
      </p:grpSp>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02" y="3654328"/>
            <a:ext cx="11250595" cy="2410161"/>
          </a:xfrm>
          <a:prstGeom prst="rect">
            <a:avLst/>
          </a:prstGeom>
        </p:spPr>
      </p:pic>
      <p:grpSp>
        <p:nvGrpSpPr>
          <p:cNvPr id="6" name="组合 5"/>
          <p:cNvGrpSpPr/>
          <p:nvPr/>
        </p:nvGrpSpPr>
        <p:grpSpPr>
          <a:xfrm>
            <a:off x="385742" y="4065373"/>
            <a:ext cx="11335555" cy="1149177"/>
            <a:chOff x="385742" y="4065373"/>
            <a:chExt cx="11335555" cy="1149177"/>
          </a:xfrm>
          <a:solidFill>
            <a:schemeClr val="bg1"/>
          </a:solidFill>
        </p:grpSpPr>
        <p:sp>
          <p:nvSpPr>
            <p:cNvPr id="5" name="矩形 4"/>
            <p:cNvSpPr/>
            <p:nvPr/>
          </p:nvSpPr>
          <p:spPr>
            <a:xfrm>
              <a:off x="2631989" y="4065373"/>
              <a:ext cx="9089308" cy="383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5743" y="4448432"/>
              <a:ext cx="11335553" cy="383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5742" y="4831491"/>
              <a:ext cx="1690193" cy="383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1458792" y="5651493"/>
            <a:ext cx="10262503" cy="383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5741" y="4846459"/>
            <a:ext cx="11335555" cy="1218030"/>
            <a:chOff x="385741" y="4846459"/>
            <a:chExt cx="11335555" cy="1218030"/>
          </a:xfrm>
          <a:solidFill>
            <a:schemeClr val="bg1"/>
          </a:solidFill>
        </p:grpSpPr>
        <p:sp>
          <p:nvSpPr>
            <p:cNvPr id="15" name="矩形 14"/>
            <p:cNvSpPr/>
            <p:nvPr/>
          </p:nvSpPr>
          <p:spPr>
            <a:xfrm>
              <a:off x="2075936" y="4846459"/>
              <a:ext cx="9645360" cy="383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85741" y="5229518"/>
              <a:ext cx="11335553" cy="383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5742" y="5612577"/>
              <a:ext cx="1073048" cy="4519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447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72" y="283292"/>
            <a:ext cx="6901592" cy="569323"/>
          </a:xfrm>
        </p:spPr>
      </p:pic>
      <p:grpSp>
        <p:nvGrpSpPr>
          <p:cNvPr id="7" name="组合 6"/>
          <p:cNvGrpSpPr/>
          <p:nvPr/>
        </p:nvGrpSpPr>
        <p:grpSpPr>
          <a:xfrm>
            <a:off x="778228" y="1012049"/>
            <a:ext cx="10330495" cy="927962"/>
            <a:chOff x="778229" y="1012049"/>
            <a:chExt cx="9078592" cy="69799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29" y="1012049"/>
              <a:ext cx="9078592" cy="657317"/>
            </a:xfrm>
            <a:prstGeom prst="rect">
              <a:avLst/>
            </a:prstGeom>
          </p:spPr>
        </p:pic>
        <p:sp>
          <p:nvSpPr>
            <p:cNvPr id="6" name="文本框 5"/>
            <p:cNvSpPr txBox="1"/>
            <p:nvPr/>
          </p:nvSpPr>
          <p:spPr>
            <a:xfrm>
              <a:off x="7227364" y="1340707"/>
              <a:ext cx="2629457" cy="369332"/>
            </a:xfrm>
            <a:prstGeom prst="rect">
              <a:avLst/>
            </a:prstGeom>
            <a:solidFill>
              <a:schemeClr val="bg1"/>
            </a:solidFill>
          </p:spPr>
          <p:txBody>
            <a:bodyPr wrap="square" rtlCol="0">
              <a:spAutoFit/>
            </a:bodyPr>
            <a:lstStyle/>
            <a:p>
              <a:r>
                <a:rPr lang="en-US" altLang="zh-CN" dirty="0" smtClean="0"/>
                <a:t>                                                      </a:t>
              </a:r>
              <a:endParaRPr lang="zh-CN" altLang="en-US" dirty="0"/>
            </a:p>
          </p:txBody>
        </p:sp>
      </p:gr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942" y="2045371"/>
            <a:ext cx="9069066" cy="3781953"/>
          </a:xfrm>
          <a:prstGeom prst="rect">
            <a:avLst/>
          </a:prstGeom>
        </p:spPr>
      </p:pic>
      <p:sp>
        <p:nvSpPr>
          <p:cNvPr id="10" name="文本框 9"/>
          <p:cNvSpPr txBox="1"/>
          <p:nvPr/>
        </p:nvSpPr>
        <p:spPr>
          <a:xfrm>
            <a:off x="964099" y="3237470"/>
            <a:ext cx="9773923" cy="923330"/>
          </a:xfrm>
          <a:prstGeom prst="rect">
            <a:avLst/>
          </a:prstGeom>
          <a:solidFill>
            <a:schemeClr val="bg1"/>
          </a:solidFill>
        </p:spPr>
        <p:txBody>
          <a:bodyPr wrap="square" rtlCol="0">
            <a:spAutoFit/>
          </a:bodyPr>
          <a:lstStyle/>
          <a:p>
            <a:endParaRPr lang="en-US" altLang="zh-CN" dirty="0" smtClean="0"/>
          </a:p>
          <a:p>
            <a:endParaRPr lang="en-US" altLang="zh-CN" dirty="0"/>
          </a:p>
          <a:p>
            <a:endParaRPr lang="zh-CN" altLang="en-US" dirty="0"/>
          </a:p>
        </p:txBody>
      </p:sp>
      <p:sp>
        <p:nvSpPr>
          <p:cNvPr id="11" name="文本框 10"/>
          <p:cNvSpPr txBox="1"/>
          <p:nvPr/>
        </p:nvSpPr>
        <p:spPr>
          <a:xfrm>
            <a:off x="964099" y="4180055"/>
            <a:ext cx="9773923" cy="1200329"/>
          </a:xfrm>
          <a:prstGeom prst="rect">
            <a:avLst/>
          </a:prstGeom>
          <a:solidFill>
            <a:schemeClr val="bg1"/>
          </a:solidFill>
        </p:spPr>
        <p:txBody>
          <a:bodyPr wrap="square" rtlCol="0">
            <a:spAutoFit/>
          </a:bodyPr>
          <a:lstStyle/>
          <a:p>
            <a:endParaRPr lang="en-US" altLang="zh-CN" dirty="0" smtClean="0"/>
          </a:p>
          <a:p>
            <a:endParaRPr lang="en-US" altLang="zh-CN" dirty="0"/>
          </a:p>
          <a:p>
            <a:endParaRPr lang="en-US" altLang="zh-CN" dirty="0" smtClean="0"/>
          </a:p>
          <a:p>
            <a:endParaRPr lang="zh-CN" altLang="en-US" dirty="0"/>
          </a:p>
        </p:txBody>
      </p:sp>
      <p:sp>
        <p:nvSpPr>
          <p:cNvPr id="12" name="文本框 11"/>
          <p:cNvSpPr txBox="1"/>
          <p:nvPr/>
        </p:nvSpPr>
        <p:spPr>
          <a:xfrm>
            <a:off x="964099" y="5352899"/>
            <a:ext cx="9773923" cy="369332"/>
          </a:xfrm>
          <a:prstGeom prst="rect">
            <a:avLst/>
          </a:prstGeom>
          <a:solidFill>
            <a:schemeClr val="bg1"/>
          </a:solidFill>
        </p:spPr>
        <p:txBody>
          <a:bodyPr wrap="square" rtlCol="0">
            <a:spAutoFit/>
          </a:bodyPr>
          <a:lstStyle/>
          <a:p>
            <a:endParaRPr lang="zh-CN" altLang="en-US" dirty="0"/>
          </a:p>
        </p:txBody>
      </p:sp>
      <p:sp>
        <p:nvSpPr>
          <p:cNvPr id="13" name="文本框 12"/>
          <p:cNvSpPr txBox="1"/>
          <p:nvPr/>
        </p:nvSpPr>
        <p:spPr>
          <a:xfrm>
            <a:off x="1112795" y="3692932"/>
            <a:ext cx="9476530" cy="1569660"/>
          </a:xfrm>
          <a:prstGeom prst="rect">
            <a:avLst/>
          </a:prstGeom>
          <a:solidFill>
            <a:schemeClr val="bg2">
              <a:lumMod val="75000"/>
            </a:schemeClr>
          </a:solidFill>
        </p:spPr>
        <p:txBody>
          <a:bodyPr wrap="square" rtlCol="0">
            <a:spAutoFit/>
          </a:bodyPr>
          <a:lstStyle/>
          <a:p>
            <a:pPr algn="ctr"/>
            <a:r>
              <a:rPr lang="zh-CN" altLang="en-US" sz="3200" b="1" dirty="0" smtClean="0">
                <a:solidFill>
                  <a:srgbClr val="FF0000"/>
                </a:solidFill>
              </a:rPr>
              <a:t>问题</a:t>
            </a:r>
            <a:r>
              <a:rPr lang="en-US" altLang="zh-CN" sz="3200" b="1" dirty="0" smtClean="0">
                <a:solidFill>
                  <a:srgbClr val="FF0000"/>
                </a:solidFill>
              </a:rPr>
              <a:t>8</a:t>
            </a:r>
            <a:r>
              <a:rPr lang="zh-CN" altLang="en-US" sz="3200" b="1" dirty="0" smtClean="0">
                <a:solidFill>
                  <a:srgbClr val="FF0000"/>
                </a:solidFill>
              </a:rPr>
              <a:t>：从这个例子中，我们会怎样来给出一个一般性的优化问题的形式化描述框架？</a:t>
            </a:r>
            <a:endParaRPr lang="en-US" altLang="zh-CN" sz="3200" b="1" dirty="0" smtClean="0">
              <a:solidFill>
                <a:srgbClr val="FF0000"/>
              </a:solidFill>
            </a:endParaRPr>
          </a:p>
          <a:p>
            <a:pPr algn="ctr"/>
            <a:r>
              <a:rPr lang="zh-CN" altLang="en-US" sz="3200" b="1" dirty="0" smtClean="0">
                <a:solidFill>
                  <a:srgbClr val="FF0000"/>
                </a:solidFill>
              </a:rPr>
              <a:t>或者说：该如何定义什么叫“优化问题”？</a:t>
            </a:r>
            <a:endParaRPr lang="zh-CN" altLang="en-US" sz="3200" b="1" dirty="0">
              <a:solidFill>
                <a:srgbClr val="FF0000"/>
              </a:solidFill>
            </a:endParaRPr>
          </a:p>
        </p:txBody>
      </p:sp>
    </p:spTree>
    <p:extLst>
      <p:ext uri="{BB962C8B-B14F-4D97-AF65-F5344CB8AC3E}">
        <p14:creationId xmlns:p14="http://schemas.microsoft.com/office/powerpoint/2010/main" val="205769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67" y="1917592"/>
            <a:ext cx="11356180" cy="4735718"/>
          </a:xfrm>
          <a:prstGeom prst="rect">
            <a:avLst/>
          </a:prstGeom>
        </p:spPr>
      </p:pic>
      <p:sp>
        <p:nvSpPr>
          <p:cNvPr id="5" name="文本框 4"/>
          <p:cNvSpPr txBox="1"/>
          <p:nvPr/>
        </p:nvSpPr>
        <p:spPr>
          <a:xfrm>
            <a:off x="481911" y="189640"/>
            <a:ext cx="1193917" cy="523220"/>
          </a:xfrm>
          <a:prstGeom prst="rect">
            <a:avLst/>
          </a:prstGeom>
          <a:noFill/>
        </p:spPr>
        <p:txBody>
          <a:bodyPr wrap="none" rtlCol="0">
            <a:spAutoFit/>
          </a:bodyPr>
          <a:lstStyle/>
          <a:p>
            <a:r>
              <a:rPr lang="en-US" altLang="zh-CN" sz="2800" dirty="0" smtClean="0"/>
              <a:t>Step 0:</a:t>
            </a:r>
            <a:endParaRPr lang="zh-CN" altLang="en-US" sz="2800" dirty="0"/>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699" y="340257"/>
            <a:ext cx="8053686" cy="792731"/>
          </a:xfrm>
          <a:prstGeom prst="rect">
            <a:avLst/>
          </a:prstGeom>
        </p:spPr>
      </p:pic>
      <p:sp>
        <p:nvSpPr>
          <p:cNvPr id="2" name="文本框 1"/>
          <p:cNvSpPr txBox="1"/>
          <p:nvPr/>
        </p:nvSpPr>
        <p:spPr>
          <a:xfrm>
            <a:off x="2514263" y="1263680"/>
            <a:ext cx="7907934" cy="523220"/>
          </a:xfrm>
          <a:prstGeom prst="rect">
            <a:avLst/>
          </a:prstGeom>
          <a:solidFill>
            <a:schemeClr val="bg2"/>
          </a:solidFill>
        </p:spPr>
        <p:txBody>
          <a:bodyPr wrap="none" rtlCol="0">
            <a:spAutoFit/>
          </a:bodyPr>
          <a:lstStyle/>
          <a:p>
            <a:r>
              <a:rPr lang="zh-CN" altLang="en-US" sz="2800" dirty="0" smtClean="0"/>
              <a:t>问题</a:t>
            </a:r>
            <a:r>
              <a:rPr lang="en-US" altLang="zh-CN" sz="2800" dirty="0" smtClean="0"/>
              <a:t>9</a:t>
            </a:r>
            <a:r>
              <a:rPr lang="zh-CN" altLang="en-US" sz="2800" dirty="0" smtClean="0"/>
              <a:t>：为何要专门提供描述输出结果的字母表？</a:t>
            </a:r>
            <a:endParaRPr lang="zh-CN" altLang="en-US" sz="2800" dirty="0"/>
          </a:p>
        </p:txBody>
      </p:sp>
    </p:spTree>
    <p:extLst>
      <p:ext uri="{BB962C8B-B14F-4D97-AF65-F5344CB8AC3E}">
        <p14:creationId xmlns:p14="http://schemas.microsoft.com/office/powerpoint/2010/main" val="11113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73" y="2807514"/>
            <a:ext cx="9713004" cy="4050486"/>
          </a:xfrm>
          <a:prstGeom prst="rect">
            <a:avLst/>
          </a:prstGeom>
        </p:spPr>
      </p:pic>
      <p:sp>
        <p:nvSpPr>
          <p:cNvPr id="5" name="文本框 4"/>
          <p:cNvSpPr txBox="1"/>
          <p:nvPr/>
        </p:nvSpPr>
        <p:spPr>
          <a:xfrm>
            <a:off x="481911" y="189640"/>
            <a:ext cx="1193917" cy="523220"/>
          </a:xfrm>
          <a:prstGeom prst="rect">
            <a:avLst/>
          </a:prstGeom>
          <a:noFill/>
        </p:spPr>
        <p:txBody>
          <a:bodyPr wrap="none" rtlCol="0">
            <a:spAutoFit/>
          </a:bodyPr>
          <a:lstStyle/>
          <a:p>
            <a:r>
              <a:rPr lang="en-US" altLang="zh-CN" sz="2800" dirty="0" smtClean="0"/>
              <a:t>Step 0:</a:t>
            </a:r>
            <a:endParaRPr lang="zh-CN" altLang="en-US" sz="2800" dirty="0"/>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699" y="340257"/>
            <a:ext cx="8053686" cy="792731"/>
          </a:xfrm>
          <a:prstGeom prst="rect">
            <a:avLst/>
          </a:prstGeom>
        </p:spPr>
      </p:pic>
      <p:sp>
        <p:nvSpPr>
          <p:cNvPr id="9" name="文本框 8"/>
          <p:cNvSpPr txBox="1"/>
          <p:nvPr/>
        </p:nvSpPr>
        <p:spPr>
          <a:xfrm>
            <a:off x="481911" y="1296489"/>
            <a:ext cx="1193917" cy="523220"/>
          </a:xfrm>
          <a:prstGeom prst="rect">
            <a:avLst/>
          </a:prstGeom>
          <a:solidFill>
            <a:schemeClr val="bg2">
              <a:lumMod val="75000"/>
            </a:schemeClr>
          </a:solidFill>
        </p:spPr>
        <p:txBody>
          <a:bodyPr wrap="none" rtlCol="0">
            <a:spAutoFit/>
          </a:bodyPr>
          <a:lstStyle/>
          <a:p>
            <a:r>
              <a:rPr lang="en-US" altLang="zh-CN" sz="2800" dirty="0" smtClean="0">
                <a:solidFill>
                  <a:srgbClr val="FF0000"/>
                </a:solidFill>
              </a:rPr>
              <a:t>Step 1:</a:t>
            </a:r>
            <a:endParaRPr lang="zh-CN" altLang="en-US" sz="2800" dirty="0">
              <a:solidFill>
                <a:srgbClr val="FF0000"/>
              </a:solidFill>
            </a:endParaRPr>
          </a:p>
        </p:txBody>
      </p:sp>
      <p:pic>
        <p:nvPicPr>
          <p:cNvPr id="10" name="图片 9"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3698" y="1198605"/>
            <a:ext cx="9579450" cy="718987"/>
          </a:xfrm>
          <a:prstGeom prst="rect">
            <a:avLst/>
          </a:prstGeom>
        </p:spPr>
      </p:pic>
      <p:sp>
        <p:nvSpPr>
          <p:cNvPr id="11" name="云形 10"/>
          <p:cNvSpPr/>
          <p:nvPr/>
        </p:nvSpPr>
        <p:spPr>
          <a:xfrm>
            <a:off x="462411" y="4491975"/>
            <a:ext cx="5251622" cy="188629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i="1" dirty="0" smtClean="0"/>
              <a:t>问题</a:t>
            </a:r>
            <a:r>
              <a:rPr lang="en-US" altLang="zh-CN" sz="3600" i="1" dirty="0" smtClean="0"/>
              <a:t>10</a:t>
            </a:r>
            <a:r>
              <a:rPr lang="zh-CN" altLang="en-US" sz="3600" i="1" dirty="0" smtClean="0"/>
              <a:t>：</a:t>
            </a:r>
            <a:r>
              <a:rPr lang="en-US" altLang="zh-CN" sz="3600" i="1" dirty="0" smtClean="0"/>
              <a:t>L</a:t>
            </a:r>
            <a:r>
              <a:rPr lang="zh-CN" altLang="en-US" sz="3600" dirty="0" smtClean="0"/>
              <a:t>和</a:t>
            </a:r>
            <a:r>
              <a:rPr lang="en-US" altLang="zh-CN" sz="3600" i="1" dirty="0" smtClean="0"/>
              <a:t>L</a:t>
            </a:r>
            <a:r>
              <a:rPr lang="en-US" altLang="zh-CN" sz="3600" i="1" baseline="-25000" dirty="0" smtClean="0"/>
              <a:t>I</a:t>
            </a:r>
            <a:r>
              <a:rPr lang="zh-CN" altLang="en-US" sz="3600" dirty="0" smtClean="0"/>
              <a:t>的区别是什么</a:t>
            </a:r>
            <a:r>
              <a:rPr lang="zh-CN" altLang="en-US" sz="3600" dirty="0" smtClean="0"/>
              <a:t>？</a:t>
            </a:r>
            <a:endParaRPr lang="zh-CN" altLang="en-US" sz="3600" dirty="0"/>
          </a:p>
        </p:txBody>
      </p:sp>
      <p:pic>
        <p:nvPicPr>
          <p:cNvPr id="2" name="图片 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11" y="2465639"/>
            <a:ext cx="11202963" cy="1546607"/>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2" name="云形 11"/>
          <p:cNvSpPr/>
          <p:nvPr/>
        </p:nvSpPr>
        <p:spPr>
          <a:xfrm>
            <a:off x="6178675" y="4560293"/>
            <a:ext cx="5828270" cy="188629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i="1" dirty="0" smtClean="0"/>
              <a:t>问题</a:t>
            </a:r>
            <a:r>
              <a:rPr lang="en-US" altLang="zh-CN" sz="3200" i="1" dirty="0" smtClean="0"/>
              <a:t>10.1</a:t>
            </a:r>
            <a:r>
              <a:rPr lang="zh-CN" altLang="en-US" sz="3200" i="1" dirty="0" smtClean="0"/>
              <a:t>：</a:t>
            </a:r>
            <a:r>
              <a:rPr lang="zh-CN" altLang="en-US" sz="3200" i="1" dirty="0" smtClean="0"/>
              <a:t>既然</a:t>
            </a:r>
            <a:r>
              <a:rPr lang="en-US" altLang="zh-CN" sz="3200" i="1" dirty="0" smtClean="0"/>
              <a:t>L</a:t>
            </a:r>
            <a:r>
              <a:rPr lang="zh-CN" altLang="en-US" sz="3200" i="1" dirty="0" smtClean="0"/>
              <a:t>常被省略，为何</a:t>
            </a:r>
            <a:r>
              <a:rPr lang="en-US" altLang="zh-CN" sz="3200" i="1" dirty="0" smtClean="0"/>
              <a:t>U</a:t>
            </a:r>
            <a:r>
              <a:rPr lang="zh-CN" altLang="en-US" sz="3200" i="1" dirty="0" smtClean="0"/>
              <a:t>的形式定义中还保留了</a:t>
            </a:r>
            <a:r>
              <a:rPr lang="en-US" altLang="zh-CN" sz="3200" i="1" dirty="0" smtClean="0"/>
              <a:t>L</a:t>
            </a:r>
            <a:r>
              <a:rPr lang="zh-CN" altLang="en-US" sz="3200" i="1" dirty="0" smtClean="0"/>
              <a:t>？</a:t>
            </a:r>
            <a:endParaRPr lang="zh-CN" altLang="en-US" sz="3200" dirty="0"/>
          </a:p>
        </p:txBody>
      </p:sp>
    </p:spTree>
    <p:extLst>
      <p:ext uri="{BB962C8B-B14F-4D97-AF65-F5344CB8AC3E}">
        <p14:creationId xmlns:p14="http://schemas.microsoft.com/office/powerpoint/2010/main" val="304447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698" y="3755299"/>
            <a:ext cx="7440229" cy="3102701"/>
          </a:xfrm>
          <a:prstGeom prst="rect">
            <a:avLst/>
          </a:prstGeom>
        </p:spPr>
      </p:pic>
      <p:sp>
        <p:nvSpPr>
          <p:cNvPr id="5" name="文本框 4"/>
          <p:cNvSpPr txBox="1"/>
          <p:nvPr/>
        </p:nvSpPr>
        <p:spPr>
          <a:xfrm>
            <a:off x="481911" y="736622"/>
            <a:ext cx="1193917" cy="523220"/>
          </a:xfrm>
          <a:prstGeom prst="rect">
            <a:avLst/>
          </a:prstGeom>
          <a:noFill/>
        </p:spPr>
        <p:txBody>
          <a:bodyPr wrap="none" rtlCol="0">
            <a:spAutoFit/>
          </a:bodyPr>
          <a:lstStyle/>
          <a:p>
            <a:r>
              <a:rPr lang="en-US" altLang="zh-CN" sz="2800" dirty="0" smtClean="0"/>
              <a:t>Step 0:</a:t>
            </a:r>
            <a:endParaRPr lang="zh-CN" altLang="en-US" sz="2800" dirty="0"/>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699" y="340257"/>
            <a:ext cx="8053686" cy="792731"/>
          </a:xfrm>
          <a:prstGeom prst="rect">
            <a:avLst/>
          </a:prstGeom>
        </p:spPr>
      </p:pic>
      <p:sp>
        <p:nvSpPr>
          <p:cNvPr id="9" name="文本框 8"/>
          <p:cNvSpPr txBox="1"/>
          <p:nvPr/>
        </p:nvSpPr>
        <p:spPr>
          <a:xfrm>
            <a:off x="481911" y="2121123"/>
            <a:ext cx="1193917" cy="523220"/>
          </a:xfrm>
          <a:prstGeom prst="rect">
            <a:avLst/>
          </a:prstGeom>
          <a:solidFill>
            <a:schemeClr val="bg2">
              <a:lumMod val="75000"/>
            </a:schemeClr>
          </a:solidFill>
        </p:spPr>
        <p:txBody>
          <a:bodyPr wrap="none" rtlCol="0">
            <a:spAutoFit/>
          </a:bodyPr>
          <a:lstStyle/>
          <a:p>
            <a:r>
              <a:rPr lang="en-US" altLang="zh-CN" sz="2800" dirty="0" smtClean="0">
                <a:solidFill>
                  <a:srgbClr val="FF0000"/>
                </a:solidFill>
              </a:rPr>
              <a:t>Step 2:</a:t>
            </a:r>
            <a:endParaRPr lang="zh-CN" altLang="en-US" sz="2800" dirty="0">
              <a:solidFill>
                <a:srgbClr val="FF0000"/>
              </a:solidFill>
            </a:endParaRPr>
          </a:p>
        </p:txBody>
      </p:sp>
      <p:pic>
        <p:nvPicPr>
          <p:cNvPr id="10" name="图片 9"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3698" y="1198605"/>
            <a:ext cx="9579450" cy="718987"/>
          </a:xfrm>
          <a:prstGeom prst="rect">
            <a:avLst/>
          </a:prstGeom>
        </p:spPr>
      </p:pic>
      <p:sp>
        <p:nvSpPr>
          <p:cNvPr id="12" name="文本框 11"/>
          <p:cNvSpPr txBox="1"/>
          <p:nvPr/>
        </p:nvSpPr>
        <p:spPr>
          <a:xfrm>
            <a:off x="481911" y="1394372"/>
            <a:ext cx="1193917" cy="523220"/>
          </a:xfrm>
          <a:prstGeom prst="rect">
            <a:avLst/>
          </a:prstGeom>
          <a:solidFill>
            <a:schemeClr val="bg2">
              <a:lumMod val="75000"/>
            </a:schemeClr>
          </a:solidFill>
        </p:spPr>
        <p:txBody>
          <a:bodyPr wrap="none" rtlCol="0">
            <a:spAutoFit/>
          </a:bodyPr>
          <a:lstStyle/>
          <a:p>
            <a:r>
              <a:rPr lang="en-US" altLang="zh-CN" sz="2800" dirty="0" smtClean="0">
                <a:solidFill>
                  <a:srgbClr val="FF0000"/>
                </a:solidFill>
              </a:rPr>
              <a:t>Step 1:</a:t>
            </a:r>
            <a:endParaRPr lang="zh-CN" altLang="en-US" sz="2800" dirty="0">
              <a:solidFill>
                <a:srgbClr val="FF0000"/>
              </a:solidFill>
            </a:endParaRPr>
          </a:p>
        </p:txBody>
      </p:sp>
      <p:pic>
        <p:nvPicPr>
          <p:cNvPr id="13" name="图片 1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6627" y="2045332"/>
            <a:ext cx="9705996" cy="648439"/>
          </a:xfrm>
          <a:prstGeom prst="rect">
            <a:avLst/>
          </a:prstGeom>
        </p:spPr>
      </p:pic>
      <p:sp>
        <p:nvSpPr>
          <p:cNvPr id="14" name="文本框 13"/>
          <p:cNvSpPr txBox="1"/>
          <p:nvPr/>
        </p:nvSpPr>
        <p:spPr>
          <a:xfrm>
            <a:off x="481911" y="2884945"/>
            <a:ext cx="1193917" cy="523220"/>
          </a:xfrm>
          <a:prstGeom prst="rect">
            <a:avLst/>
          </a:prstGeom>
          <a:solidFill>
            <a:schemeClr val="bg2">
              <a:lumMod val="75000"/>
            </a:schemeClr>
          </a:solidFill>
        </p:spPr>
        <p:txBody>
          <a:bodyPr wrap="none" rtlCol="0">
            <a:spAutoFit/>
          </a:bodyPr>
          <a:lstStyle/>
          <a:p>
            <a:r>
              <a:rPr lang="en-US" altLang="zh-CN" sz="2800" dirty="0" smtClean="0">
                <a:solidFill>
                  <a:srgbClr val="FF0000"/>
                </a:solidFill>
              </a:rPr>
              <a:t>Step 3:</a:t>
            </a:r>
            <a:endParaRPr lang="zh-CN" altLang="en-US" sz="2800" dirty="0">
              <a:solidFill>
                <a:srgbClr val="FF0000"/>
              </a:solidFill>
            </a:endParaRPr>
          </a:p>
        </p:txBody>
      </p:sp>
      <p:pic>
        <p:nvPicPr>
          <p:cNvPr id="15" name="图片 14"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3698" y="2693771"/>
            <a:ext cx="9240277" cy="667026"/>
          </a:xfrm>
          <a:prstGeom prst="rect">
            <a:avLst/>
          </a:prstGeom>
        </p:spPr>
      </p:pic>
      <p:sp>
        <p:nvSpPr>
          <p:cNvPr id="16" name="文本框 15"/>
          <p:cNvSpPr txBox="1"/>
          <p:nvPr/>
        </p:nvSpPr>
        <p:spPr>
          <a:xfrm>
            <a:off x="481911" y="3506428"/>
            <a:ext cx="1193917" cy="523220"/>
          </a:xfrm>
          <a:prstGeom prst="rect">
            <a:avLst/>
          </a:prstGeom>
          <a:solidFill>
            <a:schemeClr val="bg2">
              <a:lumMod val="75000"/>
            </a:schemeClr>
          </a:solidFill>
        </p:spPr>
        <p:txBody>
          <a:bodyPr wrap="none" rtlCol="0">
            <a:spAutoFit/>
          </a:bodyPr>
          <a:lstStyle/>
          <a:p>
            <a:r>
              <a:rPr lang="en-US" altLang="zh-CN" sz="2800" dirty="0" smtClean="0">
                <a:solidFill>
                  <a:srgbClr val="FF0000"/>
                </a:solidFill>
              </a:rPr>
              <a:t>Step 4:</a:t>
            </a:r>
            <a:endParaRPr lang="zh-CN" altLang="en-US" sz="2800" dirty="0">
              <a:solidFill>
                <a:srgbClr val="FF0000"/>
              </a:solidFill>
            </a:endParaRPr>
          </a:p>
        </p:txBody>
      </p:sp>
      <p:pic>
        <p:nvPicPr>
          <p:cNvPr id="18" name="图片 17"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3698" y="3360797"/>
            <a:ext cx="4722824" cy="455997"/>
          </a:xfrm>
          <a:prstGeom prst="rect">
            <a:avLst/>
          </a:prstGeom>
        </p:spPr>
      </p:pic>
    </p:spTree>
    <p:extLst>
      <p:ext uri="{BB962C8B-B14F-4D97-AF65-F5344CB8AC3E}">
        <p14:creationId xmlns:p14="http://schemas.microsoft.com/office/powerpoint/2010/main" val="294229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优化问题的形式定义</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17" y="1690687"/>
            <a:ext cx="11250883" cy="4598901"/>
          </a:xfrm>
          <a:prstGeom prst="rect">
            <a:avLst/>
          </a:prstGeom>
        </p:spPr>
      </p:pic>
    </p:spTree>
    <p:extLst>
      <p:ext uri="{BB962C8B-B14F-4D97-AF65-F5344CB8AC3E}">
        <p14:creationId xmlns:p14="http://schemas.microsoft.com/office/powerpoint/2010/main" val="1954198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算法问题编码</a:t>
            </a:r>
            <a:r>
              <a:rPr lang="en-US" altLang="zh-CN" dirty="0" smtClean="0"/>
              <a:t>–</a:t>
            </a:r>
            <a:r>
              <a:rPr lang="zh-CN" altLang="en-US" dirty="0" smtClean="0"/>
              <a:t> </a:t>
            </a:r>
            <a:r>
              <a:rPr lang="zh-CN" altLang="en-US" dirty="0" smtClean="0"/>
              <a:t>“渡河问题”</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254947" y="3883628"/>
            <a:ext cx="4932040" cy="2924944"/>
          </a:xfrm>
          <a:prstGeom prst="rect">
            <a:avLst/>
          </a:prstGeom>
          <a:noFill/>
          <a:ln w="9525">
            <a:noFill/>
            <a:miter lim="800000"/>
            <a:headEnd/>
            <a:tailEnd/>
          </a:ln>
        </p:spPr>
      </p:pic>
      <p:sp>
        <p:nvSpPr>
          <p:cNvPr id="4" name="TextBox 3"/>
          <p:cNvSpPr txBox="1"/>
          <p:nvPr/>
        </p:nvSpPr>
        <p:spPr>
          <a:xfrm>
            <a:off x="2063552" y="1700809"/>
            <a:ext cx="8064896" cy="2086725"/>
          </a:xfrm>
          <a:prstGeom prst="rect">
            <a:avLst/>
          </a:prstGeom>
          <a:noFill/>
        </p:spPr>
        <p:txBody>
          <a:bodyPr wrap="square" rtlCol="0">
            <a:spAutoFit/>
          </a:bodyPr>
          <a:lstStyle/>
          <a:p>
            <a:pPr>
              <a:spcBef>
                <a:spcPct val="40000"/>
              </a:spcBef>
            </a:pPr>
            <a:r>
              <a:rPr lang="zh-CN" altLang="en-US" b="1" dirty="0">
                <a:solidFill>
                  <a:srgbClr val="FF0000"/>
                </a:solidFill>
                <a:latin typeface="楷体" pitchFamily="49" charset="-122"/>
                <a:ea typeface="楷体" pitchFamily="49" charset="-122"/>
              </a:rPr>
              <a:t>问题</a:t>
            </a:r>
            <a:r>
              <a:rPr lang="zh-CN" altLang="en-US" dirty="0">
                <a:latin typeface="楷体" pitchFamily="49" charset="-122"/>
                <a:ea typeface="楷体" pitchFamily="49" charset="-122"/>
              </a:rPr>
              <a:t>：人、狼、羊、菜用一条只能同时载两位的小船渡河，“狼羊”、“羊菜”不能在无人在场时共处，当然只有人能驾船。</a:t>
            </a:r>
          </a:p>
          <a:p>
            <a:pPr>
              <a:spcBef>
                <a:spcPct val="40000"/>
              </a:spcBef>
            </a:pPr>
            <a:r>
              <a:rPr lang="zh-CN" altLang="en-US" b="1" dirty="0">
                <a:solidFill>
                  <a:srgbClr val="FF0000"/>
                </a:solidFill>
                <a:latin typeface="楷体" pitchFamily="49" charset="-122"/>
                <a:ea typeface="楷体" pitchFamily="49" charset="-122"/>
              </a:rPr>
              <a:t>图模型</a:t>
            </a:r>
            <a:r>
              <a:rPr lang="zh-CN" altLang="en-US" dirty="0">
                <a:latin typeface="楷体" pitchFamily="49" charset="-122"/>
                <a:ea typeface="楷体" pitchFamily="49" charset="-122"/>
              </a:rPr>
              <a:t>：顶点表示“原岸的状态”，两点之间有边当且仅当一次合理的渡河“操作”能够实现该状态的转变。</a:t>
            </a:r>
          </a:p>
          <a:p>
            <a:pPr>
              <a:spcBef>
                <a:spcPct val="40000"/>
              </a:spcBef>
            </a:pPr>
            <a:r>
              <a:rPr lang="zh-CN" altLang="en-US" dirty="0">
                <a:latin typeface="楷体" pitchFamily="49" charset="-122"/>
                <a:ea typeface="楷体" pitchFamily="49" charset="-122"/>
              </a:rPr>
              <a:t>起始状态是“人狼羊菜”，结束状态是“空”。“允许状态”只有</a:t>
            </a:r>
            <a:r>
              <a:rPr lang="en-US" altLang="zh-CN" dirty="0">
                <a:latin typeface="楷体" pitchFamily="49" charset="-122"/>
                <a:ea typeface="楷体" pitchFamily="49" charset="-122"/>
              </a:rPr>
              <a:t>10</a:t>
            </a:r>
            <a:r>
              <a:rPr lang="zh-CN" altLang="en-US" dirty="0">
                <a:latin typeface="楷体" pitchFamily="49" charset="-122"/>
                <a:ea typeface="楷体" pitchFamily="49" charset="-122"/>
              </a:rPr>
              <a:t>个。</a:t>
            </a:r>
          </a:p>
          <a:p>
            <a:pPr>
              <a:spcBef>
                <a:spcPct val="40000"/>
              </a:spcBef>
            </a:pPr>
            <a:r>
              <a:rPr lang="zh-CN" altLang="en-US" b="1" dirty="0">
                <a:solidFill>
                  <a:srgbClr val="FF0000"/>
                </a:solidFill>
                <a:latin typeface="楷体" pitchFamily="49" charset="-122"/>
                <a:ea typeface="楷体" pitchFamily="49" charset="-122"/>
              </a:rPr>
              <a:t>问题的解</a:t>
            </a:r>
            <a:r>
              <a:rPr lang="zh-CN" altLang="en-US" dirty="0">
                <a:latin typeface="楷体" pitchFamily="49" charset="-122"/>
                <a:ea typeface="楷体" pitchFamily="49" charset="-122"/>
              </a:rPr>
              <a:t>：找到一条从起始状态到结束状态的尽可能短的通路。</a:t>
            </a:r>
          </a:p>
        </p:txBody>
      </p:sp>
      <p:grpSp>
        <p:nvGrpSpPr>
          <p:cNvPr id="38" name="组合 37"/>
          <p:cNvGrpSpPr/>
          <p:nvPr/>
        </p:nvGrpSpPr>
        <p:grpSpPr>
          <a:xfrm>
            <a:off x="1775520" y="3933058"/>
            <a:ext cx="4028194" cy="2659613"/>
            <a:chOff x="1835150" y="3500438"/>
            <a:chExt cx="5946788" cy="2770072"/>
          </a:xfrm>
        </p:grpSpPr>
        <p:sp>
          <p:nvSpPr>
            <p:cNvPr id="39" name="Rectangle 9"/>
            <p:cNvSpPr>
              <a:spLocks noChangeArrowheads="1"/>
            </p:cNvSpPr>
            <p:nvPr/>
          </p:nvSpPr>
          <p:spPr bwMode="auto">
            <a:xfrm>
              <a:off x="6645275" y="5949950"/>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空</a:t>
              </a:r>
              <a:endParaRPr kumimoji="1" lang="zh-CN" altLang="en-US" sz="1400" dirty="0">
                <a:latin typeface="Times New Roman" pitchFamily="18" charset="0"/>
              </a:endParaRPr>
            </a:p>
          </p:txBody>
        </p:sp>
        <p:sp>
          <p:nvSpPr>
            <p:cNvPr id="40" name="Rectangle 10"/>
            <p:cNvSpPr>
              <a:spLocks noChangeArrowheads="1"/>
            </p:cNvSpPr>
            <p:nvPr/>
          </p:nvSpPr>
          <p:spPr bwMode="auto">
            <a:xfrm>
              <a:off x="6927850" y="5942013"/>
              <a:ext cx="125426" cy="320560"/>
            </a:xfrm>
            <a:prstGeom prst="rect">
              <a:avLst/>
            </a:prstGeom>
            <a:noFill/>
            <a:ln w="9525">
              <a:noFill/>
              <a:miter lim="800000"/>
              <a:headEnd/>
              <a:tailEnd/>
            </a:ln>
          </p:spPr>
          <p:txBody>
            <a:bodyPr wrap="none" lIns="0" tIns="0" rIns="0" bIns="0">
              <a:spAutoFit/>
            </a:bodyPr>
            <a:lstStyle/>
            <a:p>
              <a:r>
                <a:rPr kumimoji="1" lang="en-US" altLang="zh-CN" sz="2000">
                  <a:solidFill>
                    <a:srgbClr val="000000"/>
                  </a:solidFill>
                  <a:latin typeface="Times New Roman" pitchFamily="18" charset="0"/>
                </a:rPr>
                <a:t>(</a:t>
              </a:r>
              <a:endParaRPr kumimoji="1" lang="en-US" altLang="zh-CN" sz="2400">
                <a:latin typeface="Times New Roman" pitchFamily="18" charset="0"/>
              </a:endParaRPr>
            </a:p>
          </p:txBody>
        </p:sp>
        <p:sp>
          <p:nvSpPr>
            <p:cNvPr id="41" name="Rectangle 11"/>
            <p:cNvSpPr>
              <a:spLocks noChangeArrowheads="1"/>
            </p:cNvSpPr>
            <p:nvPr/>
          </p:nvSpPr>
          <p:spPr bwMode="auto">
            <a:xfrm>
              <a:off x="7019925" y="5949950"/>
              <a:ext cx="762013" cy="320560"/>
            </a:xfrm>
            <a:prstGeom prst="rect">
              <a:avLst/>
            </a:prstGeom>
            <a:noFill/>
            <a:ln w="9525">
              <a:noFill/>
              <a:miter lim="800000"/>
              <a:headEnd/>
              <a:tailEnd/>
            </a:ln>
          </p:spPr>
          <p:txBody>
            <a:bodyPr wrap="none" lIns="0" tIns="0" rIns="0" bIns="0">
              <a:spAutoFit/>
            </a:bodyPr>
            <a:lstStyle/>
            <a:p>
              <a:r>
                <a:rPr kumimoji="1" lang="zh-CN" altLang="en-US" sz="2000" b="1" i="1">
                  <a:solidFill>
                    <a:srgbClr val="FF0000"/>
                  </a:solidFill>
                  <a:latin typeface="宋体" charset="-122"/>
                </a:rPr>
                <a:t>成功</a:t>
              </a:r>
              <a:endParaRPr kumimoji="1" lang="zh-CN" altLang="en-US" sz="2400">
                <a:latin typeface="Times New Roman" pitchFamily="18" charset="0"/>
              </a:endParaRPr>
            </a:p>
          </p:txBody>
        </p:sp>
        <p:sp>
          <p:nvSpPr>
            <p:cNvPr id="42" name="Rectangle 12"/>
            <p:cNvSpPr>
              <a:spLocks noChangeArrowheads="1"/>
            </p:cNvSpPr>
            <p:nvPr/>
          </p:nvSpPr>
          <p:spPr bwMode="auto">
            <a:xfrm>
              <a:off x="7597775" y="5942013"/>
              <a:ext cx="125426" cy="320560"/>
            </a:xfrm>
            <a:prstGeom prst="rect">
              <a:avLst/>
            </a:prstGeom>
            <a:noFill/>
            <a:ln w="9525">
              <a:noFill/>
              <a:miter lim="800000"/>
              <a:headEnd/>
              <a:tailEnd/>
            </a:ln>
          </p:spPr>
          <p:txBody>
            <a:bodyPr wrap="none" lIns="0" tIns="0" rIns="0" bIns="0">
              <a:spAutoFit/>
            </a:bodyPr>
            <a:lstStyle/>
            <a:p>
              <a:r>
                <a:rPr kumimoji="1" lang="en-US" altLang="zh-CN" sz="2000">
                  <a:solidFill>
                    <a:srgbClr val="000000"/>
                  </a:solidFill>
                  <a:latin typeface="Times New Roman" pitchFamily="18" charset="0"/>
                </a:rPr>
                <a:t>)</a:t>
              </a:r>
              <a:endParaRPr kumimoji="1" lang="en-US" altLang="zh-CN" sz="2400">
                <a:latin typeface="Times New Roman" pitchFamily="18" charset="0"/>
              </a:endParaRPr>
            </a:p>
          </p:txBody>
        </p:sp>
        <p:sp>
          <p:nvSpPr>
            <p:cNvPr id="43" name="Rectangle 15"/>
            <p:cNvSpPr>
              <a:spLocks noChangeArrowheads="1"/>
            </p:cNvSpPr>
            <p:nvPr/>
          </p:nvSpPr>
          <p:spPr bwMode="auto">
            <a:xfrm>
              <a:off x="1835150" y="3573463"/>
              <a:ext cx="1060191"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人羊狼菜</a:t>
              </a:r>
              <a:endParaRPr kumimoji="1" lang="zh-CN" altLang="en-US" sz="1400" dirty="0">
                <a:latin typeface="Times New Roman" pitchFamily="18" charset="0"/>
              </a:endParaRPr>
            </a:p>
          </p:txBody>
        </p:sp>
        <p:sp>
          <p:nvSpPr>
            <p:cNvPr id="44" name="Oval 17"/>
            <p:cNvSpPr>
              <a:spLocks noChangeArrowheads="1"/>
            </p:cNvSpPr>
            <p:nvPr/>
          </p:nvSpPr>
          <p:spPr bwMode="auto">
            <a:xfrm>
              <a:off x="2278063" y="3846513"/>
              <a:ext cx="119062" cy="114300"/>
            </a:xfrm>
            <a:prstGeom prst="ellipse">
              <a:avLst/>
            </a:prstGeom>
            <a:solidFill>
              <a:srgbClr val="FF0000"/>
            </a:solidFill>
            <a:ln w="14288">
              <a:solidFill>
                <a:srgbClr val="000000"/>
              </a:solidFill>
              <a:round/>
              <a:headEnd/>
              <a:tailEnd/>
            </a:ln>
          </p:spPr>
          <p:txBody>
            <a:bodyPr/>
            <a:lstStyle/>
            <a:p>
              <a:endParaRPr lang="zh-CN" altLang="en-US"/>
            </a:p>
          </p:txBody>
        </p:sp>
        <p:sp>
          <p:nvSpPr>
            <p:cNvPr id="45" name="Oval 18"/>
            <p:cNvSpPr>
              <a:spLocks noChangeArrowheads="1"/>
            </p:cNvSpPr>
            <p:nvPr/>
          </p:nvSpPr>
          <p:spPr bwMode="auto">
            <a:xfrm>
              <a:off x="3400425" y="3846513"/>
              <a:ext cx="119063"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6" name="Oval 19"/>
            <p:cNvSpPr>
              <a:spLocks noChangeArrowheads="1"/>
            </p:cNvSpPr>
            <p:nvPr/>
          </p:nvSpPr>
          <p:spPr bwMode="auto">
            <a:xfrm>
              <a:off x="4529138" y="3846513"/>
              <a:ext cx="119062"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7" name="Oval 20"/>
            <p:cNvSpPr>
              <a:spLocks noChangeArrowheads="1"/>
            </p:cNvSpPr>
            <p:nvPr/>
          </p:nvSpPr>
          <p:spPr bwMode="auto">
            <a:xfrm>
              <a:off x="5651500" y="3846513"/>
              <a:ext cx="119063"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8" name="Oval 21"/>
            <p:cNvSpPr>
              <a:spLocks noChangeArrowheads="1"/>
            </p:cNvSpPr>
            <p:nvPr/>
          </p:nvSpPr>
          <p:spPr bwMode="auto">
            <a:xfrm>
              <a:off x="6780213" y="3846513"/>
              <a:ext cx="119062"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9" name="Oval 22"/>
            <p:cNvSpPr>
              <a:spLocks noChangeArrowheads="1"/>
            </p:cNvSpPr>
            <p:nvPr/>
          </p:nvSpPr>
          <p:spPr bwMode="auto">
            <a:xfrm>
              <a:off x="2278063" y="5816600"/>
              <a:ext cx="119062"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0" name="Oval 23"/>
            <p:cNvSpPr>
              <a:spLocks noChangeArrowheads="1"/>
            </p:cNvSpPr>
            <p:nvPr/>
          </p:nvSpPr>
          <p:spPr bwMode="auto">
            <a:xfrm>
              <a:off x="3400425" y="5816600"/>
              <a:ext cx="119063"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1" name="Oval 24"/>
            <p:cNvSpPr>
              <a:spLocks noChangeArrowheads="1"/>
            </p:cNvSpPr>
            <p:nvPr/>
          </p:nvSpPr>
          <p:spPr bwMode="auto">
            <a:xfrm>
              <a:off x="6780213" y="5816600"/>
              <a:ext cx="119062" cy="112713"/>
            </a:xfrm>
            <a:prstGeom prst="ellipse">
              <a:avLst/>
            </a:prstGeom>
            <a:solidFill>
              <a:srgbClr val="FF0000"/>
            </a:solidFill>
            <a:ln w="14288">
              <a:solidFill>
                <a:srgbClr val="000000"/>
              </a:solidFill>
              <a:round/>
              <a:headEnd/>
              <a:tailEnd/>
            </a:ln>
          </p:spPr>
          <p:txBody>
            <a:bodyPr/>
            <a:lstStyle/>
            <a:p>
              <a:endParaRPr lang="zh-CN" altLang="en-US"/>
            </a:p>
          </p:txBody>
        </p:sp>
        <p:sp>
          <p:nvSpPr>
            <p:cNvPr id="52" name="Oval 25"/>
            <p:cNvSpPr>
              <a:spLocks noChangeArrowheads="1"/>
            </p:cNvSpPr>
            <p:nvPr/>
          </p:nvSpPr>
          <p:spPr bwMode="auto">
            <a:xfrm>
              <a:off x="5651500" y="5816600"/>
              <a:ext cx="119063"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3" name="Oval 26"/>
            <p:cNvSpPr>
              <a:spLocks noChangeArrowheads="1"/>
            </p:cNvSpPr>
            <p:nvPr/>
          </p:nvSpPr>
          <p:spPr bwMode="auto">
            <a:xfrm>
              <a:off x="4529138" y="5816600"/>
              <a:ext cx="119062"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4" name="Rectangle 29"/>
            <p:cNvSpPr>
              <a:spLocks noChangeArrowheads="1"/>
            </p:cNvSpPr>
            <p:nvPr/>
          </p:nvSpPr>
          <p:spPr bwMode="auto">
            <a:xfrm>
              <a:off x="3132138" y="3573463"/>
              <a:ext cx="795144"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Times New Roman" pitchFamily="18" charset="0"/>
                </a:rPr>
                <a:t>人</a:t>
              </a:r>
              <a:r>
                <a:rPr kumimoji="1" lang="zh-CN" altLang="en-US" sz="1400" dirty="0">
                  <a:solidFill>
                    <a:srgbClr val="000000"/>
                  </a:solidFill>
                  <a:latin typeface="宋体" charset="-122"/>
                </a:rPr>
                <a:t>狼菜</a:t>
              </a:r>
            </a:p>
          </p:txBody>
        </p:sp>
        <p:sp>
          <p:nvSpPr>
            <p:cNvPr id="55" name="Rectangle 32"/>
            <p:cNvSpPr>
              <a:spLocks noChangeArrowheads="1"/>
            </p:cNvSpPr>
            <p:nvPr/>
          </p:nvSpPr>
          <p:spPr bwMode="auto">
            <a:xfrm>
              <a:off x="4203700" y="3544889"/>
              <a:ext cx="795144"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a:t>
              </a:r>
              <a:endParaRPr kumimoji="1" lang="zh-CN" altLang="en-US" sz="1400" dirty="0">
                <a:latin typeface="Times New Roman" pitchFamily="18" charset="0"/>
              </a:endParaRPr>
            </a:p>
          </p:txBody>
        </p:sp>
        <p:sp>
          <p:nvSpPr>
            <p:cNvPr id="56" name="Rectangle 35"/>
            <p:cNvSpPr>
              <a:spLocks noChangeArrowheads="1"/>
            </p:cNvSpPr>
            <p:nvPr/>
          </p:nvSpPr>
          <p:spPr bwMode="auto">
            <a:xfrm>
              <a:off x="5364162" y="3500438"/>
              <a:ext cx="795144"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a:t>
              </a:r>
              <a:r>
                <a:rPr kumimoji="1" lang="zh-CN" altLang="en-US" sz="1400" dirty="0">
                  <a:solidFill>
                    <a:srgbClr val="000000"/>
                  </a:solidFill>
                  <a:latin typeface="Times New Roman" pitchFamily="18" charset="0"/>
                </a:rPr>
                <a:t>菜</a:t>
              </a:r>
              <a:endParaRPr kumimoji="1" lang="zh-CN" altLang="en-US" sz="1400" dirty="0">
                <a:latin typeface="Times New Roman" pitchFamily="18" charset="0"/>
              </a:endParaRPr>
            </a:p>
          </p:txBody>
        </p:sp>
        <p:sp>
          <p:nvSpPr>
            <p:cNvPr id="57" name="Rectangle 39"/>
            <p:cNvSpPr>
              <a:spLocks noChangeArrowheads="1"/>
            </p:cNvSpPr>
            <p:nvPr/>
          </p:nvSpPr>
          <p:spPr bwMode="auto">
            <a:xfrm>
              <a:off x="2001838" y="5943600"/>
              <a:ext cx="530096"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狼菜</a:t>
              </a:r>
              <a:endParaRPr kumimoji="1" lang="zh-CN" altLang="en-US" sz="1400" dirty="0">
                <a:latin typeface="Times New Roman" pitchFamily="18" charset="0"/>
              </a:endParaRPr>
            </a:p>
          </p:txBody>
        </p:sp>
        <p:sp>
          <p:nvSpPr>
            <p:cNvPr id="58" name="Rectangle 42"/>
            <p:cNvSpPr>
              <a:spLocks noChangeArrowheads="1"/>
            </p:cNvSpPr>
            <p:nvPr/>
          </p:nvSpPr>
          <p:spPr bwMode="auto">
            <a:xfrm>
              <a:off x="3322637" y="5956300"/>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狼</a:t>
              </a:r>
              <a:endParaRPr kumimoji="1" lang="zh-CN" altLang="en-US" sz="1400" dirty="0">
                <a:latin typeface="Times New Roman" pitchFamily="18" charset="0"/>
              </a:endParaRPr>
            </a:p>
          </p:txBody>
        </p:sp>
        <p:sp>
          <p:nvSpPr>
            <p:cNvPr id="59" name="Rectangle 45"/>
            <p:cNvSpPr>
              <a:spLocks noChangeArrowheads="1"/>
            </p:cNvSpPr>
            <p:nvPr/>
          </p:nvSpPr>
          <p:spPr bwMode="auto">
            <a:xfrm>
              <a:off x="4443413" y="5970588"/>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菜</a:t>
              </a:r>
              <a:endParaRPr kumimoji="1" lang="zh-CN" altLang="en-US" sz="1400" dirty="0">
                <a:latin typeface="Times New Roman" pitchFamily="18" charset="0"/>
              </a:endParaRPr>
            </a:p>
          </p:txBody>
        </p:sp>
        <p:sp>
          <p:nvSpPr>
            <p:cNvPr id="60" name="Rectangle 48"/>
            <p:cNvSpPr>
              <a:spLocks noChangeArrowheads="1"/>
            </p:cNvSpPr>
            <p:nvPr/>
          </p:nvSpPr>
          <p:spPr bwMode="auto">
            <a:xfrm>
              <a:off x="6589713" y="3530600"/>
              <a:ext cx="530096"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a:t>
              </a:r>
              <a:endParaRPr kumimoji="1" lang="zh-CN" altLang="en-US" sz="1400" dirty="0">
                <a:latin typeface="Times New Roman" pitchFamily="18" charset="0"/>
              </a:endParaRPr>
            </a:p>
          </p:txBody>
        </p:sp>
        <p:sp>
          <p:nvSpPr>
            <p:cNvPr id="61" name="Rectangle 51"/>
            <p:cNvSpPr>
              <a:spLocks noChangeArrowheads="1"/>
            </p:cNvSpPr>
            <p:nvPr/>
          </p:nvSpPr>
          <p:spPr bwMode="auto">
            <a:xfrm>
              <a:off x="5510213" y="5937250"/>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羊</a:t>
              </a:r>
              <a:endParaRPr kumimoji="1" lang="zh-CN" altLang="en-US" sz="1400" dirty="0">
                <a:latin typeface="Times New Roman" pitchFamily="18" charset="0"/>
              </a:endParaRPr>
            </a:p>
          </p:txBody>
        </p:sp>
        <p:sp>
          <p:nvSpPr>
            <p:cNvPr id="62" name="Line 55"/>
            <p:cNvSpPr>
              <a:spLocks noChangeShapeType="1"/>
            </p:cNvSpPr>
            <p:nvPr/>
          </p:nvSpPr>
          <p:spPr bwMode="auto">
            <a:xfrm>
              <a:off x="3463925" y="3962400"/>
              <a:ext cx="1588" cy="1830388"/>
            </a:xfrm>
            <a:prstGeom prst="line">
              <a:avLst/>
            </a:prstGeom>
            <a:noFill/>
            <a:ln w="12700">
              <a:solidFill>
                <a:srgbClr val="000000"/>
              </a:solidFill>
              <a:round/>
              <a:headEnd/>
              <a:tailEnd/>
            </a:ln>
          </p:spPr>
          <p:txBody>
            <a:bodyPr/>
            <a:lstStyle/>
            <a:p>
              <a:endParaRPr lang="zh-CN" altLang="en-US"/>
            </a:p>
          </p:txBody>
        </p:sp>
        <p:sp>
          <p:nvSpPr>
            <p:cNvPr id="63" name="Line 57"/>
            <p:cNvSpPr>
              <a:spLocks noChangeShapeType="1"/>
            </p:cNvSpPr>
            <p:nvPr/>
          </p:nvSpPr>
          <p:spPr bwMode="auto">
            <a:xfrm flipV="1">
              <a:off x="3490913" y="3960813"/>
              <a:ext cx="1081087" cy="1862137"/>
            </a:xfrm>
            <a:prstGeom prst="line">
              <a:avLst/>
            </a:prstGeom>
            <a:noFill/>
            <a:ln w="14288">
              <a:solidFill>
                <a:srgbClr val="000000"/>
              </a:solidFill>
              <a:round/>
              <a:headEnd/>
              <a:tailEnd/>
            </a:ln>
          </p:spPr>
          <p:txBody>
            <a:bodyPr/>
            <a:lstStyle/>
            <a:p>
              <a:endParaRPr lang="zh-CN" altLang="en-US"/>
            </a:p>
          </p:txBody>
        </p:sp>
        <p:sp>
          <p:nvSpPr>
            <p:cNvPr id="64" name="Line 59"/>
            <p:cNvSpPr>
              <a:spLocks noChangeShapeType="1"/>
            </p:cNvSpPr>
            <p:nvPr/>
          </p:nvSpPr>
          <p:spPr bwMode="auto">
            <a:xfrm>
              <a:off x="4613275" y="3946525"/>
              <a:ext cx="1065213" cy="1876425"/>
            </a:xfrm>
            <a:prstGeom prst="line">
              <a:avLst/>
            </a:prstGeom>
            <a:noFill/>
            <a:ln w="14288">
              <a:solidFill>
                <a:srgbClr val="000000"/>
              </a:solidFill>
              <a:round/>
              <a:headEnd/>
              <a:tailEnd/>
            </a:ln>
          </p:spPr>
          <p:txBody>
            <a:bodyPr/>
            <a:lstStyle/>
            <a:p>
              <a:endParaRPr lang="zh-CN" altLang="en-US"/>
            </a:p>
          </p:txBody>
        </p:sp>
        <p:sp>
          <p:nvSpPr>
            <p:cNvPr id="65" name="Line 65"/>
            <p:cNvSpPr>
              <a:spLocks noChangeShapeType="1"/>
            </p:cNvSpPr>
            <p:nvPr/>
          </p:nvSpPr>
          <p:spPr bwMode="auto">
            <a:xfrm flipH="1">
              <a:off x="5748338" y="3933825"/>
              <a:ext cx="1044575" cy="1900238"/>
            </a:xfrm>
            <a:prstGeom prst="line">
              <a:avLst/>
            </a:prstGeom>
            <a:noFill/>
            <a:ln w="9525">
              <a:solidFill>
                <a:srgbClr val="00FF00"/>
              </a:solidFill>
              <a:miter lim="800000"/>
              <a:headEnd/>
              <a:tailEnd/>
            </a:ln>
            <a:effectLst/>
          </p:spPr>
          <p:txBody>
            <a:bodyPr wrap="none"/>
            <a:lstStyle/>
            <a:p>
              <a:endParaRPr lang="zh-CN" altLang="en-US"/>
            </a:p>
          </p:txBody>
        </p:sp>
        <p:sp>
          <p:nvSpPr>
            <p:cNvPr id="66" name="Line 66"/>
            <p:cNvSpPr>
              <a:spLocks noChangeShapeType="1"/>
            </p:cNvSpPr>
            <p:nvPr/>
          </p:nvSpPr>
          <p:spPr bwMode="auto">
            <a:xfrm>
              <a:off x="2322513" y="3948113"/>
              <a:ext cx="0" cy="1857375"/>
            </a:xfrm>
            <a:prstGeom prst="line">
              <a:avLst/>
            </a:prstGeom>
            <a:noFill/>
            <a:ln w="9525">
              <a:solidFill>
                <a:srgbClr val="00FF00"/>
              </a:solidFill>
              <a:miter lim="800000"/>
              <a:headEnd/>
              <a:tailEnd/>
            </a:ln>
            <a:effectLst/>
          </p:spPr>
          <p:txBody>
            <a:bodyPr wrap="none"/>
            <a:lstStyle/>
            <a:p>
              <a:endParaRPr lang="zh-CN" altLang="en-US"/>
            </a:p>
          </p:txBody>
        </p:sp>
        <p:sp>
          <p:nvSpPr>
            <p:cNvPr id="67" name="Line 67"/>
            <p:cNvSpPr>
              <a:spLocks noChangeShapeType="1"/>
            </p:cNvSpPr>
            <p:nvPr/>
          </p:nvSpPr>
          <p:spPr bwMode="auto">
            <a:xfrm flipV="1">
              <a:off x="2351088" y="3948113"/>
              <a:ext cx="1089025" cy="1871662"/>
            </a:xfrm>
            <a:prstGeom prst="line">
              <a:avLst/>
            </a:prstGeom>
            <a:noFill/>
            <a:ln w="9525">
              <a:solidFill>
                <a:srgbClr val="00FF00"/>
              </a:solidFill>
              <a:miter lim="800000"/>
              <a:headEnd/>
              <a:tailEnd/>
            </a:ln>
            <a:effectLst/>
          </p:spPr>
          <p:txBody>
            <a:bodyPr wrap="none"/>
            <a:lstStyle/>
            <a:p>
              <a:endParaRPr lang="zh-CN" altLang="en-US"/>
            </a:p>
          </p:txBody>
        </p:sp>
        <p:sp>
          <p:nvSpPr>
            <p:cNvPr id="68" name="Line 68"/>
            <p:cNvSpPr>
              <a:spLocks noChangeShapeType="1"/>
            </p:cNvSpPr>
            <p:nvPr/>
          </p:nvSpPr>
          <p:spPr bwMode="auto">
            <a:xfrm>
              <a:off x="3511550" y="3919538"/>
              <a:ext cx="1046163" cy="1930400"/>
            </a:xfrm>
            <a:prstGeom prst="line">
              <a:avLst/>
            </a:prstGeom>
            <a:noFill/>
            <a:ln w="9525">
              <a:solidFill>
                <a:srgbClr val="00FF00"/>
              </a:solidFill>
              <a:miter lim="800000"/>
              <a:headEnd/>
              <a:tailEnd/>
            </a:ln>
            <a:effectLst/>
          </p:spPr>
          <p:txBody>
            <a:bodyPr wrap="none"/>
            <a:lstStyle/>
            <a:p>
              <a:endParaRPr lang="zh-CN" altLang="en-US"/>
            </a:p>
          </p:txBody>
        </p:sp>
        <p:sp>
          <p:nvSpPr>
            <p:cNvPr id="69" name="Line 69"/>
            <p:cNvSpPr>
              <a:spLocks noChangeShapeType="1"/>
            </p:cNvSpPr>
            <p:nvPr/>
          </p:nvSpPr>
          <p:spPr bwMode="auto">
            <a:xfrm flipV="1">
              <a:off x="4614863" y="3933825"/>
              <a:ext cx="1074737" cy="1885950"/>
            </a:xfrm>
            <a:prstGeom prst="line">
              <a:avLst/>
            </a:prstGeom>
            <a:noFill/>
            <a:ln w="9525">
              <a:solidFill>
                <a:srgbClr val="00FF00"/>
              </a:solidFill>
              <a:miter lim="800000"/>
              <a:headEnd/>
              <a:tailEnd/>
            </a:ln>
            <a:effectLst/>
          </p:spPr>
          <p:txBody>
            <a:bodyPr wrap="none"/>
            <a:lstStyle/>
            <a:p>
              <a:endParaRPr lang="zh-CN" altLang="en-US"/>
            </a:p>
          </p:txBody>
        </p:sp>
        <p:sp>
          <p:nvSpPr>
            <p:cNvPr id="70" name="Line 70"/>
            <p:cNvSpPr>
              <a:spLocks noChangeShapeType="1"/>
            </p:cNvSpPr>
            <p:nvPr/>
          </p:nvSpPr>
          <p:spPr bwMode="auto">
            <a:xfrm>
              <a:off x="5718175" y="3933825"/>
              <a:ext cx="0" cy="1916113"/>
            </a:xfrm>
            <a:prstGeom prst="line">
              <a:avLst/>
            </a:prstGeom>
            <a:noFill/>
            <a:ln w="9525">
              <a:solidFill>
                <a:srgbClr val="00FF00"/>
              </a:solidFill>
              <a:miter lim="800000"/>
              <a:headEnd/>
              <a:tailEnd/>
            </a:ln>
            <a:effectLst/>
          </p:spPr>
          <p:txBody>
            <a:bodyPr wrap="none"/>
            <a:lstStyle/>
            <a:p>
              <a:endParaRPr lang="zh-CN" altLang="en-US"/>
            </a:p>
          </p:txBody>
        </p:sp>
        <p:sp>
          <p:nvSpPr>
            <p:cNvPr id="71" name="Line 72"/>
            <p:cNvSpPr>
              <a:spLocks noChangeShapeType="1"/>
            </p:cNvSpPr>
            <p:nvPr/>
          </p:nvSpPr>
          <p:spPr bwMode="auto">
            <a:xfrm>
              <a:off x="6835775" y="3962400"/>
              <a:ext cx="0" cy="1857375"/>
            </a:xfrm>
            <a:prstGeom prst="line">
              <a:avLst/>
            </a:prstGeom>
            <a:noFill/>
            <a:ln w="9525">
              <a:solidFill>
                <a:srgbClr val="00FF00"/>
              </a:solidFill>
              <a:miter lim="800000"/>
              <a:headEnd/>
              <a:tailEnd/>
            </a:ln>
            <a:effectLst/>
          </p:spPr>
          <p:txBody>
            <a:bodyPr wrap="none"/>
            <a:lstStyle/>
            <a:p>
              <a:endParaRPr lang="zh-CN" altLang="en-US"/>
            </a:p>
          </p:txBody>
        </p:sp>
      </p:grpSp>
    </p:spTree>
    <p:extLst>
      <p:ext uri="{BB962C8B-B14F-4D97-AF65-F5344CB8AC3E}">
        <p14:creationId xmlns:p14="http://schemas.microsoft.com/office/powerpoint/2010/main" val="32076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72" y="1822176"/>
            <a:ext cx="11607255" cy="2737467"/>
          </a:xfrm>
        </p:spPr>
      </p:pic>
      <p:sp>
        <p:nvSpPr>
          <p:cNvPr id="5" name="圆角矩形 4"/>
          <p:cNvSpPr/>
          <p:nvPr/>
        </p:nvSpPr>
        <p:spPr>
          <a:xfrm>
            <a:off x="292372" y="1822176"/>
            <a:ext cx="10037877" cy="4885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1792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775" y="829819"/>
            <a:ext cx="11663379" cy="690061"/>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472" y="2286001"/>
            <a:ext cx="10422920" cy="2977977"/>
          </a:xfrm>
          <a:prstGeom prst="rect">
            <a:avLst/>
          </a:prstGeom>
        </p:spPr>
      </p:pic>
      <p:sp>
        <p:nvSpPr>
          <p:cNvPr id="2" name="矩形 1"/>
          <p:cNvSpPr/>
          <p:nvPr/>
        </p:nvSpPr>
        <p:spPr>
          <a:xfrm>
            <a:off x="2681416" y="2286001"/>
            <a:ext cx="8801976" cy="568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681416" y="2743201"/>
            <a:ext cx="8801976" cy="1031788"/>
            <a:chOff x="2681416" y="2743201"/>
            <a:chExt cx="8801976" cy="1031788"/>
          </a:xfrm>
          <a:solidFill>
            <a:schemeClr val="bg1"/>
          </a:solidFill>
        </p:grpSpPr>
        <p:sp>
          <p:nvSpPr>
            <p:cNvPr id="6" name="矩形 5"/>
            <p:cNvSpPr/>
            <p:nvPr/>
          </p:nvSpPr>
          <p:spPr>
            <a:xfrm>
              <a:off x="3390024" y="2743201"/>
              <a:ext cx="8093368" cy="56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81416" y="3206579"/>
              <a:ext cx="8093368" cy="56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2681416" y="3768811"/>
            <a:ext cx="6524368" cy="1013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81416" y="4738817"/>
            <a:ext cx="2236573" cy="568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442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41" y="803189"/>
            <a:ext cx="12084631" cy="4534930"/>
          </a:xfrm>
        </p:spPr>
      </p:pic>
      <p:sp>
        <p:nvSpPr>
          <p:cNvPr id="3" name="矩形 2"/>
          <p:cNvSpPr/>
          <p:nvPr/>
        </p:nvSpPr>
        <p:spPr>
          <a:xfrm>
            <a:off x="1972808" y="1495167"/>
            <a:ext cx="10169764" cy="93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53572" y="2780269"/>
            <a:ext cx="9870698" cy="522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53572" y="3302341"/>
            <a:ext cx="8696806" cy="1405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53572" y="4738817"/>
            <a:ext cx="2864417" cy="568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标注 1"/>
          <p:cNvSpPr/>
          <p:nvPr/>
        </p:nvSpPr>
        <p:spPr>
          <a:xfrm>
            <a:off x="5387545" y="188438"/>
            <a:ext cx="5103341" cy="1112108"/>
          </a:xfrm>
          <a:prstGeom prst="wedgeRectCallout">
            <a:avLst>
              <a:gd name="adj1" fmla="val -65385"/>
              <a:gd name="adj2" fmla="val 39167"/>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它和简单背包问题有何区别？</a:t>
            </a:r>
            <a:endParaRPr lang="zh-CN" altLang="en-US" sz="2800" b="1" dirty="0"/>
          </a:p>
        </p:txBody>
      </p:sp>
      <p:sp>
        <p:nvSpPr>
          <p:cNvPr id="10" name="矩形标注 9"/>
          <p:cNvSpPr/>
          <p:nvPr/>
        </p:nvSpPr>
        <p:spPr>
          <a:xfrm>
            <a:off x="3548585" y="1424114"/>
            <a:ext cx="5103341" cy="1112108"/>
          </a:xfrm>
          <a:prstGeom prst="wedgeRectCallout">
            <a:avLst>
              <a:gd name="adj1" fmla="val -64901"/>
              <a:gd name="adj2" fmla="val 80278"/>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你能理解</a:t>
            </a:r>
            <a:r>
              <a:rPr lang="en-US" altLang="zh-CN" sz="2800" b="1" dirty="0" smtClean="0"/>
              <a:t>M(x)</a:t>
            </a:r>
            <a:r>
              <a:rPr lang="zh-CN" altLang="en-US" sz="2800" b="1" dirty="0" smtClean="0"/>
              <a:t>是什么了吗？</a:t>
            </a:r>
            <a:endParaRPr lang="zh-CN" altLang="en-US" sz="2800" b="1" dirty="0"/>
          </a:p>
        </p:txBody>
      </p:sp>
    </p:spTree>
    <p:extLst>
      <p:ext uri="{BB962C8B-B14F-4D97-AF65-F5344CB8AC3E}">
        <p14:creationId xmlns:p14="http://schemas.microsoft.com/office/powerpoint/2010/main" val="31787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Logarithmic cost  VS uniform cost</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21968"/>
            <a:ext cx="10540370" cy="1164929"/>
          </a:xfrm>
        </p:spPr>
      </p:pic>
      <p:sp>
        <p:nvSpPr>
          <p:cNvPr id="6" name="矩形 5"/>
          <p:cNvSpPr/>
          <p:nvPr/>
        </p:nvSpPr>
        <p:spPr>
          <a:xfrm>
            <a:off x="838200" y="2121968"/>
            <a:ext cx="7811530" cy="398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2108" y="3805881"/>
            <a:ext cx="9687697" cy="1077218"/>
          </a:xfrm>
          <a:prstGeom prst="rect">
            <a:avLst/>
          </a:prstGeom>
          <a:solidFill>
            <a:schemeClr val="bg2"/>
          </a:solidFill>
        </p:spPr>
        <p:txBody>
          <a:bodyPr wrap="square" rtlCol="0">
            <a:spAutoFit/>
          </a:bodyPr>
          <a:lstStyle/>
          <a:p>
            <a:r>
              <a:rPr lang="zh-CN" altLang="en-US" sz="3200" dirty="0" smtClean="0"/>
              <a:t>问</a:t>
            </a:r>
            <a:r>
              <a:rPr lang="zh-CN" altLang="en-US" sz="3200" dirty="0"/>
              <a:t>题</a:t>
            </a:r>
            <a:r>
              <a:rPr lang="en-US" altLang="zh-CN" sz="3200" dirty="0" smtClean="0"/>
              <a:t>11</a:t>
            </a:r>
            <a:r>
              <a:rPr lang="zh-CN" altLang="en-US" sz="3200" dirty="0" smtClean="0"/>
              <a:t>：为什么</a:t>
            </a:r>
            <a:r>
              <a:rPr lang="en-US" altLang="zh-CN" sz="3200" dirty="0" smtClean="0"/>
              <a:t>uniform cost</a:t>
            </a:r>
            <a:r>
              <a:rPr lang="zh-CN" altLang="en-US" sz="3200" dirty="0" smtClean="0"/>
              <a:t>分析方法有时不能满足我们对算法时间复杂性分析的需求？</a:t>
            </a:r>
            <a:endParaRPr lang="zh-CN" altLang="en-US" sz="3200" dirty="0"/>
          </a:p>
        </p:txBody>
      </p:sp>
    </p:spTree>
    <p:extLst>
      <p:ext uri="{BB962C8B-B14F-4D97-AF65-F5344CB8AC3E}">
        <p14:creationId xmlns:p14="http://schemas.microsoft.com/office/powerpoint/2010/main" val="4199041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Worst case time complexity of an algorithm:</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283" y="1690688"/>
            <a:ext cx="10599434" cy="3707027"/>
          </a:xfrm>
        </p:spPr>
      </p:pic>
      <p:grpSp>
        <p:nvGrpSpPr>
          <p:cNvPr id="7" name="组合 6"/>
          <p:cNvGrpSpPr/>
          <p:nvPr/>
        </p:nvGrpSpPr>
        <p:grpSpPr>
          <a:xfrm>
            <a:off x="1550045" y="5820032"/>
            <a:ext cx="7768473" cy="523220"/>
            <a:chOff x="796283" y="5881816"/>
            <a:chExt cx="7768473" cy="523220"/>
          </a:xfrm>
        </p:grpSpPr>
        <p:sp>
          <p:nvSpPr>
            <p:cNvPr id="5" name="文本框 4"/>
            <p:cNvSpPr txBox="1"/>
            <p:nvPr/>
          </p:nvSpPr>
          <p:spPr>
            <a:xfrm>
              <a:off x="796283" y="5881816"/>
              <a:ext cx="7768473" cy="523220"/>
            </a:xfrm>
            <a:prstGeom prst="rect">
              <a:avLst/>
            </a:prstGeom>
            <a:noFill/>
          </p:spPr>
          <p:txBody>
            <a:bodyPr wrap="none" rtlCol="0">
              <a:spAutoFit/>
            </a:bodyPr>
            <a:lstStyle/>
            <a:p>
              <a:r>
                <a:rPr lang="zh-CN" altLang="en-US" sz="2800" dirty="0" smtClean="0"/>
                <a:t>问题</a:t>
              </a:r>
              <a:r>
                <a:rPr lang="en-US" altLang="zh-CN" sz="2800" dirty="0" smtClean="0"/>
                <a:t>12</a:t>
              </a:r>
              <a:r>
                <a:rPr lang="zh-CN" altLang="en-US" sz="2800" dirty="0" smtClean="0"/>
                <a:t>：</a:t>
              </a:r>
              <a:r>
                <a:rPr lang="en-US" altLang="zh-CN" sz="2800" dirty="0" err="1" smtClean="0"/>
                <a:t>Time</a:t>
              </a:r>
              <a:r>
                <a:rPr lang="en-US" altLang="zh-CN" sz="2800" baseline="-25000" dirty="0" err="1" smtClean="0"/>
                <a:t>A</a:t>
              </a:r>
              <a:r>
                <a:rPr lang="en-US" altLang="zh-CN" sz="2800" dirty="0" smtClean="0"/>
                <a:t>(x) = </a:t>
              </a:r>
              <a:r>
                <a:rPr lang="en-US" altLang="zh-CN" sz="2800" dirty="0" err="1" smtClean="0"/>
                <a:t>Time</a:t>
              </a:r>
              <a:r>
                <a:rPr lang="en-US" altLang="zh-CN" sz="2800" baseline="-25000" dirty="0" err="1" smtClean="0"/>
                <a:t>A</a:t>
              </a:r>
              <a:r>
                <a:rPr lang="en-US" altLang="zh-CN" sz="2800" dirty="0" smtClean="0"/>
                <a:t>(n)              </a:t>
              </a:r>
              <a:r>
                <a:rPr lang="zh-CN" altLang="en-US" sz="2800" dirty="0" smtClean="0"/>
                <a:t>是什么意思？</a:t>
              </a:r>
              <a:endParaRPr lang="zh-CN" altLang="en-US" sz="2800" dirty="0"/>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9578" y="5957662"/>
              <a:ext cx="876422" cy="371527"/>
            </a:xfrm>
            <a:prstGeom prst="rect">
              <a:avLst/>
            </a:prstGeom>
          </p:spPr>
        </p:pic>
      </p:grpSp>
    </p:spTree>
    <p:extLst>
      <p:ext uri="{BB962C8B-B14F-4D97-AF65-F5344CB8AC3E}">
        <p14:creationId xmlns:p14="http://schemas.microsoft.com/office/powerpoint/2010/main" val="343200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about the computational complexity of a </a:t>
            </a:r>
            <a:r>
              <a:rPr lang="en-US" altLang="zh-CN" b="1" dirty="0" smtClean="0">
                <a:solidFill>
                  <a:srgbClr val="FF0000"/>
                </a:solidFill>
              </a:rPr>
              <a:t>problem</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Time complexity: the central measure of algorithm complexity</a:t>
            </a:r>
          </a:p>
          <a:p>
            <a:r>
              <a:rPr lang="en-US" altLang="zh-CN" dirty="0" smtClean="0"/>
              <a:t>So: we prefer to measure the computational complexity of a problem in terms of time complexity. </a:t>
            </a:r>
          </a:p>
          <a:p>
            <a:endParaRPr lang="en-US" altLang="zh-CN" dirty="0"/>
          </a:p>
          <a:p>
            <a:r>
              <a:rPr lang="en-US" altLang="zh-CN" dirty="0" smtClean="0"/>
              <a:t>But</a:t>
            </a:r>
            <a:r>
              <a:rPr lang="zh-CN" altLang="en-US" dirty="0" smtClean="0"/>
              <a:t>：</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651" y="4223353"/>
            <a:ext cx="9116697" cy="1829055"/>
          </a:xfrm>
          <a:prstGeom prst="rect">
            <a:avLst/>
          </a:prstGeom>
        </p:spPr>
      </p:pic>
      <p:sp>
        <p:nvSpPr>
          <p:cNvPr id="5" name="文本框 4"/>
          <p:cNvSpPr txBox="1"/>
          <p:nvPr/>
        </p:nvSpPr>
        <p:spPr>
          <a:xfrm>
            <a:off x="2104833" y="3416519"/>
            <a:ext cx="9664825" cy="584775"/>
          </a:xfrm>
          <a:prstGeom prst="rect">
            <a:avLst/>
          </a:prstGeom>
          <a:solidFill>
            <a:schemeClr val="bg2"/>
          </a:solidFill>
        </p:spPr>
        <p:txBody>
          <a:bodyPr wrap="none" rtlCol="0">
            <a:spAutoFit/>
          </a:bodyPr>
          <a:lstStyle/>
          <a:p>
            <a:r>
              <a:rPr lang="zh-CN" altLang="en-US" sz="3200" b="1" dirty="0" smtClean="0">
                <a:solidFill>
                  <a:schemeClr val="accent2"/>
                </a:solidFill>
              </a:rPr>
              <a:t>问题</a:t>
            </a:r>
            <a:r>
              <a:rPr lang="en-US" altLang="zh-CN" sz="3200" b="1" dirty="0" smtClean="0">
                <a:solidFill>
                  <a:schemeClr val="accent2"/>
                </a:solidFill>
              </a:rPr>
              <a:t>13</a:t>
            </a:r>
            <a:r>
              <a:rPr lang="zh-CN" altLang="en-US" sz="3200" b="1" dirty="0" smtClean="0">
                <a:solidFill>
                  <a:schemeClr val="accent2"/>
                </a:solidFill>
              </a:rPr>
              <a:t>：不是所有的问题，都有</a:t>
            </a:r>
            <a:r>
              <a:rPr lang="zh-CN" altLang="en-US" sz="3200" b="1" dirty="0" smtClean="0">
                <a:solidFill>
                  <a:schemeClr val="accent2"/>
                </a:solidFill>
              </a:rPr>
              <a:t>最“高效”</a:t>
            </a:r>
            <a:r>
              <a:rPr lang="zh-CN" altLang="en-US" sz="3200" b="1" dirty="0" smtClean="0">
                <a:solidFill>
                  <a:schemeClr val="accent2"/>
                </a:solidFill>
              </a:rPr>
              <a:t>的算法</a:t>
            </a:r>
            <a:r>
              <a:rPr lang="zh-CN" altLang="en-US" sz="3200" b="1" dirty="0" smtClean="0">
                <a:solidFill>
                  <a:schemeClr val="accent2"/>
                </a:solidFill>
              </a:rPr>
              <a:t>！</a:t>
            </a:r>
            <a:endParaRPr lang="zh-CN" altLang="en-US" sz="3200" b="1" dirty="0">
              <a:solidFill>
                <a:schemeClr val="accent2"/>
              </a:solidFill>
            </a:endParaRPr>
          </a:p>
        </p:txBody>
      </p:sp>
      <p:sp>
        <p:nvSpPr>
          <p:cNvPr id="6" name="文本框 5"/>
          <p:cNvSpPr txBox="1"/>
          <p:nvPr/>
        </p:nvSpPr>
        <p:spPr>
          <a:xfrm>
            <a:off x="5965628" y="6052408"/>
            <a:ext cx="5952270" cy="584775"/>
          </a:xfrm>
          <a:prstGeom prst="rect">
            <a:avLst/>
          </a:prstGeom>
          <a:solidFill>
            <a:schemeClr val="bg2"/>
          </a:solidFill>
        </p:spPr>
        <p:txBody>
          <a:bodyPr wrap="none" rtlCol="0">
            <a:spAutoFit/>
          </a:bodyPr>
          <a:lstStyle/>
          <a:p>
            <a:r>
              <a:rPr lang="zh-CN" altLang="en-US" sz="3200" b="1" dirty="0" smtClean="0">
                <a:solidFill>
                  <a:schemeClr val="accent2"/>
                </a:solidFill>
              </a:rPr>
              <a:t>结论</a:t>
            </a:r>
            <a:r>
              <a:rPr lang="zh-CN" altLang="en-US" sz="3200" b="1" dirty="0" smtClean="0">
                <a:solidFill>
                  <a:schemeClr val="accent2"/>
                </a:solidFill>
              </a:rPr>
              <a:t>：研究</a:t>
            </a:r>
            <a:r>
              <a:rPr lang="zh-CN" altLang="en-US" sz="3200" b="1" dirty="0" smtClean="0">
                <a:solidFill>
                  <a:schemeClr val="accent2"/>
                </a:solidFill>
              </a:rPr>
              <a:t>问题难度的上下界！</a:t>
            </a:r>
            <a:endParaRPr lang="zh-CN" altLang="en-US" sz="3200" b="1" dirty="0">
              <a:solidFill>
                <a:schemeClr val="accent2"/>
              </a:solidFill>
            </a:endParaRPr>
          </a:p>
        </p:txBody>
      </p:sp>
    </p:spTree>
    <p:extLst>
      <p:ext uri="{BB962C8B-B14F-4D97-AF65-F5344CB8AC3E}">
        <p14:creationId xmlns:p14="http://schemas.microsoft.com/office/powerpoint/2010/main" val="15801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算法问题的上、下界</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690688"/>
            <a:ext cx="10130595" cy="2984621"/>
          </a:xfrm>
        </p:spPr>
      </p:pic>
      <p:sp>
        <p:nvSpPr>
          <p:cNvPr id="5" name="文本框 4"/>
          <p:cNvSpPr txBox="1"/>
          <p:nvPr/>
        </p:nvSpPr>
        <p:spPr>
          <a:xfrm>
            <a:off x="791343" y="5202194"/>
            <a:ext cx="10218528" cy="954107"/>
          </a:xfrm>
          <a:prstGeom prst="rect">
            <a:avLst/>
          </a:prstGeom>
          <a:solidFill>
            <a:schemeClr val="bg2"/>
          </a:solidFill>
        </p:spPr>
        <p:txBody>
          <a:bodyPr wrap="square" rtlCol="0">
            <a:spAutoFit/>
          </a:bodyPr>
          <a:lstStyle/>
          <a:p>
            <a:r>
              <a:rPr lang="zh-CN" altLang="en-US" sz="2800" b="1" dirty="0" smtClean="0">
                <a:effectLst>
                  <a:outerShdw blurRad="38100" dist="38100" dir="2700000" algn="tl">
                    <a:srgbClr val="000000">
                      <a:alpha val="43137"/>
                    </a:srgbClr>
                  </a:outerShdw>
                </a:effectLst>
              </a:rPr>
              <a:t>问题</a:t>
            </a:r>
            <a:r>
              <a:rPr lang="en-US" altLang="zh-CN" sz="2800" b="1" dirty="0" smtClean="0">
                <a:effectLst>
                  <a:outerShdw blurRad="38100" dist="38100" dir="2700000" algn="tl">
                    <a:srgbClr val="000000">
                      <a:alpha val="43137"/>
                    </a:srgbClr>
                  </a:outerShdw>
                </a:effectLst>
              </a:rPr>
              <a:t>14</a:t>
            </a:r>
            <a:r>
              <a:rPr lang="zh-CN" altLang="en-US" sz="2800" b="1" dirty="0" smtClean="0">
                <a:effectLst>
                  <a:outerShdw blurRad="38100" dist="38100" dir="2700000" algn="tl">
                    <a:srgbClr val="000000">
                      <a:alpha val="43137"/>
                    </a:srgbClr>
                  </a:outerShdw>
                </a:effectLst>
              </a:rPr>
              <a:t>：为什么说，确定一个算法问题的</a:t>
            </a:r>
            <a:r>
              <a:rPr lang="en-US" altLang="zh-CN" sz="2800" b="1" dirty="0" smtClean="0">
                <a:effectLst>
                  <a:outerShdw blurRad="38100" dist="38100" dir="2700000" algn="tl">
                    <a:srgbClr val="000000">
                      <a:alpha val="43137"/>
                    </a:srgbClr>
                  </a:outerShdw>
                </a:effectLst>
              </a:rPr>
              <a:t>nontrivial</a:t>
            </a:r>
            <a:r>
              <a:rPr lang="zh-CN" altLang="en-US" sz="2800" b="1" dirty="0" smtClean="0">
                <a:effectLst>
                  <a:outerShdw blurRad="38100" dist="38100" dir="2700000" algn="tl">
                    <a:srgbClr val="000000">
                      <a:alpha val="43137"/>
                    </a:srgbClr>
                  </a:outerShdw>
                </a:effectLst>
              </a:rPr>
              <a:t>下界是非常难，也是非常有价值的？</a:t>
            </a:r>
            <a:endParaRPr lang="zh-CN"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940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退而求其次：</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0234" y="3881214"/>
            <a:ext cx="11091531" cy="2788101"/>
          </a:xfrm>
        </p:spPr>
      </p:pic>
      <p:sp>
        <p:nvSpPr>
          <p:cNvPr id="3" name="文本框 2"/>
          <p:cNvSpPr txBox="1"/>
          <p:nvPr/>
        </p:nvSpPr>
        <p:spPr>
          <a:xfrm>
            <a:off x="165675" y="1690688"/>
            <a:ext cx="11476090" cy="584775"/>
          </a:xfrm>
          <a:prstGeom prst="rect">
            <a:avLst/>
          </a:prstGeom>
          <a:noFill/>
        </p:spPr>
        <p:txBody>
          <a:bodyPr wrap="none" rtlCol="0">
            <a:spAutoFit/>
          </a:bodyPr>
          <a:lstStyle/>
          <a:p>
            <a:r>
              <a:rPr lang="en-US" altLang="zh-CN" sz="3200" dirty="0"/>
              <a:t>providing  </a:t>
            </a:r>
            <a:r>
              <a:rPr lang="en-US" altLang="zh-CN" sz="3200" dirty="0" smtClean="0"/>
              <a:t>reasonable </a:t>
            </a:r>
            <a:r>
              <a:rPr lang="en-US" altLang="zh-CN" sz="3200" dirty="0"/>
              <a:t>arguments for hardness of concrete problems</a:t>
            </a:r>
            <a:endParaRPr lang="zh-CN" altLang="en-US" sz="3200" dirty="0"/>
          </a:p>
        </p:txBody>
      </p:sp>
      <p:sp>
        <p:nvSpPr>
          <p:cNvPr id="5" name="文本框 4"/>
          <p:cNvSpPr txBox="1"/>
          <p:nvPr/>
        </p:nvSpPr>
        <p:spPr>
          <a:xfrm>
            <a:off x="3836203" y="2640789"/>
            <a:ext cx="8185254" cy="584775"/>
          </a:xfrm>
          <a:prstGeom prst="rect">
            <a:avLst/>
          </a:prstGeom>
          <a:noFill/>
        </p:spPr>
        <p:txBody>
          <a:bodyPr wrap="none" rtlCol="0">
            <a:spAutoFit/>
          </a:bodyPr>
          <a:lstStyle/>
          <a:p>
            <a:r>
              <a:rPr lang="en-US" altLang="zh-CN" sz="3200" dirty="0"/>
              <a:t>providing </a:t>
            </a:r>
            <a:r>
              <a:rPr lang="en-US" altLang="zh-CN" sz="3200" dirty="0" smtClean="0"/>
              <a:t>the </a:t>
            </a:r>
            <a:r>
              <a:rPr lang="en-US" altLang="zh-CN" sz="3200" dirty="0"/>
              <a:t>evidence of </a:t>
            </a:r>
            <a:r>
              <a:rPr lang="en-US" altLang="zh-CN" sz="3200" dirty="0" smtClean="0"/>
              <a:t>the  hardness</a:t>
            </a:r>
            <a:r>
              <a:rPr lang="en-US" altLang="zh-CN" sz="3200" dirty="0"/>
              <a:t> of </a:t>
            </a:r>
            <a:r>
              <a:rPr lang="en-US" altLang="zh-CN" sz="3200" dirty="0" smtClean="0"/>
              <a:t>them</a:t>
            </a:r>
            <a:endParaRPr lang="zh-CN" altLang="en-US" sz="3200" dirty="0"/>
          </a:p>
        </p:txBody>
      </p:sp>
      <p:sp>
        <p:nvSpPr>
          <p:cNvPr id="6" name="右箭头 5"/>
          <p:cNvSpPr/>
          <p:nvPr/>
        </p:nvSpPr>
        <p:spPr>
          <a:xfrm rot="2072531">
            <a:off x="2394856" y="2463357"/>
            <a:ext cx="1349829" cy="365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306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形式</a:t>
            </a:r>
            <a:r>
              <a:rPr lang="zh-CN" altLang="en-US" dirty="0" smtClean="0"/>
              <a:t>规约其中的一</a:t>
            </a:r>
            <a:r>
              <a:rPr lang="zh-CN" altLang="en-US" dirty="0" smtClean="0"/>
              <a:t>个类</a:t>
            </a:r>
            <a:r>
              <a:rPr lang="en-US" altLang="zh-CN" dirty="0" smtClean="0"/>
              <a:t>(</a:t>
            </a:r>
            <a:r>
              <a:rPr lang="zh-CN" altLang="en-US" dirty="0" smtClean="0"/>
              <a:t>实际可解类</a:t>
            </a:r>
            <a:r>
              <a:rPr lang="en-US" altLang="zh-CN" dirty="0" smtClean="0"/>
              <a:t>)</a:t>
            </a:r>
            <a:r>
              <a:rPr lang="zh-CN" altLang="en-US" dirty="0" smtClean="0"/>
              <a:t>：</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8267"/>
            <a:ext cx="10576592" cy="3074591"/>
          </a:xfrm>
        </p:spPr>
      </p:pic>
      <p:sp>
        <p:nvSpPr>
          <p:cNvPr id="5" name="文本框 4"/>
          <p:cNvSpPr txBox="1"/>
          <p:nvPr/>
        </p:nvSpPr>
        <p:spPr>
          <a:xfrm>
            <a:off x="1162183" y="4738059"/>
            <a:ext cx="8561959" cy="1815882"/>
          </a:xfrm>
          <a:prstGeom prst="rect">
            <a:avLst/>
          </a:prstGeom>
          <a:solidFill>
            <a:schemeClr val="bg2"/>
          </a:solidFill>
        </p:spPr>
        <p:txBody>
          <a:bodyPr wrap="none" rtlCol="0">
            <a:spAutoFit/>
          </a:bodyPr>
          <a:lstStyle/>
          <a:p>
            <a:r>
              <a:rPr lang="zh-CN" altLang="en-US" sz="2800" b="1" dirty="0" smtClean="0"/>
              <a:t>问题</a:t>
            </a:r>
            <a:r>
              <a:rPr lang="en-US" altLang="zh-CN" sz="2800" b="1" dirty="0" smtClean="0"/>
              <a:t>15</a:t>
            </a:r>
            <a:r>
              <a:rPr lang="zh-CN" altLang="en-US" sz="2800" b="1" dirty="0" smtClean="0"/>
              <a:t>：</a:t>
            </a:r>
            <a:endParaRPr lang="en-US" altLang="zh-CN" sz="2800" b="1" dirty="0" smtClean="0"/>
          </a:p>
          <a:p>
            <a:r>
              <a:rPr lang="en-US" altLang="zh-CN" sz="2800" b="1" dirty="0"/>
              <a:t> </a:t>
            </a:r>
            <a:r>
              <a:rPr lang="en-US" altLang="zh-CN" sz="2800" b="1" dirty="0" smtClean="0"/>
              <a:t>       1</a:t>
            </a:r>
            <a:r>
              <a:rPr lang="zh-CN" altLang="en-US" sz="2800" b="1" dirty="0" smtClean="0"/>
              <a:t>，在判定问题的形式定义中，语言是什么含义？</a:t>
            </a:r>
            <a:endParaRPr lang="en-US" altLang="zh-CN" sz="2800" b="1" dirty="0" smtClean="0"/>
          </a:p>
          <a:p>
            <a:r>
              <a:rPr lang="en-US" altLang="zh-CN" sz="2800" b="1" dirty="0"/>
              <a:t> </a:t>
            </a:r>
            <a:r>
              <a:rPr lang="en-US" altLang="zh-CN" sz="2800" b="1" dirty="0" smtClean="0"/>
              <a:t>       2</a:t>
            </a:r>
            <a:r>
              <a:rPr lang="zh-CN" altLang="en-US" sz="2800" b="1" dirty="0" smtClean="0"/>
              <a:t>，什么是一个算法</a:t>
            </a:r>
            <a:r>
              <a:rPr lang="en-US" altLang="zh-CN" sz="2800" b="1" dirty="0" smtClean="0"/>
              <a:t>decide</a:t>
            </a:r>
            <a:r>
              <a:rPr lang="zh-CN" altLang="en-US" sz="2800" b="1" dirty="0" smtClean="0"/>
              <a:t>了一个语言？</a:t>
            </a:r>
            <a:endParaRPr lang="en-US" altLang="zh-CN" sz="2800" b="1" dirty="0" smtClean="0"/>
          </a:p>
          <a:p>
            <a:r>
              <a:rPr lang="en-US" altLang="zh-CN" sz="2800" b="1" dirty="0"/>
              <a:t> </a:t>
            </a:r>
            <a:r>
              <a:rPr lang="en-US" altLang="zh-CN" sz="2800" b="1" dirty="0" smtClean="0"/>
              <a:t>       3</a:t>
            </a:r>
            <a:r>
              <a:rPr lang="zh-CN" altLang="en-US" sz="2800" b="1" dirty="0" smtClean="0"/>
              <a:t>，</a:t>
            </a:r>
            <a:r>
              <a:rPr lang="en-US" altLang="zh-CN" sz="2800" b="1" dirty="0" smtClean="0"/>
              <a:t>P</a:t>
            </a:r>
            <a:r>
              <a:rPr lang="zh-CN" altLang="en-US" sz="2800" b="1" dirty="0" smtClean="0"/>
              <a:t>到底是一个什么集合？</a:t>
            </a:r>
            <a:endParaRPr lang="zh-CN" altLang="en-US" sz="2800" b="1" dirty="0"/>
          </a:p>
        </p:txBody>
      </p:sp>
    </p:spTree>
    <p:extLst>
      <p:ext uri="{BB962C8B-B14F-4D97-AF65-F5344CB8AC3E}">
        <p14:creationId xmlns:p14="http://schemas.microsoft.com/office/powerpoint/2010/main" val="1531529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为什么多项式时间计算复杂性被等同为实际可解？</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，计算技术限制，在多项式的幂</a:t>
            </a:r>
            <a:r>
              <a:rPr lang="en-US" altLang="zh-CN" dirty="0" smtClean="0"/>
              <a:t>c</a:t>
            </a:r>
            <a:r>
              <a:rPr lang="zh-CN" altLang="en-US" dirty="0" smtClean="0"/>
              <a:t>够小的时候，我们能够算出来结果；</a:t>
            </a:r>
            <a:endParaRPr lang="en-US" altLang="zh-CN" dirty="0" smtClean="0"/>
          </a:p>
          <a:p>
            <a:r>
              <a:rPr lang="en-US" altLang="zh-CN" dirty="0" smtClean="0"/>
              <a:t>2</a:t>
            </a:r>
            <a:r>
              <a:rPr lang="zh-CN" altLang="en-US" dirty="0" smtClean="0"/>
              <a:t>，</a:t>
            </a:r>
            <a:r>
              <a:rPr lang="en-US" altLang="zh-CN" dirty="0" smtClean="0"/>
              <a:t>P</a:t>
            </a:r>
            <a:r>
              <a:rPr lang="zh-CN" altLang="en-US" dirty="0" smtClean="0"/>
              <a:t>的定义是</a:t>
            </a:r>
            <a:r>
              <a:rPr lang="en-US" altLang="zh-CN" dirty="0" smtClean="0"/>
              <a:t>robust</a:t>
            </a:r>
            <a:r>
              <a:rPr lang="zh-CN" altLang="en-US" dirty="0" smtClean="0"/>
              <a:t>的：在不同计算模型下，不同形式模型下，</a:t>
            </a:r>
            <a:r>
              <a:rPr lang="en-US" altLang="zh-CN" dirty="0" smtClean="0"/>
              <a:t>P</a:t>
            </a:r>
            <a:r>
              <a:rPr lang="zh-CN" altLang="en-US" dirty="0" smtClean="0"/>
              <a:t>是</a:t>
            </a:r>
            <a:r>
              <a:rPr lang="zh-CN" altLang="en-US" dirty="0"/>
              <a:t>不变</a:t>
            </a:r>
            <a:r>
              <a:rPr lang="zh-CN" altLang="en-US" dirty="0" smtClean="0"/>
              <a:t>的</a:t>
            </a:r>
            <a:r>
              <a:rPr lang="zh-CN" altLang="en-US" dirty="0" smtClean="0"/>
              <a:t>！</a:t>
            </a:r>
            <a:endParaRPr lang="zh-CN" altLang="en-US" dirty="0"/>
          </a:p>
        </p:txBody>
      </p:sp>
      <p:grpSp>
        <p:nvGrpSpPr>
          <p:cNvPr id="7" name="组合 6"/>
          <p:cNvGrpSpPr/>
          <p:nvPr/>
        </p:nvGrpSpPr>
        <p:grpSpPr>
          <a:xfrm>
            <a:off x="1188486" y="3880021"/>
            <a:ext cx="10165314" cy="1556951"/>
            <a:chOff x="1188486" y="3880021"/>
            <a:chExt cx="10165314" cy="1556951"/>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486" y="3880021"/>
              <a:ext cx="10165314" cy="1556951"/>
            </a:xfrm>
            <a:prstGeom prst="rect">
              <a:avLst/>
            </a:prstGeom>
          </p:spPr>
        </p:pic>
        <p:sp>
          <p:nvSpPr>
            <p:cNvPr id="5" name="矩形 4"/>
            <p:cNvSpPr/>
            <p:nvPr/>
          </p:nvSpPr>
          <p:spPr>
            <a:xfrm>
              <a:off x="1188486" y="3880021"/>
              <a:ext cx="8004941" cy="370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958649" y="5029198"/>
              <a:ext cx="2395151" cy="370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9013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smtClean="0"/>
              <a:t>问题</a:t>
            </a:r>
            <a:r>
              <a:rPr lang="zh-CN" altLang="en-US" dirty="0" smtClean="0"/>
              <a:t>编码</a:t>
            </a:r>
            <a:endParaRPr lang="zh-CN" altLang="en-US" dirty="0"/>
          </a:p>
        </p:txBody>
      </p:sp>
      <p:sp>
        <p:nvSpPr>
          <p:cNvPr id="3" name="TextBox 2"/>
          <p:cNvSpPr txBox="1"/>
          <p:nvPr/>
        </p:nvSpPr>
        <p:spPr>
          <a:xfrm>
            <a:off x="806078" y="1887488"/>
            <a:ext cx="4878029" cy="1200329"/>
          </a:xfrm>
          <a:prstGeom prst="rect">
            <a:avLst/>
          </a:prstGeom>
          <a:solidFill>
            <a:schemeClr val="accent4">
              <a:lumMod val="40000"/>
              <a:lumOff val="60000"/>
            </a:schemeClr>
          </a:solidFill>
        </p:spPr>
        <p:txBody>
          <a:bodyPr wrap="square" rtlCol="0">
            <a:spAutoFit/>
          </a:bodyPr>
          <a:lstStyle/>
          <a:p>
            <a:r>
              <a:rPr lang="zh-CN" altLang="en-US" sz="3600" dirty="0" smtClean="0"/>
              <a:t>问题</a:t>
            </a:r>
            <a:r>
              <a:rPr lang="en-US" altLang="zh-CN" sz="3600" dirty="0" smtClean="0"/>
              <a:t>1</a:t>
            </a:r>
            <a:r>
              <a:rPr lang="zh-CN" altLang="en-US" sz="3600" dirty="0" smtClean="0"/>
              <a:t>：</a:t>
            </a:r>
            <a:r>
              <a:rPr lang="zh-CN" altLang="en-US" sz="3600" dirty="0"/>
              <a:t>如何使用</a:t>
            </a:r>
            <a:r>
              <a:rPr lang="en-US" altLang="zh-CN" sz="3600" dirty="0"/>
              <a:t>{0,1,#}</a:t>
            </a:r>
            <a:r>
              <a:rPr lang="zh-CN" altLang="en-US" sz="3600" dirty="0" smtClean="0"/>
              <a:t>编码这个问题？</a:t>
            </a:r>
            <a:endParaRPr lang="zh-CN" altLang="en-US" sz="3600" dirty="0"/>
          </a:p>
        </p:txBody>
      </p:sp>
      <p:sp>
        <p:nvSpPr>
          <p:cNvPr id="6" name="TextBox 5"/>
          <p:cNvSpPr txBox="1"/>
          <p:nvPr/>
        </p:nvSpPr>
        <p:spPr>
          <a:xfrm>
            <a:off x="440990" y="5291106"/>
            <a:ext cx="11149648" cy="1200329"/>
          </a:xfrm>
          <a:prstGeom prst="rect">
            <a:avLst/>
          </a:prstGeom>
          <a:noFill/>
        </p:spPr>
        <p:txBody>
          <a:bodyPr wrap="square" rtlCol="0">
            <a:spAutoFit/>
          </a:bodyPr>
          <a:lstStyle/>
          <a:p>
            <a:r>
              <a:rPr lang="zh-CN" altLang="en-US" sz="2400" dirty="0" smtClean="0"/>
              <a:t>这个问题</a:t>
            </a:r>
            <a:r>
              <a:rPr lang="zh-CN" altLang="en-US" sz="2400" dirty="0" smtClean="0"/>
              <a:t>可以</a:t>
            </a:r>
            <a:r>
              <a:rPr lang="zh-CN" altLang="en-US" sz="2400" dirty="0" smtClean="0"/>
              <a:t>编码为</a:t>
            </a:r>
            <a:r>
              <a:rPr lang="zh-CN" altLang="en-US" sz="2400" dirty="0" smtClean="0"/>
              <a:t>：</a:t>
            </a:r>
            <a:r>
              <a:rPr lang="en-US" altLang="zh-CN" sz="2400" dirty="0" smtClean="0"/>
              <a:t>0000010000#0000011100#0000001010#0000000110#……</a:t>
            </a:r>
            <a:endParaRPr lang="en-US" altLang="zh-CN" sz="2400" dirty="0"/>
          </a:p>
          <a:p>
            <a:endParaRPr lang="en-US" altLang="zh-CN" sz="2400" dirty="0"/>
          </a:p>
          <a:p>
            <a:r>
              <a:rPr lang="zh-CN" altLang="en-US" sz="2400" dirty="0"/>
              <a:t>或者，也可以表示成符号串：</a:t>
            </a:r>
            <a:r>
              <a:rPr lang="en-US" altLang="zh-CN" sz="2400" dirty="0" smtClean="0"/>
              <a:t>16#28#10#6#3#768#384#320#112#32</a:t>
            </a:r>
            <a:endParaRPr lang="en-US" altLang="zh-CN" sz="2400" dirty="0"/>
          </a:p>
        </p:txBody>
      </p:sp>
      <p:grpSp>
        <p:nvGrpSpPr>
          <p:cNvPr id="16" name="组合 15"/>
          <p:cNvGrpSpPr/>
          <p:nvPr/>
        </p:nvGrpSpPr>
        <p:grpSpPr>
          <a:xfrm>
            <a:off x="6891239" y="1392907"/>
            <a:ext cx="3814489" cy="3466133"/>
            <a:chOff x="6891239" y="1392907"/>
            <a:chExt cx="3814489" cy="3466133"/>
          </a:xfrm>
        </p:grpSpPr>
        <p:graphicFrame>
          <p:nvGraphicFramePr>
            <p:cNvPr id="5" name="对象 4"/>
            <p:cNvGraphicFramePr>
              <a:graphicFrameLocks noChangeAspect="1"/>
            </p:cNvGraphicFramePr>
            <p:nvPr>
              <p:extLst>
                <p:ext uri="{D42A27DB-BD31-4B8C-83A1-F6EECF244321}">
                  <p14:modId xmlns:p14="http://schemas.microsoft.com/office/powerpoint/2010/main" val="2746184068"/>
                </p:ext>
              </p:extLst>
            </p:nvPr>
          </p:nvGraphicFramePr>
          <p:xfrm>
            <a:off x="7609384" y="1690688"/>
            <a:ext cx="3096344" cy="3168352"/>
          </p:xfrm>
          <a:graphic>
            <a:graphicData uri="http://schemas.openxmlformats.org/presentationml/2006/ole">
              <mc:AlternateContent xmlns:mc="http://schemas.openxmlformats.org/markup-compatibility/2006">
                <mc:Choice xmlns:v="urn:schemas-microsoft-com:vml" Requires="v">
                  <p:oleObj spid="_x0000_s1035" name="公式" r:id="rId3" imgW="2197080" imgH="2286000" progId="Equation.3">
                    <p:embed/>
                  </p:oleObj>
                </mc:Choice>
                <mc:Fallback>
                  <p:oleObj name="公式" r:id="rId3" imgW="2197080" imgH="228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9384" y="1690688"/>
                          <a:ext cx="3096344" cy="3168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5"/>
            <p:cNvSpPr>
              <a:spLocks noChangeArrowheads="1"/>
            </p:cNvSpPr>
            <p:nvPr/>
          </p:nvSpPr>
          <p:spPr bwMode="auto">
            <a:xfrm>
              <a:off x="6891239" y="1741458"/>
              <a:ext cx="718145"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人羊狼菜</a:t>
              </a:r>
              <a:endParaRPr kumimoji="1" lang="zh-CN" altLang="en-US" sz="1400" dirty="0">
                <a:latin typeface="Times New Roman" pitchFamily="18" charset="0"/>
              </a:endParaRPr>
            </a:p>
          </p:txBody>
        </p:sp>
        <p:sp>
          <p:nvSpPr>
            <p:cNvPr id="9" name="Rectangle 29"/>
            <p:cNvSpPr>
              <a:spLocks noChangeArrowheads="1"/>
            </p:cNvSpPr>
            <p:nvPr/>
          </p:nvSpPr>
          <p:spPr bwMode="auto">
            <a:xfrm>
              <a:off x="7070775" y="2007672"/>
              <a:ext cx="538609"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Times New Roman" pitchFamily="18" charset="0"/>
                </a:rPr>
                <a:t>人</a:t>
              </a:r>
              <a:r>
                <a:rPr kumimoji="1" lang="zh-CN" altLang="en-US" sz="1400" dirty="0">
                  <a:solidFill>
                    <a:srgbClr val="000000"/>
                  </a:solidFill>
                  <a:latin typeface="宋体" charset="-122"/>
                </a:rPr>
                <a:t>狼菜</a:t>
              </a:r>
            </a:p>
          </p:txBody>
        </p:sp>
        <p:sp>
          <p:nvSpPr>
            <p:cNvPr id="10" name="Rectangle 32"/>
            <p:cNvSpPr>
              <a:spLocks noChangeArrowheads="1"/>
            </p:cNvSpPr>
            <p:nvPr/>
          </p:nvSpPr>
          <p:spPr bwMode="auto">
            <a:xfrm>
              <a:off x="7070774" y="2326108"/>
              <a:ext cx="538609"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a:t>
              </a:r>
              <a:endParaRPr kumimoji="1" lang="zh-CN" altLang="en-US" sz="1400" dirty="0">
                <a:latin typeface="Times New Roman" pitchFamily="18" charset="0"/>
              </a:endParaRPr>
            </a:p>
          </p:txBody>
        </p:sp>
        <p:sp>
          <p:nvSpPr>
            <p:cNvPr id="11" name="Rectangle 9"/>
            <p:cNvSpPr>
              <a:spLocks noChangeArrowheads="1"/>
            </p:cNvSpPr>
            <p:nvPr/>
          </p:nvSpPr>
          <p:spPr bwMode="auto">
            <a:xfrm>
              <a:off x="7429847" y="4551304"/>
              <a:ext cx="179536"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空</a:t>
              </a:r>
              <a:endParaRPr kumimoji="1" lang="zh-CN" altLang="en-US" sz="1400" dirty="0">
                <a:latin typeface="Times New Roman" pitchFamily="18" charset="0"/>
              </a:endParaRPr>
            </a:p>
          </p:txBody>
        </p:sp>
        <p:sp>
          <p:nvSpPr>
            <p:cNvPr id="12" name="Rectangle 39"/>
            <p:cNvSpPr>
              <a:spLocks noChangeArrowheads="1"/>
            </p:cNvSpPr>
            <p:nvPr/>
          </p:nvSpPr>
          <p:spPr bwMode="auto">
            <a:xfrm>
              <a:off x="9134462" y="1437999"/>
              <a:ext cx="359073"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狼菜</a:t>
              </a:r>
              <a:endParaRPr kumimoji="1" lang="zh-CN" altLang="en-US" sz="1400" dirty="0">
                <a:latin typeface="Times New Roman" pitchFamily="18" charset="0"/>
              </a:endParaRPr>
            </a:p>
          </p:txBody>
        </p:sp>
        <p:sp>
          <p:nvSpPr>
            <p:cNvPr id="13" name="Rectangle 9"/>
            <p:cNvSpPr>
              <a:spLocks noChangeArrowheads="1"/>
            </p:cNvSpPr>
            <p:nvPr/>
          </p:nvSpPr>
          <p:spPr bwMode="auto">
            <a:xfrm>
              <a:off x="10526192" y="1392907"/>
              <a:ext cx="179536"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空</a:t>
              </a:r>
              <a:endParaRPr kumimoji="1" lang="zh-CN" altLang="en-US" sz="1400" dirty="0">
                <a:latin typeface="Times New Roman" pitchFamily="18" charset="0"/>
              </a:endParaRPr>
            </a:p>
          </p:txBody>
        </p:sp>
        <p:sp>
          <p:nvSpPr>
            <p:cNvPr id="14" name="Rectangle 48"/>
            <p:cNvSpPr>
              <a:spLocks noChangeArrowheads="1"/>
            </p:cNvSpPr>
            <p:nvPr/>
          </p:nvSpPr>
          <p:spPr bwMode="auto">
            <a:xfrm>
              <a:off x="7250311" y="3012548"/>
              <a:ext cx="359073"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a:t>
              </a:r>
              <a:endParaRPr kumimoji="1" lang="zh-CN" altLang="en-US" sz="1400" dirty="0">
                <a:latin typeface="Times New Roman" pitchFamily="18" charset="0"/>
              </a:endParaRPr>
            </a:p>
          </p:txBody>
        </p:sp>
      </p:grpSp>
      <p:sp>
        <p:nvSpPr>
          <p:cNvPr id="15" name="TextBox 2"/>
          <p:cNvSpPr txBox="1"/>
          <p:nvPr/>
        </p:nvSpPr>
        <p:spPr>
          <a:xfrm>
            <a:off x="806078" y="3589297"/>
            <a:ext cx="5854214" cy="1200329"/>
          </a:xfrm>
          <a:prstGeom prst="rect">
            <a:avLst/>
          </a:prstGeom>
          <a:solidFill>
            <a:schemeClr val="accent4">
              <a:lumMod val="40000"/>
              <a:lumOff val="60000"/>
            </a:schemeClr>
          </a:solidFill>
        </p:spPr>
        <p:txBody>
          <a:bodyPr wrap="square" rtlCol="0">
            <a:spAutoFit/>
          </a:bodyPr>
          <a:lstStyle/>
          <a:p>
            <a:r>
              <a:rPr lang="zh-CN" altLang="en-US" sz="3600" dirty="0" smtClean="0"/>
              <a:t>问题</a:t>
            </a:r>
            <a:r>
              <a:rPr lang="en-US" altLang="zh-CN" sz="3600" dirty="0" smtClean="0"/>
              <a:t>1.1</a:t>
            </a:r>
            <a:r>
              <a:rPr lang="zh-CN" altLang="en-US" sz="3600" dirty="0" smtClean="0"/>
              <a:t>：</a:t>
            </a:r>
            <a:r>
              <a:rPr lang="zh-CN" altLang="en-US" sz="3600" dirty="0"/>
              <a:t>如何使用</a:t>
            </a:r>
            <a:r>
              <a:rPr lang="en-US" altLang="zh-CN" sz="3600" dirty="0"/>
              <a:t>{0,1</a:t>
            </a:r>
            <a:r>
              <a:rPr lang="en-US" altLang="zh-CN" sz="3600" dirty="0" smtClean="0"/>
              <a:t>,…,9,#}</a:t>
            </a:r>
            <a:r>
              <a:rPr lang="zh-CN" altLang="en-US" sz="3600" dirty="0" smtClean="0"/>
              <a:t>编码这个问题？</a:t>
            </a:r>
            <a:endParaRPr lang="zh-CN" altLang="en-US" sz="3600" dirty="0"/>
          </a:p>
        </p:txBody>
      </p:sp>
    </p:spTree>
    <p:extLst>
      <p:ext uri="{BB962C8B-B14F-4D97-AF65-F5344CB8AC3E}">
        <p14:creationId xmlns:p14="http://schemas.microsoft.com/office/powerpoint/2010/main" val="16295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Classify problems into P</a:t>
            </a:r>
            <a:r>
              <a:rPr lang="zh-CN" altLang="en-US" dirty="0" smtClean="0"/>
              <a:t>：</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305" y="2136257"/>
            <a:ext cx="10983390" cy="1187711"/>
          </a:xfrm>
        </p:spPr>
      </p:pic>
      <p:sp>
        <p:nvSpPr>
          <p:cNvPr id="6" name="标题 1"/>
          <p:cNvSpPr txBox="1">
            <a:spLocks/>
          </p:cNvSpPr>
          <p:nvPr/>
        </p:nvSpPr>
        <p:spPr>
          <a:xfrm>
            <a:off x="718752" y="37695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但是，对</a:t>
            </a:r>
            <a:r>
              <a:rPr lang="en-US" altLang="zh-CN" smtClean="0"/>
              <a:t>hard problem</a:t>
            </a:r>
            <a:r>
              <a:rPr lang="zh-CN" altLang="en-US" smtClean="0"/>
              <a:t>的现实求解：</a:t>
            </a:r>
            <a:endParaRPr lang="zh-CN" altLang="en-US" dirty="0"/>
          </a:p>
        </p:txBody>
      </p:sp>
      <p:sp>
        <p:nvSpPr>
          <p:cNvPr id="7" name="文本框 6"/>
          <p:cNvSpPr txBox="1"/>
          <p:nvPr/>
        </p:nvSpPr>
        <p:spPr>
          <a:xfrm>
            <a:off x="323336" y="5186725"/>
            <a:ext cx="3403817" cy="707886"/>
          </a:xfrm>
          <a:prstGeom prst="rect">
            <a:avLst/>
          </a:prstGeom>
          <a:noFill/>
        </p:spPr>
        <p:txBody>
          <a:bodyPr wrap="none" rtlCol="0">
            <a:spAutoFit/>
          </a:bodyPr>
          <a:lstStyle/>
          <a:p>
            <a:r>
              <a:rPr lang="en-US" altLang="zh-CN" sz="4000" dirty="0" smtClean="0"/>
              <a:t>NP-complete</a:t>
            </a:r>
            <a:r>
              <a:rPr lang="zh-CN" altLang="en-US" sz="4000" dirty="0" smtClean="0"/>
              <a:t>：</a:t>
            </a:r>
            <a:endParaRPr lang="zh-CN" altLang="en-US" sz="4000" dirty="0"/>
          </a:p>
        </p:txBody>
      </p:sp>
      <p:sp>
        <p:nvSpPr>
          <p:cNvPr id="8" name="文本框 7"/>
          <p:cNvSpPr txBox="1"/>
          <p:nvPr/>
        </p:nvSpPr>
        <p:spPr>
          <a:xfrm>
            <a:off x="3642693" y="4848170"/>
            <a:ext cx="7625835" cy="1384995"/>
          </a:xfrm>
          <a:prstGeom prst="rect">
            <a:avLst/>
          </a:prstGeom>
          <a:noFill/>
        </p:spPr>
        <p:txBody>
          <a:bodyPr wrap="square" rtlCol="0">
            <a:spAutoFit/>
          </a:bodyPr>
          <a:lstStyle/>
          <a:p>
            <a:r>
              <a:rPr lang="en-US" altLang="zh-CN" sz="2800" dirty="0" smtClean="0"/>
              <a:t>This concept provides at least a good reason to believe that a specific problem is hard, when one is unable to prove the evidence of this fact. </a:t>
            </a:r>
          </a:p>
        </p:txBody>
      </p:sp>
    </p:spTree>
    <p:extLst>
      <p:ext uri="{BB962C8B-B14F-4D97-AF65-F5344CB8AC3E}">
        <p14:creationId xmlns:p14="http://schemas.microsoft.com/office/powerpoint/2010/main" val="1214553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topic1</a:t>
            </a:r>
            <a:r>
              <a:rPr lang="zh-CN" altLang="en-US" dirty="0" smtClean="0"/>
              <a:t>：</a:t>
            </a:r>
            <a:r>
              <a:rPr lang="zh-CN" altLang="en-US" dirty="0" smtClean="0"/>
              <a:t>这个序和字典序的区别在哪里？</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124" y="2005702"/>
            <a:ext cx="10633354" cy="2905103"/>
          </a:xfrm>
        </p:spPr>
      </p:pic>
      <p:sp>
        <p:nvSpPr>
          <p:cNvPr id="5" name="标题 1"/>
          <p:cNvSpPr txBox="1">
            <a:spLocks/>
          </p:cNvSpPr>
          <p:nvPr/>
        </p:nvSpPr>
        <p:spPr>
          <a:xfrm>
            <a:off x="502508" y="5225819"/>
            <a:ext cx="111869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问题：</a:t>
            </a:r>
            <a:r>
              <a:rPr lang="zh-CN" altLang="en-US" dirty="0" smtClean="0"/>
              <a:t>如何利用这个形式体系来定义字典序？</a:t>
            </a:r>
            <a:endParaRPr lang="zh-CN" altLang="en-US" dirty="0"/>
          </a:p>
        </p:txBody>
      </p:sp>
    </p:spTree>
    <p:extLst>
      <p:ext uri="{BB962C8B-B14F-4D97-AF65-F5344CB8AC3E}">
        <p14:creationId xmlns:p14="http://schemas.microsoft.com/office/powerpoint/2010/main" val="4262716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 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介绍判定问题</a:t>
            </a:r>
            <a:r>
              <a:rPr lang="en-US" altLang="zh-CN" dirty="0" smtClean="0"/>
              <a:t>SAT</a:t>
            </a:r>
            <a:r>
              <a:rPr lang="zh-CN" altLang="en-US" dirty="0" smtClean="0"/>
              <a:t>和优化问题</a:t>
            </a:r>
            <a:r>
              <a:rPr lang="en-US" altLang="zh-CN" dirty="0" smtClean="0"/>
              <a:t>Max-SAT</a:t>
            </a:r>
            <a:r>
              <a:rPr lang="zh-CN" altLang="en-US" dirty="0" smtClean="0"/>
              <a:t>，简单讨论一下它们为什么会“很难”。</a:t>
            </a:r>
            <a:endParaRPr lang="zh-CN" altLang="en-US" dirty="0"/>
          </a:p>
        </p:txBody>
      </p:sp>
    </p:spTree>
    <p:extLst>
      <p:ext uri="{BB962C8B-B14F-4D97-AF65-F5344CB8AC3E}">
        <p14:creationId xmlns:p14="http://schemas.microsoft.com/office/powerpoint/2010/main" val="204687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 </a:t>
            </a:r>
            <a:r>
              <a:rPr lang="en-US" altLang="zh-CN" dirty="0" err="1" smtClean="0"/>
              <a:t>formulaes</a:t>
            </a:r>
            <a:r>
              <a:rPr lang="en-US" altLang="zh-CN" dirty="0" smtClean="0"/>
              <a:t>:</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2476" y="1677977"/>
            <a:ext cx="9885585" cy="2646534"/>
          </a:xfrm>
        </p:spPr>
      </p:pic>
      <p:sp>
        <p:nvSpPr>
          <p:cNvPr id="5" name="文本框 4"/>
          <p:cNvSpPr txBox="1"/>
          <p:nvPr/>
        </p:nvSpPr>
        <p:spPr>
          <a:xfrm>
            <a:off x="838200" y="1733873"/>
            <a:ext cx="10185185" cy="523220"/>
          </a:xfrm>
          <a:prstGeom prst="rect">
            <a:avLst/>
          </a:prstGeom>
          <a:solidFill>
            <a:schemeClr val="bg1"/>
          </a:solidFill>
        </p:spPr>
        <p:txBody>
          <a:bodyPr wrap="square" rtlCol="0">
            <a:spAutoFit/>
          </a:bodyPr>
          <a:lstStyle/>
          <a:p>
            <a:r>
              <a:rPr lang="en-US" altLang="zh-CN" sz="2800" dirty="0" smtClean="0"/>
              <a:t>Which formula </a:t>
            </a:r>
            <a:r>
              <a:rPr lang="zh-CN" altLang="en-US" sz="2800" dirty="0" smtClean="0"/>
              <a:t>                                                                                                                             </a:t>
            </a:r>
            <a:endParaRPr lang="en-US" altLang="zh-CN" sz="2800" dirty="0" smtClean="0"/>
          </a:p>
        </p:txBody>
      </p:sp>
      <p:sp>
        <p:nvSpPr>
          <p:cNvPr id="6" name="文本框 5"/>
          <p:cNvSpPr txBox="1"/>
          <p:nvPr/>
        </p:nvSpPr>
        <p:spPr>
          <a:xfrm>
            <a:off x="1046834" y="4699099"/>
            <a:ext cx="9332842" cy="584775"/>
          </a:xfrm>
          <a:prstGeom prst="rect">
            <a:avLst/>
          </a:prstGeom>
          <a:noFill/>
        </p:spPr>
        <p:txBody>
          <a:bodyPr wrap="square" rtlCol="0">
            <a:spAutoFit/>
          </a:bodyPr>
          <a:lstStyle/>
          <a:p>
            <a:r>
              <a:rPr lang="zh-CN" altLang="en-US" sz="3200" dirty="0" smtClean="0"/>
              <a:t>问题</a:t>
            </a:r>
            <a:r>
              <a:rPr lang="en-US" altLang="zh-CN" sz="3200" dirty="0"/>
              <a:t>2</a:t>
            </a:r>
            <a:r>
              <a:rPr lang="zh-CN" altLang="en-US" sz="3200" dirty="0" smtClean="0"/>
              <a:t>：</a:t>
            </a:r>
            <a:r>
              <a:rPr lang="zh-CN" altLang="en-US" sz="3200" dirty="0" smtClean="0"/>
              <a:t>如果只用</a:t>
            </a:r>
            <a:r>
              <a:rPr lang="en-US" altLang="zh-CN" sz="3200" dirty="0" smtClean="0"/>
              <a:t>{0,1,#},</a:t>
            </a:r>
            <a:r>
              <a:rPr lang="zh-CN" altLang="en-US" sz="3200" dirty="0" smtClean="0"/>
              <a:t>如何编码上面的逻辑表达式？</a:t>
            </a:r>
            <a:endParaRPr lang="zh-CN" altLang="en-US" sz="3200" dirty="0"/>
          </a:p>
        </p:txBody>
      </p:sp>
      <p:sp>
        <p:nvSpPr>
          <p:cNvPr id="7" name="文本框 6"/>
          <p:cNvSpPr txBox="1"/>
          <p:nvPr/>
        </p:nvSpPr>
        <p:spPr>
          <a:xfrm>
            <a:off x="1046834" y="5637363"/>
            <a:ext cx="11537133" cy="584775"/>
          </a:xfrm>
          <a:prstGeom prst="rect">
            <a:avLst/>
          </a:prstGeom>
          <a:noFill/>
        </p:spPr>
        <p:txBody>
          <a:bodyPr wrap="none" rtlCol="0">
            <a:spAutoFit/>
          </a:bodyPr>
          <a:lstStyle/>
          <a:p>
            <a:r>
              <a:rPr lang="zh-CN" altLang="en-US" sz="3200" dirty="0" smtClean="0"/>
              <a:t>问题</a:t>
            </a:r>
            <a:r>
              <a:rPr lang="en-US" altLang="zh-CN" sz="3200" dirty="0" smtClean="0"/>
              <a:t>2</a:t>
            </a:r>
            <a:r>
              <a:rPr lang="en-US" altLang="zh-CN" sz="3200" dirty="0"/>
              <a:t>.</a:t>
            </a:r>
            <a:r>
              <a:rPr lang="en-US" altLang="zh-CN" sz="3200" dirty="0" smtClean="0"/>
              <a:t>1</a:t>
            </a:r>
            <a:r>
              <a:rPr lang="zh-CN" altLang="en-US" sz="3200" dirty="0" smtClean="0"/>
              <a:t>：</a:t>
            </a:r>
            <a:r>
              <a:rPr lang="zh-CN" altLang="en-US" sz="3200" dirty="0" smtClean="0"/>
              <a:t>为什么我们举的例子，总是聚焦在字母表</a:t>
            </a:r>
            <a:r>
              <a:rPr lang="en-US" altLang="zh-CN" sz="3200" dirty="0" smtClean="0"/>
              <a:t>{0,1,#}</a:t>
            </a:r>
            <a:r>
              <a:rPr lang="zh-CN" altLang="en-US" sz="3200" dirty="0" smtClean="0"/>
              <a:t>上？</a:t>
            </a:r>
            <a:endParaRPr lang="zh-CN" altLang="en-US" sz="3200" dirty="0"/>
          </a:p>
        </p:txBody>
      </p:sp>
      <p:sp>
        <p:nvSpPr>
          <p:cNvPr id="3" name="矩形标注 2"/>
          <p:cNvSpPr/>
          <p:nvPr/>
        </p:nvSpPr>
        <p:spPr>
          <a:xfrm>
            <a:off x="6096000" y="1690688"/>
            <a:ext cx="5747304" cy="861046"/>
          </a:xfrm>
          <a:prstGeom prst="wedgeRectCallout">
            <a:avLst>
              <a:gd name="adj1" fmla="val -73046"/>
              <a:gd name="adj2" fmla="val 55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一个“</a:t>
            </a:r>
            <a:r>
              <a:rPr lang="en-US" altLang="zh-CN" sz="2800" dirty="0" smtClean="0"/>
              <a:t>word</a:t>
            </a:r>
            <a:r>
              <a:rPr lang="zh-CN" altLang="en-US" sz="2800" dirty="0" smtClean="0"/>
              <a:t>”</a:t>
            </a:r>
            <a:endParaRPr lang="en-US" altLang="zh-CN" sz="2800" dirty="0" smtClean="0"/>
          </a:p>
          <a:p>
            <a:pPr algn="ctr"/>
            <a:r>
              <a:rPr lang="zh-CN" altLang="en-US" sz="2800" dirty="0" smtClean="0"/>
              <a:t>所有的</a:t>
            </a:r>
            <a:r>
              <a:rPr lang="en-US" altLang="zh-CN" sz="2800" dirty="0" smtClean="0"/>
              <a:t>word</a:t>
            </a:r>
            <a:r>
              <a:rPr lang="zh-CN" altLang="en-US" sz="2800" dirty="0" smtClean="0"/>
              <a:t>“放在</a:t>
            </a:r>
            <a:r>
              <a:rPr lang="zh-CN" altLang="en-US" sz="2800" dirty="0"/>
              <a:t>”</a:t>
            </a:r>
            <a:r>
              <a:rPr lang="zh-CN" altLang="en-US" sz="2800" dirty="0" smtClean="0"/>
              <a:t>一起，是什么？</a:t>
            </a:r>
            <a:endParaRPr lang="zh-CN" altLang="en-US" sz="2800" dirty="0"/>
          </a:p>
        </p:txBody>
      </p:sp>
    </p:spTree>
    <p:extLst>
      <p:ext uri="{BB962C8B-B14F-4D97-AF65-F5344CB8AC3E}">
        <p14:creationId xmlns:p14="http://schemas.microsoft.com/office/powerpoint/2010/main" val="421083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7839" y="0"/>
            <a:ext cx="10515600" cy="1325563"/>
          </a:xfrm>
        </p:spPr>
        <p:txBody>
          <a:bodyPr/>
          <a:lstStyle/>
          <a:p>
            <a:r>
              <a:rPr lang="zh-CN" altLang="en-US" dirty="0" smtClean="0"/>
              <a:t>语言！</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26" y="1261634"/>
            <a:ext cx="11299302" cy="1290678"/>
          </a:xfrm>
        </p:spPr>
      </p:pic>
      <p:grpSp>
        <p:nvGrpSpPr>
          <p:cNvPr id="9" name="组合 8"/>
          <p:cNvGrpSpPr/>
          <p:nvPr/>
        </p:nvGrpSpPr>
        <p:grpSpPr>
          <a:xfrm>
            <a:off x="894201" y="2757183"/>
            <a:ext cx="10362805" cy="883769"/>
            <a:chOff x="1660321" y="2831323"/>
            <a:chExt cx="9069066" cy="676369"/>
          </a:xfrm>
        </p:grpSpPr>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321" y="2831323"/>
              <a:ext cx="9069066" cy="676369"/>
            </a:xfrm>
            <a:prstGeom prst="rect">
              <a:avLst/>
            </a:prstGeom>
          </p:spPr>
        </p:pic>
        <p:sp>
          <p:nvSpPr>
            <p:cNvPr id="5" name="矩形 4"/>
            <p:cNvSpPr/>
            <p:nvPr/>
          </p:nvSpPr>
          <p:spPr>
            <a:xfrm>
              <a:off x="4510215" y="3169507"/>
              <a:ext cx="6219171" cy="338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874390" y="3845823"/>
            <a:ext cx="10259049" cy="702352"/>
            <a:chOff x="874390" y="3640952"/>
            <a:chExt cx="10259049" cy="702352"/>
          </a:xfrm>
        </p:grpSpPr>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956" y="3640952"/>
              <a:ext cx="10135483" cy="702352"/>
            </a:xfrm>
            <a:prstGeom prst="rect">
              <a:avLst/>
            </a:prstGeom>
          </p:spPr>
        </p:pic>
        <p:sp>
          <p:nvSpPr>
            <p:cNvPr id="11" name="矩形 10"/>
            <p:cNvSpPr/>
            <p:nvPr/>
          </p:nvSpPr>
          <p:spPr>
            <a:xfrm>
              <a:off x="874390" y="3640952"/>
              <a:ext cx="3388692" cy="337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84357" y="4005380"/>
              <a:ext cx="4649082" cy="337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97956" y="4611882"/>
            <a:ext cx="10259049" cy="1385830"/>
            <a:chOff x="997956" y="4611882"/>
            <a:chExt cx="10259049" cy="1385830"/>
          </a:xfrm>
        </p:grpSpPr>
        <p:pic>
          <p:nvPicPr>
            <p:cNvPr id="14" name="图片 1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56" y="4753046"/>
              <a:ext cx="10135483" cy="1105884"/>
            </a:xfrm>
            <a:prstGeom prst="rect">
              <a:avLst/>
            </a:prstGeom>
          </p:spPr>
        </p:pic>
        <p:sp>
          <p:nvSpPr>
            <p:cNvPr id="15" name="矩形 14"/>
            <p:cNvSpPr/>
            <p:nvPr/>
          </p:nvSpPr>
          <p:spPr>
            <a:xfrm>
              <a:off x="997956" y="4611882"/>
              <a:ext cx="5486401" cy="503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88443" y="5493897"/>
              <a:ext cx="4868562" cy="503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09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问题</a:t>
            </a:r>
            <a:r>
              <a:rPr lang="en-US" altLang="zh-CN" b="1" dirty="0" smtClean="0"/>
              <a:t>3</a:t>
            </a:r>
            <a:r>
              <a:rPr lang="zh-CN" altLang="en-US" b="1" dirty="0" smtClean="0"/>
              <a:t>：你</a:t>
            </a:r>
            <a:r>
              <a:rPr lang="zh-CN" altLang="en-US" b="1" dirty="0"/>
              <a:t>能举</a:t>
            </a:r>
            <a:r>
              <a:rPr lang="zh-CN" altLang="en-US" b="1" dirty="0" smtClean="0"/>
              <a:t>一些类似的例子</a:t>
            </a:r>
            <a:r>
              <a:rPr lang="zh-CN" altLang="en-US" b="1" dirty="0"/>
              <a:t>来帮助理解“语言”的作用吗</a:t>
            </a:r>
            <a:r>
              <a:rPr lang="zh-CN" altLang="en-US" b="1" dirty="0" smtClean="0"/>
              <a:t>？</a:t>
            </a:r>
            <a:endParaRPr lang="zh-CN" altLang="en-US" dirty="0"/>
          </a:p>
        </p:txBody>
      </p:sp>
      <p:pic>
        <p:nvPicPr>
          <p:cNvPr id="9" name="内容占位符 8"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42579"/>
            <a:ext cx="6992326" cy="581106"/>
          </a:xfrm>
        </p:spPr>
      </p:pic>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319" y="2975575"/>
            <a:ext cx="10050395" cy="570813"/>
          </a:xfrm>
          <a:prstGeom prst="rect">
            <a:avLst/>
          </a:prstGeom>
        </p:spPr>
      </p:pic>
      <p:pic>
        <p:nvPicPr>
          <p:cNvPr id="11" name="图片 10"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205341"/>
            <a:ext cx="10812384" cy="1066949"/>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16" y="5537093"/>
            <a:ext cx="10583752" cy="1047896"/>
          </a:xfrm>
          <a:prstGeom prst="rect">
            <a:avLst/>
          </a:prstGeom>
        </p:spPr>
      </p:pic>
    </p:spTree>
    <p:extLst>
      <p:ext uri="{BB962C8B-B14F-4D97-AF65-F5344CB8AC3E}">
        <p14:creationId xmlns:p14="http://schemas.microsoft.com/office/powerpoint/2010/main" val="49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如何理解下面的这句话</a:t>
            </a:r>
            <a:r>
              <a:rPr lang="zh-CN" altLang="en-US" dirty="0" smtClean="0"/>
              <a:t>？</a:t>
            </a:r>
            <a:endParaRPr lang="zh-CN" altLang="en-US" dirty="0"/>
          </a:p>
        </p:txBody>
      </p:sp>
      <p:sp>
        <p:nvSpPr>
          <p:cNvPr id="4" name="内容占位符 2"/>
          <p:cNvSpPr txBox="1">
            <a:spLocks/>
          </p:cNvSpPr>
          <p:nvPr/>
        </p:nvSpPr>
        <p:spPr>
          <a:xfrm>
            <a:off x="838200" y="2224215"/>
            <a:ext cx="10515600" cy="3952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600" dirty="0"/>
          </a:p>
        </p:txBody>
      </p:sp>
      <p:grpSp>
        <p:nvGrpSpPr>
          <p:cNvPr id="5" name="组合 4"/>
          <p:cNvGrpSpPr/>
          <p:nvPr/>
        </p:nvGrpSpPr>
        <p:grpSpPr>
          <a:xfrm>
            <a:off x="504044" y="3463505"/>
            <a:ext cx="11183911" cy="1023230"/>
            <a:chOff x="504044" y="3463505"/>
            <a:chExt cx="11183911" cy="1023230"/>
          </a:xfrm>
        </p:grpSpPr>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44" y="3463505"/>
              <a:ext cx="11183911" cy="819264"/>
            </a:xfrm>
            <a:prstGeom prst="rect">
              <a:avLst/>
            </a:prstGeom>
          </p:spPr>
        </p:pic>
        <p:sp>
          <p:nvSpPr>
            <p:cNvPr id="7" name="矩形 6"/>
            <p:cNvSpPr/>
            <p:nvPr/>
          </p:nvSpPr>
          <p:spPr>
            <a:xfrm>
              <a:off x="10131003" y="3914441"/>
              <a:ext cx="1556952" cy="572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9803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什么是难问题？</a:t>
            </a:r>
            <a:endParaRPr lang="zh-CN" altLang="en-US" dirty="0"/>
          </a:p>
        </p:txBody>
      </p:sp>
      <p:grpSp>
        <p:nvGrpSpPr>
          <p:cNvPr id="11" name="组合 10"/>
          <p:cNvGrpSpPr/>
          <p:nvPr/>
        </p:nvGrpSpPr>
        <p:grpSpPr>
          <a:xfrm>
            <a:off x="1984901" y="5496967"/>
            <a:ext cx="8222198" cy="543298"/>
            <a:chOff x="1366646" y="2642557"/>
            <a:chExt cx="8222198" cy="543298"/>
          </a:xfrm>
        </p:grpSpPr>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646" y="2642557"/>
              <a:ext cx="3274473" cy="543298"/>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016" y="2700811"/>
              <a:ext cx="4011828" cy="426790"/>
            </a:xfrm>
            <a:prstGeom prst="rect">
              <a:avLst/>
            </a:prstGeom>
          </p:spPr>
        </p:pic>
        <p:sp>
          <p:nvSpPr>
            <p:cNvPr id="9" name="左右箭头 8"/>
            <p:cNvSpPr/>
            <p:nvPr/>
          </p:nvSpPr>
          <p:spPr>
            <a:xfrm>
              <a:off x="4757351" y="2790643"/>
              <a:ext cx="782594" cy="247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176" y="2082491"/>
            <a:ext cx="11269648" cy="819264"/>
          </a:xfrm>
          <a:prstGeom prst="rect">
            <a:avLst/>
          </a:prstGeom>
        </p:spPr>
      </p:pic>
      <p:sp>
        <p:nvSpPr>
          <p:cNvPr id="13" name="标题 1"/>
          <p:cNvSpPr txBox="1">
            <a:spLocks/>
          </p:cNvSpPr>
          <p:nvPr/>
        </p:nvSpPr>
        <p:spPr>
          <a:xfrm>
            <a:off x="838200" y="36106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我们将难问题分解为哪两类来研究？</a:t>
            </a:r>
            <a:endParaRPr lang="zh-CN" altLang="en-US" dirty="0"/>
          </a:p>
        </p:txBody>
      </p:sp>
      <p:sp>
        <p:nvSpPr>
          <p:cNvPr id="14" name="矩形 13"/>
          <p:cNvSpPr/>
          <p:nvPr/>
        </p:nvSpPr>
        <p:spPr>
          <a:xfrm>
            <a:off x="461176" y="2082491"/>
            <a:ext cx="3937829" cy="35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275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判定问题</a:t>
            </a:r>
            <a:r>
              <a:rPr lang="zh-CN" altLang="en-US" dirty="0" smtClean="0"/>
              <a:t>的形式化表达</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93" y="1661187"/>
            <a:ext cx="10923213" cy="2317741"/>
          </a:xfr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16703"/>
            <a:ext cx="12192000" cy="886937"/>
          </a:xfrm>
          <a:prstGeom prst="rect">
            <a:avLst/>
          </a:prstGeom>
        </p:spPr>
      </p:pic>
      <p:sp>
        <p:nvSpPr>
          <p:cNvPr id="10" name="云形 9"/>
          <p:cNvSpPr/>
          <p:nvPr/>
        </p:nvSpPr>
        <p:spPr>
          <a:xfrm>
            <a:off x="6880654" y="2577514"/>
            <a:ext cx="4905633" cy="176107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FF0000"/>
                </a:solidFill>
              </a:rPr>
              <a:t>Pay attention to the word “decide”</a:t>
            </a:r>
            <a:endParaRPr lang="zh-CN" altLang="en-US" sz="3200" dirty="0">
              <a:solidFill>
                <a:srgbClr val="FF0000"/>
              </a:solidFill>
            </a:endParaRPr>
          </a:p>
        </p:txBody>
      </p:sp>
      <p:sp>
        <p:nvSpPr>
          <p:cNvPr id="5" name="文本框 4"/>
          <p:cNvSpPr txBox="1"/>
          <p:nvPr/>
        </p:nvSpPr>
        <p:spPr>
          <a:xfrm>
            <a:off x="634393" y="4330763"/>
            <a:ext cx="7417415" cy="646331"/>
          </a:xfrm>
          <a:prstGeom prst="rect">
            <a:avLst/>
          </a:prstGeom>
          <a:solidFill>
            <a:schemeClr val="bg2"/>
          </a:solidFill>
        </p:spPr>
        <p:txBody>
          <a:bodyPr wrap="none" rtlCol="0">
            <a:spAutoFit/>
          </a:bodyPr>
          <a:lstStyle/>
          <a:p>
            <a:r>
              <a:rPr lang="zh-CN" altLang="en-US" sz="3600" b="1" dirty="0" smtClean="0"/>
              <a:t>问题</a:t>
            </a:r>
            <a:r>
              <a:rPr lang="en-US" altLang="zh-CN" sz="3600" b="1" dirty="0" smtClean="0"/>
              <a:t>5</a:t>
            </a:r>
            <a:r>
              <a:rPr lang="zh-CN" altLang="en-US" sz="3600" b="1" dirty="0" smtClean="0"/>
              <a:t>：如果</a:t>
            </a:r>
            <a:r>
              <a:rPr lang="en-US" altLang="zh-CN" sz="3600" b="1" dirty="0" smtClean="0"/>
              <a:t>x</a:t>
            </a:r>
            <a:r>
              <a:rPr lang="zh-CN" altLang="en-US" sz="3600" b="1" dirty="0" smtClean="0"/>
              <a:t>不在</a:t>
            </a:r>
            <a:r>
              <a:rPr lang="en-US" altLang="zh-CN" sz="3600" b="1" dirty="0" smtClean="0"/>
              <a:t>U</a:t>
            </a:r>
            <a:r>
              <a:rPr lang="zh-CN" altLang="en-US" sz="3600" b="1" dirty="0" smtClean="0"/>
              <a:t>中，怎么解释？</a:t>
            </a:r>
            <a:endParaRPr lang="zh-CN" altLang="en-US" sz="3600" b="1" dirty="0"/>
          </a:p>
        </p:txBody>
      </p:sp>
    </p:spTree>
    <p:extLst>
      <p:ext uri="{BB962C8B-B14F-4D97-AF65-F5344CB8AC3E}">
        <p14:creationId xmlns:p14="http://schemas.microsoft.com/office/powerpoint/2010/main" val="9912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6999</TotalTime>
  <Words>1684</Words>
  <Application>Microsoft Office PowerPoint</Application>
  <PresentationFormat>宽屏</PresentationFormat>
  <Paragraphs>164</Paragraphs>
  <Slides>32</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0" baseType="lpstr">
      <vt:lpstr>楷体</vt:lpstr>
      <vt:lpstr>宋体</vt:lpstr>
      <vt:lpstr>Arial</vt:lpstr>
      <vt:lpstr>Calibri</vt:lpstr>
      <vt:lpstr>Calibri Light</vt:lpstr>
      <vt:lpstr>Times New Roman</vt:lpstr>
      <vt:lpstr>Office 主题</vt:lpstr>
      <vt:lpstr>公式</vt:lpstr>
      <vt:lpstr>计算机问题求解—论题4.6算法问题的形式化</vt:lpstr>
      <vt:lpstr>算法问题编码– “渡河问题”</vt:lpstr>
      <vt:lpstr>算法问题编码</vt:lpstr>
      <vt:lpstr>Code formulaes:</vt:lpstr>
      <vt:lpstr>语言！</vt:lpstr>
      <vt:lpstr>问题3：你能举一些类似的例子来帮助理解“语言”的作用吗？</vt:lpstr>
      <vt:lpstr>如何理解下面的这句话？</vt:lpstr>
      <vt:lpstr>什么是难问题？</vt:lpstr>
      <vt:lpstr>判定问题的形式化表达</vt:lpstr>
      <vt:lpstr>PowerPoint 演示文稿</vt:lpstr>
      <vt:lpstr>问题6：如何形式化描述一个decision problem？</vt:lpstr>
      <vt:lpstr>再例：</vt:lpstr>
      <vt:lpstr>Existence of a solution of linear programming modulo p:</vt:lpstr>
      <vt:lpstr>问题7：优化问题和判定问题的区别在哪里？</vt:lpstr>
      <vt:lpstr>PowerPoint 演示文稿</vt:lpstr>
      <vt:lpstr>PowerPoint 演示文稿</vt:lpstr>
      <vt:lpstr>PowerPoint 演示文稿</vt:lpstr>
      <vt:lpstr>PowerPoint 演示文稿</vt:lpstr>
      <vt:lpstr>优化问题的形式定义</vt:lpstr>
      <vt:lpstr>PowerPoint 演示文稿</vt:lpstr>
      <vt:lpstr>PowerPoint 演示文稿</vt:lpstr>
      <vt:lpstr>PowerPoint 演示文稿</vt:lpstr>
      <vt:lpstr>Logarithmic cost  VS uniform cost</vt:lpstr>
      <vt:lpstr>Worst case time complexity of an algorithm:</vt:lpstr>
      <vt:lpstr>How about the computational complexity of a problem?</vt:lpstr>
      <vt:lpstr>算法问题的上、下界</vt:lpstr>
      <vt:lpstr>退而求其次：</vt:lpstr>
      <vt:lpstr>形式规约其中的一个类(实际可解类)：</vt:lpstr>
      <vt:lpstr>为什么多项式时间计算复杂性被等同为实际可解？</vt:lpstr>
      <vt:lpstr>Classify problems into P：</vt:lpstr>
      <vt:lpstr>Open topic1：这个序和字典序的区别在哪里？</vt:lpstr>
      <vt:lpstr>Open Topic 2：</vt:lpstr>
    </vt:vector>
  </TitlesOfParts>
  <Company>njucs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77</cp:revision>
  <dcterms:created xsi:type="dcterms:W3CDTF">2015-04-06T02:53:07Z</dcterms:created>
  <dcterms:modified xsi:type="dcterms:W3CDTF">2017-04-17T08:05:08Z</dcterms:modified>
</cp:coreProperties>
</file>