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67" r:id="rId3"/>
    <p:sldId id="268" r:id="rId4"/>
    <p:sldId id="393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22" r:id="rId14"/>
    <p:sldId id="419" r:id="rId15"/>
    <p:sldId id="426" r:id="rId16"/>
    <p:sldId id="425" r:id="rId17"/>
    <p:sldId id="420" r:id="rId18"/>
    <p:sldId id="423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8" r:id="rId40"/>
    <p:sldId id="449" r:id="rId41"/>
    <p:sldId id="450" r:id="rId42"/>
    <p:sldId id="451" r:id="rId43"/>
    <p:sldId id="447" r:id="rId44"/>
    <p:sldId id="424" r:id="rId45"/>
    <p:sldId id="452" r:id="rId46"/>
    <p:sldId id="453" r:id="rId47"/>
    <p:sldId id="454" r:id="rId48"/>
    <p:sldId id="460" r:id="rId49"/>
    <p:sldId id="464" r:id="rId50"/>
    <p:sldId id="465" r:id="rId51"/>
    <p:sldId id="471" r:id="rId52"/>
    <p:sldId id="472" r:id="rId53"/>
    <p:sldId id="466" r:id="rId54"/>
    <p:sldId id="467" r:id="rId55"/>
    <p:sldId id="468" r:id="rId56"/>
    <p:sldId id="469" r:id="rId57"/>
    <p:sldId id="470" r:id="rId5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974" userDrawn="1">
          <p15:clr>
            <a:srgbClr val="A4A3A4"/>
          </p15:clr>
        </p15:guide>
        <p15:guide id="4" pos="1882" userDrawn="1">
          <p15:clr>
            <a:srgbClr val="A4A3A4"/>
          </p15:clr>
        </p15:guide>
        <p15:guide id="5" pos="5307" userDrawn="1">
          <p15:clr>
            <a:srgbClr val="A4A3A4"/>
          </p15:clr>
        </p15:guide>
        <p15:guide id="6" pos="1633" userDrawn="1">
          <p15:clr>
            <a:srgbClr val="A4A3A4"/>
          </p15:clr>
        </p15:guide>
        <p15:guide id="7" pos="5488" userDrawn="1">
          <p15:clr>
            <a:srgbClr val="A4A3A4"/>
          </p15:clr>
        </p15:guide>
        <p15:guide id="8" orient="horz" pos="2478" userDrawn="1">
          <p15:clr>
            <a:srgbClr val="A4A3A4"/>
          </p15:clr>
        </p15:guide>
        <p15:guide id="9" orient="horz" pos="255" userDrawn="1">
          <p15:clr>
            <a:srgbClr val="A4A3A4"/>
          </p15:clr>
        </p15:guide>
        <p15:guide id="10" orient="horz" pos="4088" userDrawn="1">
          <p15:clr>
            <a:srgbClr val="A4A3A4"/>
          </p15:clr>
        </p15:guide>
        <p15:guide id="11" pos="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53A3"/>
    <a:srgbClr val="000000"/>
    <a:srgbClr val="0D0D0D"/>
    <a:srgbClr val="0055A2"/>
    <a:srgbClr val="0454A1"/>
    <a:srgbClr val="0070C0"/>
    <a:srgbClr val="7F7F7F"/>
    <a:srgbClr val="F5F5F5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2" autoAdjust="0"/>
    <p:restoredTop sz="70472" autoAdjust="0"/>
  </p:normalViewPr>
  <p:slideViewPr>
    <p:cSldViewPr snapToGrid="0" showGuides="1">
      <p:cViewPr varScale="1">
        <p:scale>
          <a:sx n="63" d="100"/>
          <a:sy n="63" d="100"/>
        </p:scale>
        <p:origin x="2001" y="39"/>
      </p:cViewPr>
      <p:guideLst>
        <p:guide orient="horz" pos="3974"/>
        <p:guide pos="1882"/>
        <p:guide pos="5307"/>
        <p:guide pos="1633"/>
        <p:guide pos="5488"/>
        <p:guide orient="horz" pos="2478"/>
        <p:guide orient="horz" pos="255"/>
        <p:guide orient="horz" pos="4088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67C90-858C-4581-A26B-F95CE7C1C026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CB19D-5629-4B10-ABFD-C0C114F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5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en-US" altLang="zh-CN" dirty="0"/>
              <a:t>ppt</a:t>
            </a:r>
            <a:r>
              <a:rPr lang="zh-CN" altLang="en-US" dirty="0"/>
              <a:t>分为这五部分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我把这个例子的证明大概得写了下</a:t>
            </a:r>
            <a:endParaRPr lang="en-US" altLang="zh-CN" dirty="0"/>
          </a:p>
          <a:p>
            <a:r>
              <a:rPr lang="zh-CN" altLang="en-US" dirty="0"/>
              <a:t>其实这是很容易理解的 把所有情况都列出来就好了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5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因而 我们现在由</a:t>
            </a:r>
            <a:r>
              <a:rPr lang="en-US" altLang="zh-CN" dirty="0"/>
              <a:t>resolution rule</a:t>
            </a:r>
            <a:r>
              <a:rPr lang="zh-CN" altLang="en-US" dirty="0"/>
              <a:t>得到了这个式子（点一下）</a:t>
            </a:r>
            <a:endParaRPr lang="en-US" altLang="zh-CN" dirty="0"/>
          </a:p>
          <a:p>
            <a:r>
              <a:rPr lang="zh-CN" altLang="en-US" dirty="0"/>
              <a:t>还有我们定义一个空的式子不存在为真的可能（点一下）</a:t>
            </a:r>
            <a:endParaRPr lang="en-US" altLang="zh-CN" dirty="0"/>
          </a:p>
          <a:p>
            <a:r>
              <a:rPr lang="zh-CN" altLang="en-US" dirty="0"/>
              <a:t>注意这个等价式和这个等式的区别（点一下） 不要搞混了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41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好了 现在我们有了</a:t>
            </a:r>
            <a:r>
              <a:rPr lang="en-US" altLang="zh-CN" dirty="0"/>
              <a:t>resolution rule </a:t>
            </a:r>
            <a:r>
              <a:rPr lang="zh-CN" altLang="en-US" dirty="0"/>
              <a:t>我们就可以开始</a:t>
            </a:r>
            <a:r>
              <a:rPr lang="en-US" altLang="zh-CN" dirty="0"/>
              <a:t>DP algorithm</a:t>
            </a:r>
            <a:r>
              <a:rPr lang="zh-CN" altLang="en-US" dirty="0"/>
              <a:t>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92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算法是一个很早的用来解决</a:t>
            </a:r>
            <a:r>
              <a:rPr lang="en-US" altLang="zh-CN" dirty="0"/>
              <a:t>sat</a:t>
            </a:r>
            <a:r>
              <a:rPr lang="zh-CN" altLang="en-US" dirty="0"/>
              <a:t>问题的算法</a:t>
            </a:r>
            <a:endParaRPr lang="en-US" altLang="zh-CN" dirty="0"/>
          </a:p>
          <a:p>
            <a:r>
              <a:rPr lang="zh-CN" altLang="en-US" dirty="0"/>
              <a:t>其过程如下（点一下）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这个算法简单的来说 就是通过</a:t>
            </a:r>
            <a:r>
              <a:rPr lang="en-US" altLang="zh-CN" dirty="0"/>
              <a:t>resolution rule</a:t>
            </a:r>
            <a:r>
              <a:rPr lang="zh-CN" altLang="en-US" dirty="0"/>
              <a:t>来把一个复杂的表达式化简， 从而判断其是否存在为真的可能性</a:t>
            </a:r>
            <a:endParaRPr lang="en-US" altLang="zh-CN" dirty="0"/>
          </a:p>
          <a:p>
            <a:r>
              <a:rPr lang="zh-CN" altLang="en-US" dirty="0"/>
              <a:t>我们还是来看例子（点一下）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对这个式子 我们先进行第一步 找到一个变量 其在一些析取式中取了非 在一些式子中没有取非</a:t>
            </a:r>
            <a:endParaRPr lang="en-US" altLang="zh-CN" dirty="0"/>
          </a:p>
          <a:p>
            <a:r>
              <a:rPr lang="zh-CN" altLang="en-US" dirty="0"/>
              <a:t>像</a:t>
            </a:r>
            <a:r>
              <a:rPr lang="en-US" altLang="zh-CN" dirty="0"/>
              <a:t>a </a:t>
            </a:r>
            <a:r>
              <a:rPr lang="zh-CN" altLang="en-US" dirty="0"/>
              <a:t>它只在析取式中未取非 而不存在任何析取式中被取非 所以不能被选择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b </a:t>
            </a:r>
            <a:r>
              <a:rPr lang="zh-CN" altLang="en-US" dirty="0"/>
              <a:t>其在第一，第二的式子中未被取非 而在第三个式子中被取非 那么</a:t>
            </a:r>
            <a:r>
              <a:rPr lang="en-US" altLang="zh-CN" dirty="0"/>
              <a:t>b</a:t>
            </a:r>
            <a:r>
              <a:rPr lang="zh-CN" altLang="en-US" dirty="0"/>
              <a:t>就可以作为被选择的变量 </a:t>
            </a:r>
            <a:endParaRPr lang="en-US" altLang="zh-CN" dirty="0"/>
          </a:p>
          <a:p>
            <a:r>
              <a:rPr lang="zh-CN" altLang="en-US" dirty="0"/>
              <a:t>我们就可以对</a:t>
            </a:r>
            <a:r>
              <a:rPr lang="en-US" altLang="zh-CN" dirty="0"/>
              <a:t>b</a:t>
            </a:r>
            <a:r>
              <a:rPr lang="zh-CN" altLang="en-US" dirty="0"/>
              <a:t>进行</a:t>
            </a:r>
            <a:r>
              <a:rPr lang="en-US" altLang="zh-CN" dirty="0"/>
              <a:t>resolution rule </a:t>
            </a:r>
            <a:r>
              <a:rPr lang="zh-CN" altLang="en-US" dirty="0"/>
              <a:t>从而化简 得到第二行的式子</a:t>
            </a:r>
            <a:endParaRPr lang="en-US" altLang="zh-CN" dirty="0"/>
          </a:p>
          <a:p>
            <a:r>
              <a:rPr lang="zh-CN" altLang="en-US" dirty="0"/>
              <a:t>以此类推 最后我们把这个合取范式化简为一个析取式</a:t>
            </a:r>
            <a:endParaRPr lang="en-US" altLang="zh-CN" dirty="0"/>
          </a:p>
          <a:p>
            <a:r>
              <a:rPr lang="zh-CN" altLang="en-US" dirty="0"/>
              <a:t>很明显 第三行这个式子是可能为真的 因而由我们之前的结论（点一下） 第一个式子是可能为真的</a:t>
            </a:r>
            <a:endParaRPr lang="en-US" altLang="zh-CN" dirty="0"/>
          </a:p>
          <a:p>
            <a:r>
              <a:rPr lang="zh-CN" altLang="en-US" dirty="0"/>
              <a:t>那么 这个</a:t>
            </a:r>
            <a:r>
              <a:rPr lang="en-US" altLang="zh-CN" dirty="0"/>
              <a:t>sat</a:t>
            </a:r>
            <a:r>
              <a:rPr lang="zh-CN" altLang="en-US" dirty="0"/>
              <a:t>问题就解决了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而像这个式子（点一下）最后式子被消没了 因而这个</a:t>
            </a:r>
            <a:r>
              <a:rPr lang="en-US" altLang="zh-CN" dirty="0"/>
              <a:t>sat</a:t>
            </a:r>
            <a:r>
              <a:rPr lang="zh-CN" altLang="en-US" dirty="0"/>
              <a:t>问题的答案是</a:t>
            </a:r>
            <a:r>
              <a:rPr lang="en-US" altLang="zh-CN" dirty="0"/>
              <a:t>false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84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还有要说的一个细节是</a:t>
            </a:r>
            <a:endParaRPr lang="en-US" altLang="zh-CN" dirty="0"/>
          </a:p>
          <a:p>
            <a:r>
              <a:rPr lang="zh-CN" altLang="en-US" dirty="0"/>
              <a:t>如果我们的表达式一开始不是合取范式，我们可以把它化成合取范式，然后再用</a:t>
            </a:r>
            <a:r>
              <a:rPr lang="en-US" altLang="zh-CN" dirty="0"/>
              <a:t>DP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273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好了 既然我们学会了</a:t>
            </a:r>
            <a:r>
              <a:rPr lang="en-US" altLang="zh-CN" dirty="0"/>
              <a:t>resolution rule</a:t>
            </a:r>
            <a:r>
              <a:rPr lang="zh-CN" altLang="en-US" dirty="0"/>
              <a:t>和</a:t>
            </a:r>
            <a:r>
              <a:rPr lang="en-US" altLang="zh-CN" dirty="0"/>
              <a:t>DP algorithm</a:t>
            </a:r>
          </a:p>
          <a:p>
            <a:r>
              <a:rPr lang="zh-CN" altLang="en-US" dirty="0"/>
              <a:t>那么我们就可以开始学习</a:t>
            </a:r>
            <a:r>
              <a:rPr lang="en-US" altLang="zh-CN" dirty="0"/>
              <a:t>DPLL</a:t>
            </a:r>
            <a:r>
              <a:rPr lang="zh-CN" altLang="en-US" dirty="0"/>
              <a:t>算法了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DPLL</a:t>
            </a:r>
            <a:r>
              <a:rPr lang="zh-CN" altLang="en-US" dirty="0"/>
              <a:t>算法是在</a:t>
            </a:r>
            <a:r>
              <a:rPr lang="en-US" altLang="zh-CN" dirty="0"/>
              <a:t>DP</a:t>
            </a:r>
            <a:r>
              <a:rPr lang="zh-CN" altLang="en-US" dirty="0"/>
              <a:t>算法出现两年后出现的</a:t>
            </a:r>
            <a:endParaRPr lang="en-US" altLang="zh-CN" dirty="0"/>
          </a:p>
          <a:p>
            <a:r>
              <a:rPr lang="zh-CN" altLang="en-US" dirty="0"/>
              <a:t>其实</a:t>
            </a:r>
            <a:r>
              <a:rPr lang="en-US" altLang="zh-CN" dirty="0"/>
              <a:t>DPLL</a:t>
            </a:r>
            <a:r>
              <a:rPr lang="zh-CN" altLang="en-US" dirty="0"/>
              <a:t>算法很简单，就是</a:t>
            </a:r>
            <a:r>
              <a:rPr lang="en-US" altLang="zh-CN" dirty="0"/>
              <a:t>resolution</a:t>
            </a:r>
            <a:r>
              <a:rPr lang="zh-CN" altLang="en-US" dirty="0"/>
              <a:t>加上深度优先</a:t>
            </a:r>
            <a:endParaRPr lang="en-US" altLang="zh-CN" dirty="0"/>
          </a:p>
          <a:p>
            <a:r>
              <a:rPr lang="zh-CN" altLang="en-US" dirty="0"/>
              <a:t>我们直接来看实例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05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我们现在有这么一堆表达式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08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随便挑出一个变量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28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现在假设</a:t>
            </a:r>
            <a:r>
              <a:rPr lang="en-US" altLang="zh-CN" dirty="0"/>
              <a:t>a</a:t>
            </a:r>
            <a:r>
              <a:rPr lang="zh-CN" altLang="en-US" dirty="0"/>
              <a:t>为假</a:t>
            </a:r>
            <a:endParaRPr lang="en-US" altLang="zh-CN" dirty="0"/>
          </a:p>
          <a:p>
            <a:r>
              <a:rPr lang="zh-CN" altLang="en-US" dirty="0"/>
              <a:t>那么有三个式子是成立的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99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以此类推</a:t>
            </a:r>
            <a:r>
              <a:rPr lang="en-US" altLang="zh-CN" dirty="0"/>
              <a:t> </a:t>
            </a:r>
            <a:r>
              <a:rPr lang="zh-CN" altLang="en-US" dirty="0"/>
              <a:t>一次假设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最后剩两个式子</a:t>
            </a:r>
            <a:endParaRPr lang="en-US" altLang="zh-CN" dirty="0"/>
          </a:p>
          <a:p>
            <a:r>
              <a:rPr lang="zh-CN" altLang="en-US" dirty="0"/>
              <a:t>我们由</a:t>
            </a:r>
            <a:r>
              <a:rPr lang="en-US" altLang="zh-CN" dirty="0"/>
              <a:t>resolution rule</a:t>
            </a:r>
            <a:r>
              <a:rPr lang="zh-CN" altLang="en-US" dirty="0"/>
              <a:t>可知 此处有矛盾 因而这调路径是行不通的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89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首先我们来讲</a:t>
            </a:r>
            <a:r>
              <a:rPr lang="en-US" altLang="zh-CN" dirty="0"/>
              <a:t>SAT</a:t>
            </a:r>
            <a:r>
              <a:rPr lang="zh-CN" altLang="en-US" dirty="0"/>
              <a:t>的含义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57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接下来要怎么做 大家都知道了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219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如果大家有这个问题</a:t>
            </a:r>
            <a:endParaRPr lang="en-US" altLang="zh-CN" dirty="0"/>
          </a:p>
          <a:p>
            <a:r>
              <a:rPr lang="zh-CN" altLang="en-US" dirty="0"/>
              <a:t>我只能说 这个是通过</a:t>
            </a:r>
            <a:r>
              <a:rPr lang="en-US" altLang="zh-CN" dirty="0"/>
              <a:t>DP</a:t>
            </a:r>
            <a:r>
              <a:rPr lang="zh-CN" altLang="en-US" dirty="0"/>
              <a:t>算法的证明推导出来的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71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941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76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如果大家有这个问题</a:t>
            </a:r>
            <a:endParaRPr lang="en-US" altLang="zh-CN" dirty="0"/>
          </a:p>
          <a:p>
            <a:r>
              <a:rPr lang="zh-CN" altLang="en-US" dirty="0"/>
              <a:t>我只能说 这个是通过</a:t>
            </a:r>
            <a:r>
              <a:rPr lang="en-US" altLang="zh-CN" dirty="0"/>
              <a:t>DP</a:t>
            </a:r>
            <a:r>
              <a:rPr lang="zh-CN" altLang="en-US" dirty="0"/>
              <a:t>算法的证明推导出来的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26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直到我们找到一种正确的解 </a:t>
            </a:r>
            <a:r>
              <a:rPr lang="en-US" altLang="zh-CN" dirty="0"/>
              <a:t>sat</a:t>
            </a:r>
            <a:r>
              <a:rPr lang="zh-CN" altLang="en-US" dirty="0"/>
              <a:t>问题为真</a:t>
            </a:r>
            <a:endParaRPr lang="en-US" altLang="zh-CN" dirty="0"/>
          </a:p>
          <a:p>
            <a:r>
              <a:rPr lang="zh-CN" altLang="en-US" dirty="0"/>
              <a:t>如果没有 就为假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49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好了 大家成功的学会了</a:t>
            </a:r>
            <a:r>
              <a:rPr lang="en-US" altLang="zh-CN" dirty="0"/>
              <a:t>DPLL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我们可以开始玩高级的了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051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其实这个菜应该是这次</a:t>
            </a:r>
            <a:r>
              <a:rPr lang="en-US" altLang="zh-CN" dirty="0" err="1"/>
              <a:t>openTopic</a:t>
            </a:r>
            <a:r>
              <a:rPr lang="zh-CN" altLang="en-US" dirty="0"/>
              <a:t>的主角</a:t>
            </a:r>
            <a:endParaRPr lang="en-US" altLang="zh-CN" dirty="0"/>
          </a:p>
          <a:p>
            <a:r>
              <a:rPr lang="zh-CN" altLang="en-US" dirty="0"/>
              <a:t>但是如果没有前面的铺垫 这个算法理解起来会有一定 的难度</a:t>
            </a:r>
            <a:endParaRPr lang="en-US" altLang="zh-CN" dirty="0"/>
          </a:p>
          <a:p>
            <a:r>
              <a:rPr lang="zh-CN" altLang="en-US" dirty="0"/>
              <a:t>但大家已经熟练了 我们可以开始了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91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CDCL</a:t>
            </a:r>
          </a:p>
          <a:p>
            <a:r>
              <a:rPr lang="zh-CN" altLang="en-US" dirty="0"/>
              <a:t>是这个的缩写</a:t>
            </a:r>
            <a:endParaRPr lang="en-US" altLang="zh-CN" dirty="0"/>
          </a:p>
          <a:p>
            <a:r>
              <a:rPr lang="zh-CN" altLang="en-US" dirty="0"/>
              <a:t>翻译貌似是这个</a:t>
            </a:r>
            <a:endParaRPr lang="en-US" altLang="zh-CN" dirty="0"/>
          </a:p>
          <a:p>
            <a:r>
              <a:rPr lang="zh-CN" altLang="en-US" dirty="0"/>
              <a:t>看着很玄乎 但是大家在理解算法后就能理解什么是冲突驱动了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25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算法的描述很复杂抽象 而且很多词的意思不好用中文准确的说出来</a:t>
            </a:r>
            <a:endParaRPr lang="en-US" altLang="zh-CN" dirty="0"/>
          </a:p>
          <a:p>
            <a:r>
              <a:rPr lang="zh-CN" altLang="en-US" dirty="0"/>
              <a:t>所以我们通过实践来学习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0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SAT</a:t>
            </a:r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我第一眼也觉得是美国那个考试（点一下）</a:t>
            </a:r>
            <a:endParaRPr lang="en-US" altLang="zh-CN" dirty="0"/>
          </a:p>
          <a:p>
            <a:r>
              <a:rPr lang="zh-CN" altLang="en-US" dirty="0"/>
              <a:t>但实际上是这个（点一下）</a:t>
            </a:r>
            <a:endParaRPr lang="en-US" altLang="zh-CN" dirty="0"/>
          </a:p>
          <a:p>
            <a:r>
              <a:rPr lang="zh-CN" altLang="en-US" dirty="0"/>
              <a:t>翻译过来貌似是这个（点一下）</a:t>
            </a:r>
            <a:endParaRPr lang="en-US" altLang="zh-CN" dirty="0"/>
          </a:p>
          <a:p>
            <a:r>
              <a:rPr lang="zh-CN" altLang="en-US" dirty="0"/>
              <a:t>完全是直译（点一下）</a:t>
            </a:r>
            <a:endParaRPr lang="en-US" altLang="zh-CN" dirty="0"/>
          </a:p>
          <a:p>
            <a:r>
              <a:rPr lang="zh-CN" altLang="en-US" dirty="0"/>
              <a:t>反正都是一点都看不出是什么意思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7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首先我们随机挑选一个变量并记录下来并随机的让其为假</a:t>
            </a:r>
            <a:endParaRPr lang="en-US" altLang="zh-CN" dirty="0"/>
          </a:p>
          <a:p>
            <a:r>
              <a:rPr lang="zh-CN" altLang="en-US" dirty="0"/>
              <a:t>注意 在这里</a:t>
            </a:r>
            <a:r>
              <a:rPr lang="en-US" altLang="zh-CN" dirty="0"/>
              <a:t>x1</a:t>
            </a:r>
            <a:r>
              <a:rPr lang="zh-CN" altLang="en-US" dirty="0"/>
              <a:t>可真可假 是随机的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97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由于我们随机选取了一个变量并赋予其值</a:t>
            </a:r>
            <a:endParaRPr lang="en-US" altLang="zh-CN" dirty="0"/>
          </a:p>
          <a:p>
            <a:r>
              <a:rPr lang="zh-CN" altLang="en-US" dirty="0"/>
              <a:t>我们现在开始检查所式子 看是否存在式子 在目前的条件下可以推导出确定的值</a:t>
            </a:r>
            <a:endParaRPr lang="en-US" altLang="zh-CN" dirty="0"/>
          </a:p>
          <a:p>
            <a:r>
              <a:rPr lang="zh-CN" altLang="en-US" dirty="0"/>
              <a:t>在这里 我们由于有了</a:t>
            </a:r>
            <a:r>
              <a:rPr lang="en-US" altLang="zh-CN" dirty="0"/>
              <a:t>x1</a:t>
            </a:r>
            <a:r>
              <a:rPr lang="zh-CN" altLang="en-US" dirty="0"/>
              <a:t>为假的条件 通过第一个式子 我们可以推断出</a:t>
            </a:r>
            <a:r>
              <a:rPr lang="en-US" altLang="zh-CN" dirty="0"/>
              <a:t>x4</a:t>
            </a:r>
            <a:r>
              <a:rPr lang="zh-CN" altLang="en-US" dirty="0"/>
              <a:t>为真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 只要有变量被赋予值 我们就要进行一次检查 直到一轮检查过后 没有新的变量被赋值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05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在目前已知</a:t>
            </a:r>
            <a:r>
              <a:rPr lang="en-US" altLang="zh-CN" dirty="0"/>
              <a:t>x1</a:t>
            </a:r>
            <a:r>
              <a:rPr lang="zh-CN" altLang="en-US" dirty="0"/>
              <a:t>为假 </a:t>
            </a:r>
            <a:r>
              <a:rPr lang="en-US" altLang="zh-CN" dirty="0"/>
              <a:t>x2</a:t>
            </a:r>
            <a:r>
              <a:rPr lang="zh-CN" altLang="en-US" dirty="0"/>
              <a:t>为真的情况下</a:t>
            </a:r>
            <a:endParaRPr lang="en-US" altLang="zh-CN" dirty="0"/>
          </a:p>
          <a:p>
            <a:r>
              <a:rPr lang="zh-CN" altLang="en-US" dirty="0"/>
              <a:t>我们无法推断出更多变量的值</a:t>
            </a:r>
            <a:endParaRPr lang="en-US" altLang="zh-CN" dirty="0"/>
          </a:p>
          <a:p>
            <a:r>
              <a:rPr lang="zh-CN" altLang="en-US" dirty="0"/>
              <a:t>所以我们再随机挑选出一个变量 再随机赋予其值</a:t>
            </a:r>
            <a:endParaRPr lang="en-US" altLang="zh-CN" dirty="0"/>
          </a:p>
          <a:p>
            <a:r>
              <a:rPr lang="zh-CN" altLang="en-US" dirty="0"/>
              <a:t>这次是</a:t>
            </a:r>
            <a:r>
              <a:rPr lang="en-US" altLang="zh-CN" dirty="0"/>
              <a:t>x3 </a:t>
            </a:r>
            <a:r>
              <a:rPr lang="zh-CN" altLang="en-US" dirty="0"/>
              <a:t>另其为真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30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这次我们推断出</a:t>
            </a:r>
            <a:r>
              <a:rPr lang="en-US" altLang="zh-CN" dirty="0"/>
              <a:t>x8</a:t>
            </a:r>
            <a:r>
              <a:rPr lang="zh-CN" altLang="en-US" dirty="0"/>
              <a:t>应该为假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41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在有了</a:t>
            </a:r>
            <a:r>
              <a:rPr lang="en-US" altLang="zh-CN" dirty="0"/>
              <a:t>x8</a:t>
            </a:r>
            <a:r>
              <a:rPr lang="zh-CN" altLang="en-US" dirty="0"/>
              <a:t>为假的条件后 我们又可以进一步推断出</a:t>
            </a:r>
            <a:r>
              <a:rPr lang="en-US" altLang="zh-CN" dirty="0"/>
              <a:t>x12</a:t>
            </a:r>
            <a:r>
              <a:rPr lang="zh-CN" altLang="en-US" dirty="0"/>
              <a:t>应该为真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951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就这么循环往复下去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3385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792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016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377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好了 现在翻车了</a:t>
            </a:r>
            <a:endParaRPr lang="en-US" altLang="zh-CN" dirty="0"/>
          </a:p>
          <a:p>
            <a:r>
              <a:rPr lang="en-US" altLang="zh-CN" dirty="0"/>
              <a:t>X9</a:t>
            </a:r>
            <a:r>
              <a:rPr lang="zh-CN" altLang="en-US" dirty="0"/>
              <a:t>在两个式子中推断出来的值不一样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8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按照维基上的解释 布尔可满足问题就是判断一个表达式是否有至少一种方法 使得表达式成立</a:t>
            </a:r>
            <a:endParaRPr lang="en-US" altLang="zh-CN" dirty="0"/>
          </a:p>
          <a:p>
            <a:r>
              <a:rPr lang="zh-CN" altLang="en-US" dirty="0"/>
              <a:t>定义很抽象 我们看下例子就明白了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好比现在我们有这么一个表达式（点一下）</a:t>
            </a:r>
            <a:endParaRPr lang="en-US" altLang="zh-CN" dirty="0"/>
          </a:p>
          <a:p>
            <a:r>
              <a:rPr lang="zh-CN" altLang="en-US" dirty="0"/>
              <a:t>大家一看就知道 这个式子是有可能成立的</a:t>
            </a:r>
            <a:endParaRPr lang="en-US" altLang="zh-CN" dirty="0"/>
          </a:p>
          <a:p>
            <a:r>
              <a:rPr lang="zh-CN" altLang="en-US" dirty="0"/>
              <a:t>就好比当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0 b</a:t>
            </a:r>
            <a:r>
              <a:rPr lang="zh-CN" altLang="en-US" dirty="0"/>
              <a:t>为</a:t>
            </a:r>
            <a:r>
              <a:rPr lang="en-US" altLang="zh-CN" dirty="0"/>
              <a:t>1 c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但是这个式子（点一下） 是个永假式 无论</a:t>
            </a:r>
            <a:r>
              <a:rPr lang="en-US" altLang="zh-CN" dirty="0"/>
              <a:t>a</a:t>
            </a:r>
            <a:r>
              <a:rPr lang="zh-CN" altLang="en-US" dirty="0"/>
              <a:t>怎么变 这个式子都是假的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sat</a:t>
            </a:r>
            <a:r>
              <a:rPr lang="zh-CN" altLang="en-US" dirty="0"/>
              <a:t>问题是什么 </a:t>
            </a:r>
            <a:r>
              <a:rPr lang="en-US" altLang="zh-CN" dirty="0"/>
              <a:t>sat</a:t>
            </a:r>
            <a:r>
              <a:rPr lang="zh-CN" altLang="en-US" dirty="0"/>
              <a:t>问题就是判断一个表达式是否能像这个式子一样存在为真的可能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032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大家看好了啊 关键的地方来了</a:t>
            </a:r>
            <a:endParaRPr lang="en-US" altLang="zh-CN" dirty="0"/>
          </a:p>
          <a:p>
            <a:r>
              <a:rPr lang="zh-CN" altLang="en-US" dirty="0"/>
              <a:t>现在我们找到矛盾的地方 在这里就是</a:t>
            </a:r>
            <a:r>
              <a:rPr lang="en-US" altLang="zh-CN" dirty="0"/>
              <a:t>x9=1</a:t>
            </a:r>
            <a:r>
              <a:rPr lang="zh-CN" altLang="en-US" dirty="0"/>
              <a:t>和</a:t>
            </a:r>
            <a:r>
              <a:rPr lang="en-US" altLang="zh-CN" dirty="0"/>
              <a:t>x9=0</a:t>
            </a:r>
            <a:r>
              <a:rPr lang="zh-CN" altLang="en-US" dirty="0"/>
              <a:t>（点一下）</a:t>
            </a:r>
            <a:endParaRPr lang="en-US" altLang="zh-CN" dirty="0"/>
          </a:p>
          <a:p>
            <a:r>
              <a:rPr lang="zh-CN" altLang="en-US" dirty="0"/>
              <a:t>我们从这两个式子回溯回去 看看是什么条件使者两个式子出现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7337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产生冲突的这两个灰点的连线连到</a:t>
            </a:r>
            <a:r>
              <a:rPr lang="en-US" altLang="zh-CN" dirty="0"/>
              <a:t>x3=1</a:t>
            </a:r>
            <a:r>
              <a:rPr lang="zh-CN" altLang="en-US" dirty="0"/>
              <a:t>，</a:t>
            </a:r>
            <a:r>
              <a:rPr lang="en-US" altLang="zh-CN" dirty="0"/>
              <a:t>x7=1</a:t>
            </a:r>
            <a:r>
              <a:rPr lang="zh-CN" altLang="en-US" dirty="0"/>
              <a:t>，</a:t>
            </a:r>
            <a:r>
              <a:rPr lang="en-US" altLang="zh-CN" dirty="0"/>
              <a:t>x8=0</a:t>
            </a:r>
            <a:r>
              <a:rPr lang="zh-CN" altLang="en-US" dirty="0"/>
              <a:t>这三个点</a:t>
            </a:r>
            <a:endParaRPr lang="en-US" altLang="zh-CN" dirty="0"/>
          </a:p>
          <a:p>
            <a:r>
              <a:rPr lang="zh-CN" altLang="en-US" dirty="0"/>
              <a:t>因而我们可以知道是（点一下）这三个条件导致矛盾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那么如果我们希望我们左边这一堆表达式都为真</a:t>
            </a:r>
            <a:endParaRPr lang="en-US" altLang="zh-CN" dirty="0"/>
          </a:p>
          <a:p>
            <a:r>
              <a:rPr lang="zh-CN" altLang="en-US" dirty="0"/>
              <a:t>我们留一定要避免</a:t>
            </a:r>
            <a:r>
              <a:rPr lang="en-US" altLang="zh-CN" dirty="0"/>
              <a:t>x3=1</a:t>
            </a:r>
            <a:r>
              <a:rPr lang="zh-CN" altLang="en-US" dirty="0"/>
              <a:t>，</a:t>
            </a:r>
            <a:r>
              <a:rPr lang="en-US" altLang="zh-CN" dirty="0"/>
              <a:t>x7=1</a:t>
            </a:r>
            <a:r>
              <a:rPr lang="zh-CN" altLang="en-US" dirty="0"/>
              <a:t>，</a:t>
            </a:r>
            <a:r>
              <a:rPr lang="en-US" altLang="zh-CN" dirty="0"/>
              <a:t>x8=0</a:t>
            </a:r>
            <a:r>
              <a:rPr lang="zh-CN" altLang="en-US" dirty="0"/>
              <a:t>的发生</a:t>
            </a:r>
            <a:endParaRPr lang="en-US" altLang="zh-CN" dirty="0"/>
          </a:p>
          <a:p>
            <a:r>
              <a:rPr lang="zh-CN" altLang="en-US" dirty="0"/>
              <a:t>也就是说 （点一下）这个式子必须不等于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02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 我们通过恒等变换 可以得到这个式子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077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 如果我们希望这些式子都为真 那么这个式子必须为真</a:t>
            </a:r>
            <a:endParaRPr lang="en-US" altLang="zh-CN" dirty="0"/>
          </a:p>
          <a:p>
            <a:r>
              <a:rPr lang="zh-CN" altLang="en-US" dirty="0"/>
              <a:t>而且注意 左边这一堆式子是蕴含右边这个式子的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028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 如果我们希望左边这一堆式子成立 那么右边这一堆式子必须也成立</a:t>
            </a:r>
            <a:endParaRPr lang="en-US" altLang="zh-CN" dirty="0"/>
          </a:p>
          <a:p>
            <a:r>
              <a:rPr lang="zh-CN" altLang="en-US" dirty="0"/>
              <a:t>而且由于这新加的条件是蕴含在前面的条件里面的 所以这两堆式子是等价的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43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 我们的就增加了一项条件 我们现在开始往回走 直到导致刚刚矛盾发生的那三个条件（点一下）只剩一个</a:t>
            </a:r>
            <a:endParaRPr lang="en-US" altLang="zh-CN" dirty="0"/>
          </a:p>
          <a:p>
            <a:r>
              <a:rPr lang="zh-CN" altLang="en-US" dirty="0"/>
              <a:t>也就是说 我们得要回溯到</a:t>
            </a:r>
            <a:r>
              <a:rPr lang="en-US" altLang="zh-CN" dirty="0"/>
              <a:t>x3</a:t>
            </a:r>
            <a:r>
              <a:rPr lang="zh-CN" altLang="en-US" dirty="0"/>
              <a:t>那个地方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389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好了 回到了</a:t>
            </a:r>
            <a:r>
              <a:rPr lang="en-US" altLang="zh-CN" dirty="0"/>
              <a:t>x3 </a:t>
            </a:r>
            <a:r>
              <a:rPr lang="zh-CN" altLang="en-US" dirty="0"/>
              <a:t>我们重复算法</a:t>
            </a:r>
            <a:endParaRPr lang="en-US" altLang="zh-CN" dirty="0"/>
          </a:p>
          <a:p>
            <a:r>
              <a:rPr lang="zh-CN" altLang="en-US" dirty="0"/>
              <a:t>先进行检查</a:t>
            </a:r>
            <a:endParaRPr lang="en-US" altLang="zh-CN" dirty="0"/>
          </a:p>
          <a:p>
            <a:r>
              <a:rPr lang="zh-CN" altLang="en-US" dirty="0"/>
              <a:t>由于我们多了一项条件</a:t>
            </a:r>
            <a:endParaRPr lang="en-US" altLang="zh-CN" dirty="0"/>
          </a:p>
          <a:p>
            <a:r>
              <a:rPr lang="zh-CN" altLang="en-US" dirty="0"/>
              <a:t>所以这个时候我们在这一层就可以推断出</a:t>
            </a:r>
            <a:r>
              <a:rPr lang="en-US" altLang="zh-CN" dirty="0"/>
              <a:t>x7</a:t>
            </a:r>
            <a:r>
              <a:rPr lang="zh-CN" altLang="en-US" dirty="0"/>
              <a:t>应该是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后面的过程以此类推 最后我们可以得到</a:t>
            </a:r>
            <a:r>
              <a:rPr lang="en-US" altLang="zh-CN" dirty="0"/>
              <a:t>sat</a:t>
            </a:r>
            <a:r>
              <a:rPr lang="zh-CN" altLang="en-US" dirty="0"/>
              <a:t>问题的答案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053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好了 最麻烦的东西结束了</a:t>
            </a:r>
            <a:endParaRPr lang="en-US" altLang="zh-CN" dirty="0"/>
          </a:p>
          <a:p>
            <a:r>
              <a:rPr lang="zh-CN" altLang="en-US" dirty="0"/>
              <a:t>我们可以开始玩些好玩的东西了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445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我们现在可以演示一下这个工具了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84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5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好了 既然大家都会</a:t>
            </a:r>
            <a:r>
              <a:rPr lang="en-US" altLang="zh-CN" dirty="0"/>
              <a:t>sat</a:t>
            </a:r>
            <a:r>
              <a:rPr lang="zh-CN" altLang="en-US" dirty="0"/>
              <a:t>了 那么就让我们来开始问题求解吧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970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194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我们来讲些更轻松的问题</a:t>
            </a:r>
            <a:endParaRPr lang="en-US" altLang="zh-CN" dirty="0"/>
          </a:p>
          <a:p>
            <a:r>
              <a:rPr lang="zh-CN" altLang="en-US" dirty="0"/>
              <a:t>我一开始本来说像时间多的话这一部分多讲些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ppt</a:t>
            </a:r>
            <a:r>
              <a:rPr lang="zh-CN" altLang="en-US" dirty="0"/>
              <a:t>做到这一块后发现几乎不可能</a:t>
            </a:r>
            <a:endParaRPr lang="en-US" altLang="zh-CN" dirty="0"/>
          </a:p>
          <a:p>
            <a:r>
              <a:rPr lang="zh-CN" altLang="en-US" dirty="0"/>
              <a:t>所以就做了几句话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211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371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好了 什么是</a:t>
            </a:r>
            <a:r>
              <a:rPr lang="en-US" altLang="zh-CN" dirty="0"/>
              <a:t>NP</a:t>
            </a:r>
            <a:r>
              <a:rPr lang="zh-CN" altLang="en-US" dirty="0"/>
              <a:t>完全</a:t>
            </a:r>
            <a:endParaRPr lang="en-US" altLang="zh-CN" dirty="0"/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完全就是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中的某些问题的复杂性与整个类的复杂性相关联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932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475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Sat</a:t>
            </a:r>
            <a:r>
              <a:rPr lang="zh-CN" altLang="en-US" dirty="0"/>
              <a:t>算法是一个著名的</a:t>
            </a:r>
            <a:r>
              <a:rPr lang="en-US" altLang="zh-CN" dirty="0"/>
              <a:t>np</a:t>
            </a:r>
            <a:r>
              <a:rPr lang="zh-CN" altLang="en-US" dirty="0"/>
              <a:t>难题 所以没有时间复杂度多项式的解</a:t>
            </a:r>
            <a:endParaRPr lang="en-US" altLang="zh-CN" dirty="0"/>
          </a:p>
          <a:p>
            <a:r>
              <a:rPr lang="zh-CN" altLang="en-US" dirty="0"/>
              <a:t>如果在座的有人找到了多项式解 那说轰动世界都算小了 原因后面如果有时间就给大家讲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言归正传</a:t>
            </a:r>
            <a:r>
              <a:rPr lang="en-US" altLang="zh-CN" dirty="0"/>
              <a:t> </a:t>
            </a:r>
            <a:r>
              <a:rPr lang="zh-CN" altLang="en-US" dirty="0"/>
              <a:t>回到我们的算法</a:t>
            </a:r>
            <a:endParaRPr lang="en-US" altLang="zh-CN" dirty="0"/>
          </a:p>
          <a:p>
            <a:r>
              <a:rPr lang="zh-CN" altLang="en-US" dirty="0"/>
              <a:t>要讲这个</a:t>
            </a:r>
            <a:r>
              <a:rPr lang="en-US" altLang="zh-CN" dirty="0"/>
              <a:t>DPLL</a:t>
            </a:r>
            <a:r>
              <a:rPr lang="zh-CN" altLang="en-US" dirty="0"/>
              <a:t>算法</a:t>
            </a:r>
            <a:r>
              <a:rPr lang="en-US" altLang="zh-CN" dirty="0"/>
              <a:t>(</a:t>
            </a:r>
            <a:r>
              <a:rPr lang="zh-CN" altLang="en-US" dirty="0"/>
              <a:t>点一下） 我们就得要先将下</a:t>
            </a:r>
            <a:r>
              <a:rPr lang="en-US" altLang="zh-CN" dirty="0"/>
              <a:t>DP</a:t>
            </a:r>
            <a:r>
              <a:rPr lang="zh-CN" altLang="en-US" dirty="0"/>
              <a:t>算法</a:t>
            </a:r>
            <a:r>
              <a:rPr lang="en-US" altLang="zh-CN" dirty="0"/>
              <a:t>(</a:t>
            </a:r>
            <a:r>
              <a:rPr lang="zh-CN" altLang="en-US" dirty="0"/>
              <a:t>点一下）</a:t>
            </a:r>
            <a:endParaRPr lang="en-US" altLang="zh-CN" dirty="0"/>
          </a:p>
          <a:p>
            <a:r>
              <a:rPr lang="zh-CN" altLang="en-US" dirty="0"/>
              <a:t>要讲这个</a:t>
            </a:r>
            <a:r>
              <a:rPr lang="en-US" altLang="zh-CN" dirty="0"/>
              <a:t>DP</a:t>
            </a:r>
            <a:r>
              <a:rPr lang="zh-CN" altLang="en-US" dirty="0"/>
              <a:t>算法 我们就得先讲一下</a:t>
            </a:r>
            <a:r>
              <a:rPr lang="en-US" altLang="zh-CN" dirty="0"/>
              <a:t>Resolution</a:t>
            </a:r>
            <a:r>
              <a:rPr lang="zh-CN" altLang="en-US" dirty="0"/>
              <a:t>（点一下）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59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接下来大家要听好了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resolution</a:t>
            </a:r>
            <a:r>
              <a:rPr lang="zh-CN" altLang="en-US" dirty="0"/>
              <a:t>不太好懂 但又很关键</a:t>
            </a:r>
            <a:r>
              <a:rPr lang="en-US" altLang="zh-CN" dirty="0"/>
              <a:t> </a:t>
            </a:r>
            <a:r>
              <a:rPr lang="zh-CN" altLang="en-US" dirty="0"/>
              <a:t>认真听了啊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（点一下）</a:t>
            </a:r>
            <a:r>
              <a:rPr lang="en-US" altLang="zh-CN" dirty="0"/>
              <a:t>resolution rule</a:t>
            </a:r>
            <a:r>
              <a:rPr lang="zh-CN" altLang="en-US" dirty="0"/>
              <a:t>就是通过两个表达式生成一个表达式</a:t>
            </a:r>
            <a:endParaRPr lang="en-US" altLang="zh-CN" dirty="0"/>
          </a:p>
          <a:p>
            <a:r>
              <a:rPr lang="zh-CN" altLang="en-US" dirty="0"/>
              <a:t>生成的那个表达式由原两个表达式中非互补的元素组成</a:t>
            </a:r>
            <a:endParaRPr lang="en-US" altLang="zh-CN" dirty="0"/>
          </a:p>
          <a:p>
            <a:r>
              <a:rPr lang="zh-CN" altLang="en-US" dirty="0"/>
              <a:t>正式的写法是这样的（点一下）</a:t>
            </a:r>
            <a:endParaRPr lang="en-US" altLang="zh-CN" dirty="0"/>
          </a:p>
          <a:p>
            <a:r>
              <a:rPr lang="zh-CN" altLang="en-US" dirty="0"/>
              <a:t>上面两个表达式生成了下面这个表达式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大家那个例子来看就知道了</a:t>
            </a:r>
            <a:endParaRPr lang="en-US" altLang="zh-CN" dirty="0"/>
          </a:p>
          <a:p>
            <a:r>
              <a:rPr lang="zh-CN" altLang="en-US" dirty="0"/>
              <a:t>就好比这个两个式子（点一下）</a:t>
            </a:r>
            <a:endParaRPr lang="en-US" altLang="zh-CN" dirty="0"/>
          </a:p>
          <a:p>
            <a:r>
              <a:rPr lang="zh-CN" altLang="en-US" dirty="0"/>
              <a:t>合并后就是这个样子（点一下）</a:t>
            </a:r>
            <a:endParaRPr lang="en-US" altLang="zh-CN" dirty="0"/>
          </a:p>
          <a:p>
            <a:r>
              <a:rPr lang="zh-CN" altLang="en-US" dirty="0"/>
              <a:t>可以看到 这个式子中由互补的元素 </a:t>
            </a:r>
            <a:r>
              <a:rPr lang="en-US" altLang="zh-CN" dirty="0"/>
              <a:t>a</a:t>
            </a:r>
            <a:r>
              <a:rPr lang="zh-CN" altLang="en-US" dirty="0"/>
              <a:t>与非</a:t>
            </a:r>
            <a:r>
              <a:rPr lang="en-US" altLang="zh-CN" dirty="0"/>
              <a:t>a b</a:t>
            </a:r>
            <a:r>
              <a:rPr lang="zh-CN" altLang="en-US" dirty="0"/>
              <a:t>与非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所以可以相消 得到这个式子（点一下）</a:t>
            </a:r>
            <a:endParaRPr lang="en-US" altLang="zh-CN" dirty="0"/>
          </a:p>
          <a:p>
            <a:r>
              <a:rPr lang="zh-CN" altLang="en-US" dirty="0"/>
              <a:t>这个式子就是原来那两个式子由</a:t>
            </a:r>
            <a:r>
              <a:rPr lang="en-US" altLang="zh-CN" dirty="0"/>
              <a:t>resolution rule</a:t>
            </a:r>
            <a:r>
              <a:rPr lang="zh-CN" altLang="en-US" dirty="0"/>
              <a:t>得到的式子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20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总结一下 我们有这样一个式子</a:t>
            </a:r>
            <a:endParaRPr lang="en-US" altLang="zh-CN" dirty="0"/>
          </a:p>
          <a:p>
            <a:r>
              <a:rPr lang="zh-CN" altLang="en-US" dirty="0"/>
              <a:t>那么问题来了</a:t>
            </a:r>
            <a:endParaRPr lang="en-US" altLang="zh-CN" dirty="0"/>
          </a:p>
          <a:p>
            <a:r>
              <a:rPr lang="zh-CN" altLang="en-US" dirty="0"/>
              <a:t>（点一下）这个式子和这个式子有什么关系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是不是等价（点一下）</a:t>
            </a:r>
            <a:endParaRPr lang="en-US" altLang="zh-CN" dirty="0"/>
          </a:p>
          <a:p>
            <a:r>
              <a:rPr lang="zh-CN" altLang="en-US" dirty="0"/>
              <a:t>怎么可能（点一下）</a:t>
            </a:r>
            <a:endParaRPr lang="en-US" altLang="zh-CN" dirty="0"/>
          </a:p>
          <a:p>
            <a:r>
              <a:rPr lang="zh-CN" altLang="en-US" dirty="0"/>
              <a:t>看一下真值表就可以看出来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9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来看真值表</a:t>
            </a:r>
            <a:endParaRPr lang="en-US" altLang="zh-CN" dirty="0"/>
          </a:p>
          <a:p>
            <a:r>
              <a:rPr lang="zh-CN" altLang="en-US" dirty="0"/>
              <a:t>很明显 这两式子的真值表有不一样的地方（点一下）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 有一个很有趣的现象</a:t>
            </a:r>
            <a:endParaRPr lang="en-US" altLang="zh-CN" dirty="0"/>
          </a:p>
          <a:p>
            <a:r>
              <a:rPr lang="zh-CN" altLang="en-US" dirty="0"/>
              <a:t>（点一下）第一个式子存在为真的可能当且仅当第二个式子存在为真的可能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19D-5629-4B10-ABFD-C0C114FD95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38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BD867-EC77-4EFA-A289-DDCA9D6AD6DF}" type="datetimeFigureOut">
              <a:rPr lang="zh-CN" altLang="en-US"/>
              <a:pPr>
                <a:defRPr/>
              </a:pPr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E14AB-F9CD-4C5D-8160-F0EFEB8AF0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179C1-7DE4-4ACB-AF3C-609DE7BE18B1}" type="datetimeFigureOut">
              <a:rPr lang="zh-CN" altLang="en-US"/>
              <a:pPr>
                <a:defRPr/>
              </a:pPr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7AF5-4105-4593-AB8B-3B971CE4A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3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2282-FE47-46BA-8395-07D5470448F4}" type="datetimeFigureOut">
              <a:rPr lang="zh-CN" altLang="en-US"/>
              <a:pPr>
                <a:defRPr/>
              </a:pPr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54ED5-2F0E-4E13-8640-C19CD82B9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7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57200" y="1251386"/>
            <a:ext cx="8229600" cy="4355228"/>
            <a:chOff x="-447082" y="2956043"/>
            <a:chExt cx="8283476" cy="4383742"/>
          </a:xfrm>
          <a:solidFill>
            <a:srgbClr val="F7F7F7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7078111" y="3654400"/>
              <a:ext cx="64534" cy="27657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352973" y="3080503"/>
              <a:ext cx="69145" cy="66841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34392" y="5399138"/>
              <a:ext cx="27657" cy="27657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715113" y="3557599"/>
              <a:ext cx="235090" cy="124460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58530" y="3852613"/>
              <a:ext cx="179774" cy="283491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954813" y="3977075"/>
              <a:ext cx="115240" cy="11063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053920" y="3861834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365069" y="4332012"/>
              <a:ext cx="27657" cy="50706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353545" y="4375804"/>
              <a:ext cx="43791" cy="71449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445736" y="4470300"/>
              <a:ext cx="71449" cy="36877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696960" y="4534836"/>
              <a:ext cx="82973" cy="11524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715113" y="2956043"/>
              <a:ext cx="4379132" cy="3447991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199408" y="5710287"/>
              <a:ext cx="184384" cy="387207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049881" y="5168657"/>
              <a:ext cx="59926" cy="94498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432479" y="5251631"/>
              <a:ext cx="304235" cy="311148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5725189" y="5546645"/>
              <a:ext cx="239701" cy="76060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964889" y="5601961"/>
              <a:ext cx="23049" cy="9219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999462" y="5611179"/>
              <a:ext cx="20743" cy="11524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024814" y="5611179"/>
              <a:ext cx="27657" cy="11524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6036339" y="5606571"/>
              <a:ext cx="43791" cy="16134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080130" y="5627315"/>
              <a:ext cx="59926" cy="39181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096266" y="5606571"/>
              <a:ext cx="87583" cy="16134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199981" y="5611181"/>
              <a:ext cx="82973" cy="39181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047863" y="5366870"/>
              <a:ext cx="135984" cy="168252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796637" y="5228584"/>
              <a:ext cx="239701" cy="274272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704447" y="4912824"/>
              <a:ext cx="53010" cy="48401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948757" y="4781452"/>
              <a:ext cx="43791" cy="92193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119311" y="4574015"/>
              <a:ext cx="59926" cy="76060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6179238" y="4562494"/>
              <a:ext cx="53010" cy="48401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6140055" y="4382719"/>
              <a:ext cx="223567" cy="207433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287564" y="4267479"/>
              <a:ext cx="124460" cy="115240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6232248" y="3993205"/>
              <a:ext cx="119850" cy="258139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971804" y="4945093"/>
              <a:ext cx="131375" cy="147507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6103177" y="5092598"/>
              <a:ext cx="41487" cy="59926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6075521" y="5157134"/>
              <a:ext cx="119850" cy="99107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6047862" y="5115646"/>
              <a:ext cx="43791" cy="36877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6075521" y="5136390"/>
              <a:ext cx="27657" cy="55315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6103179" y="5152525"/>
              <a:ext cx="36877" cy="16134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6004071" y="5076466"/>
              <a:ext cx="32268" cy="27657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5948757" y="5131780"/>
              <a:ext cx="55315" cy="64534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6326745" y="5403748"/>
              <a:ext cx="583116" cy="267359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6810754" y="5518987"/>
              <a:ext cx="87583" cy="32268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962870" y="5542036"/>
              <a:ext cx="59926" cy="32268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7313202" y="5929242"/>
              <a:ext cx="96802" cy="59926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7608217" y="5841660"/>
              <a:ext cx="36877" cy="32268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7617436" y="5809392"/>
              <a:ext cx="34572" cy="32268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7324725" y="5777126"/>
              <a:ext cx="36877" cy="32268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882204" y="5502854"/>
              <a:ext cx="20743" cy="20743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015595" y="5671106"/>
              <a:ext cx="1110917" cy="87121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981309" y="6611467"/>
              <a:ext cx="119850" cy="126764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7624349" y="6606855"/>
              <a:ext cx="152117" cy="267359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7624350" y="6367157"/>
              <a:ext cx="212044" cy="278881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-290355" y="3294851"/>
              <a:ext cx="2509934" cy="3913560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905839" y="7164621"/>
              <a:ext cx="172860" cy="147507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986510" y="7312129"/>
              <a:ext cx="39181" cy="16134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926583" y="7316736"/>
              <a:ext cx="43791" cy="23049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818258" y="7180754"/>
              <a:ext cx="64534" cy="82973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889705" y="7203801"/>
              <a:ext cx="36877" cy="43791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1145539" y="4829850"/>
              <a:ext cx="260443" cy="94498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1276913" y="4949702"/>
              <a:ext cx="41487" cy="16134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1373716" y="4949700"/>
              <a:ext cx="48401" cy="11524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1401374" y="4917434"/>
              <a:ext cx="115240" cy="43791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1537357" y="4949700"/>
              <a:ext cx="55315" cy="23049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1636462" y="4965835"/>
              <a:ext cx="4611" cy="11524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1652598" y="4977358"/>
              <a:ext cx="16134" cy="11524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1664119" y="5021150"/>
              <a:ext cx="4611" cy="11524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1652598" y="5071856"/>
              <a:ext cx="11524" cy="9219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1652598" y="5060331"/>
              <a:ext cx="11524" cy="46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1629551" y="5097208"/>
              <a:ext cx="16134" cy="18438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1689474" y="5071856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1313792" y="4797584"/>
              <a:ext cx="16134" cy="1152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1313792" y="4813717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1657208" y="4610894"/>
              <a:ext cx="16134" cy="16134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1777056" y="4136105"/>
              <a:ext cx="59926" cy="20743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1820847" y="4219077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1876164" y="4076179"/>
              <a:ext cx="147507" cy="152117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1525833" y="3709716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1456686" y="3686668"/>
              <a:ext cx="59926" cy="43791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1401373" y="3578342"/>
              <a:ext cx="140594" cy="115240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1581148" y="3670532"/>
              <a:ext cx="27657" cy="23049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1604197" y="3665924"/>
              <a:ext cx="20743" cy="11524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1680255" y="3479234"/>
              <a:ext cx="32268" cy="27657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592672" y="3391651"/>
              <a:ext cx="36877" cy="23049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1832372" y="3730457"/>
              <a:ext cx="32268" cy="2304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1449774" y="3179610"/>
              <a:ext cx="518581" cy="562372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645681" y="3179610"/>
              <a:ext cx="94498" cy="71449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1210075" y="3391651"/>
              <a:ext cx="87583" cy="71449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751417" y="3147343"/>
              <a:ext cx="230482" cy="191298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866658" y="3211878"/>
              <a:ext cx="338808" cy="246614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1138625" y="3184219"/>
              <a:ext cx="66841" cy="55315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523242" y="3407785"/>
              <a:ext cx="16134" cy="18438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1341448" y="3168087"/>
              <a:ext cx="131375" cy="126764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1210075" y="3172696"/>
              <a:ext cx="126764" cy="154422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1210073" y="3092028"/>
              <a:ext cx="23049" cy="20743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5089064" y="3036714"/>
              <a:ext cx="36877" cy="16134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5077540" y="2992922"/>
              <a:ext cx="32268" cy="16134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4204019" y="3414699"/>
              <a:ext cx="39181" cy="32268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4406840" y="3359385"/>
              <a:ext cx="36877" cy="43791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4630408" y="3207267"/>
              <a:ext cx="32268" cy="32268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4706466" y="3216486"/>
              <a:ext cx="16134" cy="23049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4770999" y="3234924"/>
              <a:ext cx="23049" cy="9219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794049" y="3211878"/>
              <a:ext cx="20743" cy="16134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5425565" y="3147343"/>
              <a:ext cx="32268" cy="20743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981024" y="3195745"/>
              <a:ext cx="78364" cy="39181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5971805" y="3172696"/>
              <a:ext cx="20743" cy="27657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5888831" y="3059762"/>
              <a:ext cx="175165" cy="92193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6075521" y="3103552"/>
              <a:ext cx="96802" cy="48401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5884222" y="3179612"/>
              <a:ext cx="27657" cy="20743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6594104" y="3391651"/>
              <a:ext cx="20743" cy="23049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6790011" y="3327119"/>
              <a:ext cx="64534" cy="16134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4263943" y="3207268"/>
              <a:ext cx="126764" cy="152117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4280076" y="3322509"/>
              <a:ext cx="23049" cy="16134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4291599" y="2992921"/>
              <a:ext cx="295016" cy="21895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3669302" y="3338641"/>
              <a:ext cx="32268" cy="25353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3565587" y="3407787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3899784" y="4530226"/>
              <a:ext cx="48401" cy="27657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391868" y="4103837"/>
              <a:ext cx="99107" cy="71449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348076" y="3928671"/>
              <a:ext cx="43791" cy="43791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338858" y="3988596"/>
              <a:ext cx="32268" cy="59926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311201" y="3868746"/>
              <a:ext cx="27657" cy="64534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343469" y="3873357"/>
              <a:ext cx="20743" cy="32268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354993" y="3896405"/>
              <a:ext cx="16134" cy="25353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-92142" y="3873356"/>
              <a:ext cx="59926" cy="55315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-39130" y="3861832"/>
              <a:ext cx="27657" cy="11524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-338756" y="3972464"/>
              <a:ext cx="32268" cy="16134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-403290" y="4004730"/>
              <a:ext cx="20743" cy="23049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-447082" y="4020862"/>
              <a:ext cx="32268" cy="23049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-315708" y="3785774"/>
              <a:ext cx="36877" cy="27657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1405983" y="4027779"/>
              <a:ext cx="43791" cy="20743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4" name="Freeform 134"/>
            <p:cNvSpPr>
              <a:spLocks/>
            </p:cNvSpPr>
            <p:nvPr/>
          </p:nvSpPr>
          <p:spPr bwMode="auto">
            <a:xfrm>
              <a:off x="3424993" y="3944805"/>
              <a:ext cx="43791" cy="32268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3588635" y="3877968"/>
              <a:ext cx="27657" cy="39181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3664693" y="3857225"/>
              <a:ext cx="27657" cy="20743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7" name="Freeform 137"/>
            <p:cNvSpPr>
              <a:spLocks/>
            </p:cNvSpPr>
            <p:nvPr/>
          </p:nvSpPr>
          <p:spPr bwMode="auto">
            <a:xfrm>
              <a:off x="3669304" y="3841090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4510559" y="5945378"/>
              <a:ext cx="20743" cy="27657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110379" y="5634228"/>
              <a:ext cx="39181" cy="16134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7181826" y="5661886"/>
              <a:ext cx="23049" cy="9219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7057369" y="5585828"/>
              <a:ext cx="53010" cy="32268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2" name="Freeform 142"/>
            <p:cNvSpPr>
              <a:spLocks/>
            </p:cNvSpPr>
            <p:nvPr/>
          </p:nvSpPr>
          <p:spPr bwMode="auto">
            <a:xfrm>
              <a:off x="3489527" y="4523311"/>
              <a:ext cx="11524" cy="11524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2562997" y="5044199"/>
              <a:ext cx="20743" cy="9219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3314362" y="5323080"/>
              <a:ext cx="23049" cy="9219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3277486" y="5387613"/>
              <a:ext cx="11524" cy="46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4482899" y="5498245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4323867" y="4758402"/>
              <a:ext cx="11524" cy="11524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4183275" y="5698765"/>
              <a:ext cx="27657" cy="16134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1657206" y="5136390"/>
              <a:ext cx="23049" cy="27657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402804" y="4295137"/>
              <a:ext cx="20743" cy="20743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1" name="Freeform 151"/>
            <p:cNvSpPr>
              <a:spLocks/>
            </p:cNvSpPr>
            <p:nvPr/>
          </p:nvSpPr>
          <p:spPr bwMode="auto">
            <a:xfrm>
              <a:off x="6423546" y="4267478"/>
              <a:ext cx="43791" cy="32268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471947" y="4239822"/>
              <a:ext cx="23049" cy="20743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506521" y="4219078"/>
              <a:ext cx="16134" cy="16134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6559529" y="4113056"/>
              <a:ext cx="23049" cy="23049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6550310" y="4168372"/>
              <a:ext cx="4611" cy="691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6015595" y="4813717"/>
              <a:ext cx="9219" cy="46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7" name="Freeform 157"/>
            <p:cNvSpPr>
              <a:spLocks/>
            </p:cNvSpPr>
            <p:nvPr/>
          </p:nvSpPr>
          <p:spPr bwMode="auto">
            <a:xfrm>
              <a:off x="3505661" y="6523883"/>
              <a:ext cx="50706" cy="66841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77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37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B30EE-E941-4621-9473-82E0E9D8A2CE}" type="datetimeFigureOut">
              <a:rPr lang="zh-CN" altLang="en-US"/>
              <a:pPr>
                <a:defRPr/>
              </a:pPr>
              <a:t>2018/4/15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3B5C7-8DAD-4A63-A233-7CC666E3B8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4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653A5-36A4-4538-A116-08027497ECBE}" type="datetimeFigureOut">
              <a:rPr lang="zh-CN" altLang="en-US"/>
              <a:pPr>
                <a:defRPr/>
              </a:pPr>
              <a:t>2018/4/15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5AFEC-B6AF-4BB4-B400-EE42C4E2D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1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8B32A-E14E-4F46-A97B-1B640624D545}" type="datetimeFigureOut">
              <a:rPr lang="zh-CN" altLang="en-US"/>
              <a:pPr>
                <a:defRPr/>
              </a:pPr>
              <a:t>2018/4/15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5A654-9D40-47DE-B266-E2DE46C0FA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8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B46AF-B1C6-49D8-B78C-20DE805D55F9}" type="datetimeFigureOut">
              <a:rPr lang="zh-CN" altLang="en-US"/>
              <a:pPr>
                <a:defRPr/>
              </a:pPr>
              <a:t>2018/4/15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3E534-2252-4B82-840D-5E2C1C8100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2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9B36-5F04-49B2-A735-6317E359AAC3}" type="datetimeFigureOut">
              <a:rPr lang="zh-CN" altLang="en-US"/>
              <a:pPr>
                <a:defRPr/>
              </a:pPr>
              <a:t>2018/4/15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DA42-4655-4927-807D-25F0C51E9F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0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49F49-2691-4C4E-9797-17CFE5B5903C}" type="datetimeFigureOut">
              <a:rPr lang="zh-CN" altLang="en-US"/>
              <a:pPr>
                <a:defRPr/>
              </a:pPr>
              <a:t>2018/4/15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B089E-D1B1-485B-B5A6-76D5F2BD1C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5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42EF4C-7397-4B1A-9F25-12CBF099318A}" type="datetimeFigureOut">
              <a:rPr lang="zh-CN" altLang="en-US"/>
              <a:pPr>
                <a:defRPr/>
              </a:pPr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29B727-B1F6-49A3-A6A6-D12578711D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25" r:id="rId2"/>
    <p:sldLayoutId id="214748382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角三角形 132"/>
          <p:cNvSpPr/>
          <p:nvPr/>
        </p:nvSpPr>
        <p:spPr>
          <a:xfrm rot="10800000" flipV="1">
            <a:off x="914400" y="4646613"/>
            <a:ext cx="8229600" cy="2211387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2" name="直角三角形 131"/>
          <p:cNvSpPr/>
          <p:nvPr/>
        </p:nvSpPr>
        <p:spPr>
          <a:xfrm rot="5400000">
            <a:off x="1857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228" name="文本框 133"/>
          <p:cNvSpPr txBox="1">
            <a:spLocks noChangeArrowheads="1"/>
          </p:cNvSpPr>
          <p:nvPr/>
        </p:nvSpPr>
        <p:spPr bwMode="auto">
          <a:xfrm>
            <a:off x="0" y="2536448"/>
            <a:ext cx="9144000" cy="85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rgbClr val="0053A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SAT</a:t>
            </a:r>
            <a:r>
              <a:rPr lang="zh-CN" altLang="en-US" sz="4400" b="1" dirty="0">
                <a:solidFill>
                  <a:srgbClr val="0053A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</a:t>
            </a:r>
            <a:endParaRPr lang="en-US" altLang="zh-CN" sz="4400" b="1" dirty="0">
              <a:solidFill>
                <a:srgbClr val="0053A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230" name="文本框 144"/>
          <p:cNvSpPr txBox="1">
            <a:spLocks noChangeArrowheads="1"/>
          </p:cNvSpPr>
          <p:nvPr/>
        </p:nvSpPr>
        <p:spPr bwMode="auto">
          <a:xfrm>
            <a:off x="3771900" y="5753100"/>
            <a:ext cx="50276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李顶为</a:t>
            </a:r>
          </a:p>
        </p:txBody>
      </p:sp>
      <p:grpSp>
        <p:nvGrpSpPr>
          <p:cNvPr id="52231" name="Group 39"/>
          <p:cNvGrpSpPr>
            <a:grpSpLocks noChangeAspect="1"/>
          </p:cNvGrpSpPr>
          <p:nvPr/>
        </p:nvGrpSpPr>
        <p:grpSpPr bwMode="auto">
          <a:xfrm>
            <a:off x="368300" y="220663"/>
            <a:ext cx="666750" cy="625475"/>
            <a:chOff x="3999" y="78"/>
            <a:chExt cx="1268" cy="1186"/>
          </a:xfrm>
        </p:grpSpPr>
        <p:sp>
          <p:nvSpPr>
            <p:cNvPr id="52232" name="Freeform 40"/>
            <p:cNvSpPr>
              <a:spLocks/>
            </p:cNvSpPr>
            <p:nvPr/>
          </p:nvSpPr>
          <p:spPr bwMode="auto">
            <a:xfrm>
              <a:off x="3999" y="162"/>
              <a:ext cx="1268" cy="848"/>
            </a:xfrm>
            <a:custGeom>
              <a:avLst/>
              <a:gdLst>
                <a:gd name="T0" fmla="*/ 1059488 w 120"/>
                <a:gd name="T1" fmla="*/ 0 h 80"/>
                <a:gd name="T2" fmla="*/ 0 w 120"/>
                <a:gd name="T3" fmla="*/ 8029807 h 80"/>
                <a:gd name="T4" fmla="*/ 5273771 w 120"/>
                <a:gd name="T5" fmla="*/ 8029807 h 80"/>
                <a:gd name="T6" fmla="*/ 7903571 w 120"/>
                <a:gd name="T7" fmla="*/ 10706000 h 80"/>
                <a:gd name="T8" fmla="*/ 10534597 w 120"/>
                <a:gd name="T9" fmla="*/ 8029807 h 80"/>
                <a:gd name="T10" fmla="*/ 15808378 w 120"/>
                <a:gd name="T11" fmla="*/ 8029807 h 80"/>
                <a:gd name="T12" fmla="*/ 14747654 w 120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0"/>
                <a:gd name="T23" fmla="*/ 120 w 120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0">
                  <a:moveTo>
                    <a:pt x="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71"/>
                    <a:pt x="49" y="80"/>
                    <a:pt x="60" y="80"/>
                  </a:cubicBezTo>
                  <a:cubicBezTo>
                    <a:pt x="71" y="80"/>
                    <a:pt x="80" y="71"/>
                    <a:pt x="8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3" name="Freeform 41"/>
            <p:cNvSpPr>
              <a:spLocks/>
            </p:cNvSpPr>
            <p:nvPr/>
          </p:nvSpPr>
          <p:spPr bwMode="auto">
            <a:xfrm>
              <a:off x="3999" y="925"/>
              <a:ext cx="1268" cy="339"/>
            </a:xfrm>
            <a:custGeom>
              <a:avLst/>
              <a:gdLst>
                <a:gd name="T0" fmla="*/ 0 w 1268"/>
                <a:gd name="T1" fmla="*/ 0 h 339"/>
                <a:gd name="T2" fmla="*/ 0 w 1268"/>
                <a:gd name="T3" fmla="*/ 339 h 339"/>
                <a:gd name="T4" fmla="*/ 1268 w 1268"/>
                <a:gd name="T5" fmla="*/ 339 h 339"/>
                <a:gd name="T6" fmla="*/ 1268 w 1268"/>
                <a:gd name="T7" fmla="*/ 0 h 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8"/>
                <a:gd name="T13" fmla="*/ 0 h 339"/>
                <a:gd name="T14" fmla="*/ 1268 w 1268"/>
                <a:gd name="T15" fmla="*/ 339 h 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8" h="339">
                  <a:moveTo>
                    <a:pt x="0" y="0"/>
                  </a:moveTo>
                  <a:lnTo>
                    <a:pt x="0" y="339"/>
                  </a:lnTo>
                  <a:lnTo>
                    <a:pt x="1268" y="339"/>
                  </a:lnTo>
                  <a:lnTo>
                    <a:pt x="1268" y="0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4" name="Freeform 42"/>
            <p:cNvSpPr>
              <a:spLocks/>
            </p:cNvSpPr>
            <p:nvPr/>
          </p:nvSpPr>
          <p:spPr bwMode="auto">
            <a:xfrm>
              <a:off x="4253" y="78"/>
              <a:ext cx="760" cy="593"/>
            </a:xfrm>
            <a:custGeom>
              <a:avLst/>
              <a:gdLst>
                <a:gd name="T0" fmla="*/ 760 w 760"/>
                <a:gd name="T1" fmla="*/ 593 h 593"/>
                <a:gd name="T2" fmla="*/ 760 w 760"/>
                <a:gd name="T3" fmla="*/ 0 h 593"/>
                <a:gd name="T4" fmla="*/ 0 w 760"/>
                <a:gd name="T5" fmla="*/ 0 h 593"/>
                <a:gd name="T6" fmla="*/ 0 w 760"/>
                <a:gd name="T7" fmla="*/ 593 h 5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0"/>
                <a:gd name="T13" fmla="*/ 0 h 593"/>
                <a:gd name="T14" fmla="*/ 760 w 760"/>
                <a:gd name="T15" fmla="*/ 593 h 5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0" h="593">
                  <a:moveTo>
                    <a:pt x="760" y="593"/>
                  </a:moveTo>
                  <a:lnTo>
                    <a:pt x="760" y="0"/>
                  </a:lnTo>
                  <a:lnTo>
                    <a:pt x="0" y="0"/>
                  </a:lnTo>
                  <a:lnTo>
                    <a:pt x="0" y="593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5" name="Line 43"/>
            <p:cNvSpPr>
              <a:spLocks noChangeShapeType="1"/>
            </p:cNvSpPr>
            <p:nvPr/>
          </p:nvSpPr>
          <p:spPr bwMode="auto">
            <a:xfrm>
              <a:off x="4379" y="247"/>
              <a:ext cx="2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Line 44"/>
            <p:cNvSpPr>
              <a:spLocks noChangeShapeType="1"/>
            </p:cNvSpPr>
            <p:nvPr/>
          </p:nvSpPr>
          <p:spPr bwMode="auto">
            <a:xfrm>
              <a:off x="4379" y="416"/>
              <a:ext cx="5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Line 45"/>
            <p:cNvSpPr>
              <a:spLocks noChangeShapeType="1"/>
            </p:cNvSpPr>
            <p:nvPr/>
          </p:nvSpPr>
          <p:spPr bwMode="auto">
            <a:xfrm>
              <a:off x="4379" y="586"/>
              <a:ext cx="5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6CCFE5-C568-42C3-A388-B88CB7AF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160" y="1386049"/>
            <a:ext cx="5556420" cy="467584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711A27B-5E6C-4813-B345-4D5B77C85824}"/>
              </a:ext>
            </a:extLst>
          </p:cNvPr>
          <p:cNvGrpSpPr/>
          <p:nvPr/>
        </p:nvGrpSpPr>
        <p:grpSpPr>
          <a:xfrm>
            <a:off x="3009900" y="2468880"/>
            <a:ext cx="5298990" cy="2926133"/>
            <a:chOff x="3009900" y="2468880"/>
            <a:chExt cx="5298990" cy="292613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2A57659-73DC-4A76-998A-B83ED4C46421}"/>
                </a:ext>
              </a:extLst>
            </p:cNvPr>
            <p:cNvSpPr/>
            <p:nvPr/>
          </p:nvSpPr>
          <p:spPr>
            <a:xfrm>
              <a:off x="3009900" y="2468880"/>
              <a:ext cx="5273040" cy="48011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B5B8288-6D81-481C-A4AA-822A39756D9C}"/>
                </a:ext>
              </a:extLst>
            </p:cNvPr>
            <p:cNvSpPr/>
            <p:nvPr/>
          </p:nvSpPr>
          <p:spPr>
            <a:xfrm>
              <a:off x="3035850" y="4914900"/>
              <a:ext cx="5273040" cy="48011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3D48BD0-3052-4FAB-B84F-68235EC11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021" y="985967"/>
            <a:ext cx="5826979" cy="47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94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63FAF5-9BD7-493C-A5C3-B236EF53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900" y="1832806"/>
            <a:ext cx="6004100" cy="475519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06D3F5D-4F43-41E5-9193-F76594EAB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900" y="1159842"/>
            <a:ext cx="5826979" cy="47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3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6DDF22-D263-4D1B-BEBF-DE4E5DA4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145" y="4975860"/>
            <a:ext cx="6416035" cy="59436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8528D01-FDB3-4034-B667-77072990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545" y="2285992"/>
            <a:ext cx="5826979" cy="4770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D1F16C-E193-48DC-B7E2-D74477416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748" y="3176747"/>
            <a:ext cx="4452079" cy="119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49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63462D-77DD-42C1-A191-1DCEE23CFD01}"/>
              </a:ext>
            </a:extLst>
          </p:cNvPr>
          <p:cNvGrpSpPr/>
          <p:nvPr/>
        </p:nvGrpSpPr>
        <p:grpSpPr>
          <a:xfrm>
            <a:off x="3472657" y="1481775"/>
            <a:ext cx="4530407" cy="4911345"/>
            <a:chOff x="3472657" y="1481775"/>
            <a:chExt cx="4530407" cy="49113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2DD6B3D-0B76-4561-8F31-D7935021364C}"/>
                </a:ext>
              </a:extLst>
            </p:cNvPr>
            <p:cNvSpPr/>
            <p:nvPr/>
          </p:nvSpPr>
          <p:spPr>
            <a:xfrm>
              <a:off x="3472657" y="1481775"/>
              <a:ext cx="45304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CN" sz="5400" b="1" cap="none" spc="0" dirty="0">
                  <a:ln/>
                  <a:solidFill>
                    <a:schemeClr val="accent4"/>
                  </a:solidFill>
                  <a:effectLst/>
                </a:rPr>
                <a:t>DPLL </a:t>
              </a:r>
              <a:r>
                <a:rPr lang="en-US" altLang="zh-CN" sz="5400" b="1" cap="none" spc="0" dirty="0" err="1">
                  <a:ln/>
                  <a:solidFill>
                    <a:schemeClr val="accent4"/>
                  </a:solidFill>
                  <a:effectLst/>
                </a:rPr>
                <a:t>alogirhtm</a:t>
              </a:r>
              <a:endParaRPr lang="zh-CN" altLang="en-US" sz="54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B6789BD-1277-41A3-AB65-DAC446670DAF}"/>
                </a:ext>
              </a:extLst>
            </p:cNvPr>
            <p:cNvGrpSpPr/>
            <p:nvPr/>
          </p:nvGrpSpPr>
          <p:grpSpPr>
            <a:xfrm>
              <a:off x="3697586" y="2308860"/>
              <a:ext cx="3943388" cy="1563463"/>
              <a:chOff x="3697586" y="2308860"/>
              <a:chExt cx="3943388" cy="156346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931AC3F-1EC3-485C-B44C-0C7A158045C6}"/>
                  </a:ext>
                </a:extLst>
              </p:cNvPr>
              <p:cNvSpPr/>
              <p:nvPr/>
            </p:nvSpPr>
            <p:spPr>
              <a:xfrm>
                <a:off x="3697586" y="2948993"/>
                <a:ext cx="3943388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CN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DP algorithm</a:t>
                </a:r>
                <a:endParaRPr lang="zh-CN" altLang="en-US" sz="5400" b="1" cap="none" spc="0" dirty="0">
                  <a:ln/>
                  <a:solidFill>
                    <a:schemeClr val="accent4"/>
                  </a:solidFill>
                  <a:effectLst/>
                </a:endParaRPr>
              </a:p>
            </p:txBody>
          </p:sp>
          <p:sp>
            <p:nvSpPr>
              <p:cNvPr id="6" name="箭头: 上 5">
                <a:extLst>
                  <a:ext uri="{FF2B5EF4-FFF2-40B4-BE49-F238E27FC236}">
                    <a16:creationId xmlns:a16="http://schemas.microsoft.com/office/drawing/2014/main" id="{580891B7-0ED5-4724-960D-D3AFB19F4147}"/>
                  </a:ext>
                </a:extLst>
              </p:cNvPr>
              <p:cNvSpPr/>
              <p:nvPr/>
            </p:nvSpPr>
            <p:spPr>
              <a:xfrm>
                <a:off x="5379720" y="2308860"/>
                <a:ext cx="731520" cy="54102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28F76D-D6F0-4BE9-AD1E-F36CE5887B4E}"/>
                </a:ext>
              </a:extLst>
            </p:cNvPr>
            <p:cNvGrpSpPr/>
            <p:nvPr/>
          </p:nvGrpSpPr>
          <p:grpSpPr>
            <a:xfrm>
              <a:off x="3803132" y="4066210"/>
              <a:ext cx="3869457" cy="2326910"/>
              <a:chOff x="3803132" y="4066210"/>
              <a:chExt cx="3869457" cy="232691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3C34EE9-506E-474C-A815-A236D0D702B4}"/>
                  </a:ext>
                </a:extLst>
              </p:cNvPr>
              <p:cNvSpPr/>
              <p:nvPr/>
            </p:nvSpPr>
            <p:spPr>
              <a:xfrm>
                <a:off x="3803132" y="4823460"/>
                <a:ext cx="3869457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CN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Resolution</a:t>
                </a:r>
                <a:r>
                  <a:rPr lang="zh-CN" altLang="en-US" sz="9600" b="1" cap="none" spc="0" dirty="0">
                    <a:ln/>
                    <a:solidFill>
                      <a:srgbClr val="FF0000"/>
                    </a:solidFill>
                    <a:effectLst/>
                  </a:rPr>
                  <a:t>√</a:t>
                </a:r>
              </a:p>
            </p:txBody>
          </p:sp>
          <p:sp>
            <p:nvSpPr>
              <p:cNvPr id="9" name="箭头: 上 8">
                <a:extLst>
                  <a:ext uri="{FF2B5EF4-FFF2-40B4-BE49-F238E27FC236}">
                    <a16:creationId xmlns:a16="http://schemas.microsoft.com/office/drawing/2014/main" id="{91EEAFDA-2C6C-47BE-A5DD-EB0562A68F73}"/>
                  </a:ext>
                </a:extLst>
              </p:cNvPr>
              <p:cNvSpPr/>
              <p:nvPr/>
            </p:nvSpPr>
            <p:spPr>
              <a:xfrm>
                <a:off x="5314950" y="4066210"/>
                <a:ext cx="861060" cy="75725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164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08C2E0C-E88E-4F81-98E1-30A1654EC94A}"/>
              </a:ext>
            </a:extLst>
          </p:cNvPr>
          <p:cNvSpPr txBox="1"/>
          <p:nvPr/>
        </p:nvSpPr>
        <p:spPr>
          <a:xfrm>
            <a:off x="2584768" y="1268413"/>
            <a:ext cx="6505892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variable A and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all non-tautological resolvents upon 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(a resolvent is non-tautological if it does not contain V and ¬ V for some variable V).</a:t>
            </a:r>
          </a:p>
          <a:p>
            <a:pPr indent="457200">
              <a:lnSpc>
                <a:spcPct val="125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all original clauses that contain A.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279D59-C9EC-479F-82A6-58DBD50F8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975" y="3030968"/>
            <a:ext cx="6627685" cy="26916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7CD45D8-1808-4872-B446-E00FF1E3723F}"/>
              </a:ext>
            </a:extLst>
          </p:cNvPr>
          <p:cNvSpPr/>
          <p:nvPr/>
        </p:nvSpPr>
        <p:spPr>
          <a:xfrm>
            <a:off x="5837714" y="3131820"/>
            <a:ext cx="2917666" cy="25908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46D575-4472-4736-8904-A0450CC96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68" y="5247091"/>
            <a:ext cx="5828281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33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19BA9E-57D1-4709-BA15-976E0534EBC7}"/>
              </a:ext>
            </a:extLst>
          </p:cNvPr>
          <p:cNvSpPr/>
          <p:nvPr/>
        </p:nvSpPr>
        <p:spPr>
          <a:xfrm>
            <a:off x="2362392" y="1551372"/>
            <a:ext cx="6539212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>
                <a:ln/>
                <a:solidFill>
                  <a:schemeClr val="accent4"/>
                </a:solidFill>
                <a:effectLst/>
              </a:rPr>
              <a:t>如果我们的表达式一开始不是合取范式，</a:t>
            </a:r>
            <a:r>
              <a:rPr lang="zh-CN" altLang="en-US" sz="5400" b="1" dirty="0">
                <a:ln/>
                <a:solidFill>
                  <a:schemeClr val="accent4"/>
                </a:solidFill>
              </a:rPr>
              <a:t>我们可以把它化成合取范式，然后再用</a:t>
            </a:r>
            <a:r>
              <a:rPr lang="en-US" altLang="zh-CN" sz="5400" b="1" dirty="0">
                <a:ln/>
                <a:solidFill>
                  <a:schemeClr val="accent4"/>
                </a:solidFill>
              </a:rPr>
              <a:t>DP</a:t>
            </a:r>
            <a:r>
              <a:rPr lang="zh-CN" altLang="en-US" sz="5400" b="1" dirty="0">
                <a:ln/>
                <a:solidFill>
                  <a:schemeClr val="accent4"/>
                </a:solidFill>
              </a:rPr>
              <a:t>算法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458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63462D-77DD-42C1-A191-1DCEE23CFD01}"/>
              </a:ext>
            </a:extLst>
          </p:cNvPr>
          <p:cNvGrpSpPr/>
          <p:nvPr/>
        </p:nvGrpSpPr>
        <p:grpSpPr>
          <a:xfrm>
            <a:off x="3312064" y="1481775"/>
            <a:ext cx="4714432" cy="4911345"/>
            <a:chOff x="3312064" y="1481775"/>
            <a:chExt cx="4714432" cy="49113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2DD6B3D-0B76-4561-8F31-D7935021364C}"/>
                </a:ext>
              </a:extLst>
            </p:cNvPr>
            <p:cNvSpPr/>
            <p:nvPr/>
          </p:nvSpPr>
          <p:spPr>
            <a:xfrm>
              <a:off x="3472657" y="1481775"/>
              <a:ext cx="45304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CN" sz="5400" b="1" cap="none" spc="0" dirty="0">
                  <a:ln/>
                  <a:solidFill>
                    <a:schemeClr val="accent4"/>
                  </a:solidFill>
                  <a:effectLst/>
                </a:rPr>
                <a:t>DPLL </a:t>
              </a:r>
              <a:r>
                <a:rPr lang="en-US" altLang="zh-CN" sz="5400" b="1" cap="none" spc="0" dirty="0" err="1">
                  <a:ln/>
                  <a:solidFill>
                    <a:schemeClr val="accent4"/>
                  </a:solidFill>
                  <a:effectLst/>
                </a:rPr>
                <a:t>alogirhtm</a:t>
              </a:r>
              <a:endParaRPr lang="zh-CN" altLang="en-US" sz="54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B6789BD-1277-41A3-AB65-DAC446670DAF}"/>
                </a:ext>
              </a:extLst>
            </p:cNvPr>
            <p:cNvGrpSpPr/>
            <p:nvPr/>
          </p:nvGrpSpPr>
          <p:grpSpPr>
            <a:xfrm>
              <a:off x="3312064" y="2308860"/>
              <a:ext cx="4714432" cy="2209793"/>
              <a:chOff x="3312064" y="2308860"/>
              <a:chExt cx="4714432" cy="220979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931AC3F-1EC3-485C-B44C-0C7A158045C6}"/>
                  </a:ext>
                </a:extLst>
              </p:cNvPr>
              <p:cNvSpPr/>
              <p:nvPr/>
            </p:nvSpPr>
            <p:spPr>
              <a:xfrm>
                <a:off x="3312064" y="2948993"/>
                <a:ext cx="4714432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CN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DP algorithm</a:t>
                </a:r>
                <a:r>
                  <a:rPr lang="zh-CN" altLang="en-US" sz="5400" b="1" dirty="0">
                    <a:ln/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9600" b="1" dirty="0">
                    <a:ln/>
                    <a:solidFill>
                      <a:srgbClr val="FF0000"/>
                    </a:solidFill>
                  </a:rPr>
                  <a:t>√</a:t>
                </a:r>
                <a:endParaRPr lang="zh-CN" altLang="en-US" sz="9600" b="1" cap="none" spc="0" dirty="0">
                  <a:ln/>
                  <a:solidFill>
                    <a:schemeClr val="accent4"/>
                  </a:solidFill>
                  <a:effectLst/>
                </a:endParaRPr>
              </a:p>
            </p:txBody>
          </p:sp>
          <p:sp>
            <p:nvSpPr>
              <p:cNvPr id="6" name="箭头: 上 5">
                <a:extLst>
                  <a:ext uri="{FF2B5EF4-FFF2-40B4-BE49-F238E27FC236}">
                    <a16:creationId xmlns:a16="http://schemas.microsoft.com/office/drawing/2014/main" id="{580891B7-0ED5-4724-960D-D3AFB19F4147}"/>
                  </a:ext>
                </a:extLst>
              </p:cNvPr>
              <p:cNvSpPr/>
              <p:nvPr/>
            </p:nvSpPr>
            <p:spPr>
              <a:xfrm>
                <a:off x="5379720" y="2308860"/>
                <a:ext cx="731520" cy="54102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28F76D-D6F0-4BE9-AD1E-F36CE5887B4E}"/>
                </a:ext>
              </a:extLst>
            </p:cNvPr>
            <p:cNvGrpSpPr/>
            <p:nvPr/>
          </p:nvGrpSpPr>
          <p:grpSpPr>
            <a:xfrm>
              <a:off x="3803132" y="4066210"/>
              <a:ext cx="3869457" cy="2326910"/>
              <a:chOff x="3803132" y="4066210"/>
              <a:chExt cx="3869457" cy="232691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3C34EE9-506E-474C-A815-A236D0D702B4}"/>
                  </a:ext>
                </a:extLst>
              </p:cNvPr>
              <p:cNvSpPr/>
              <p:nvPr/>
            </p:nvSpPr>
            <p:spPr>
              <a:xfrm>
                <a:off x="3803132" y="4823460"/>
                <a:ext cx="3869457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CN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Resolution</a:t>
                </a:r>
                <a:r>
                  <a:rPr lang="zh-CN" altLang="en-US" sz="9600" b="1" cap="none" spc="0" dirty="0">
                    <a:ln/>
                    <a:solidFill>
                      <a:srgbClr val="FF0000"/>
                    </a:solidFill>
                    <a:effectLst/>
                  </a:rPr>
                  <a:t>√</a:t>
                </a:r>
              </a:p>
            </p:txBody>
          </p:sp>
          <p:sp>
            <p:nvSpPr>
              <p:cNvPr id="9" name="箭头: 上 8">
                <a:extLst>
                  <a:ext uri="{FF2B5EF4-FFF2-40B4-BE49-F238E27FC236}">
                    <a16:creationId xmlns:a16="http://schemas.microsoft.com/office/drawing/2014/main" id="{91EEAFDA-2C6C-47BE-A5DD-EB0562A68F73}"/>
                  </a:ext>
                </a:extLst>
              </p:cNvPr>
              <p:cNvSpPr/>
              <p:nvPr/>
            </p:nvSpPr>
            <p:spPr>
              <a:xfrm>
                <a:off x="5314950" y="4066210"/>
                <a:ext cx="861060" cy="75725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348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0ED37D-F6DD-49D3-9EE4-27086CA08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068" y="1010604"/>
            <a:ext cx="3458532" cy="560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95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F2EF6C-9328-4D25-A17B-70E67F710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970" y="1455413"/>
            <a:ext cx="6571577" cy="40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28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3288A6-57C4-4001-8A21-1298FDE5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710" y="1867778"/>
            <a:ext cx="6322392" cy="330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37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53251" name="组合 6"/>
          <p:cNvGrpSpPr>
            <a:grpSpLocks/>
          </p:cNvGrpSpPr>
          <p:nvPr/>
        </p:nvGrpSpPr>
        <p:grpSpPr bwMode="auto">
          <a:xfrm>
            <a:off x="107950" y="2874963"/>
            <a:ext cx="1943100" cy="1108075"/>
            <a:chOff x="0" y="1313877"/>
            <a:chExt cx="1943100" cy="1107996"/>
          </a:xfrm>
        </p:grpSpPr>
        <p:sp>
          <p:nvSpPr>
            <p:cNvPr id="53282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53283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3253" name="组合 96"/>
          <p:cNvGrpSpPr>
            <a:grpSpLocks/>
          </p:cNvGrpSpPr>
          <p:nvPr/>
        </p:nvGrpSpPr>
        <p:grpSpPr bwMode="auto">
          <a:xfrm>
            <a:off x="3183293" y="1520533"/>
            <a:ext cx="444500" cy="449263"/>
            <a:chOff x="2944759" y="497532"/>
            <a:chExt cx="657188" cy="663945"/>
          </a:xfrm>
        </p:grpSpPr>
        <p:sp>
          <p:nvSpPr>
            <p:cNvPr id="100" name="矩形 99"/>
            <p:cNvSpPr/>
            <p:nvPr/>
          </p:nvSpPr>
          <p:spPr>
            <a:xfrm>
              <a:off x="3026907" y="584338"/>
              <a:ext cx="575040" cy="57713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944759" y="497532"/>
              <a:ext cx="575039" cy="577139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一</a:t>
              </a:r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3860995" y="1513795"/>
            <a:ext cx="4757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SAT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问题是什么</a:t>
            </a:r>
          </a:p>
        </p:txBody>
      </p:sp>
      <p:grpSp>
        <p:nvGrpSpPr>
          <p:cNvPr id="53255" name="组合 102"/>
          <p:cNvGrpSpPr>
            <a:grpSpLocks/>
          </p:cNvGrpSpPr>
          <p:nvPr/>
        </p:nvGrpSpPr>
        <p:grpSpPr bwMode="auto">
          <a:xfrm>
            <a:off x="3183293" y="2375858"/>
            <a:ext cx="444500" cy="449262"/>
            <a:chOff x="2944759" y="497532"/>
            <a:chExt cx="657188" cy="663945"/>
          </a:xfrm>
        </p:grpSpPr>
        <p:sp>
          <p:nvSpPr>
            <p:cNvPr id="106" name="矩形 105"/>
            <p:cNvSpPr/>
            <p:nvPr/>
          </p:nvSpPr>
          <p:spPr>
            <a:xfrm>
              <a:off x="3026907" y="584337"/>
              <a:ext cx="575040" cy="5771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944759" y="497532"/>
              <a:ext cx="575039" cy="577140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二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3860996" y="2370092"/>
            <a:ext cx="4757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简单的解法：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DPLL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算法</a:t>
            </a:r>
          </a:p>
        </p:txBody>
      </p:sp>
      <p:grpSp>
        <p:nvGrpSpPr>
          <p:cNvPr id="53257" name="组合 108"/>
          <p:cNvGrpSpPr>
            <a:grpSpLocks/>
          </p:cNvGrpSpPr>
          <p:nvPr/>
        </p:nvGrpSpPr>
        <p:grpSpPr bwMode="auto">
          <a:xfrm>
            <a:off x="3183293" y="4089682"/>
            <a:ext cx="444500" cy="447675"/>
            <a:chOff x="2944759" y="497532"/>
            <a:chExt cx="657188" cy="663945"/>
          </a:xfrm>
        </p:grpSpPr>
        <p:sp>
          <p:nvSpPr>
            <p:cNvPr id="112" name="矩形 111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四</a:t>
              </a:r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860995" y="4082686"/>
            <a:ext cx="4757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神奇工具：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SAT Solver</a:t>
            </a: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  <p:grpSp>
        <p:nvGrpSpPr>
          <p:cNvPr id="53259" name="组合 114"/>
          <p:cNvGrpSpPr>
            <a:grpSpLocks/>
          </p:cNvGrpSpPr>
          <p:nvPr/>
        </p:nvGrpSpPr>
        <p:grpSpPr bwMode="auto">
          <a:xfrm>
            <a:off x="3183293" y="3232590"/>
            <a:ext cx="444500" cy="449262"/>
            <a:chOff x="2944759" y="497532"/>
            <a:chExt cx="657188" cy="663945"/>
          </a:xfrm>
        </p:grpSpPr>
        <p:sp>
          <p:nvSpPr>
            <p:cNvPr id="118" name="矩形 117"/>
            <p:cNvSpPr/>
            <p:nvPr/>
          </p:nvSpPr>
          <p:spPr>
            <a:xfrm>
              <a:off x="3026907" y="584337"/>
              <a:ext cx="575040" cy="5771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944759" y="497532"/>
              <a:ext cx="575039" cy="577140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三</a:t>
              </a:r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3860996" y="3226389"/>
            <a:ext cx="4757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复杂的解法：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CDCL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算法</a:t>
            </a:r>
          </a:p>
        </p:txBody>
      </p:sp>
      <p:grpSp>
        <p:nvGrpSpPr>
          <p:cNvPr id="53261" name="组合 120"/>
          <p:cNvGrpSpPr>
            <a:grpSpLocks/>
          </p:cNvGrpSpPr>
          <p:nvPr/>
        </p:nvGrpSpPr>
        <p:grpSpPr bwMode="auto">
          <a:xfrm>
            <a:off x="3183293" y="4945006"/>
            <a:ext cx="444500" cy="449263"/>
            <a:chOff x="2944759" y="497532"/>
            <a:chExt cx="657188" cy="663945"/>
          </a:xfrm>
        </p:grpSpPr>
        <p:sp>
          <p:nvSpPr>
            <p:cNvPr id="124" name="矩形 123"/>
            <p:cNvSpPr/>
            <p:nvPr/>
          </p:nvSpPr>
          <p:spPr>
            <a:xfrm>
              <a:off x="3026907" y="584338"/>
              <a:ext cx="575040" cy="57713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2944759" y="497532"/>
              <a:ext cx="575039" cy="577139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五</a:t>
              </a:r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3860996" y="4938983"/>
            <a:ext cx="4757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为什么我们如此执着于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SAT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（选讲）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/>
      <p:bldP spid="98" grpId="0"/>
      <p:bldP spid="104" grpId="0"/>
      <p:bldP spid="110" grpId="0"/>
      <p:bldP spid="116" grpId="0"/>
      <p:bldP spid="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81FEF7-8395-4C0D-8C2D-A0BDE9448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241" y="1543496"/>
            <a:ext cx="6627890" cy="43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4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EFBFD9-4B4C-47B1-A3FF-18835648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557" y="1432752"/>
            <a:ext cx="6480984" cy="40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89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1AFE0B-27F5-40A3-89DD-B1D6824B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388" y="1930635"/>
            <a:ext cx="6373232" cy="35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66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705F54-DE2E-4078-84E0-A506D1B1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992" y="1194477"/>
            <a:ext cx="6412357" cy="411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22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871D75-ED01-46A1-8163-773FE59CC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59" y="1245554"/>
            <a:ext cx="6506504" cy="41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41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424B41-EBC2-4B14-ADEF-5048DC475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905" y="1268412"/>
            <a:ext cx="6407756" cy="405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3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3F2C15-6ADB-4801-8745-3A2786A33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557" y="1324960"/>
            <a:ext cx="6059189" cy="40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98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DD6B3D-0B76-4561-8F31-D7935021364C}"/>
              </a:ext>
            </a:extLst>
          </p:cNvPr>
          <p:cNvSpPr/>
          <p:nvPr/>
        </p:nvSpPr>
        <p:spPr>
          <a:xfrm>
            <a:off x="3087135" y="1481775"/>
            <a:ext cx="530145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DPLL </a:t>
            </a:r>
            <a:r>
              <a:rPr lang="en-US" altLang="zh-CN" sz="5400" b="1" cap="none" spc="0" dirty="0" err="1">
                <a:ln/>
                <a:solidFill>
                  <a:schemeClr val="accent4"/>
                </a:solidFill>
                <a:effectLst/>
              </a:rPr>
              <a:t>alogirhtm</a:t>
            </a:r>
            <a:r>
              <a:rPr lang="zh-CN" altLang="en-US" sz="5400" b="1" dirty="0">
                <a:ln/>
                <a:solidFill>
                  <a:srgbClr val="FF0000"/>
                </a:solidFill>
              </a:rPr>
              <a:t> </a:t>
            </a:r>
            <a:r>
              <a:rPr lang="zh-CN" altLang="en-US" sz="9600" b="1" dirty="0">
                <a:ln/>
                <a:solidFill>
                  <a:srgbClr val="FF0000"/>
                </a:solidFill>
              </a:rPr>
              <a:t>√</a:t>
            </a:r>
            <a:endParaRPr lang="zh-CN" altLang="en-US" sz="9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B6789BD-1277-41A3-AB65-DAC446670DAF}"/>
              </a:ext>
            </a:extLst>
          </p:cNvPr>
          <p:cNvGrpSpPr/>
          <p:nvPr/>
        </p:nvGrpSpPr>
        <p:grpSpPr>
          <a:xfrm>
            <a:off x="3312064" y="2918135"/>
            <a:ext cx="4714432" cy="1600518"/>
            <a:chOff x="3312064" y="2918135"/>
            <a:chExt cx="4714432" cy="160051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31AC3F-1EC3-485C-B44C-0C7A158045C6}"/>
                </a:ext>
              </a:extLst>
            </p:cNvPr>
            <p:cNvSpPr/>
            <p:nvPr/>
          </p:nvSpPr>
          <p:spPr>
            <a:xfrm>
              <a:off x="3312064" y="2948993"/>
              <a:ext cx="4714432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CN" sz="5400" b="1" cap="none" spc="0" dirty="0">
                  <a:ln/>
                  <a:solidFill>
                    <a:schemeClr val="accent4"/>
                  </a:solidFill>
                  <a:effectLst/>
                </a:rPr>
                <a:t>DP algorithm</a:t>
              </a:r>
              <a:r>
                <a:rPr lang="zh-CN" altLang="en-US" sz="5400" b="1" dirty="0">
                  <a:ln/>
                  <a:solidFill>
                    <a:srgbClr val="FF0000"/>
                  </a:solidFill>
                </a:rPr>
                <a:t> </a:t>
              </a:r>
              <a:r>
                <a:rPr lang="zh-CN" altLang="en-US" sz="9600" b="1" dirty="0">
                  <a:ln/>
                  <a:solidFill>
                    <a:srgbClr val="FF0000"/>
                  </a:solidFill>
                </a:rPr>
                <a:t>√</a:t>
              </a:r>
              <a:endParaRPr lang="zh-CN" altLang="en-US" sz="96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  <p:sp>
          <p:nvSpPr>
            <p:cNvPr id="6" name="箭头: 上 5">
              <a:extLst>
                <a:ext uri="{FF2B5EF4-FFF2-40B4-BE49-F238E27FC236}">
                  <a16:creationId xmlns:a16="http://schemas.microsoft.com/office/drawing/2014/main" id="{580891B7-0ED5-4724-960D-D3AFB19F4147}"/>
                </a:ext>
              </a:extLst>
            </p:cNvPr>
            <p:cNvSpPr/>
            <p:nvPr/>
          </p:nvSpPr>
          <p:spPr>
            <a:xfrm>
              <a:off x="5379720" y="2918135"/>
              <a:ext cx="731520" cy="54102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428F76D-D6F0-4BE9-AD1E-F36CE5887B4E}"/>
              </a:ext>
            </a:extLst>
          </p:cNvPr>
          <p:cNvGrpSpPr/>
          <p:nvPr/>
        </p:nvGrpSpPr>
        <p:grpSpPr>
          <a:xfrm>
            <a:off x="3803132" y="4066210"/>
            <a:ext cx="3869457" cy="2326910"/>
            <a:chOff x="3803132" y="4066210"/>
            <a:chExt cx="3869457" cy="232691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3C34EE9-506E-474C-A815-A236D0D702B4}"/>
                </a:ext>
              </a:extLst>
            </p:cNvPr>
            <p:cNvSpPr/>
            <p:nvPr/>
          </p:nvSpPr>
          <p:spPr>
            <a:xfrm>
              <a:off x="3803132" y="4823460"/>
              <a:ext cx="3869457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CN" sz="5400" b="1" cap="none" spc="0" dirty="0">
                  <a:ln/>
                  <a:solidFill>
                    <a:schemeClr val="accent4"/>
                  </a:solidFill>
                  <a:effectLst/>
                </a:rPr>
                <a:t>Resolution</a:t>
              </a:r>
              <a:r>
                <a:rPr lang="zh-CN" altLang="en-US" sz="9600" b="1" cap="none" spc="0" dirty="0">
                  <a:ln/>
                  <a:solidFill>
                    <a:srgbClr val="FF0000"/>
                  </a:solidFill>
                  <a:effectLst/>
                </a:rPr>
                <a:t>√</a:t>
              </a:r>
            </a:p>
          </p:txBody>
        </p:sp>
        <p:sp>
          <p:nvSpPr>
            <p:cNvPr id="9" name="箭头: 上 8">
              <a:extLst>
                <a:ext uri="{FF2B5EF4-FFF2-40B4-BE49-F238E27FC236}">
                  <a16:creationId xmlns:a16="http://schemas.microsoft.com/office/drawing/2014/main" id="{91EEAFDA-2C6C-47BE-A5DD-EB0562A68F73}"/>
                </a:ext>
              </a:extLst>
            </p:cNvPr>
            <p:cNvSpPr/>
            <p:nvPr/>
          </p:nvSpPr>
          <p:spPr>
            <a:xfrm>
              <a:off x="5314950" y="4066210"/>
              <a:ext cx="861060" cy="757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706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dirty="0">
                <a:solidFill>
                  <a:prstClr val="white"/>
                </a:solidFill>
              </a:rPr>
              <a:t>What is SAT problem?</a:t>
            </a: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33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标题六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941638" y="2528888"/>
            <a:ext cx="1800225" cy="1800225"/>
            <a:chOff x="2484438" y="2528888"/>
            <a:chExt cx="1800225" cy="1800225"/>
          </a:xfrm>
        </p:grpSpPr>
        <p:sp>
          <p:nvSpPr>
            <p:cNvPr id="18" name="椭圆 17"/>
            <p:cNvSpPr/>
            <p:nvPr/>
          </p:nvSpPr>
          <p:spPr>
            <a:xfrm>
              <a:off x="2484438" y="2528888"/>
              <a:ext cx="1800225" cy="1800225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9" name="Group 4"/>
            <p:cNvGrpSpPr>
              <a:grpSpLocks noChangeAspect="1"/>
            </p:cNvGrpSpPr>
            <p:nvPr/>
          </p:nvGrpSpPr>
          <p:grpSpPr bwMode="auto">
            <a:xfrm>
              <a:off x="2838156" y="2998788"/>
              <a:ext cx="1092200" cy="866775"/>
              <a:chOff x="2536" y="1889"/>
              <a:chExt cx="688" cy="546"/>
            </a:xfrm>
            <a:solidFill>
              <a:schemeClr val="bg1"/>
            </a:solidFill>
          </p:grpSpPr>
          <p:sp>
            <p:nvSpPr>
              <p:cNvPr id="20" name="Freeform 5"/>
              <p:cNvSpPr>
                <a:spLocks/>
              </p:cNvSpPr>
              <p:nvPr/>
            </p:nvSpPr>
            <p:spPr bwMode="auto">
              <a:xfrm>
                <a:off x="2536" y="2194"/>
                <a:ext cx="688" cy="241"/>
              </a:xfrm>
              <a:custGeom>
                <a:avLst/>
                <a:gdLst>
                  <a:gd name="T0" fmla="*/ 174 w 288"/>
                  <a:gd name="T1" fmla="*/ 18 h 101"/>
                  <a:gd name="T2" fmla="*/ 174 w 288"/>
                  <a:gd name="T3" fmla="*/ 30 h 101"/>
                  <a:gd name="T4" fmla="*/ 162 w 288"/>
                  <a:gd name="T5" fmla="*/ 30 h 101"/>
                  <a:gd name="T6" fmla="*/ 126 w 288"/>
                  <a:gd name="T7" fmla="*/ 30 h 101"/>
                  <a:gd name="T8" fmla="*/ 114 w 288"/>
                  <a:gd name="T9" fmla="*/ 30 h 101"/>
                  <a:gd name="T10" fmla="*/ 114 w 288"/>
                  <a:gd name="T11" fmla="*/ 18 h 101"/>
                  <a:gd name="T12" fmla="*/ 114 w 288"/>
                  <a:gd name="T13" fmla="*/ 0 h 101"/>
                  <a:gd name="T14" fmla="*/ 0 w 288"/>
                  <a:gd name="T15" fmla="*/ 0 h 101"/>
                  <a:gd name="T16" fmla="*/ 0 w 288"/>
                  <a:gd name="T17" fmla="*/ 86 h 101"/>
                  <a:gd name="T18" fmla="*/ 14 w 288"/>
                  <a:gd name="T19" fmla="*/ 101 h 101"/>
                  <a:gd name="T20" fmla="*/ 274 w 288"/>
                  <a:gd name="T21" fmla="*/ 101 h 101"/>
                  <a:gd name="T22" fmla="*/ 288 w 288"/>
                  <a:gd name="T23" fmla="*/ 86 h 101"/>
                  <a:gd name="T24" fmla="*/ 288 w 288"/>
                  <a:gd name="T25" fmla="*/ 0 h 101"/>
                  <a:gd name="T26" fmla="*/ 174 w 288"/>
                  <a:gd name="T27" fmla="*/ 0 h 101"/>
                  <a:gd name="T28" fmla="*/ 174 w 288"/>
                  <a:gd name="T29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8" h="101">
                    <a:moveTo>
                      <a:pt x="174" y="18"/>
                    </a:moveTo>
                    <a:cubicBezTo>
                      <a:pt x="174" y="30"/>
                      <a:pt x="174" y="30"/>
                      <a:pt x="174" y="30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14" y="30"/>
                      <a:pt x="114" y="30"/>
                      <a:pt x="114" y="30"/>
                    </a:cubicBezTo>
                    <a:cubicBezTo>
                      <a:pt x="114" y="18"/>
                      <a:pt x="114" y="18"/>
                      <a:pt x="114" y="18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4"/>
                      <a:pt x="6" y="101"/>
                      <a:pt x="14" y="101"/>
                    </a:cubicBezTo>
                    <a:cubicBezTo>
                      <a:pt x="274" y="101"/>
                      <a:pt x="274" y="101"/>
                      <a:pt x="274" y="101"/>
                    </a:cubicBezTo>
                    <a:cubicBezTo>
                      <a:pt x="282" y="101"/>
                      <a:pt x="288" y="94"/>
                      <a:pt x="288" y="86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174" y="0"/>
                      <a:pt x="174" y="0"/>
                      <a:pt x="174" y="0"/>
                    </a:cubicBezTo>
                    <a:lnTo>
                      <a:pt x="174" y="18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" name="Freeform 6"/>
              <p:cNvSpPr>
                <a:spLocks noEditPoints="1"/>
              </p:cNvSpPr>
              <p:nvPr/>
            </p:nvSpPr>
            <p:spPr bwMode="auto">
              <a:xfrm>
                <a:off x="2536" y="1889"/>
                <a:ext cx="688" cy="264"/>
              </a:xfrm>
              <a:custGeom>
                <a:avLst/>
                <a:gdLst>
                  <a:gd name="T0" fmla="*/ 114 w 288"/>
                  <a:gd name="T1" fmla="*/ 100 h 110"/>
                  <a:gd name="T2" fmla="*/ 114 w 288"/>
                  <a:gd name="T3" fmla="*/ 88 h 110"/>
                  <a:gd name="T4" fmla="*/ 126 w 288"/>
                  <a:gd name="T5" fmla="*/ 88 h 110"/>
                  <a:gd name="T6" fmla="*/ 162 w 288"/>
                  <a:gd name="T7" fmla="*/ 88 h 110"/>
                  <a:gd name="T8" fmla="*/ 174 w 288"/>
                  <a:gd name="T9" fmla="*/ 88 h 110"/>
                  <a:gd name="T10" fmla="*/ 174 w 288"/>
                  <a:gd name="T11" fmla="*/ 100 h 110"/>
                  <a:gd name="T12" fmla="*/ 174 w 288"/>
                  <a:gd name="T13" fmla="*/ 110 h 110"/>
                  <a:gd name="T14" fmla="*/ 288 w 288"/>
                  <a:gd name="T15" fmla="*/ 110 h 110"/>
                  <a:gd name="T16" fmla="*/ 288 w 288"/>
                  <a:gd name="T17" fmla="*/ 62 h 110"/>
                  <a:gd name="T18" fmla="*/ 274 w 288"/>
                  <a:gd name="T19" fmla="*/ 48 h 110"/>
                  <a:gd name="T20" fmla="*/ 198 w 288"/>
                  <a:gd name="T21" fmla="*/ 48 h 110"/>
                  <a:gd name="T22" fmla="*/ 198 w 288"/>
                  <a:gd name="T23" fmla="*/ 14 h 110"/>
                  <a:gd name="T24" fmla="*/ 184 w 288"/>
                  <a:gd name="T25" fmla="*/ 0 h 110"/>
                  <a:gd name="T26" fmla="*/ 104 w 288"/>
                  <a:gd name="T27" fmla="*/ 0 h 110"/>
                  <a:gd name="T28" fmla="*/ 90 w 288"/>
                  <a:gd name="T29" fmla="*/ 14 h 110"/>
                  <a:gd name="T30" fmla="*/ 90 w 288"/>
                  <a:gd name="T31" fmla="*/ 48 h 110"/>
                  <a:gd name="T32" fmla="*/ 14 w 288"/>
                  <a:gd name="T33" fmla="*/ 48 h 110"/>
                  <a:gd name="T34" fmla="*/ 0 w 288"/>
                  <a:gd name="T35" fmla="*/ 62 h 110"/>
                  <a:gd name="T36" fmla="*/ 0 w 288"/>
                  <a:gd name="T37" fmla="*/ 110 h 110"/>
                  <a:gd name="T38" fmla="*/ 114 w 288"/>
                  <a:gd name="T39" fmla="*/ 110 h 110"/>
                  <a:gd name="T40" fmla="*/ 114 w 288"/>
                  <a:gd name="T41" fmla="*/ 100 h 110"/>
                  <a:gd name="T42" fmla="*/ 114 w 288"/>
                  <a:gd name="T43" fmla="*/ 34 h 110"/>
                  <a:gd name="T44" fmla="*/ 128 w 288"/>
                  <a:gd name="T45" fmla="*/ 20 h 110"/>
                  <a:gd name="T46" fmla="*/ 160 w 288"/>
                  <a:gd name="T47" fmla="*/ 20 h 110"/>
                  <a:gd name="T48" fmla="*/ 174 w 288"/>
                  <a:gd name="T49" fmla="*/ 34 h 110"/>
                  <a:gd name="T50" fmla="*/ 174 w 288"/>
                  <a:gd name="T51" fmla="*/ 48 h 110"/>
                  <a:gd name="T52" fmla="*/ 114 w 288"/>
                  <a:gd name="T53" fmla="*/ 48 h 110"/>
                  <a:gd name="T54" fmla="*/ 114 w 288"/>
                  <a:gd name="T55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8" h="110">
                    <a:moveTo>
                      <a:pt x="114" y="100"/>
                    </a:moveTo>
                    <a:cubicBezTo>
                      <a:pt x="114" y="88"/>
                      <a:pt x="114" y="88"/>
                      <a:pt x="114" y="88"/>
                    </a:cubicBezTo>
                    <a:cubicBezTo>
                      <a:pt x="126" y="88"/>
                      <a:pt x="126" y="88"/>
                      <a:pt x="126" y="88"/>
                    </a:cubicBezTo>
                    <a:cubicBezTo>
                      <a:pt x="162" y="88"/>
                      <a:pt x="162" y="88"/>
                      <a:pt x="162" y="88"/>
                    </a:cubicBezTo>
                    <a:cubicBezTo>
                      <a:pt x="174" y="88"/>
                      <a:pt x="174" y="88"/>
                      <a:pt x="174" y="88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288" y="110"/>
                      <a:pt x="288" y="110"/>
                      <a:pt x="288" y="110"/>
                    </a:cubicBezTo>
                    <a:cubicBezTo>
                      <a:pt x="288" y="62"/>
                      <a:pt x="288" y="62"/>
                      <a:pt x="288" y="62"/>
                    </a:cubicBezTo>
                    <a:cubicBezTo>
                      <a:pt x="288" y="54"/>
                      <a:pt x="282" y="48"/>
                      <a:pt x="274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14"/>
                      <a:pt x="198" y="14"/>
                      <a:pt x="198" y="14"/>
                    </a:cubicBezTo>
                    <a:cubicBezTo>
                      <a:pt x="198" y="6"/>
                      <a:pt x="192" y="0"/>
                      <a:pt x="18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0"/>
                      <a:pt x="90" y="6"/>
                      <a:pt x="90" y="14"/>
                    </a:cubicBezTo>
                    <a:cubicBezTo>
                      <a:pt x="90" y="48"/>
                      <a:pt x="90" y="48"/>
                      <a:pt x="90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6" y="48"/>
                      <a:pt x="0" y="54"/>
                      <a:pt x="0" y="62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114" y="110"/>
                      <a:pt x="114" y="110"/>
                      <a:pt x="114" y="110"/>
                    </a:cubicBezTo>
                    <a:lnTo>
                      <a:pt x="114" y="100"/>
                    </a:lnTo>
                    <a:close/>
                    <a:moveTo>
                      <a:pt x="114" y="34"/>
                    </a:moveTo>
                    <a:cubicBezTo>
                      <a:pt x="114" y="26"/>
                      <a:pt x="120" y="20"/>
                      <a:pt x="128" y="20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8" y="20"/>
                      <a:pt x="174" y="26"/>
                      <a:pt x="174" y="34"/>
                    </a:cubicBezTo>
                    <a:cubicBezTo>
                      <a:pt x="174" y="48"/>
                      <a:pt x="174" y="48"/>
                      <a:pt x="174" y="48"/>
                    </a:cubicBezTo>
                    <a:cubicBezTo>
                      <a:pt x="114" y="48"/>
                      <a:pt x="114" y="48"/>
                      <a:pt x="114" y="48"/>
                    </a:cubicBezTo>
                    <a:lnTo>
                      <a:pt x="114" y="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2837" y="2129"/>
                <a:ext cx="86" cy="10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5067360" y="3198168"/>
            <a:ext cx="4137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prstClr val="black">
                    <a:alpha val="75000"/>
                  </a:prstClr>
                </a:solidFill>
              </a:rPr>
              <a:t>三、复杂的解法：</a:t>
            </a:r>
            <a:r>
              <a:rPr lang="en-US" altLang="zh-CN" sz="2400" dirty="0">
                <a:solidFill>
                  <a:prstClr val="black">
                    <a:alpha val="75000"/>
                  </a:prstClr>
                </a:solidFill>
              </a:rPr>
              <a:t>CDCL</a:t>
            </a:r>
            <a:r>
              <a:rPr lang="zh-CN" altLang="en-US" sz="2400" dirty="0">
                <a:solidFill>
                  <a:prstClr val="black">
                    <a:alpha val="75000"/>
                  </a:prstClr>
                </a:solidFill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6084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11811" y="563789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4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2107F01B-78F4-4A1B-9B1A-FDE313E2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53">
            <a:extLst>
              <a:ext uri="{FF2B5EF4-FFF2-40B4-BE49-F238E27FC236}">
                <a16:creationId xmlns:a16="http://schemas.microsoft.com/office/drawing/2014/main" id="{4C09A444-2C0C-4DE8-ABCD-D52CA2BD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74" name="矩形 53">
            <a:extLst>
              <a:ext uri="{FF2B5EF4-FFF2-40B4-BE49-F238E27FC236}">
                <a16:creationId xmlns:a16="http://schemas.microsoft.com/office/drawing/2014/main" id="{63F8F4F4-5A49-4E50-8C30-5E348A8CD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75" name="矩形 53">
            <a:extLst>
              <a:ext uri="{FF2B5EF4-FFF2-40B4-BE49-F238E27FC236}">
                <a16:creationId xmlns:a16="http://schemas.microsoft.com/office/drawing/2014/main" id="{A7C1915A-5866-4C56-91E3-1FD6162F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9C62FF-D6FA-45DD-98AB-1CAF25564CF6}"/>
              </a:ext>
            </a:extLst>
          </p:cNvPr>
          <p:cNvSpPr/>
          <p:nvPr/>
        </p:nvSpPr>
        <p:spPr>
          <a:xfrm>
            <a:off x="2252815" y="2127005"/>
            <a:ext cx="65738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000" b="1" dirty="0">
                <a:ln/>
                <a:solidFill>
                  <a:srgbClr val="FF0000"/>
                </a:solidFill>
              </a:rPr>
              <a:t>c</a:t>
            </a:r>
            <a:r>
              <a:rPr lang="en-US" altLang="zh-CN" sz="4000" b="1" dirty="0">
                <a:ln/>
                <a:solidFill>
                  <a:schemeClr val="accent4"/>
                </a:solidFill>
              </a:rPr>
              <a:t>onflict-</a:t>
            </a:r>
            <a:r>
              <a:rPr lang="en-US" altLang="zh-CN" sz="4000" b="1" dirty="0">
                <a:ln/>
                <a:solidFill>
                  <a:srgbClr val="FF0000"/>
                </a:solidFill>
              </a:rPr>
              <a:t>d</a:t>
            </a:r>
            <a:r>
              <a:rPr lang="en-US" altLang="zh-CN" sz="4000" b="1" dirty="0">
                <a:ln/>
                <a:solidFill>
                  <a:schemeClr val="accent4"/>
                </a:solidFill>
              </a:rPr>
              <a:t>riven </a:t>
            </a:r>
            <a:r>
              <a:rPr lang="en-US" altLang="zh-CN" sz="4000" b="1" dirty="0">
                <a:ln/>
                <a:solidFill>
                  <a:srgbClr val="FF0000"/>
                </a:solidFill>
              </a:rPr>
              <a:t>c</a:t>
            </a:r>
            <a:r>
              <a:rPr lang="en-US" altLang="zh-CN" sz="4000" b="1" dirty="0">
                <a:ln/>
                <a:solidFill>
                  <a:schemeClr val="accent4"/>
                </a:solidFill>
              </a:rPr>
              <a:t>lause </a:t>
            </a:r>
            <a:r>
              <a:rPr lang="en-US" altLang="zh-CN" sz="4000" b="1" dirty="0">
                <a:ln/>
                <a:solidFill>
                  <a:srgbClr val="FF0000"/>
                </a:solidFill>
              </a:rPr>
              <a:t>l</a:t>
            </a:r>
            <a:r>
              <a:rPr lang="en-US" altLang="zh-CN" sz="4000" b="1" dirty="0">
                <a:ln/>
                <a:solidFill>
                  <a:schemeClr val="accent4"/>
                </a:solidFill>
              </a:rPr>
              <a:t>earning</a:t>
            </a:r>
            <a:endParaRPr lang="zh-CN" alt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AAFECB-FEF0-459C-8D48-475C3EDEC46B}"/>
              </a:ext>
            </a:extLst>
          </p:cNvPr>
          <p:cNvSpPr/>
          <p:nvPr/>
        </p:nvSpPr>
        <p:spPr>
          <a:xfrm>
            <a:off x="2051050" y="3744686"/>
            <a:ext cx="7298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4"/>
                </a:solidFill>
              </a:rPr>
              <a:t>冲突驱动条款学习算法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157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dirty="0">
                <a:solidFill>
                  <a:prstClr val="white"/>
                </a:solidFill>
              </a:rPr>
              <a:t>What is SAT problem?</a:t>
            </a: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157559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2"/>
          <p:cNvGrpSpPr>
            <a:grpSpLocks/>
          </p:cNvGrpSpPr>
          <p:nvPr/>
        </p:nvGrpSpPr>
        <p:grpSpPr bwMode="auto">
          <a:xfrm>
            <a:off x="2941638" y="2528888"/>
            <a:ext cx="1800225" cy="1800225"/>
            <a:chOff x="2515460" y="2529000"/>
            <a:chExt cx="1800000" cy="1800000"/>
          </a:xfrm>
        </p:grpSpPr>
        <p:sp>
          <p:nvSpPr>
            <p:cNvPr id="27" name="椭圆 26"/>
            <p:cNvSpPr/>
            <p:nvPr/>
          </p:nvSpPr>
          <p:spPr>
            <a:xfrm>
              <a:off x="2515460" y="2529000"/>
              <a:ext cx="1800000" cy="1800000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/>
          </p:nvGrpSpPr>
          <p:grpSpPr bwMode="auto">
            <a:xfrm>
              <a:off x="2989984" y="2852421"/>
              <a:ext cx="850952" cy="1153159"/>
              <a:chOff x="2773" y="2014"/>
              <a:chExt cx="214" cy="290"/>
            </a:xfrm>
          </p:grpSpPr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2773" y="2052"/>
                <a:ext cx="214" cy="252"/>
              </a:xfrm>
              <a:custGeom>
                <a:avLst/>
                <a:gdLst>
                  <a:gd name="T0" fmla="*/ 185 w 214"/>
                  <a:gd name="T1" fmla="*/ 0 h 252"/>
                  <a:gd name="T2" fmla="*/ 214 w 214"/>
                  <a:gd name="T3" fmla="*/ 0 h 252"/>
                  <a:gd name="T4" fmla="*/ 214 w 214"/>
                  <a:gd name="T5" fmla="*/ 252 h 252"/>
                  <a:gd name="T6" fmla="*/ 0 w 214"/>
                  <a:gd name="T7" fmla="*/ 252 h 252"/>
                  <a:gd name="T8" fmla="*/ 0 w 214"/>
                  <a:gd name="T9" fmla="*/ 0 h 252"/>
                  <a:gd name="T10" fmla="*/ 29 w 214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4"/>
                  <a:gd name="T19" fmla="*/ 0 h 252"/>
                  <a:gd name="T20" fmla="*/ 214 w 214"/>
                  <a:gd name="T21" fmla="*/ 252 h 2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4" h="252">
                    <a:moveTo>
                      <a:pt x="185" y="0"/>
                    </a:moveTo>
                    <a:lnTo>
                      <a:pt x="214" y="0"/>
                    </a:lnTo>
                    <a:lnTo>
                      <a:pt x="214" y="252"/>
                    </a:lnTo>
                    <a:lnTo>
                      <a:pt x="0" y="252"/>
                    </a:lnTo>
                    <a:lnTo>
                      <a:pt x="0" y="0"/>
                    </a:lnTo>
                    <a:lnTo>
                      <a:pt x="29" y="0"/>
                    </a:lnTo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2831" y="2014"/>
                <a:ext cx="98" cy="58"/>
              </a:xfrm>
              <a:custGeom>
                <a:avLst/>
                <a:gdLst>
                  <a:gd name="T0" fmla="*/ 3530 w 40"/>
                  <a:gd name="T1" fmla="*/ 1974 h 24"/>
                  <a:gd name="T2" fmla="*/ 3530 w 40"/>
                  <a:gd name="T3" fmla="*/ 648 h 24"/>
                  <a:gd name="T4" fmla="*/ 2484 w 40"/>
                  <a:gd name="T5" fmla="*/ 648 h 24"/>
                  <a:gd name="T6" fmla="*/ 1764 w 40"/>
                  <a:gd name="T7" fmla="*/ 0 h 24"/>
                  <a:gd name="T8" fmla="*/ 1044 w 40"/>
                  <a:gd name="T9" fmla="*/ 648 h 24"/>
                  <a:gd name="T10" fmla="*/ 0 w 40"/>
                  <a:gd name="T11" fmla="*/ 648 h 24"/>
                  <a:gd name="T12" fmla="*/ 0 w 40"/>
                  <a:gd name="T13" fmla="*/ 1974 h 24"/>
                  <a:gd name="T14" fmla="*/ 3530 w 40"/>
                  <a:gd name="T15" fmla="*/ 1974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24"/>
                  <a:gd name="T26" fmla="*/ 40 w 4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24">
                    <a:moveTo>
                      <a:pt x="40" y="24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4"/>
                      <a:pt x="24" y="0"/>
                      <a:pt x="20" y="0"/>
                    </a:cubicBezTo>
                    <a:cubicBezTo>
                      <a:pt x="16" y="0"/>
                      <a:pt x="12" y="4"/>
                      <a:pt x="1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40" y="24"/>
                    </a:lnTo>
                    <a:close/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2822" y="2168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2822" y="2207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 flipH="1">
                <a:off x="2822" y="2246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 flipH="1">
                <a:off x="2822" y="2130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5067360" y="3198168"/>
            <a:ext cx="3203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prstClr val="black">
                    <a:alpha val="75000"/>
                  </a:prstClr>
                </a:solidFill>
              </a:rPr>
              <a:t>一、</a:t>
            </a:r>
            <a:r>
              <a:rPr lang="en-US" altLang="zh-CN" sz="2400" dirty="0">
                <a:solidFill>
                  <a:prstClr val="black">
                    <a:alpha val="75000"/>
                  </a:prstClr>
                </a:solidFill>
              </a:rPr>
              <a:t>SAT</a:t>
            </a:r>
            <a:r>
              <a:rPr lang="zh-CN" altLang="en-US" sz="2400" dirty="0">
                <a:solidFill>
                  <a:prstClr val="black">
                    <a:alpha val="75000"/>
                  </a:prstClr>
                </a:solidFill>
              </a:rPr>
              <a:t>问题是什么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11811" y="563789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4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2107F01B-78F4-4A1B-9B1A-FDE313E2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53">
            <a:extLst>
              <a:ext uri="{FF2B5EF4-FFF2-40B4-BE49-F238E27FC236}">
                <a16:creationId xmlns:a16="http://schemas.microsoft.com/office/drawing/2014/main" id="{4C09A444-2C0C-4DE8-ABCD-D52CA2BD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74" name="矩形 53">
            <a:extLst>
              <a:ext uri="{FF2B5EF4-FFF2-40B4-BE49-F238E27FC236}">
                <a16:creationId xmlns:a16="http://schemas.microsoft.com/office/drawing/2014/main" id="{63F8F4F4-5A49-4E50-8C30-5E348A8CD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75" name="矩形 53">
            <a:extLst>
              <a:ext uri="{FF2B5EF4-FFF2-40B4-BE49-F238E27FC236}">
                <a16:creationId xmlns:a16="http://schemas.microsoft.com/office/drawing/2014/main" id="{A7C1915A-5866-4C56-91E3-1FD6162F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567333-4FAF-4222-B8E6-E630E1D713B6}"/>
              </a:ext>
            </a:extLst>
          </p:cNvPr>
          <p:cNvSpPr txBox="1"/>
          <p:nvPr/>
        </p:nvSpPr>
        <p:spPr>
          <a:xfrm>
            <a:off x="2268538" y="1037882"/>
            <a:ext cx="64221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Conflict-driven clause learning works as follows.</a:t>
            </a:r>
          </a:p>
          <a:p>
            <a:r>
              <a:rPr lang="en-US" altLang="zh-CN" dirty="0"/>
              <a:t>    1. </a:t>
            </a:r>
            <a:r>
              <a:rPr lang="en-US" altLang="zh-CN" dirty="0">
                <a:solidFill>
                  <a:srgbClr val="FF0000"/>
                </a:solidFill>
              </a:rPr>
              <a:t>Select a variable and assign True or False</a:t>
            </a:r>
            <a:r>
              <a:rPr lang="en-US" altLang="zh-CN" dirty="0"/>
              <a:t>. This is called decision state. Remember the assignment.</a:t>
            </a:r>
          </a:p>
          <a:p>
            <a:r>
              <a:rPr lang="en-US" altLang="zh-CN" dirty="0"/>
              <a:t>    2. Apply Boolean constraint propagation (unit propagation).</a:t>
            </a:r>
          </a:p>
          <a:p>
            <a:r>
              <a:rPr lang="en-US" altLang="zh-CN" dirty="0"/>
              <a:t>    3. Build the implication graph.</a:t>
            </a:r>
          </a:p>
          <a:p>
            <a:r>
              <a:rPr lang="en-US" altLang="zh-CN" dirty="0"/>
              <a:t>    4. If there is any conflict</a:t>
            </a:r>
          </a:p>
          <a:p>
            <a:r>
              <a:rPr lang="en-US" altLang="zh-CN" dirty="0"/>
              <a:t>        1. Find the cut in the implication graph that led to the conflict</a:t>
            </a:r>
          </a:p>
          <a:p>
            <a:r>
              <a:rPr lang="en-US" altLang="zh-CN" dirty="0"/>
              <a:t>        2. </a:t>
            </a:r>
            <a:r>
              <a:rPr lang="en-US" altLang="zh-CN" dirty="0">
                <a:solidFill>
                  <a:srgbClr val="FF0000"/>
                </a:solidFill>
              </a:rPr>
              <a:t>Derive a new clause </a:t>
            </a:r>
            <a:r>
              <a:rPr lang="en-US" altLang="zh-CN" dirty="0"/>
              <a:t>which is the negation of the assignments that led to the conflict</a:t>
            </a:r>
          </a:p>
          <a:p>
            <a:r>
              <a:rPr lang="en-US" altLang="zh-CN" dirty="0"/>
              <a:t>        3. </a:t>
            </a:r>
            <a:r>
              <a:rPr lang="en-US" altLang="zh-CN" dirty="0">
                <a:solidFill>
                  <a:srgbClr val="FF0000"/>
                </a:solidFill>
              </a:rPr>
              <a:t>Non-chronologically backtrack (“back jump”) to the appropriate decision level</a:t>
            </a:r>
            <a:r>
              <a:rPr lang="en-US" altLang="zh-CN" dirty="0"/>
              <a:t>, where the first-assigned variable involved in the conflict was assigned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  Else continue from step 1 until all variable values are assigned.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7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11811" y="563789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4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2107F01B-78F4-4A1B-9B1A-FDE313E2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53">
            <a:extLst>
              <a:ext uri="{FF2B5EF4-FFF2-40B4-BE49-F238E27FC236}">
                <a16:creationId xmlns:a16="http://schemas.microsoft.com/office/drawing/2014/main" id="{4C09A444-2C0C-4DE8-ABCD-D52CA2BD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74" name="矩形 53">
            <a:extLst>
              <a:ext uri="{FF2B5EF4-FFF2-40B4-BE49-F238E27FC236}">
                <a16:creationId xmlns:a16="http://schemas.microsoft.com/office/drawing/2014/main" id="{63F8F4F4-5A49-4E50-8C30-5E348A8CD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75" name="矩形 53">
            <a:extLst>
              <a:ext uri="{FF2B5EF4-FFF2-40B4-BE49-F238E27FC236}">
                <a16:creationId xmlns:a16="http://schemas.microsoft.com/office/drawing/2014/main" id="{A7C1915A-5866-4C56-91E3-1FD6162F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213454-D643-431E-902C-C16979E01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049" y="1767234"/>
            <a:ext cx="6378951" cy="360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11811" y="563789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4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2107F01B-78F4-4A1B-9B1A-FDE313E2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53">
            <a:extLst>
              <a:ext uri="{FF2B5EF4-FFF2-40B4-BE49-F238E27FC236}">
                <a16:creationId xmlns:a16="http://schemas.microsoft.com/office/drawing/2014/main" id="{4C09A444-2C0C-4DE8-ABCD-D52CA2BD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74" name="矩形 53">
            <a:extLst>
              <a:ext uri="{FF2B5EF4-FFF2-40B4-BE49-F238E27FC236}">
                <a16:creationId xmlns:a16="http://schemas.microsoft.com/office/drawing/2014/main" id="{63F8F4F4-5A49-4E50-8C30-5E348A8CD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75" name="矩形 53">
            <a:extLst>
              <a:ext uri="{FF2B5EF4-FFF2-40B4-BE49-F238E27FC236}">
                <a16:creationId xmlns:a16="http://schemas.microsoft.com/office/drawing/2014/main" id="{A7C1915A-5866-4C56-91E3-1FD6162F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F906A8-B5AF-4CB0-8A12-6FE573A13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11" y="1797849"/>
            <a:ext cx="6360338" cy="36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4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11811" y="563789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4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2107F01B-78F4-4A1B-9B1A-FDE313E2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53">
            <a:extLst>
              <a:ext uri="{FF2B5EF4-FFF2-40B4-BE49-F238E27FC236}">
                <a16:creationId xmlns:a16="http://schemas.microsoft.com/office/drawing/2014/main" id="{4C09A444-2C0C-4DE8-ABCD-D52CA2BD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74" name="矩形 53">
            <a:extLst>
              <a:ext uri="{FF2B5EF4-FFF2-40B4-BE49-F238E27FC236}">
                <a16:creationId xmlns:a16="http://schemas.microsoft.com/office/drawing/2014/main" id="{63F8F4F4-5A49-4E50-8C30-5E348A8CD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75" name="矩形 53">
            <a:extLst>
              <a:ext uri="{FF2B5EF4-FFF2-40B4-BE49-F238E27FC236}">
                <a16:creationId xmlns:a16="http://schemas.microsoft.com/office/drawing/2014/main" id="{A7C1915A-5866-4C56-91E3-1FD6162F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00AFD2-3083-4EDC-9449-1450EEBD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566" y="1684213"/>
            <a:ext cx="6674645" cy="31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8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11811" y="563789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4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2107F01B-78F4-4A1B-9B1A-FDE313E2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53">
            <a:extLst>
              <a:ext uri="{FF2B5EF4-FFF2-40B4-BE49-F238E27FC236}">
                <a16:creationId xmlns:a16="http://schemas.microsoft.com/office/drawing/2014/main" id="{4C09A444-2C0C-4DE8-ABCD-D52CA2BD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74" name="矩形 53">
            <a:extLst>
              <a:ext uri="{FF2B5EF4-FFF2-40B4-BE49-F238E27FC236}">
                <a16:creationId xmlns:a16="http://schemas.microsoft.com/office/drawing/2014/main" id="{63F8F4F4-5A49-4E50-8C30-5E348A8CD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75" name="矩形 53">
            <a:extLst>
              <a:ext uri="{FF2B5EF4-FFF2-40B4-BE49-F238E27FC236}">
                <a16:creationId xmlns:a16="http://schemas.microsoft.com/office/drawing/2014/main" id="{A7C1915A-5866-4C56-91E3-1FD6162F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0364DD-609D-4321-A717-B508BFD47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597" y="1545898"/>
            <a:ext cx="6339712" cy="350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0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11811" y="563789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4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2107F01B-78F4-4A1B-9B1A-FDE313E2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53">
            <a:extLst>
              <a:ext uri="{FF2B5EF4-FFF2-40B4-BE49-F238E27FC236}">
                <a16:creationId xmlns:a16="http://schemas.microsoft.com/office/drawing/2014/main" id="{4C09A444-2C0C-4DE8-ABCD-D52CA2BD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74" name="矩形 53">
            <a:extLst>
              <a:ext uri="{FF2B5EF4-FFF2-40B4-BE49-F238E27FC236}">
                <a16:creationId xmlns:a16="http://schemas.microsoft.com/office/drawing/2014/main" id="{63F8F4F4-5A49-4E50-8C30-5E348A8CD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75" name="矩形 53">
            <a:extLst>
              <a:ext uri="{FF2B5EF4-FFF2-40B4-BE49-F238E27FC236}">
                <a16:creationId xmlns:a16="http://schemas.microsoft.com/office/drawing/2014/main" id="{A7C1915A-5866-4C56-91E3-1FD6162F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99CA71-ACF8-43B5-9752-43794DBF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137" y="1136799"/>
            <a:ext cx="6606364" cy="388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1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11811" y="563789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4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2107F01B-78F4-4A1B-9B1A-FDE313E2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53">
            <a:extLst>
              <a:ext uri="{FF2B5EF4-FFF2-40B4-BE49-F238E27FC236}">
                <a16:creationId xmlns:a16="http://schemas.microsoft.com/office/drawing/2014/main" id="{4C09A444-2C0C-4DE8-ABCD-D52CA2BD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74" name="矩形 53">
            <a:extLst>
              <a:ext uri="{FF2B5EF4-FFF2-40B4-BE49-F238E27FC236}">
                <a16:creationId xmlns:a16="http://schemas.microsoft.com/office/drawing/2014/main" id="{63F8F4F4-5A49-4E50-8C30-5E348A8CD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75" name="矩形 53">
            <a:extLst>
              <a:ext uri="{FF2B5EF4-FFF2-40B4-BE49-F238E27FC236}">
                <a16:creationId xmlns:a16="http://schemas.microsoft.com/office/drawing/2014/main" id="{A7C1915A-5866-4C56-91E3-1FD6162F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FF5F8F-BFE9-4CE9-BA7E-2D19BAF73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778" y="1241454"/>
            <a:ext cx="6712846" cy="39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3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11811" y="563789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4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2107F01B-78F4-4A1B-9B1A-FDE313E2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53">
            <a:extLst>
              <a:ext uri="{FF2B5EF4-FFF2-40B4-BE49-F238E27FC236}">
                <a16:creationId xmlns:a16="http://schemas.microsoft.com/office/drawing/2014/main" id="{4C09A444-2C0C-4DE8-ABCD-D52CA2BD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74" name="矩形 53">
            <a:extLst>
              <a:ext uri="{FF2B5EF4-FFF2-40B4-BE49-F238E27FC236}">
                <a16:creationId xmlns:a16="http://schemas.microsoft.com/office/drawing/2014/main" id="{63F8F4F4-5A49-4E50-8C30-5E348A8CD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75" name="矩形 53">
            <a:extLst>
              <a:ext uri="{FF2B5EF4-FFF2-40B4-BE49-F238E27FC236}">
                <a16:creationId xmlns:a16="http://schemas.microsoft.com/office/drawing/2014/main" id="{A7C1915A-5866-4C56-91E3-1FD6162F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E8DAF1-8AB0-4104-867B-42245EA32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538" y="1241454"/>
            <a:ext cx="6749552" cy="40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7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11811" y="563789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4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2107F01B-78F4-4A1B-9B1A-FDE313E2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53">
            <a:extLst>
              <a:ext uri="{FF2B5EF4-FFF2-40B4-BE49-F238E27FC236}">
                <a16:creationId xmlns:a16="http://schemas.microsoft.com/office/drawing/2014/main" id="{4C09A444-2C0C-4DE8-ABCD-D52CA2BD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74" name="矩形 53">
            <a:extLst>
              <a:ext uri="{FF2B5EF4-FFF2-40B4-BE49-F238E27FC236}">
                <a16:creationId xmlns:a16="http://schemas.microsoft.com/office/drawing/2014/main" id="{63F8F4F4-5A49-4E50-8C30-5E348A8CD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75" name="矩形 53">
            <a:extLst>
              <a:ext uri="{FF2B5EF4-FFF2-40B4-BE49-F238E27FC236}">
                <a16:creationId xmlns:a16="http://schemas.microsoft.com/office/drawing/2014/main" id="{A7C1915A-5866-4C56-91E3-1FD6162F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999908-FE01-4498-A67D-3DA32A031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018" y="979060"/>
            <a:ext cx="6702528" cy="40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11811" y="563789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4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2107F01B-78F4-4A1B-9B1A-FDE313E2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53">
            <a:extLst>
              <a:ext uri="{FF2B5EF4-FFF2-40B4-BE49-F238E27FC236}">
                <a16:creationId xmlns:a16="http://schemas.microsoft.com/office/drawing/2014/main" id="{4C09A444-2C0C-4DE8-ABCD-D52CA2BD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74" name="矩形 53">
            <a:extLst>
              <a:ext uri="{FF2B5EF4-FFF2-40B4-BE49-F238E27FC236}">
                <a16:creationId xmlns:a16="http://schemas.microsoft.com/office/drawing/2014/main" id="{63F8F4F4-5A49-4E50-8C30-5E348A8CD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75" name="矩形 53">
            <a:extLst>
              <a:ext uri="{FF2B5EF4-FFF2-40B4-BE49-F238E27FC236}">
                <a16:creationId xmlns:a16="http://schemas.microsoft.com/office/drawing/2014/main" id="{A7C1915A-5866-4C56-91E3-1FD6162F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221B61-11A4-40EF-A64A-B9DF10D51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537" y="1141559"/>
            <a:ext cx="6661729" cy="41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8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157559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592388" y="563789"/>
            <a:ext cx="611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</a:p>
        </p:txBody>
      </p:sp>
      <p:sp>
        <p:nvSpPr>
          <p:cNvPr id="42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FCD615-0A73-417C-986B-0C3941A80D1C}"/>
              </a:ext>
            </a:extLst>
          </p:cNvPr>
          <p:cNvSpPr/>
          <p:nvPr/>
        </p:nvSpPr>
        <p:spPr>
          <a:xfrm>
            <a:off x="2737203" y="583903"/>
            <a:ext cx="5995872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altLang="zh-CN" sz="5400" b="1" dirty="0">
              <a:ln/>
              <a:solidFill>
                <a:schemeClr val="accent4"/>
              </a:solidFill>
            </a:endParaRPr>
          </a:p>
          <a:p>
            <a:pPr algn="ctr"/>
            <a:r>
              <a:rPr lang="en-US" altLang="zh-CN" sz="4000" b="1" dirty="0">
                <a:ln/>
                <a:solidFill>
                  <a:srgbClr val="FF0000"/>
                </a:solidFill>
              </a:rPr>
              <a:t>S</a:t>
            </a:r>
            <a:r>
              <a:rPr lang="en-US" altLang="zh-CN" sz="4000" b="1" dirty="0">
                <a:ln/>
                <a:solidFill>
                  <a:schemeClr val="accent4"/>
                </a:solidFill>
              </a:rPr>
              <a:t>cholastic </a:t>
            </a:r>
            <a:r>
              <a:rPr lang="en-US" altLang="zh-CN" sz="4000" b="1" dirty="0">
                <a:ln/>
                <a:solidFill>
                  <a:srgbClr val="FF0000"/>
                </a:solidFill>
              </a:rPr>
              <a:t>A</a:t>
            </a:r>
            <a:r>
              <a:rPr lang="en-US" altLang="zh-CN" sz="4000" b="1" dirty="0">
                <a:ln/>
                <a:solidFill>
                  <a:schemeClr val="accent4"/>
                </a:solidFill>
              </a:rPr>
              <a:t>ssessment </a:t>
            </a:r>
            <a:r>
              <a:rPr lang="en-US" altLang="zh-CN" sz="4000" b="1" dirty="0">
                <a:ln/>
                <a:solidFill>
                  <a:srgbClr val="FF0000"/>
                </a:solidFill>
              </a:rPr>
              <a:t>T</a:t>
            </a:r>
            <a:r>
              <a:rPr lang="en-US" altLang="zh-CN" sz="4000" b="1" dirty="0">
                <a:ln/>
                <a:solidFill>
                  <a:schemeClr val="accent4"/>
                </a:solidFill>
              </a:rPr>
              <a:t>est </a:t>
            </a:r>
            <a:endParaRPr lang="zh-CN" alt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08F3678-8225-43B2-A0F3-6DE48CF60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Scholastic Assessment 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6C048-E9C4-4ECA-88CC-E8D480BED0AB}"/>
              </a:ext>
            </a:extLst>
          </p:cNvPr>
          <p:cNvSpPr/>
          <p:nvPr/>
        </p:nvSpPr>
        <p:spPr>
          <a:xfrm>
            <a:off x="2376814" y="2948993"/>
            <a:ext cx="65509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accent4"/>
                </a:solidFill>
              </a:rPr>
              <a:t>Boolean </a:t>
            </a:r>
            <a:r>
              <a:rPr lang="en-US" altLang="zh-CN" sz="4000" b="1" dirty="0">
                <a:ln/>
                <a:solidFill>
                  <a:srgbClr val="FF0000"/>
                </a:solidFill>
              </a:rPr>
              <a:t>sat</a:t>
            </a:r>
            <a:r>
              <a:rPr lang="en-US" altLang="zh-CN" sz="4000" b="1" dirty="0">
                <a:ln/>
                <a:solidFill>
                  <a:schemeClr val="accent4"/>
                </a:solidFill>
              </a:rPr>
              <a:t>isfiability problem</a:t>
            </a:r>
            <a:endParaRPr lang="zh-CN" alt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D371E1-0269-4E30-B168-B9C66ABF2BA8}"/>
              </a:ext>
            </a:extLst>
          </p:cNvPr>
          <p:cNvSpPr/>
          <p:nvPr/>
        </p:nvSpPr>
        <p:spPr>
          <a:xfrm>
            <a:off x="3124999" y="4213773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4"/>
                </a:solidFill>
              </a:rPr>
              <a:t>布尔可满足问题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9F681F7-FEEC-4990-A75E-B07A3C3CB91F}"/>
              </a:ext>
            </a:extLst>
          </p:cNvPr>
          <p:cNvGrpSpPr/>
          <p:nvPr/>
        </p:nvGrpSpPr>
        <p:grpSpPr>
          <a:xfrm>
            <a:off x="3124999" y="4145280"/>
            <a:ext cx="5054589" cy="1074420"/>
            <a:chOff x="3124999" y="4145280"/>
            <a:chExt cx="5054589" cy="1074420"/>
          </a:xfrm>
        </p:grpSpPr>
        <p:sp>
          <p:nvSpPr>
            <p:cNvPr id="6" name="标注: 线形 5">
              <a:extLst>
                <a:ext uri="{FF2B5EF4-FFF2-40B4-BE49-F238E27FC236}">
                  <a16:creationId xmlns:a16="http://schemas.microsoft.com/office/drawing/2014/main" id="{6DF4887F-9DDD-4FB1-81A6-031BB2A7C8BC}"/>
                </a:ext>
              </a:extLst>
            </p:cNvPr>
            <p:cNvSpPr/>
            <p:nvPr/>
          </p:nvSpPr>
          <p:spPr>
            <a:xfrm>
              <a:off x="3124999" y="4213773"/>
              <a:ext cx="1447001" cy="923330"/>
            </a:xfrm>
            <a:prstGeom prst="borderCallout1">
              <a:avLst>
                <a:gd name="adj1" fmla="val 18750"/>
                <a:gd name="adj2" fmla="val -8333"/>
                <a:gd name="adj3" fmla="val -69060"/>
                <a:gd name="adj4" fmla="val 17487"/>
              </a:avLst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标注: 线形 6">
              <a:extLst>
                <a:ext uri="{FF2B5EF4-FFF2-40B4-BE49-F238E27FC236}">
                  <a16:creationId xmlns:a16="http://schemas.microsoft.com/office/drawing/2014/main" id="{311CBA41-8F8B-4E30-863A-024BD4A44032}"/>
                </a:ext>
              </a:extLst>
            </p:cNvPr>
            <p:cNvSpPr/>
            <p:nvPr/>
          </p:nvSpPr>
          <p:spPr>
            <a:xfrm>
              <a:off x="4686300" y="4145280"/>
              <a:ext cx="2011680" cy="1074420"/>
            </a:xfrm>
            <a:prstGeom prst="borderCallout1">
              <a:avLst>
                <a:gd name="adj1" fmla="val 18750"/>
                <a:gd name="adj2" fmla="val -8333"/>
                <a:gd name="adj3" fmla="val -53457"/>
                <a:gd name="adj4" fmla="val 55452"/>
              </a:avLst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标注: 线形 8">
              <a:extLst>
                <a:ext uri="{FF2B5EF4-FFF2-40B4-BE49-F238E27FC236}">
                  <a16:creationId xmlns:a16="http://schemas.microsoft.com/office/drawing/2014/main" id="{2FD2872D-F376-46F4-8114-C0D484B0CA8B}"/>
                </a:ext>
              </a:extLst>
            </p:cNvPr>
            <p:cNvSpPr/>
            <p:nvPr/>
          </p:nvSpPr>
          <p:spPr>
            <a:xfrm>
              <a:off x="6789420" y="4145280"/>
              <a:ext cx="1390168" cy="1074420"/>
            </a:xfrm>
            <a:prstGeom prst="borderCallout1">
              <a:avLst>
                <a:gd name="adj1" fmla="val 18750"/>
                <a:gd name="adj2" fmla="val -8333"/>
                <a:gd name="adj3" fmla="val -61259"/>
                <a:gd name="adj4" fmla="val 65813"/>
              </a:avLst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49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2" grpId="0" animBg="1"/>
      <p:bldP spid="2" grpId="0"/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11811" y="563789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4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2107F01B-78F4-4A1B-9B1A-FDE313E2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53">
            <a:extLst>
              <a:ext uri="{FF2B5EF4-FFF2-40B4-BE49-F238E27FC236}">
                <a16:creationId xmlns:a16="http://schemas.microsoft.com/office/drawing/2014/main" id="{4C09A444-2C0C-4DE8-ABCD-D52CA2BD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74" name="矩形 53">
            <a:extLst>
              <a:ext uri="{FF2B5EF4-FFF2-40B4-BE49-F238E27FC236}">
                <a16:creationId xmlns:a16="http://schemas.microsoft.com/office/drawing/2014/main" id="{63F8F4F4-5A49-4E50-8C30-5E348A8CD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75" name="矩形 53">
            <a:extLst>
              <a:ext uri="{FF2B5EF4-FFF2-40B4-BE49-F238E27FC236}">
                <a16:creationId xmlns:a16="http://schemas.microsoft.com/office/drawing/2014/main" id="{A7C1915A-5866-4C56-91E3-1FD6162F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E636F9-4764-4B55-8C26-69C45AAD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917" y="1309775"/>
            <a:ext cx="6822531" cy="41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11811" y="563789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4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2107F01B-78F4-4A1B-9B1A-FDE313E2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53">
            <a:extLst>
              <a:ext uri="{FF2B5EF4-FFF2-40B4-BE49-F238E27FC236}">
                <a16:creationId xmlns:a16="http://schemas.microsoft.com/office/drawing/2014/main" id="{4C09A444-2C0C-4DE8-ABCD-D52CA2BD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74" name="矩形 53">
            <a:extLst>
              <a:ext uri="{FF2B5EF4-FFF2-40B4-BE49-F238E27FC236}">
                <a16:creationId xmlns:a16="http://schemas.microsoft.com/office/drawing/2014/main" id="{63F8F4F4-5A49-4E50-8C30-5E348A8CD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75" name="矩形 53">
            <a:extLst>
              <a:ext uri="{FF2B5EF4-FFF2-40B4-BE49-F238E27FC236}">
                <a16:creationId xmlns:a16="http://schemas.microsoft.com/office/drawing/2014/main" id="{A7C1915A-5866-4C56-91E3-1FD6162F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2502F1-F353-4A1F-8B41-EBE8DD049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232" y="1268413"/>
            <a:ext cx="6515938" cy="391318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A7024EB-2436-4424-99AF-B84989241057}"/>
              </a:ext>
            </a:extLst>
          </p:cNvPr>
          <p:cNvSpPr/>
          <p:nvPr/>
        </p:nvSpPr>
        <p:spPr>
          <a:xfrm>
            <a:off x="3865616" y="5045426"/>
            <a:ext cx="3272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4"/>
                </a:solidFill>
              </a:rPr>
              <a:t>x</a:t>
            </a:r>
            <a:r>
              <a:rPr lang="en-US" altLang="zh-CN" sz="2800" b="1" cap="none" spc="0" dirty="0">
                <a:ln/>
                <a:solidFill>
                  <a:schemeClr val="accent4"/>
                </a:solidFill>
                <a:effectLst/>
              </a:rPr>
              <a:t>9</a:t>
            </a:r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=1</a:t>
            </a:r>
            <a:r>
              <a:rPr lang="zh-CN" altLang="en-US" sz="5400" b="1" cap="none" spc="0" dirty="0">
                <a:ln/>
                <a:solidFill>
                  <a:schemeClr val="accent4"/>
                </a:solidFill>
                <a:effectLst/>
              </a:rPr>
              <a:t>，</a:t>
            </a:r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x</a:t>
            </a:r>
            <a:r>
              <a:rPr lang="en-US" altLang="zh-CN" sz="2800" b="1" cap="none" spc="0" dirty="0">
                <a:ln/>
                <a:solidFill>
                  <a:schemeClr val="accent4"/>
                </a:solidFill>
                <a:effectLst/>
              </a:rPr>
              <a:t>9</a:t>
            </a:r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=0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156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4" grpId="0" animBg="1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11811" y="563789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4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2107F01B-78F4-4A1B-9B1A-FDE313E2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53">
            <a:extLst>
              <a:ext uri="{FF2B5EF4-FFF2-40B4-BE49-F238E27FC236}">
                <a16:creationId xmlns:a16="http://schemas.microsoft.com/office/drawing/2014/main" id="{4C09A444-2C0C-4DE8-ABCD-D52CA2BD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74" name="矩形 53">
            <a:extLst>
              <a:ext uri="{FF2B5EF4-FFF2-40B4-BE49-F238E27FC236}">
                <a16:creationId xmlns:a16="http://schemas.microsoft.com/office/drawing/2014/main" id="{63F8F4F4-5A49-4E50-8C30-5E348A8CD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75" name="矩形 53">
            <a:extLst>
              <a:ext uri="{FF2B5EF4-FFF2-40B4-BE49-F238E27FC236}">
                <a16:creationId xmlns:a16="http://schemas.microsoft.com/office/drawing/2014/main" id="{A7C1915A-5866-4C56-91E3-1FD6162F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84067BE-70B7-4798-95F3-3FB737DD7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232" y="1268413"/>
            <a:ext cx="6515938" cy="391318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F83DA1-9391-4E74-B253-AF0321EF1AC2}"/>
              </a:ext>
            </a:extLst>
          </p:cNvPr>
          <p:cNvSpPr/>
          <p:nvPr/>
        </p:nvSpPr>
        <p:spPr>
          <a:xfrm>
            <a:off x="3398520" y="3780593"/>
            <a:ext cx="891540" cy="848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95BB45-118D-4631-BF78-A19D88746F2F}"/>
              </a:ext>
            </a:extLst>
          </p:cNvPr>
          <p:cNvSpPr/>
          <p:nvPr/>
        </p:nvSpPr>
        <p:spPr>
          <a:xfrm>
            <a:off x="5265420" y="4320540"/>
            <a:ext cx="3573780" cy="4038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DD07B9-5DA1-4AFB-A25E-458833E53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650" y="5442616"/>
            <a:ext cx="3809887" cy="8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7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4" grpId="0" animBg="1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11811" y="563789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4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2107F01B-78F4-4A1B-9B1A-FDE313E2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53">
            <a:extLst>
              <a:ext uri="{FF2B5EF4-FFF2-40B4-BE49-F238E27FC236}">
                <a16:creationId xmlns:a16="http://schemas.microsoft.com/office/drawing/2014/main" id="{4C09A444-2C0C-4DE8-ABCD-D52CA2BD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74" name="矩形 53">
            <a:extLst>
              <a:ext uri="{FF2B5EF4-FFF2-40B4-BE49-F238E27FC236}">
                <a16:creationId xmlns:a16="http://schemas.microsoft.com/office/drawing/2014/main" id="{63F8F4F4-5A49-4E50-8C30-5E348A8CD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75" name="矩形 53">
            <a:extLst>
              <a:ext uri="{FF2B5EF4-FFF2-40B4-BE49-F238E27FC236}">
                <a16:creationId xmlns:a16="http://schemas.microsoft.com/office/drawing/2014/main" id="{A7C1915A-5866-4C56-91E3-1FD6162F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0FD503-9130-4EFE-98F8-E11E3908E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39" y="1684213"/>
            <a:ext cx="4331981" cy="417726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973AB1D-3B55-4CC2-A7D2-B013704B3791}"/>
              </a:ext>
            </a:extLst>
          </p:cNvPr>
          <p:cNvSpPr/>
          <p:nvPr/>
        </p:nvSpPr>
        <p:spPr>
          <a:xfrm>
            <a:off x="3208020" y="5158740"/>
            <a:ext cx="4331981" cy="702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4" grpId="0" animBg="1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380537-3BE3-4EB9-BC54-8EBC69550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901" y="1711404"/>
            <a:ext cx="1977982" cy="24751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8DFEF9-C16A-4421-A8B2-1BD98D23B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039" y="2903707"/>
            <a:ext cx="2599573" cy="461086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8E1F4E4A-76AE-4E0D-8D2E-EC62F408BEA0}"/>
              </a:ext>
            </a:extLst>
          </p:cNvPr>
          <p:cNvSpPr/>
          <p:nvPr/>
        </p:nvSpPr>
        <p:spPr>
          <a:xfrm>
            <a:off x="4815840" y="2796540"/>
            <a:ext cx="1211580" cy="75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53">
            <a:extLst>
              <a:ext uri="{FF2B5EF4-FFF2-40B4-BE49-F238E27FC236}">
                <a16:creationId xmlns:a16="http://schemas.microsoft.com/office/drawing/2014/main" id="{CBBD80D7-31DC-457B-94EC-F9B32C308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C0A96107-1E9C-4535-88AF-4B78FC4F1F7D}"/>
              </a:ext>
            </a:extLst>
          </p:cNvPr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53">
            <a:extLst>
              <a:ext uri="{FF2B5EF4-FFF2-40B4-BE49-F238E27FC236}">
                <a16:creationId xmlns:a16="http://schemas.microsoft.com/office/drawing/2014/main" id="{5D1DEACD-58CD-4EEC-A45D-1D82C868E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420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EF6C3C2-C035-42EC-AA1D-B4A7EF98C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321" y="2016204"/>
            <a:ext cx="1977982" cy="2475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4E75753-9252-4C60-8601-05C2D1CF0DDF}"/>
                  </a:ext>
                </a:extLst>
              </p:cNvPr>
              <p:cNvSpPr/>
              <p:nvPr/>
            </p:nvSpPr>
            <p:spPr>
              <a:xfrm>
                <a:off x="4308199" y="2501695"/>
                <a:ext cx="1737976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600" b="1" i="1" cap="none" spc="0" dirty="0" smtClean="0">
                          <a:ln/>
                          <a:solidFill>
                            <a:schemeClr val="accent4"/>
                          </a:solidFill>
                          <a:effectLst/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CN" altLang="en-US" sz="9600" b="1" cap="none" spc="0" dirty="0">
                  <a:ln/>
                  <a:solidFill>
                    <a:schemeClr val="accent4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4E75753-9252-4C60-8601-05C2D1CF0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99" y="2501695"/>
                <a:ext cx="1737976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E5257A7-94F6-4491-BC07-FFB231F7A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083" y="1836127"/>
            <a:ext cx="2283397" cy="2900795"/>
          </a:xfrm>
          <a:prstGeom prst="rect">
            <a:avLst/>
          </a:prstGeom>
        </p:spPr>
      </p:pic>
      <p:sp>
        <p:nvSpPr>
          <p:cNvPr id="20" name="矩形 53">
            <a:extLst>
              <a:ext uri="{FF2B5EF4-FFF2-40B4-BE49-F238E27FC236}">
                <a16:creationId xmlns:a16="http://schemas.microsoft.com/office/drawing/2014/main" id="{9AC98849-7D59-4BAB-80E5-97CDDBC16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5D510CB-ED8C-4C80-A847-A802E7B3C766}"/>
              </a:ext>
            </a:extLst>
          </p:cNvPr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53">
            <a:extLst>
              <a:ext uri="{FF2B5EF4-FFF2-40B4-BE49-F238E27FC236}">
                <a16:creationId xmlns:a16="http://schemas.microsoft.com/office/drawing/2014/main" id="{BF9CD34B-4A89-4E82-B7C2-FF587035E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990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297A50-01C1-468A-AFF2-C938CBE1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079" y="1510653"/>
            <a:ext cx="6571776" cy="395051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9DB274B-251C-4646-AFE3-5080EBA2B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781" y="5654040"/>
            <a:ext cx="3809887" cy="831600"/>
          </a:xfrm>
          <a:prstGeom prst="rect">
            <a:avLst/>
          </a:prstGeom>
        </p:spPr>
      </p:pic>
      <p:sp>
        <p:nvSpPr>
          <p:cNvPr id="19" name="矩形 53">
            <a:extLst>
              <a:ext uri="{FF2B5EF4-FFF2-40B4-BE49-F238E27FC236}">
                <a16:creationId xmlns:a16="http://schemas.microsoft.com/office/drawing/2014/main" id="{6A94F8AA-48ED-4E14-A746-FB6A35314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2BD75543-7C22-4117-A21A-95E8E2D894F5}"/>
              </a:ext>
            </a:extLst>
          </p:cNvPr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53">
            <a:extLst>
              <a:ext uri="{FF2B5EF4-FFF2-40B4-BE49-F238E27FC236}">
                <a16:creationId xmlns:a16="http://schemas.microsoft.com/office/drawing/2014/main" id="{8A5A570A-C8B6-4388-8A81-39826DC4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852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3AB7-6087-4145-99E6-816396056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077" y="1361014"/>
            <a:ext cx="6774592" cy="3774865"/>
          </a:xfrm>
          <a:prstGeom prst="rect">
            <a:avLst/>
          </a:prstGeom>
        </p:spPr>
      </p:pic>
      <p:sp>
        <p:nvSpPr>
          <p:cNvPr id="15" name="矩形 53">
            <a:extLst>
              <a:ext uri="{FF2B5EF4-FFF2-40B4-BE49-F238E27FC236}">
                <a16:creationId xmlns:a16="http://schemas.microsoft.com/office/drawing/2014/main" id="{4E983913-285E-4E80-B252-E149C1677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77D5015A-D3EA-4B23-963C-AEF7683CCA9C}"/>
              </a:ext>
            </a:extLst>
          </p:cNvPr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53">
            <a:extLst>
              <a:ext uri="{FF2B5EF4-FFF2-40B4-BE49-F238E27FC236}">
                <a16:creationId xmlns:a16="http://schemas.microsoft.com/office/drawing/2014/main" id="{663A1766-FEB7-4EF9-A766-B4DE782A2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53">
            <a:extLst>
              <a:ext uri="{FF2B5EF4-FFF2-40B4-BE49-F238E27FC236}">
                <a16:creationId xmlns:a16="http://schemas.microsoft.com/office/drawing/2014/main" id="{3717288E-D77E-40E6-BD77-31E2460F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</p:spTree>
    <p:extLst>
      <p:ext uri="{BB962C8B-B14F-4D97-AF65-F5344CB8AC3E}">
        <p14:creationId xmlns:p14="http://schemas.microsoft.com/office/powerpoint/2010/main" val="45807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19" name="矩形 53">
            <a:extLst>
              <a:ext uri="{FF2B5EF4-FFF2-40B4-BE49-F238E27FC236}">
                <a16:creationId xmlns:a16="http://schemas.microsoft.com/office/drawing/2014/main" id="{6A94F8AA-48ED-4E14-A746-FB6A35314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2BD75543-7C22-4117-A21A-95E8E2D894F5}"/>
              </a:ext>
            </a:extLst>
          </p:cNvPr>
          <p:cNvSpPr>
            <a:spLocks noChangeAspect="1"/>
          </p:cNvSpPr>
          <p:nvPr/>
        </p:nvSpPr>
        <p:spPr>
          <a:xfrm rot="16200000">
            <a:off x="1925967" y="325617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53">
            <a:extLst>
              <a:ext uri="{FF2B5EF4-FFF2-40B4-BE49-F238E27FC236}">
                <a16:creationId xmlns:a16="http://schemas.microsoft.com/office/drawing/2014/main" id="{8A5A570A-C8B6-4388-8A81-39826DC4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145F6B-7A22-4E09-B7AC-48EB36B58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4323378"/>
            <a:ext cx="1885950" cy="18859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4CE0287-5D6C-417D-B813-B93A8164DDF6}"/>
              </a:ext>
            </a:extLst>
          </p:cNvPr>
          <p:cNvSpPr/>
          <p:nvPr/>
        </p:nvSpPr>
        <p:spPr>
          <a:xfrm>
            <a:off x="2428004" y="1858166"/>
            <a:ext cx="6445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>
                <a:ln/>
                <a:solidFill>
                  <a:schemeClr val="accent4"/>
                </a:solidFill>
                <a:effectLst/>
              </a:rPr>
              <a:t>主要的任务就完成了</a:t>
            </a:r>
          </a:p>
        </p:txBody>
      </p:sp>
    </p:spTree>
    <p:extLst>
      <p:ext uri="{BB962C8B-B14F-4D97-AF65-F5344CB8AC3E}">
        <p14:creationId xmlns:p14="http://schemas.microsoft.com/office/powerpoint/2010/main" val="2712679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dirty="0">
                <a:solidFill>
                  <a:prstClr val="white"/>
                </a:solidFill>
              </a:rPr>
              <a:t>What is SAT problem?</a:t>
            </a: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050" y="409646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067360" y="3198168"/>
            <a:ext cx="4015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prstClr val="black">
                    <a:alpha val="75000"/>
                  </a:prstClr>
                </a:solidFill>
              </a:rPr>
              <a:t>四、神奇工具：</a:t>
            </a:r>
            <a:r>
              <a:rPr lang="en-US" altLang="zh-CN" sz="2400" dirty="0">
                <a:solidFill>
                  <a:prstClr val="black">
                    <a:alpha val="75000"/>
                  </a:prstClr>
                </a:solidFill>
              </a:rPr>
              <a:t>SAT Solver</a:t>
            </a:r>
            <a:endParaRPr lang="zh-CN" altLang="en-US" sz="2400" dirty="0">
              <a:solidFill>
                <a:prstClr val="black">
                  <a:alpha val="7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41638" y="2528888"/>
            <a:ext cx="1800225" cy="1800225"/>
            <a:chOff x="2941638" y="2528888"/>
            <a:chExt cx="1800225" cy="1800225"/>
          </a:xfrm>
        </p:grpSpPr>
        <p:sp>
          <p:nvSpPr>
            <p:cNvPr id="38" name="椭圆 37"/>
            <p:cNvSpPr/>
            <p:nvPr/>
          </p:nvSpPr>
          <p:spPr bwMode="auto">
            <a:xfrm>
              <a:off x="2941638" y="2528888"/>
              <a:ext cx="1800225" cy="1800225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3300186" y="2887437"/>
              <a:ext cx="1083128" cy="1083126"/>
            </a:xfrm>
            <a:custGeom>
              <a:avLst/>
              <a:gdLst>
                <a:gd name="T0" fmla="*/ 19 w 58"/>
                <a:gd name="T1" fmla="*/ 0 h 58"/>
                <a:gd name="T2" fmla="*/ 21 w 58"/>
                <a:gd name="T3" fmla="*/ 2 h 58"/>
                <a:gd name="T4" fmla="*/ 56 w 58"/>
                <a:gd name="T5" fmla="*/ 6 h 58"/>
                <a:gd name="T6" fmla="*/ 58 w 58"/>
                <a:gd name="T7" fmla="*/ 8 h 58"/>
                <a:gd name="T8" fmla="*/ 58 w 58"/>
                <a:gd name="T9" fmla="*/ 16 h 58"/>
                <a:gd name="T10" fmla="*/ 53 w 58"/>
                <a:gd name="T11" fmla="*/ 16 h 58"/>
                <a:gd name="T12" fmla="*/ 48 w 58"/>
                <a:gd name="T13" fmla="*/ 18 h 58"/>
                <a:gd name="T14" fmla="*/ 50 w 58"/>
                <a:gd name="T15" fmla="*/ 33 h 58"/>
                <a:gd name="T16" fmla="*/ 49 w 58"/>
                <a:gd name="T17" fmla="*/ 42 h 58"/>
                <a:gd name="T18" fmla="*/ 46 w 58"/>
                <a:gd name="T19" fmla="*/ 48 h 58"/>
                <a:gd name="T20" fmla="*/ 51 w 58"/>
                <a:gd name="T21" fmla="*/ 48 h 58"/>
                <a:gd name="T22" fmla="*/ 45 w 58"/>
                <a:gd name="T23" fmla="*/ 44 h 58"/>
                <a:gd name="T24" fmla="*/ 43 w 58"/>
                <a:gd name="T25" fmla="*/ 42 h 58"/>
                <a:gd name="T26" fmla="*/ 45 w 58"/>
                <a:gd name="T27" fmla="*/ 33 h 58"/>
                <a:gd name="T28" fmla="*/ 40 w 58"/>
                <a:gd name="T29" fmla="*/ 18 h 58"/>
                <a:gd name="T30" fmla="*/ 21 w 58"/>
                <a:gd name="T31" fmla="*/ 16 h 58"/>
                <a:gd name="T32" fmla="*/ 21 w 58"/>
                <a:gd name="T33" fmla="*/ 22 h 58"/>
                <a:gd name="T34" fmla="*/ 21 w 58"/>
                <a:gd name="T35" fmla="*/ 32 h 58"/>
                <a:gd name="T36" fmla="*/ 21 w 58"/>
                <a:gd name="T37" fmla="*/ 41 h 58"/>
                <a:gd name="T38" fmla="*/ 21 w 58"/>
                <a:gd name="T39" fmla="*/ 50 h 58"/>
                <a:gd name="T40" fmla="*/ 34 w 58"/>
                <a:gd name="T41" fmla="*/ 58 h 58"/>
                <a:gd name="T42" fmla="*/ 0 w 58"/>
                <a:gd name="T43" fmla="*/ 50 h 58"/>
                <a:gd name="T44" fmla="*/ 6 w 58"/>
                <a:gd name="T45" fmla="*/ 16 h 58"/>
                <a:gd name="T46" fmla="*/ 0 w 58"/>
                <a:gd name="T47" fmla="*/ 16 h 58"/>
                <a:gd name="T48" fmla="*/ 0 w 58"/>
                <a:gd name="T49" fmla="*/ 8 h 58"/>
                <a:gd name="T50" fmla="*/ 2 w 58"/>
                <a:gd name="T51" fmla="*/ 6 h 58"/>
                <a:gd name="T52" fmla="*/ 6 w 58"/>
                <a:gd name="T53" fmla="*/ 2 h 58"/>
                <a:gd name="T54" fmla="*/ 7 w 58"/>
                <a:gd name="T55" fmla="*/ 0 h 58"/>
                <a:gd name="T56" fmla="*/ 9 w 58"/>
                <a:gd name="T57" fmla="*/ 18 h 58"/>
                <a:gd name="T58" fmla="*/ 15 w 58"/>
                <a:gd name="T59" fmla="*/ 22 h 58"/>
                <a:gd name="T60" fmla="*/ 14 w 58"/>
                <a:gd name="T61" fmla="*/ 17 h 58"/>
                <a:gd name="T62" fmla="*/ 17 w 58"/>
                <a:gd name="T63" fmla="*/ 17 h 58"/>
                <a:gd name="T64" fmla="*/ 9 w 58"/>
                <a:gd name="T65" fmla="*/ 27 h 58"/>
                <a:gd name="T66" fmla="*/ 16 w 58"/>
                <a:gd name="T67" fmla="*/ 32 h 58"/>
                <a:gd name="T68" fmla="*/ 14 w 58"/>
                <a:gd name="T69" fmla="*/ 26 h 58"/>
                <a:gd name="T70" fmla="*/ 17 w 58"/>
                <a:gd name="T71" fmla="*/ 26 h 58"/>
                <a:gd name="T72" fmla="*/ 9 w 58"/>
                <a:gd name="T73" fmla="*/ 37 h 58"/>
                <a:gd name="T74" fmla="*/ 16 w 58"/>
                <a:gd name="T75" fmla="*/ 41 h 58"/>
                <a:gd name="T76" fmla="*/ 14 w 58"/>
                <a:gd name="T77" fmla="*/ 36 h 58"/>
                <a:gd name="T78" fmla="*/ 17 w 58"/>
                <a:gd name="T79" fmla="*/ 36 h 58"/>
                <a:gd name="T80" fmla="*/ 9 w 58"/>
                <a:gd name="T81" fmla="*/ 46 h 58"/>
                <a:gd name="T82" fmla="*/ 16 w 58"/>
                <a:gd name="T83" fmla="*/ 50 h 58"/>
                <a:gd name="T84" fmla="*/ 14 w 58"/>
                <a:gd name="T85" fmla="*/ 45 h 58"/>
                <a:gd name="T86" fmla="*/ 17 w 58"/>
                <a:gd name="T87" fmla="*/ 45 h 58"/>
                <a:gd name="T88" fmla="*/ 21 w 58"/>
                <a:gd name="T89" fmla="*/ 12 h 58"/>
                <a:gd name="T90" fmla="*/ 54 w 58"/>
                <a:gd name="T91" fmla="*/ 10 h 58"/>
                <a:gd name="T92" fmla="*/ 6 w 58"/>
                <a:gd name="T93" fmla="*/ 12 h 58"/>
                <a:gd name="T94" fmla="*/ 4 w 58"/>
                <a:gd name="T95" fmla="*/ 10 h 58"/>
                <a:gd name="T96" fmla="*/ 6 w 58"/>
                <a:gd name="T97" fmla="*/ 12 h 58"/>
                <a:gd name="T98" fmla="*/ 17 w 58"/>
                <a:gd name="T99" fmla="*/ 6 h 58"/>
                <a:gd name="T100" fmla="*/ 9 w 58"/>
                <a:gd name="T101" fmla="*/ 4 h 58"/>
                <a:gd name="T102" fmla="*/ 17 w 58"/>
                <a:gd name="T103" fmla="*/ 10 h 58"/>
                <a:gd name="T104" fmla="*/ 9 w 58"/>
                <a:gd name="T105" fmla="*/ 12 h 58"/>
                <a:gd name="T106" fmla="*/ 17 w 58"/>
                <a:gd name="T107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8" y="46"/>
                    <a:pt x="47" y="47"/>
                    <a:pt x="46" y="48"/>
                  </a:cubicBezTo>
                  <a:cubicBezTo>
                    <a:pt x="46" y="49"/>
                    <a:pt x="47" y="49"/>
                    <a:pt x="47" y="49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0" y="53"/>
                    <a:pt x="44" y="53"/>
                    <a:pt x="43" y="49"/>
                  </a:cubicBezTo>
                  <a:cubicBezTo>
                    <a:pt x="44" y="47"/>
                    <a:pt x="44" y="46"/>
                    <a:pt x="45" y="44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lose/>
                  <a:moveTo>
                    <a:pt x="15" y="22"/>
                  </a:moveTo>
                  <a:cubicBezTo>
                    <a:pt x="14" y="21"/>
                    <a:pt x="11" y="19"/>
                    <a:pt x="9" y="18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5" y="22"/>
                    <a:pt x="15" y="22"/>
                    <a:pt x="15" y="22"/>
                  </a:cubicBezTo>
                  <a:close/>
                  <a:moveTo>
                    <a:pt x="17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5" y="18"/>
                    <a:pt x="16" y="19"/>
                    <a:pt x="17" y="20"/>
                  </a:cubicBezTo>
                  <a:cubicBezTo>
                    <a:pt x="17" y="17"/>
                    <a:pt x="17" y="17"/>
                    <a:pt x="17" y="17"/>
                  </a:cubicBezTo>
                  <a:close/>
                  <a:moveTo>
                    <a:pt x="16" y="32"/>
                  </a:moveTo>
                  <a:cubicBezTo>
                    <a:pt x="15" y="31"/>
                    <a:pt x="12" y="29"/>
                    <a:pt x="9" y="2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6" y="32"/>
                    <a:pt x="16" y="32"/>
                    <a:pt x="16" y="32"/>
                  </a:cubicBezTo>
                  <a:close/>
                  <a:moveTo>
                    <a:pt x="17" y="26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5" y="27"/>
                    <a:pt x="16" y="28"/>
                    <a:pt x="17" y="29"/>
                  </a:cubicBezTo>
                  <a:cubicBezTo>
                    <a:pt x="17" y="26"/>
                    <a:pt x="17" y="26"/>
                    <a:pt x="17" y="26"/>
                  </a:cubicBezTo>
                  <a:close/>
                  <a:moveTo>
                    <a:pt x="16" y="41"/>
                  </a:moveTo>
                  <a:cubicBezTo>
                    <a:pt x="14" y="40"/>
                    <a:pt x="12" y="38"/>
                    <a:pt x="9" y="37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6" y="41"/>
                    <a:pt x="16" y="41"/>
                    <a:pt x="16" y="41"/>
                  </a:cubicBezTo>
                  <a:close/>
                  <a:moveTo>
                    <a:pt x="17" y="36"/>
                  </a:move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6" y="37"/>
                    <a:pt x="17" y="38"/>
                  </a:cubicBezTo>
                  <a:cubicBezTo>
                    <a:pt x="17" y="36"/>
                    <a:pt x="17" y="36"/>
                    <a:pt x="17" y="36"/>
                  </a:cubicBezTo>
                  <a:close/>
                  <a:moveTo>
                    <a:pt x="16" y="50"/>
                  </a:moveTo>
                  <a:cubicBezTo>
                    <a:pt x="15" y="49"/>
                    <a:pt x="12" y="48"/>
                    <a:pt x="9" y="46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6" y="50"/>
                    <a:pt x="16" y="50"/>
                    <a:pt x="16" y="50"/>
                  </a:cubicBezTo>
                  <a:close/>
                  <a:moveTo>
                    <a:pt x="17" y="45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15" y="46"/>
                    <a:pt x="16" y="47"/>
                    <a:pt x="17" y="48"/>
                  </a:cubicBezTo>
                  <a:cubicBezTo>
                    <a:pt x="17" y="45"/>
                    <a:pt x="17" y="45"/>
                    <a:pt x="17" y="45"/>
                  </a:cubicBezTo>
                  <a:close/>
                  <a:moveTo>
                    <a:pt x="21" y="1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21" y="10"/>
                    <a:pt x="21" y="10"/>
                    <a:pt x="21" y="10"/>
                  </a:cubicBezTo>
                  <a:close/>
                  <a:moveTo>
                    <a:pt x="6" y="12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2"/>
                    <a:pt x="6" y="12"/>
                    <a:pt x="6" y="12"/>
                  </a:cubicBezTo>
                  <a:close/>
                  <a:moveTo>
                    <a:pt x="9" y="6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6"/>
                    <a:pt x="9" y="6"/>
                    <a:pt x="9" y="6"/>
                  </a:cubicBezTo>
                  <a:close/>
                  <a:moveTo>
                    <a:pt x="17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7" y="12"/>
                    <a:pt x="17" y="12"/>
                    <a:pt x="17" y="12"/>
                  </a:cubicBezTo>
                  <a:lnTo>
                    <a:pt x="17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4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157559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592388" y="563789"/>
            <a:ext cx="611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</a:p>
        </p:txBody>
      </p:sp>
      <p:sp>
        <p:nvSpPr>
          <p:cNvPr id="42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532063" y="1268413"/>
            <a:ext cx="5400675" cy="1603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computer science,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Boolean satisfiability problem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(sometimes called propositional satisfiability problem and abbreviated as SATISFIABILITY or SAT) is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problem of determining 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there exists an interpretation that satisfies a given Boolean formula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0315F4-119B-4B48-B5BF-37E006F84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762" y="3127590"/>
            <a:ext cx="4917276" cy="831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01E0C1C-5376-4D9D-A481-8846ED5B1AA1}"/>
              </a:ext>
            </a:extLst>
          </p:cNvPr>
          <p:cNvSpPr/>
          <p:nvPr/>
        </p:nvSpPr>
        <p:spPr>
          <a:xfrm>
            <a:off x="4011880" y="4036639"/>
            <a:ext cx="27382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accent4"/>
                </a:solidFill>
              </a:rPr>
              <a:t>a=0,b=1,c=0</a:t>
            </a:r>
            <a:endParaRPr lang="zh-CN" alt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97111E-DC63-4094-A818-0B942FCE1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268" y="4720459"/>
            <a:ext cx="2160588" cy="122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2" grpId="0" animBg="1"/>
      <p:bldP spid="43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050" y="409646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53">
            <a:extLst>
              <a:ext uri="{FF2B5EF4-FFF2-40B4-BE49-F238E27FC236}">
                <a16:creationId xmlns:a16="http://schemas.microsoft.com/office/drawing/2014/main" id="{A9D8C162-0C02-4445-A8AC-8BAE16EC3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64" name="矩形 53">
            <a:extLst>
              <a:ext uri="{FF2B5EF4-FFF2-40B4-BE49-F238E27FC236}">
                <a16:creationId xmlns:a16="http://schemas.microsoft.com/office/drawing/2014/main" id="{DCD39B40-8AAC-4A82-A397-368C4F97D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65" name="矩形 53">
            <a:extLst>
              <a:ext uri="{FF2B5EF4-FFF2-40B4-BE49-F238E27FC236}">
                <a16:creationId xmlns:a16="http://schemas.microsoft.com/office/drawing/2014/main" id="{B0B3D1AD-EC87-417B-BA10-5EEBCBD1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53">
            <a:extLst>
              <a:ext uri="{FF2B5EF4-FFF2-40B4-BE49-F238E27FC236}">
                <a16:creationId xmlns:a16="http://schemas.microsoft.com/office/drawing/2014/main" id="{C3E21FD2-7EB1-4E29-A796-6EE19B418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FB16050-1C40-48A9-AF20-5C3F71345856}"/>
              </a:ext>
            </a:extLst>
          </p:cNvPr>
          <p:cNvSpPr txBox="1"/>
          <p:nvPr/>
        </p:nvSpPr>
        <p:spPr>
          <a:xfrm>
            <a:off x="2592388" y="563789"/>
            <a:ext cx="611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359E2A-6BB8-42CF-8104-63B2509B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541" y="1188959"/>
            <a:ext cx="6424659" cy="48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050" y="409646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53">
            <a:extLst>
              <a:ext uri="{FF2B5EF4-FFF2-40B4-BE49-F238E27FC236}">
                <a16:creationId xmlns:a16="http://schemas.microsoft.com/office/drawing/2014/main" id="{A9D8C162-0C02-4445-A8AC-8BAE16EC3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64" name="矩形 53">
            <a:extLst>
              <a:ext uri="{FF2B5EF4-FFF2-40B4-BE49-F238E27FC236}">
                <a16:creationId xmlns:a16="http://schemas.microsoft.com/office/drawing/2014/main" id="{DCD39B40-8AAC-4A82-A397-368C4F97D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65" name="矩形 53">
            <a:extLst>
              <a:ext uri="{FF2B5EF4-FFF2-40B4-BE49-F238E27FC236}">
                <a16:creationId xmlns:a16="http://schemas.microsoft.com/office/drawing/2014/main" id="{B0B3D1AD-EC87-417B-BA10-5EEBCBD1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53">
            <a:extLst>
              <a:ext uri="{FF2B5EF4-FFF2-40B4-BE49-F238E27FC236}">
                <a16:creationId xmlns:a16="http://schemas.microsoft.com/office/drawing/2014/main" id="{C3E21FD2-7EB1-4E29-A796-6EE19B418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FB16050-1C40-48A9-AF20-5C3F71345856}"/>
              </a:ext>
            </a:extLst>
          </p:cNvPr>
          <p:cNvSpPr txBox="1"/>
          <p:nvPr/>
        </p:nvSpPr>
        <p:spPr>
          <a:xfrm>
            <a:off x="2592388" y="563789"/>
            <a:ext cx="611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AA488D-115D-4082-BEF0-906A64F6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367" y="1165859"/>
            <a:ext cx="6315853" cy="467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050" y="409646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53">
            <a:extLst>
              <a:ext uri="{FF2B5EF4-FFF2-40B4-BE49-F238E27FC236}">
                <a16:creationId xmlns:a16="http://schemas.microsoft.com/office/drawing/2014/main" id="{A9D8C162-0C02-4445-A8AC-8BAE16EC3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64" name="矩形 53">
            <a:extLst>
              <a:ext uri="{FF2B5EF4-FFF2-40B4-BE49-F238E27FC236}">
                <a16:creationId xmlns:a16="http://schemas.microsoft.com/office/drawing/2014/main" id="{DCD39B40-8AAC-4A82-A397-368C4F97D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65" name="矩形 53">
            <a:extLst>
              <a:ext uri="{FF2B5EF4-FFF2-40B4-BE49-F238E27FC236}">
                <a16:creationId xmlns:a16="http://schemas.microsoft.com/office/drawing/2014/main" id="{B0B3D1AD-EC87-417B-BA10-5EEBCBD1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53">
            <a:extLst>
              <a:ext uri="{FF2B5EF4-FFF2-40B4-BE49-F238E27FC236}">
                <a16:creationId xmlns:a16="http://schemas.microsoft.com/office/drawing/2014/main" id="{C3E21FD2-7EB1-4E29-A796-6EE19B418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FB16050-1C40-48A9-AF20-5C3F71345856}"/>
              </a:ext>
            </a:extLst>
          </p:cNvPr>
          <p:cNvSpPr txBox="1"/>
          <p:nvPr/>
        </p:nvSpPr>
        <p:spPr>
          <a:xfrm>
            <a:off x="2592388" y="563789"/>
            <a:ext cx="611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209165-DC66-4D15-8D53-92C283AEB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88" y="1010605"/>
            <a:ext cx="5941767" cy="48420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F5BE04F-80A4-4EAB-A883-69AA3540FE78}"/>
              </a:ext>
            </a:extLst>
          </p:cNvPr>
          <p:cNvSpPr txBox="1"/>
          <p:nvPr/>
        </p:nvSpPr>
        <p:spPr>
          <a:xfrm>
            <a:off x="2316479" y="5994834"/>
            <a:ext cx="621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https://www.dwheeler.com/essays/minisat-user-guide.html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67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dirty="0">
                <a:solidFill>
                  <a:prstClr val="white"/>
                </a:solidFill>
              </a:rPr>
              <a:t>What is SAT problem?</a:t>
            </a: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493675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1"/>
          <p:cNvGrpSpPr>
            <a:grpSpLocks/>
          </p:cNvGrpSpPr>
          <p:nvPr/>
        </p:nvGrpSpPr>
        <p:grpSpPr bwMode="auto">
          <a:xfrm>
            <a:off x="2941638" y="2528888"/>
            <a:ext cx="1800225" cy="1800225"/>
            <a:chOff x="2484256" y="2529000"/>
            <a:chExt cx="1800000" cy="1800000"/>
          </a:xfrm>
        </p:grpSpPr>
        <p:sp>
          <p:nvSpPr>
            <p:cNvPr id="18" name="椭圆 17"/>
            <p:cNvSpPr/>
            <p:nvPr/>
          </p:nvSpPr>
          <p:spPr>
            <a:xfrm>
              <a:off x="2484256" y="2529000"/>
              <a:ext cx="1800000" cy="1800000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9" name="Group 4"/>
            <p:cNvGrpSpPr>
              <a:grpSpLocks noChangeAspect="1"/>
            </p:cNvGrpSpPr>
            <p:nvPr/>
          </p:nvGrpSpPr>
          <p:grpSpPr bwMode="auto">
            <a:xfrm>
              <a:off x="2732075" y="2964469"/>
              <a:ext cx="1304362" cy="928979"/>
              <a:chOff x="2536" y="1916"/>
              <a:chExt cx="688" cy="490"/>
            </a:xfrm>
            <a:solidFill>
              <a:schemeClr val="bg1"/>
            </a:solidFill>
          </p:grpSpPr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2536" y="2308"/>
                <a:ext cx="98" cy="9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2682" y="2210"/>
                <a:ext cx="100" cy="196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2832" y="2112"/>
                <a:ext cx="98" cy="294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2978" y="2014"/>
                <a:ext cx="98" cy="392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Rectangle 9"/>
              <p:cNvSpPr>
                <a:spLocks noChangeArrowheads="1"/>
              </p:cNvSpPr>
              <p:nvPr/>
            </p:nvSpPr>
            <p:spPr bwMode="auto">
              <a:xfrm>
                <a:off x="3126" y="1916"/>
                <a:ext cx="98" cy="490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5067360" y="3198168"/>
            <a:ext cx="32031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prstClr val="black">
                    <a:alpha val="75000"/>
                  </a:prstClr>
                </a:solidFill>
              </a:rPr>
              <a:t>五、为什么我们如此执着于</a:t>
            </a:r>
            <a:r>
              <a:rPr lang="en-US" altLang="zh-CN" sz="2400" dirty="0">
                <a:solidFill>
                  <a:prstClr val="black">
                    <a:alpha val="75000"/>
                  </a:prstClr>
                </a:solidFill>
              </a:rPr>
              <a:t>SAT</a:t>
            </a:r>
            <a:r>
              <a:rPr lang="zh-CN" altLang="en-US" sz="2400" dirty="0">
                <a:solidFill>
                  <a:prstClr val="black">
                    <a:alpha val="75000"/>
                  </a:prstClr>
                </a:solidFill>
              </a:rPr>
              <a:t>（选讲）</a:t>
            </a:r>
          </a:p>
        </p:txBody>
      </p:sp>
    </p:spTree>
    <p:extLst>
      <p:ext uri="{BB962C8B-B14F-4D97-AF65-F5344CB8AC3E}">
        <p14:creationId xmlns:p14="http://schemas.microsoft.com/office/powerpoint/2010/main" val="412013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493675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2592388" y="563789"/>
            <a:ext cx="611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</p:txBody>
      </p:sp>
      <p:sp>
        <p:nvSpPr>
          <p:cNvPr id="49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53">
            <a:extLst>
              <a:ext uri="{FF2B5EF4-FFF2-40B4-BE49-F238E27FC236}">
                <a16:creationId xmlns:a16="http://schemas.microsoft.com/office/drawing/2014/main" id="{B0768C02-FE20-4AA0-B06A-16F6B3D54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38" name="矩形 53">
            <a:extLst>
              <a:ext uri="{FF2B5EF4-FFF2-40B4-BE49-F238E27FC236}">
                <a16:creationId xmlns:a16="http://schemas.microsoft.com/office/drawing/2014/main" id="{6D932253-1089-43A3-A352-AE3D3D20F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50" name="矩形 53">
            <a:extLst>
              <a:ext uri="{FF2B5EF4-FFF2-40B4-BE49-F238E27FC236}">
                <a16:creationId xmlns:a16="http://schemas.microsoft.com/office/drawing/2014/main" id="{9A54708F-7699-45CE-AE07-A17883224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3">
            <a:extLst>
              <a:ext uri="{FF2B5EF4-FFF2-40B4-BE49-F238E27FC236}">
                <a16:creationId xmlns:a16="http://schemas.microsoft.com/office/drawing/2014/main" id="{E741541D-BB09-4AE9-87D9-DAD2FDF8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E1E26F-CE6C-4425-B793-C8EB0AE1DA70}"/>
              </a:ext>
            </a:extLst>
          </p:cNvPr>
          <p:cNvSpPr/>
          <p:nvPr/>
        </p:nvSpPr>
        <p:spPr>
          <a:xfrm>
            <a:off x="2336530" y="2336761"/>
            <a:ext cx="65108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800" b="1" dirty="0">
                <a:ln/>
                <a:solidFill>
                  <a:schemeClr val="accent4"/>
                </a:solidFill>
              </a:rPr>
              <a:t>为什么我们要讲</a:t>
            </a:r>
            <a:r>
              <a:rPr lang="en-US" altLang="zh-CN" sz="4800" b="1" dirty="0">
                <a:ln/>
                <a:solidFill>
                  <a:schemeClr val="accent4"/>
                </a:solidFill>
              </a:rPr>
              <a:t>sat</a:t>
            </a:r>
            <a:r>
              <a:rPr lang="zh-CN" altLang="en-US" sz="4800" b="1" dirty="0">
                <a:ln/>
                <a:solidFill>
                  <a:schemeClr val="accent4"/>
                </a:solidFill>
              </a:rPr>
              <a:t>问题</a:t>
            </a:r>
            <a:endParaRPr lang="en-US" altLang="zh-CN" sz="4800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623034-FBE8-4F29-8E45-6DC04226B394}"/>
              </a:ext>
            </a:extLst>
          </p:cNvPr>
          <p:cNvSpPr/>
          <p:nvPr/>
        </p:nvSpPr>
        <p:spPr>
          <a:xfrm>
            <a:off x="2176195" y="3719044"/>
            <a:ext cx="69678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3600" b="1" dirty="0">
                <a:ln/>
                <a:solidFill>
                  <a:schemeClr val="accent4"/>
                </a:solidFill>
              </a:rPr>
              <a:t>SAT is the first problem </a:t>
            </a:r>
          </a:p>
          <a:p>
            <a:pPr algn="ctr"/>
            <a:r>
              <a:rPr lang="en-US" altLang="zh-CN" sz="3600" b="1" dirty="0">
                <a:ln/>
                <a:solidFill>
                  <a:schemeClr val="accent4"/>
                </a:solidFill>
              </a:rPr>
              <a:t>that was proven to be NP-complete</a:t>
            </a:r>
            <a:endParaRPr lang="zh-CN" alt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485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493675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2592388" y="563789"/>
            <a:ext cx="611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</p:txBody>
      </p:sp>
      <p:sp>
        <p:nvSpPr>
          <p:cNvPr id="49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53">
            <a:extLst>
              <a:ext uri="{FF2B5EF4-FFF2-40B4-BE49-F238E27FC236}">
                <a16:creationId xmlns:a16="http://schemas.microsoft.com/office/drawing/2014/main" id="{B0768C02-FE20-4AA0-B06A-16F6B3D54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38" name="矩形 53">
            <a:extLst>
              <a:ext uri="{FF2B5EF4-FFF2-40B4-BE49-F238E27FC236}">
                <a16:creationId xmlns:a16="http://schemas.microsoft.com/office/drawing/2014/main" id="{6D932253-1089-43A3-A352-AE3D3D20F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50" name="矩形 53">
            <a:extLst>
              <a:ext uri="{FF2B5EF4-FFF2-40B4-BE49-F238E27FC236}">
                <a16:creationId xmlns:a16="http://schemas.microsoft.com/office/drawing/2014/main" id="{9A54708F-7699-45CE-AE07-A17883224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3">
            <a:extLst>
              <a:ext uri="{FF2B5EF4-FFF2-40B4-BE49-F238E27FC236}">
                <a16:creationId xmlns:a16="http://schemas.microsoft.com/office/drawing/2014/main" id="{E741541D-BB09-4AE9-87D9-DAD2FDF8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77339B-58E2-4297-8221-6F5B5173357E}"/>
              </a:ext>
            </a:extLst>
          </p:cNvPr>
          <p:cNvSpPr/>
          <p:nvPr/>
        </p:nvSpPr>
        <p:spPr>
          <a:xfrm>
            <a:off x="2303813" y="1766762"/>
            <a:ext cx="59404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>
                <a:ln/>
                <a:solidFill>
                  <a:schemeClr val="accent4"/>
                </a:solidFill>
                <a:effectLst/>
              </a:rPr>
              <a:t>什么是</a:t>
            </a:r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NP complete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49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493675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2592388" y="563789"/>
            <a:ext cx="611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</p:txBody>
      </p:sp>
      <p:sp>
        <p:nvSpPr>
          <p:cNvPr id="49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53">
            <a:extLst>
              <a:ext uri="{FF2B5EF4-FFF2-40B4-BE49-F238E27FC236}">
                <a16:creationId xmlns:a16="http://schemas.microsoft.com/office/drawing/2014/main" id="{B0768C02-FE20-4AA0-B06A-16F6B3D54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38" name="矩形 53">
            <a:extLst>
              <a:ext uri="{FF2B5EF4-FFF2-40B4-BE49-F238E27FC236}">
                <a16:creationId xmlns:a16="http://schemas.microsoft.com/office/drawing/2014/main" id="{6D932253-1089-43A3-A352-AE3D3D20F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</a:p>
        </p:txBody>
      </p:sp>
      <p:sp>
        <p:nvSpPr>
          <p:cNvPr id="50" name="矩形 53">
            <a:extLst>
              <a:ext uri="{FF2B5EF4-FFF2-40B4-BE49-F238E27FC236}">
                <a16:creationId xmlns:a16="http://schemas.microsoft.com/office/drawing/2014/main" id="{9A54708F-7699-45CE-AE07-A17883224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3">
            <a:extLst>
              <a:ext uri="{FF2B5EF4-FFF2-40B4-BE49-F238E27FC236}">
                <a16:creationId xmlns:a16="http://schemas.microsoft.com/office/drawing/2014/main" id="{E741541D-BB09-4AE9-87D9-DAD2FDF8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5095B7-1A1E-4847-9083-7765B46CA780}"/>
              </a:ext>
            </a:extLst>
          </p:cNvPr>
          <p:cNvSpPr/>
          <p:nvPr/>
        </p:nvSpPr>
        <p:spPr>
          <a:xfrm>
            <a:off x="2270760" y="1557635"/>
            <a:ext cx="701383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>
                <a:ln/>
                <a:solidFill>
                  <a:schemeClr val="accent4"/>
                </a:solidFill>
                <a:effectLst/>
              </a:rPr>
              <a:t>如果能找到</a:t>
            </a:r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Sat</a:t>
            </a:r>
            <a:r>
              <a:rPr lang="zh-CN" altLang="en-US" sz="5400" b="1" cap="none" spc="0" dirty="0">
                <a:ln/>
                <a:solidFill>
                  <a:schemeClr val="accent4"/>
                </a:solidFill>
                <a:effectLst/>
              </a:rPr>
              <a:t>问题的一个多项式算法</a:t>
            </a:r>
            <a:endParaRPr lang="en-US" altLang="zh-CN" sz="5400" b="1" cap="none" spc="0" dirty="0">
              <a:ln/>
              <a:solidFill>
                <a:schemeClr val="accent4"/>
              </a:solidFill>
              <a:effectLst/>
            </a:endParaRPr>
          </a:p>
          <a:p>
            <a:pPr algn="ctr"/>
            <a:r>
              <a:rPr lang="en-US" altLang="zh-CN" sz="5400" b="1" dirty="0">
                <a:ln/>
                <a:solidFill>
                  <a:schemeClr val="accent4"/>
                </a:solidFill>
              </a:rPr>
              <a:t>NP</a:t>
            </a:r>
            <a:r>
              <a:rPr lang="zh-CN" altLang="en-US" sz="5400" b="1" dirty="0">
                <a:ln/>
                <a:solidFill>
                  <a:schemeClr val="accent4"/>
                </a:solidFill>
              </a:rPr>
              <a:t>问题就能被解决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168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角三角形 132"/>
          <p:cNvSpPr/>
          <p:nvPr/>
        </p:nvSpPr>
        <p:spPr>
          <a:xfrm rot="10800000" flipV="1">
            <a:off x="914400" y="4646613"/>
            <a:ext cx="8229600" cy="2211387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2" name="直角三角形 131"/>
          <p:cNvSpPr/>
          <p:nvPr/>
        </p:nvSpPr>
        <p:spPr>
          <a:xfrm rot="5400000">
            <a:off x="1857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228" name="文本框 133"/>
          <p:cNvSpPr txBox="1">
            <a:spLocks noChangeArrowheads="1"/>
          </p:cNvSpPr>
          <p:nvPr/>
        </p:nvSpPr>
        <p:spPr bwMode="auto">
          <a:xfrm>
            <a:off x="0" y="2536448"/>
            <a:ext cx="9144000" cy="86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0053A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感谢聆听</a:t>
            </a:r>
          </a:p>
        </p:txBody>
      </p:sp>
      <p:sp>
        <p:nvSpPr>
          <p:cNvPr id="52230" name="文本框 144"/>
          <p:cNvSpPr txBox="1">
            <a:spLocks noChangeArrowheads="1"/>
          </p:cNvSpPr>
          <p:nvPr/>
        </p:nvSpPr>
        <p:spPr bwMode="auto">
          <a:xfrm>
            <a:off x="3771900" y="5753100"/>
            <a:ext cx="50276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李顶为</a:t>
            </a:r>
          </a:p>
        </p:txBody>
      </p:sp>
      <p:grpSp>
        <p:nvGrpSpPr>
          <p:cNvPr id="52231" name="Group 39"/>
          <p:cNvGrpSpPr>
            <a:grpSpLocks noChangeAspect="1"/>
          </p:cNvGrpSpPr>
          <p:nvPr/>
        </p:nvGrpSpPr>
        <p:grpSpPr bwMode="auto">
          <a:xfrm>
            <a:off x="368300" y="220663"/>
            <a:ext cx="666750" cy="625475"/>
            <a:chOff x="3999" y="78"/>
            <a:chExt cx="1268" cy="1186"/>
          </a:xfrm>
        </p:grpSpPr>
        <p:sp>
          <p:nvSpPr>
            <p:cNvPr id="52232" name="Freeform 40"/>
            <p:cNvSpPr>
              <a:spLocks/>
            </p:cNvSpPr>
            <p:nvPr/>
          </p:nvSpPr>
          <p:spPr bwMode="auto">
            <a:xfrm>
              <a:off x="3999" y="162"/>
              <a:ext cx="1268" cy="848"/>
            </a:xfrm>
            <a:custGeom>
              <a:avLst/>
              <a:gdLst>
                <a:gd name="T0" fmla="*/ 1059488 w 120"/>
                <a:gd name="T1" fmla="*/ 0 h 80"/>
                <a:gd name="T2" fmla="*/ 0 w 120"/>
                <a:gd name="T3" fmla="*/ 8029807 h 80"/>
                <a:gd name="T4" fmla="*/ 5273771 w 120"/>
                <a:gd name="T5" fmla="*/ 8029807 h 80"/>
                <a:gd name="T6" fmla="*/ 7903571 w 120"/>
                <a:gd name="T7" fmla="*/ 10706000 h 80"/>
                <a:gd name="T8" fmla="*/ 10534597 w 120"/>
                <a:gd name="T9" fmla="*/ 8029807 h 80"/>
                <a:gd name="T10" fmla="*/ 15808378 w 120"/>
                <a:gd name="T11" fmla="*/ 8029807 h 80"/>
                <a:gd name="T12" fmla="*/ 14747654 w 120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0"/>
                <a:gd name="T23" fmla="*/ 120 w 120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0">
                  <a:moveTo>
                    <a:pt x="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71"/>
                    <a:pt x="49" y="80"/>
                    <a:pt x="60" y="80"/>
                  </a:cubicBezTo>
                  <a:cubicBezTo>
                    <a:pt x="71" y="80"/>
                    <a:pt x="80" y="71"/>
                    <a:pt x="8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3" name="Freeform 41"/>
            <p:cNvSpPr>
              <a:spLocks/>
            </p:cNvSpPr>
            <p:nvPr/>
          </p:nvSpPr>
          <p:spPr bwMode="auto">
            <a:xfrm>
              <a:off x="3999" y="925"/>
              <a:ext cx="1268" cy="339"/>
            </a:xfrm>
            <a:custGeom>
              <a:avLst/>
              <a:gdLst>
                <a:gd name="T0" fmla="*/ 0 w 1268"/>
                <a:gd name="T1" fmla="*/ 0 h 339"/>
                <a:gd name="T2" fmla="*/ 0 w 1268"/>
                <a:gd name="T3" fmla="*/ 339 h 339"/>
                <a:gd name="T4" fmla="*/ 1268 w 1268"/>
                <a:gd name="T5" fmla="*/ 339 h 339"/>
                <a:gd name="T6" fmla="*/ 1268 w 1268"/>
                <a:gd name="T7" fmla="*/ 0 h 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8"/>
                <a:gd name="T13" fmla="*/ 0 h 339"/>
                <a:gd name="T14" fmla="*/ 1268 w 1268"/>
                <a:gd name="T15" fmla="*/ 339 h 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8" h="339">
                  <a:moveTo>
                    <a:pt x="0" y="0"/>
                  </a:moveTo>
                  <a:lnTo>
                    <a:pt x="0" y="339"/>
                  </a:lnTo>
                  <a:lnTo>
                    <a:pt x="1268" y="339"/>
                  </a:lnTo>
                  <a:lnTo>
                    <a:pt x="1268" y="0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4" name="Freeform 42"/>
            <p:cNvSpPr>
              <a:spLocks/>
            </p:cNvSpPr>
            <p:nvPr/>
          </p:nvSpPr>
          <p:spPr bwMode="auto">
            <a:xfrm>
              <a:off x="4253" y="78"/>
              <a:ext cx="760" cy="593"/>
            </a:xfrm>
            <a:custGeom>
              <a:avLst/>
              <a:gdLst>
                <a:gd name="T0" fmla="*/ 760 w 760"/>
                <a:gd name="T1" fmla="*/ 593 h 593"/>
                <a:gd name="T2" fmla="*/ 760 w 760"/>
                <a:gd name="T3" fmla="*/ 0 h 593"/>
                <a:gd name="T4" fmla="*/ 0 w 760"/>
                <a:gd name="T5" fmla="*/ 0 h 593"/>
                <a:gd name="T6" fmla="*/ 0 w 760"/>
                <a:gd name="T7" fmla="*/ 593 h 5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0"/>
                <a:gd name="T13" fmla="*/ 0 h 593"/>
                <a:gd name="T14" fmla="*/ 760 w 760"/>
                <a:gd name="T15" fmla="*/ 593 h 5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0" h="593">
                  <a:moveTo>
                    <a:pt x="760" y="593"/>
                  </a:moveTo>
                  <a:lnTo>
                    <a:pt x="760" y="0"/>
                  </a:lnTo>
                  <a:lnTo>
                    <a:pt x="0" y="0"/>
                  </a:lnTo>
                  <a:lnTo>
                    <a:pt x="0" y="593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5" name="Line 43"/>
            <p:cNvSpPr>
              <a:spLocks noChangeShapeType="1"/>
            </p:cNvSpPr>
            <p:nvPr/>
          </p:nvSpPr>
          <p:spPr bwMode="auto">
            <a:xfrm>
              <a:off x="4379" y="247"/>
              <a:ext cx="2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Line 44"/>
            <p:cNvSpPr>
              <a:spLocks noChangeShapeType="1"/>
            </p:cNvSpPr>
            <p:nvPr/>
          </p:nvSpPr>
          <p:spPr bwMode="auto">
            <a:xfrm>
              <a:off x="4379" y="416"/>
              <a:ext cx="5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Line 45"/>
            <p:cNvSpPr>
              <a:spLocks noChangeShapeType="1"/>
            </p:cNvSpPr>
            <p:nvPr/>
          </p:nvSpPr>
          <p:spPr bwMode="auto">
            <a:xfrm>
              <a:off x="4379" y="586"/>
              <a:ext cx="5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41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dirty="0">
                <a:solidFill>
                  <a:prstClr val="white"/>
                </a:solidFill>
              </a:rPr>
              <a:t>What is SAT problem?</a:t>
            </a: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941638" y="2528888"/>
            <a:ext cx="1800225" cy="1800225"/>
            <a:chOff x="2941638" y="2528888"/>
            <a:chExt cx="1800225" cy="1800225"/>
          </a:xfrm>
        </p:grpSpPr>
        <p:sp>
          <p:nvSpPr>
            <p:cNvPr id="42" name="椭圆 41"/>
            <p:cNvSpPr/>
            <p:nvPr/>
          </p:nvSpPr>
          <p:spPr bwMode="auto">
            <a:xfrm>
              <a:off x="2941638" y="2528888"/>
              <a:ext cx="1800225" cy="1800225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3255837" y="2963370"/>
              <a:ext cx="1171826" cy="908811"/>
            </a:xfrm>
            <a:custGeom>
              <a:avLst/>
              <a:gdLst>
                <a:gd name="T0" fmla="*/ 55 w 77"/>
                <a:gd name="T1" fmla="*/ 14 h 59"/>
                <a:gd name="T2" fmla="*/ 4 w 77"/>
                <a:gd name="T3" fmla="*/ 18 h 59"/>
                <a:gd name="T4" fmla="*/ 65 w 77"/>
                <a:gd name="T5" fmla="*/ 55 h 59"/>
                <a:gd name="T6" fmla="*/ 67 w 77"/>
                <a:gd name="T7" fmla="*/ 34 h 59"/>
                <a:gd name="T8" fmla="*/ 68 w 77"/>
                <a:gd name="T9" fmla="*/ 32 h 59"/>
                <a:gd name="T10" fmla="*/ 68 w 77"/>
                <a:gd name="T11" fmla="*/ 31 h 59"/>
                <a:gd name="T12" fmla="*/ 68 w 77"/>
                <a:gd name="T13" fmla="*/ 59 h 59"/>
                <a:gd name="T14" fmla="*/ 2 w 77"/>
                <a:gd name="T15" fmla="*/ 59 h 59"/>
                <a:gd name="T16" fmla="*/ 0 w 77"/>
                <a:gd name="T17" fmla="*/ 57 h 59"/>
                <a:gd name="T18" fmla="*/ 0 w 77"/>
                <a:gd name="T19" fmla="*/ 14 h 59"/>
                <a:gd name="T20" fmla="*/ 10 w 77"/>
                <a:gd name="T21" fmla="*/ 38 h 59"/>
                <a:gd name="T22" fmla="*/ 29 w 77"/>
                <a:gd name="T23" fmla="*/ 41 h 59"/>
                <a:gd name="T24" fmla="*/ 10 w 77"/>
                <a:gd name="T25" fmla="*/ 38 h 59"/>
                <a:gd name="T26" fmla="*/ 10 w 77"/>
                <a:gd name="T27" fmla="*/ 33 h 59"/>
                <a:gd name="T28" fmla="*/ 43 w 77"/>
                <a:gd name="T29" fmla="*/ 30 h 59"/>
                <a:gd name="T30" fmla="*/ 10 w 77"/>
                <a:gd name="T31" fmla="*/ 22 h 59"/>
                <a:gd name="T32" fmla="*/ 43 w 77"/>
                <a:gd name="T33" fmla="*/ 25 h 59"/>
                <a:gd name="T34" fmla="*/ 10 w 77"/>
                <a:gd name="T35" fmla="*/ 22 h 59"/>
                <a:gd name="T36" fmla="*/ 71 w 77"/>
                <a:gd name="T37" fmla="*/ 9 h 59"/>
                <a:gd name="T38" fmla="*/ 67 w 77"/>
                <a:gd name="T39" fmla="*/ 25 h 59"/>
                <a:gd name="T40" fmla="*/ 70 w 77"/>
                <a:gd name="T41" fmla="*/ 24 h 59"/>
                <a:gd name="T42" fmla="*/ 76 w 77"/>
                <a:gd name="T43" fmla="*/ 10 h 59"/>
                <a:gd name="T44" fmla="*/ 75 w 77"/>
                <a:gd name="T45" fmla="*/ 8 h 59"/>
                <a:gd name="T46" fmla="*/ 61 w 77"/>
                <a:gd name="T47" fmla="*/ 9 h 59"/>
                <a:gd name="T48" fmla="*/ 65 w 77"/>
                <a:gd name="T49" fmla="*/ 29 h 59"/>
                <a:gd name="T50" fmla="*/ 52 w 77"/>
                <a:gd name="T51" fmla="*/ 40 h 59"/>
                <a:gd name="T52" fmla="*/ 50 w 77"/>
                <a:gd name="T53" fmla="*/ 49 h 59"/>
                <a:gd name="T54" fmla="*/ 53 w 77"/>
                <a:gd name="T55" fmla="*/ 45 h 59"/>
                <a:gd name="T56" fmla="*/ 54 w 77"/>
                <a:gd name="T57" fmla="*/ 43 h 59"/>
                <a:gd name="T58" fmla="*/ 54 w 77"/>
                <a:gd name="T59" fmla="*/ 46 h 59"/>
                <a:gd name="T60" fmla="*/ 53 w 77"/>
                <a:gd name="T61" fmla="*/ 50 h 59"/>
                <a:gd name="T62" fmla="*/ 59 w 77"/>
                <a:gd name="T63" fmla="*/ 42 h 59"/>
                <a:gd name="T64" fmla="*/ 64 w 77"/>
                <a:gd name="T65" fmla="*/ 30 h 59"/>
                <a:gd name="T66" fmla="*/ 51 w 77"/>
                <a:gd name="T67" fmla="*/ 38 h 59"/>
                <a:gd name="T68" fmla="*/ 64 w 77"/>
                <a:gd name="T69" fmla="*/ 30 h 59"/>
                <a:gd name="T70" fmla="*/ 24 w 77"/>
                <a:gd name="T71" fmla="*/ 52 h 59"/>
                <a:gd name="T72" fmla="*/ 29 w 77"/>
                <a:gd name="T73" fmla="*/ 48 h 59"/>
                <a:gd name="T74" fmla="*/ 30 w 77"/>
                <a:gd name="T75" fmla="*/ 52 h 59"/>
                <a:gd name="T76" fmla="*/ 37 w 77"/>
                <a:gd name="T77" fmla="*/ 50 h 59"/>
                <a:gd name="T78" fmla="*/ 40 w 77"/>
                <a:gd name="T79" fmla="*/ 51 h 59"/>
                <a:gd name="T80" fmla="*/ 40 w 77"/>
                <a:gd name="T81" fmla="*/ 51 h 59"/>
                <a:gd name="T82" fmla="*/ 40 w 77"/>
                <a:gd name="T83" fmla="*/ 54 h 59"/>
                <a:gd name="T84" fmla="*/ 46 w 77"/>
                <a:gd name="T85" fmla="*/ 55 h 59"/>
                <a:gd name="T86" fmla="*/ 43 w 77"/>
                <a:gd name="T87" fmla="*/ 52 h 59"/>
                <a:gd name="T88" fmla="*/ 43 w 77"/>
                <a:gd name="T89" fmla="*/ 52 h 59"/>
                <a:gd name="T90" fmla="*/ 42 w 77"/>
                <a:gd name="T91" fmla="*/ 48 h 59"/>
                <a:gd name="T92" fmla="*/ 39 w 77"/>
                <a:gd name="T93" fmla="*/ 49 h 59"/>
                <a:gd name="T94" fmla="*/ 31 w 77"/>
                <a:gd name="T95" fmla="*/ 49 h 59"/>
                <a:gd name="T96" fmla="*/ 23 w 77"/>
                <a:gd name="T97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7" h="59">
                  <a:moveTo>
                    <a:pt x="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4" y="17"/>
                    <a:pt x="5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8"/>
                    <a:pt x="66" y="36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10" y="38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0" y="30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10" y="30"/>
                    <a:pt x="10" y="30"/>
                    <a:pt x="10" y="30"/>
                  </a:cubicBezTo>
                  <a:close/>
                  <a:moveTo>
                    <a:pt x="10" y="22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70" y="12"/>
                  </a:moveTo>
                  <a:cubicBezTo>
                    <a:pt x="71" y="11"/>
                    <a:pt x="71" y="10"/>
                    <a:pt x="71" y="9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2" y="13"/>
                    <a:pt x="67" y="24"/>
                    <a:pt x="67" y="25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4"/>
                    <a:pt x="76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0"/>
                    <a:pt x="65" y="0"/>
                    <a:pt x="61" y="9"/>
                  </a:cubicBezTo>
                  <a:cubicBezTo>
                    <a:pt x="59" y="15"/>
                    <a:pt x="57" y="20"/>
                    <a:pt x="55" y="25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3"/>
                    <a:pt x="69" y="18"/>
                    <a:pt x="70" y="12"/>
                  </a:cubicBezTo>
                  <a:close/>
                  <a:moveTo>
                    <a:pt x="52" y="40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2" y="45"/>
                    <a:pt x="52" y="44"/>
                    <a:pt x="52" y="44"/>
                  </a:cubicBezTo>
                  <a:cubicBezTo>
                    <a:pt x="53" y="43"/>
                    <a:pt x="54" y="42"/>
                    <a:pt x="54" y="43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45"/>
                    <a:pt x="54" y="46"/>
                    <a:pt x="54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64" y="30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4" y="31"/>
                    <a:pt x="53" y="34"/>
                    <a:pt x="51" y="38"/>
                  </a:cubicBezTo>
                  <a:cubicBezTo>
                    <a:pt x="54" y="39"/>
                    <a:pt x="57" y="40"/>
                    <a:pt x="59" y="41"/>
                  </a:cubicBezTo>
                  <a:cubicBezTo>
                    <a:pt x="61" y="38"/>
                    <a:pt x="63" y="34"/>
                    <a:pt x="64" y="30"/>
                  </a:cubicBezTo>
                  <a:close/>
                  <a:moveTo>
                    <a:pt x="23" y="50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30" y="46"/>
                    <a:pt x="30" y="47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8" y="49"/>
                    <a:pt x="28" y="49"/>
                    <a:pt x="28" y="50"/>
                  </a:cubicBezTo>
                  <a:cubicBezTo>
                    <a:pt x="28" y="51"/>
                    <a:pt x="28" y="52"/>
                    <a:pt x="30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38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3"/>
                    <a:pt x="40" y="54"/>
                  </a:cubicBezTo>
                  <a:cubicBezTo>
                    <a:pt x="40" y="55"/>
                    <a:pt x="41" y="55"/>
                    <a:pt x="42" y="55"/>
                  </a:cubicBezTo>
                  <a:cubicBezTo>
                    <a:pt x="43" y="54"/>
                    <a:pt x="46" y="55"/>
                    <a:pt x="46" y="5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4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9"/>
                    <a:pt x="43" y="48"/>
                    <a:pt x="42" y="48"/>
                  </a:cubicBezTo>
                  <a:cubicBezTo>
                    <a:pt x="41" y="48"/>
                    <a:pt x="40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7"/>
                    <a:pt x="35" y="48"/>
                    <a:pt x="33" y="49"/>
                  </a:cubicBezTo>
                  <a:cubicBezTo>
                    <a:pt x="33" y="49"/>
                    <a:pt x="32" y="49"/>
                    <a:pt x="31" y="49"/>
                  </a:cubicBezTo>
                  <a:cubicBezTo>
                    <a:pt x="32" y="48"/>
                    <a:pt x="33" y="48"/>
                    <a:pt x="33" y="47"/>
                  </a:cubicBezTo>
                  <a:cubicBezTo>
                    <a:pt x="33" y="42"/>
                    <a:pt x="23" y="50"/>
                    <a:pt x="23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067360" y="3198168"/>
            <a:ext cx="4076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prstClr val="black">
                    <a:alpha val="75000"/>
                  </a:prstClr>
                </a:solidFill>
              </a:rPr>
              <a:t>二、简单的解法：</a:t>
            </a:r>
            <a:r>
              <a:rPr lang="en-US" altLang="zh-CN" sz="2400" dirty="0">
                <a:solidFill>
                  <a:prstClr val="black">
                    <a:alpha val="75000"/>
                  </a:prstClr>
                </a:solidFill>
              </a:rPr>
              <a:t>DPLL</a:t>
            </a:r>
            <a:r>
              <a:rPr lang="zh-CN" altLang="en-US" sz="2400" dirty="0">
                <a:solidFill>
                  <a:prstClr val="black">
                    <a:alpha val="75000"/>
                  </a:prstClr>
                </a:solidFill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66240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DD6B3D-0B76-4561-8F31-D7935021364C}"/>
              </a:ext>
            </a:extLst>
          </p:cNvPr>
          <p:cNvSpPr/>
          <p:nvPr/>
        </p:nvSpPr>
        <p:spPr>
          <a:xfrm>
            <a:off x="3472657" y="1481775"/>
            <a:ext cx="4530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DPLL </a:t>
            </a:r>
            <a:r>
              <a:rPr lang="en-US" altLang="zh-CN" sz="5400" b="1" cap="none" spc="0" dirty="0" err="1">
                <a:ln/>
                <a:solidFill>
                  <a:schemeClr val="accent4"/>
                </a:solidFill>
                <a:effectLst/>
              </a:rPr>
              <a:t>alogirhtm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B6789BD-1277-41A3-AB65-DAC446670DAF}"/>
              </a:ext>
            </a:extLst>
          </p:cNvPr>
          <p:cNvGrpSpPr/>
          <p:nvPr/>
        </p:nvGrpSpPr>
        <p:grpSpPr>
          <a:xfrm>
            <a:off x="3697586" y="2308860"/>
            <a:ext cx="3943388" cy="1563463"/>
            <a:chOff x="3697586" y="2308860"/>
            <a:chExt cx="3943388" cy="156346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31AC3F-1EC3-485C-B44C-0C7A158045C6}"/>
                </a:ext>
              </a:extLst>
            </p:cNvPr>
            <p:cNvSpPr/>
            <p:nvPr/>
          </p:nvSpPr>
          <p:spPr>
            <a:xfrm>
              <a:off x="3697586" y="2948993"/>
              <a:ext cx="3943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CN" sz="5400" b="1" cap="none" spc="0" dirty="0">
                  <a:ln/>
                  <a:solidFill>
                    <a:schemeClr val="accent4"/>
                  </a:solidFill>
                  <a:effectLst/>
                </a:rPr>
                <a:t>DP algorithm</a:t>
              </a:r>
              <a:endParaRPr lang="zh-CN" altLang="en-US" sz="54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  <p:sp>
          <p:nvSpPr>
            <p:cNvPr id="6" name="箭头: 上 5">
              <a:extLst>
                <a:ext uri="{FF2B5EF4-FFF2-40B4-BE49-F238E27FC236}">
                  <a16:creationId xmlns:a16="http://schemas.microsoft.com/office/drawing/2014/main" id="{580891B7-0ED5-4724-960D-D3AFB19F4147}"/>
                </a:ext>
              </a:extLst>
            </p:cNvPr>
            <p:cNvSpPr/>
            <p:nvPr/>
          </p:nvSpPr>
          <p:spPr>
            <a:xfrm>
              <a:off x="5379720" y="2308860"/>
              <a:ext cx="731520" cy="54102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428F76D-D6F0-4BE9-AD1E-F36CE5887B4E}"/>
              </a:ext>
            </a:extLst>
          </p:cNvPr>
          <p:cNvGrpSpPr/>
          <p:nvPr/>
        </p:nvGrpSpPr>
        <p:grpSpPr>
          <a:xfrm>
            <a:off x="4110106" y="4066210"/>
            <a:ext cx="3255508" cy="1680580"/>
            <a:chOff x="4110106" y="4066210"/>
            <a:chExt cx="3255508" cy="168058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3C34EE9-506E-474C-A815-A236D0D702B4}"/>
                </a:ext>
              </a:extLst>
            </p:cNvPr>
            <p:cNvSpPr/>
            <p:nvPr/>
          </p:nvSpPr>
          <p:spPr>
            <a:xfrm>
              <a:off x="4110106" y="4823460"/>
              <a:ext cx="32555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CN" sz="5400" b="1" cap="none" spc="0" dirty="0">
                  <a:ln/>
                  <a:solidFill>
                    <a:schemeClr val="accent4"/>
                  </a:solidFill>
                  <a:effectLst/>
                </a:rPr>
                <a:t>Resolution</a:t>
              </a:r>
              <a:endParaRPr lang="zh-CN" altLang="en-US" sz="54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  <p:sp>
          <p:nvSpPr>
            <p:cNvPr id="9" name="箭头: 上 8">
              <a:extLst>
                <a:ext uri="{FF2B5EF4-FFF2-40B4-BE49-F238E27FC236}">
                  <a16:creationId xmlns:a16="http://schemas.microsoft.com/office/drawing/2014/main" id="{91EEAFDA-2C6C-47BE-A5DD-EB0562A68F73}"/>
                </a:ext>
              </a:extLst>
            </p:cNvPr>
            <p:cNvSpPr/>
            <p:nvPr/>
          </p:nvSpPr>
          <p:spPr>
            <a:xfrm>
              <a:off x="5314950" y="4066210"/>
              <a:ext cx="861060" cy="757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6855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CE67A3-EF80-40D1-9ABD-B594230AE34B}"/>
              </a:ext>
            </a:extLst>
          </p:cNvPr>
          <p:cNvSpPr txBox="1"/>
          <p:nvPr/>
        </p:nvSpPr>
        <p:spPr>
          <a:xfrm>
            <a:off x="2737803" y="1241454"/>
            <a:ext cx="5400675" cy="1603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resolution rule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propositional logic is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single valid inference rule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 produces a new clause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implied by two clauses containing complementary literals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The resulting clause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contains all the literals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not have complements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Formally: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A602AB-4652-4FEE-8556-75247AF10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54" y="3231354"/>
            <a:ext cx="6206043" cy="6243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A7BFFD-ACD0-40DA-AFE0-3B3C904F8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198" y="3906655"/>
            <a:ext cx="2975020" cy="83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C2F9DE-BD5F-4009-A233-2AA44B53E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432" y="4792950"/>
            <a:ext cx="3199391" cy="7391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8ADB7E-B209-4BA3-9009-117E0D77A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5320" y="5705018"/>
            <a:ext cx="1846900" cy="91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89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二、简单的解法：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solution: DPLL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3">
            <a:extLst>
              <a:ext uri="{FF2B5EF4-FFF2-40B4-BE49-F238E27FC236}">
                <a16:creationId xmlns:a16="http://schemas.microsoft.com/office/drawing/2014/main" id="{2A4DCB05-FAAE-4402-9A9C-ACD091F5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问题是什么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What is SAT problem?</a:t>
            </a:r>
          </a:p>
        </p:txBody>
      </p:sp>
      <p:sp>
        <p:nvSpPr>
          <p:cNvPr id="58" name="矩形 53">
            <a:extLst>
              <a:ext uri="{FF2B5EF4-FFF2-40B4-BE49-F238E27FC236}">
                <a16:creationId xmlns:a16="http://schemas.microsoft.com/office/drawing/2014/main" id="{DF32A979-B70E-4008-831B-868D089A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三、复杂的解法：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complex solution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CDCL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3">
            <a:extLst>
              <a:ext uri="{FF2B5EF4-FFF2-40B4-BE49-F238E27FC236}">
                <a16:creationId xmlns:a16="http://schemas.microsoft.com/office/drawing/2014/main" id="{AED6D126-232A-49BE-8765-57D56A69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79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四、神奇工具：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 Solver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special tool:  SAT Solver</a:t>
            </a:r>
          </a:p>
        </p:txBody>
      </p:sp>
      <p:sp>
        <p:nvSpPr>
          <p:cNvPr id="60" name="矩形 53">
            <a:extLst>
              <a:ext uri="{FF2B5EF4-FFF2-40B4-BE49-F238E27FC236}">
                <a16:creationId xmlns:a16="http://schemas.microsoft.com/office/drawing/2014/main" id="{E470C5E2-8127-451A-AE29-847F07E7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五、为什么我们如此执着于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（选讲）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so interested in SAT?(selected lecture)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446E49-5174-491A-BFA8-A1A2ED19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187" y="1322260"/>
            <a:ext cx="6157466" cy="7122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F22072F-1C4C-4C65-9C55-42B77C5C0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187" y="2292823"/>
            <a:ext cx="5361597" cy="64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D536B20-C6E6-4B5E-BAE1-EF24E27063DD}"/>
                  </a:ext>
                </a:extLst>
              </p:cNvPr>
              <p:cNvSpPr/>
              <p:nvPr/>
            </p:nvSpPr>
            <p:spPr>
              <a:xfrm>
                <a:off x="5563083" y="3028118"/>
                <a:ext cx="1737976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600" b="1" i="0" cap="none" spc="0" dirty="0" smtClean="0">
                          <a:ln/>
                          <a:solidFill>
                            <a:schemeClr val="accent4"/>
                          </a:solidFill>
                          <a:effectLst/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CN" altLang="en-US" sz="9600" b="1" cap="none" spc="0" dirty="0">
                  <a:ln/>
                  <a:solidFill>
                    <a:schemeClr val="accent4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D536B20-C6E6-4B5E-BAE1-EF24E270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083" y="3028118"/>
                <a:ext cx="1737976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CD64DF00-8950-464D-893C-B499DBB4805D}"/>
              </a:ext>
            </a:extLst>
          </p:cNvPr>
          <p:cNvGrpSpPr/>
          <p:nvPr/>
        </p:nvGrpSpPr>
        <p:grpSpPr>
          <a:xfrm>
            <a:off x="4095442" y="3028118"/>
            <a:ext cx="1504950" cy="1504950"/>
            <a:chOff x="3631908" y="3633258"/>
            <a:chExt cx="1504950" cy="150495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5662DF0-2352-477F-A452-D1B363DFB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908" y="3633258"/>
              <a:ext cx="1504950" cy="150495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723B06-AE65-4EDA-9BE6-F4FB751DEFB0}"/>
                </a:ext>
              </a:extLst>
            </p:cNvPr>
            <p:cNvSpPr/>
            <p:nvPr/>
          </p:nvSpPr>
          <p:spPr>
            <a:xfrm>
              <a:off x="3657600" y="4785360"/>
              <a:ext cx="1440180" cy="3124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怎么可能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771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2045</TotalTime>
  <Words>6754</Words>
  <Application>Microsoft Office PowerPoint</Application>
  <PresentationFormat>全屏显示(4:3)</PresentationFormat>
  <Paragraphs>1024</Paragraphs>
  <Slides>57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5" baseType="lpstr">
      <vt:lpstr>等线</vt:lpstr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1332535495@qq.com</cp:lastModifiedBy>
  <cp:revision>439</cp:revision>
  <dcterms:created xsi:type="dcterms:W3CDTF">2014-12-14T07:13:29Z</dcterms:created>
  <dcterms:modified xsi:type="dcterms:W3CDTF">2018-04-15T11:59:33Z</dcterms:modified>
</cp:coreProperties>
</file>