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41"/>
  </p:notesMasterIdLst>
  <p:sldIdLst>
    <p:sldId id="256" r:id="rId2"/>
    <p:sldId id="295" r:id="rId3"/>
    <p:sldId id="275" r:id="rId4"/>
    <p:sldId id="274" r:id="rId5"/>
    <p:sldId id="299" r:id="rId6"/>
    <p:sldId id="276" r:id="rId7"/>
    <p:sldId id="277" r:id="rId8"/>
    <p:sldId id="301" r:id="rId9"/>
    <p:sldId id="302" r:id="rId10"/>
    <p:sldId id="303" r:id="rId11"/>
    <p:sldId id="280" r:id="rId12"/>
    <p:sldId id="278" r:id="rId13"/>
    <p:sldId id="279" r:id="rId14"/>
    <p:sldId id="307" r:id="rId15"/>
    <p:sldId id="308" r:id="rId16"/>
    <p:sldId id="309" r:id="rId17"/>
    <p:sldId id="281" r:id="rId18"/>
    <p:sldId id="282" r:id="rId19"/>
    <p:sldId id="284" r:id="rId20"/>
    <p:sldId id="285" r:id="rId21"/>
    <p:sldId id="311" r:id="rId22"/>
    <p:sldId id="310" r:id="rId23"/>
    <p:sldId id="294" r:id="rId24"/>
    <p:sldId id="287" r:id="rId25"/>
    <p:sldId id="313" r:id="rId26"/>
    <p:sldId id="314" r:id="rId27"/>
    <p:sldId id="286" r:id="rId28"/>
    <p:sldId id="290" r:id="rId29"/>
    <p:sldId id="322" r:id="rId30"/>
    <p:sldId id="319" r:id="rId31"/>
    <p:sldId id="320" r:id="rId32"/>
    <p:sldId id="306" r:id="rId33"/>
    <p:sldId id="317" r:id="rId34"/>
    <p:sldId id="318" r:id="rId35"/>
    <p:sldId id="315" r:id="rId36"/>
    <p:sldId id="288" r:id="rId37"/>
    <p:sldId id="289" r:id="rId38"/>
    <p:sldId id="291" r:id="rId39"/>
    <p:sldId id="324" r:id="rId40"/>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890" autoAdjust="0"/>
  </p:normalViewPr>
  <p:slideViewPr>
    <p:cSldViewPr>
      <p:cViewPr varScale="1">
        <p:scale>
          <a:sx n="70" d="100"/>
          <a:sy n="70" d="100"/>
        </p:scale>
        <p:origin x="1308" y="7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ea typeface="宋体" pitchFamily="2" charset="-122"/>
              </a:defRPr>
            </a:lvl1pPr>
          </a:lstStyle>
          <a:p>
            <a:pPr>
              <a:defRPr/>
            </a:pPr>
            <a:endParaRPr lang="zh-CN"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宋体" pitchFamily="2" charset="-122"/>
              </a:defRPr>
            </a:lvl1pPr>
          </a:lstStyle>
          <a:p>
            <a:pPr>
              <a:defRPr/>
            </a:pPr>
            <a:endParaRPr lang="zh-CN" altLang="zh-CN"/>
          </a:p>
        </p:txBody>
      </p:sp>
      <p:sp>
        <p:nvSpPr>
          <p:cNvPr id="3076" name="Rectangle 4"/>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Rot="1" noChangeArrowheads="1"/>
          </p:cNvSpPr>
          <p:nvPr>
            <p:ph type="body" sz="quarter" idx="3"/>
          </p:nvPr>
        </p:nvSpPr>
        <p:spPr bwMode="auto">
          <a:xfrm>
            <a:off x="685800" y="4343400"/>
            <a:ext cx="5486400" cy="4114800"/>
          </a:xfrm>
          <a:prstGeom prst="rect">
            <a:avLst/>
          </a:prstGeom>
          <a:noFill/>
          <a:ln w="9525" cmpd="sng">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zh-CN" noProof="0" smtClean="0"/>
              <a:t>Click to edit Master text styles</a:t>
            </a:r>
          </a:p>
          <a:p>
            <a:pPr lvl="1"/>
            <a:r>
              <a:rPr lang="zh-CN" altLang="zh-CN" noProof="0" smtClean="0"/>
              <a:t>Second level</a:t>
            </a:r>
          </a:p>
          <a:p>
            <a:pPr lvl="2"/>
            <a:r>
              <a:rPr lang="zh-CN" altLang="zh-CN" noProof="0" smtClean="0"/>
              <a:t>Third level</a:t>
            </a:r>
          </a:p>
          <a:p>
            <a:pPr lvl="3"/>
            <a:r>
              <a:rPr lang="zh-CN" altLang="zh-CN" noProof="0" smtClean="0"/>
              <a:t>Fourth level</a:t>
            </a:r>
          </a:p>
          <a:p>
            <a:pPr lvl="4"/>
            <a:r>
              <a:rPr lang="zh-CN" altLang="zh-CN"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ea typeface="宋体" pitchFamily="2" charset="-122"/>
              </a:defRPr>
            </a:lvl1pPr>
          </a:lstStyle>
          <a:p>
            <a:pPr>
              <a:defRPr/>
            </a:pPr>
            <a:endParaRPr lang="zh-CN"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E5105B85-85E6-4BD4-A28C-D6DE3CACDADC}" type="slidenum">
              <a:rPr lang="zh-CN" altLang="zh-CN"/>
              <a:pPr>
                <a:defRPr/>
              </a:pPr>
              <a:t>‹#›</a:t>
            </a:fld>
            <a:endParaRPr lang="zh-CN" altLang="zh-CN"/>
          </a:p>
        </p:txBody>
      </p:sp>
    </p:spTree>
    <p:extLst>
      <p:ext uri="{BB962C8B-B14F-4D97-AF65-F5344CB8AC3E}">
        <p14:creationId xmlns:p14="http://schemas.microsoft.com/office/powerpoint/2010/main" val="19143818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a:xfrm>
            <a:off x="381000" y="685800"/>
            <a:ext cx="6096000" cy="3429000"/>
          </a:xfrm>
        </p:spPr>
      </p:sp>
      <p:sp>
        <p:nvSpPr>
          <p:cNvPr id="51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高级程序设计语言程序：</a:t>
            </a:r>
            <a:endParaRPr lang="en-US" altLang="zh-CN" smtClean="0"/>
          </a:p>
          <a:p>
            <a:endParaRPr lang="en-US" altLang="zh-CN" smtClean="0"/>
          </a:p>
          <a:p>
            <a:r>
              <a:rPr lang="en-US" altLang="zh-CN" smtClean="0"/>
              <a:t>    </a:t>
            </a:r>
            <a:r>
              <a:rPr lang="zh-CN" altLang="en-US" smtClean="0"/>
              <a:t>人工设计的便于使用的算法表达和数据组织语言；</a:t>
            </a:r>
            <a:endParaRPr lang="en-US" altLang="zh-CN" smtClean="0"/>
          </a:p>
          <a:p>
            <a:r>
              <a:rPr lang="en-US" altLang="zh-CN" smtClean="0"/>
              <a:t>    </a:t>
            </a:r>
            <a:r>
              <a:rPr lang="zh-CN" altLang="en-US" smtClean="0"/>
              <a:t>语言的设计过程，经历了设计者的“抽象”。这种抽象，隐藏了很多计算机进行“识别”和“使用”的细节。这种“隐藏”，最终必须有人来“还原”（买单），必须有人将所有的细节（计算机真正能够识别和使用）表达出来。直接说：必须有人负责将高级语言程序“转换”成“低级语言程序”（机器代码，</a:t>
            </a:r>
            <a:r>
              <a:rPr lang="en-US" altLang="zh-CN" smtClean="0"/>
              <a:t>hard wired primitive instructions and it combination instructions)</a:t>
            </a:r>
            <a:endParaRPr lang="zh-CN" altLang="en-US" smtClean="0"/>
          </a:p>
        </p:txBody>
      </p:sp>
      <p:sp>
        <p:nvSpPr>
          <p:cNvPr id="51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9786E72-F39A-4D39-825A-80DF2B4FA620}" type="slidenum">
              <a:rPr lang="zh-CN" altLang="zh-CN"/>
              <a:pPr/>
              <a:t>1</a:t>
            </a:fld>
            <a:endParaRPr lang="zh-CN" altLang="zh-CN"/>
          </a:p>
        </p:txBody>
      </p:sp>
    </p:spTree>
    <p:extLst>
      <p:ext uri="{BB962C8B-B14F-4D97-AF65-F5344CB8AC3E}">
        <p14:creationId xmlns:p14="http://schemas.microsoft.com/office/powerpoint/2010/main" val="2825248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解释汇编的大体位置</a:t>
            </a:r>
            <a:endParaRPr lang="zh-CN" altLang="en-US" dirty="0"/>
          </a:p>
        </p:txBody>
      </p:sp>
      <p:sp>
        <p:nvSpPr>
          <p:cNvPr id="4" name="灯片编号占位符 3"/>
          <p:cNvSpPr>
            <a:spLocks noGrp="1"/>
          </p:cNvSpPr>
          <p:nvPr>
            <p:ph type="sldNum" sz="quarter" idx="10"/>
          </p:nvPr>
        </p:nvSpPr>
        <p:spPr/>
        <p:txBody>
          <a:bodyPr/>
          <a:lstStyle/>
          <a:p>
            <a:pPr>
              <a:defRPr/>
            </a:pPr>
            <a:fld id="{E5105B85-85E6-4BD4-A28C-D6DE3CACDADC}" type="slidenum">
              <a:rPr lang="zh-CN" altLang="zh-CN" smtClean="0"/>
              <a:pPr>
                <a:defRPr/>
              </a:pPr>
              <a:t>3</a:t>
            </a:fld>
            <a:endParaRPr lang="zh-CN" altLang="zh-CN"/>
          </a:p>
        </p:txBody>
      </p:sp>
    </p:spTree>
    <p:extLst>
      <p:ext uri="{BB962C8B-B14F-4D97-AF65-F5344CB8AC3E}">
        <p14:creationId xmlns:p14="http://schemas.microsoft.com/office/powerpoint/2010/main" val="1072131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效率的差异；</a:t>
            </a:r>
            <a:endParaRPr lang="en-US" altLang="zh-CN" dirty="0" smtClean="0"/>
          </a:p>
          <a:p>
            <a:r>
              <a:rPr lang="zh-CN" altLang="en-US" dirty="0" smtClean="0"/>
              <a:t>交互性的差异；</a:t>
            </a:r>
            <a:endParaRPr lang="en-US" altLang="zh-CN" dirty="0" smtClean="0"/>
          </a:p>
          <a:p>
            <a:r>
              <a:rPr lang="zh-CN" altLang="en-US" dirty="0" smtClean="0"/>
              <a:t>可干预上的差异；</a:t>
            </a:r>
            <a:endParaRPr lang="zh-CN" altLang="en-US" dirty="0"/>
          </a:p>
        </p:txBody>
      </p:sp>
      <p:sp>
        <p:nvSpPr>
          <p:cNvPr id="4" name="灯片编号占位符 3"/>
          <p:cNvSpPr>
            <a:spLocks noGrp="1"/>
          </p:cNvSpPr>
          <p:nvPr>
            <p:ph type="sldNum" sz="quarter" idx="10"/>
          </p:nvPr>
        </p:nvSpPr>
        <p:spPr/>
        <p:txBody>
          <a:bodyPr/>
          <a:lstStyle/>
          <a:p>
            <a:pPr>
              <a:defRPr/>
            </a:pPr>
            <a:fld id="{E5105B85-85E6-4BD4-A28C-D6DE3CACDADC}" type="slidenum">
              <a:rPr lang="zh-CN" altLang="zh-CN" smtClean="0"/>
              <a:pPr>
                <a:defRPr/>
              </a:pPr>
              <a:t>13</a:t>
            </a:fld>
            <a:endParaRPr lang="zh-CN" altLang="zh-CN"/>
          </a:p>
        </p:txBody>
      </p:sp>
    </p:spTree>
    <p:extLst>
      <p:ext uri="{BB962C8B-B14F-4D97-AF65-F5344CB8AC3E}">
        <p14:creationId xmlns:p14="http://schemas.microsoft.com/office/powerpoint/2010/main" val="465511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xfrm>
            <a:off x="381000" y="685800"/>
            <a:ext cx="6096000" cy="3429000"/>
          </a:xfrm>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2C1E3C7-080A-4F24-83D4-F20401905A27}" type="slidenum">
              <a:rPr lang="zh-CN" altLang="zh-CN"/>
              <a:pPr>
                <a:spcBef>
                  <a:spcPct val="0"/>
                </a:spcBef>
              </a:pPr>
              <a:t>19</a:t>
            </a:fld>
            <a:endParaRPr lang="zh-CN" altLang="zh-CN"/>
          </a:p>
        </p:txBody>
      </p:sp>
    </p:spTree>
    <p:extLst>
      <p:ext uri="{BB962C8B-B14F-4D97-AF65-F5344CB8AC3E}">
        <p14:creationId xmlns:p14="http://schemas.microsoft.com/office/powerpoint/2010/main" val="3120451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105B85-85E6-4BD4-A28C-D6DE3CACDADC}" type="slidenum">
              <a:rPr lang="zh-CN" altLang="zh-CN" smtClean="0"/>
              <a:pPr>
                <a:defRPr/>
              </a:pPr>
              <a:t>39</a:t>
            </a:fld>
            <a:endParaRPr lang="zh-CN" altLang="zh-CN"/>
          </a:p>
        </p:txBody>
      </p:sp>
    </p:spTree>
    <p:extLst>
      <p:ext uri="{BB962C8B-B14F-4D97-AF65-F5344CB8AC3E}">
        <p14:creationId xmlns:p14="http://schemas.microsoft.com/office/powerpoint/2010/main" val="4189206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未知"/>
          <p:cNvSpPr>
            <a:spLocks/>
          </p:cNvSpPr>
          <p:nvPr/>
        </p:nvSpPr>
        <p:spPr bwMode="auto">
          <a:xfrm>
            <a:off x="812800" y="1219200"/>
            <a:ext cx="105664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p:cNvSpPr>
            <a:spLocks noChangeShapeType="1"/>
          </p:cNvSpPr>
          <p:nvPr/>
        </p:nvSpPr>
        <p:spPr bwMode="auto">
          <a:xfrm>
            <a:off x="2641601" y="3962400"/>
            <a:ext cx="8682567"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 name="Rectangle 2"/>
          <p:cNvSpPr>
            <a:spLocks noGrp="1" noChangeArrowheads="1"/>
          </p:cNvSpPr>
          <p:nvPr>
            <p:ph type="ctrTitle"/>
          </p:nvPr>
        </p:nvSpPr>
        <p:spPr>
          <a:xfrm>
            <a:off x="1219201" y="1524000"/>
            <a:ext cx="10164233" cy="1752600"/>
          </a:xfrm>
        </p:spPr>
        <p:txBody>
          <a:bodyPr/>
          <a:lstStyle>
            <a:lvl1pPr>
              <a:defRPr sz="5000"/>
            </a:lvl1pPr>
          </a:lstStyle>
          <a:p>
            <a:r>
              <a:rPr lang="zh-CN"/>
              <a:t>单击此处编辑母版标题样式</a:t>
            </a:r>
          </a:p>
        </p:txBody>
      </p:sp>
      <p:sp>
        <p:nvSpPr>
          <p:cNvPr id="2051" name="Rectangle 3"/>
          <p:cNvSpPr>
            <a:spLocks noGrp="1" noChangeArrowheads="1"/>
          </p:cNvSpPr>
          <p:nvPr>
            <p:ph type="subTitle" idx="1"/>
          </p:nvPr>
        </p:nvSpPr>
        <p:spPr>
          <a:xfrm>
            <a:off x="2641600" y="3962400"/>
            <a:ext cx="8737600" cy="1752600"/>
          </a:xfrm>
        </p:spPr>
        <p:txBody>
          <a:bodyPr/>
          <a:lstStyle>
            <a:lvl1pPr marL="0" indent="0">
              <a:buFont typeface="Wingdings" pitchFamily="2" charset="2"/>
              <a:buNone/>
              <a:defRPr sz="2800"/>
            </a:lvl1pPr>
          </a:lstStyle>
          <a:p>
            <a:r>
              <a:rPr lang="zh-CN"/>
              <a:t>单击此处编辑母版副标题样式</a:t>
            </a:r>
          </a:p>
        </p:txBody>
      </p:sp>
      <p:sp>
        <p:nvSpPr>
          <p:cNvPr id="6" name="Rectangle 4"/>
          <p:cNvSpPr>
            <a:spLocks noGrp="1" noChangeArrowheads="1"/>
          </p:cNvSpPr>
          <p:nvPr>
            <p:ph type="dt" sz="half" idx="10"/>
          </p:nvPr>
        </p:nvSpPr>
        <p:spPr/>
        <p:txBody>
          <a:bodyPr/>
          <a:lstStyle>
            <a:lvl1pPr>
              <a:defRPr/>
            </a:lvl1pPr>
          </a:lstStyle>
          <a:p>
            <a:pPr>
              <a:defRPr/>
            </a:pPr>
            <a:endParaRPr lang="zh-CN" altLang="zh-CN"/>
          </a:p>
        </p:txBody>
      </p:sp>
      <p:sp>
        <p:nvSpPr>
          <p:cNvPr id="7" name="Rectangle 5"/>
          <p:cNvSpPr>
            <a:spLocks noGrp="1" noChangeArrowheads="1"/>
          </p:cNvSpPr>
          <p:nvPr>
            <p:ph type="ftr" sz="quarter" idx="11"/>
          </p:nvPr>
        </p:nvSpPr>
        <p:spPr>
          <a:xfrm>
            <a:off x="4165600" y="6243638"/>
            <a:ext cx="3860800" cy="457200"/>
          </a:xfrm>
        </p:spPr>
        <p:txBody>
          <a:bodyPr/>
          <a:lstStyle>
            <a:lvl1pPr>
              <a:defRPr/>
            </a:lvl1pPr>
          </a:lstStyle>
          <a:p>
            <a:pPr>
              <a:defRPr/>
            </a:pPr>
            <a:endParaRPr lang="zh-CN" altLang="zh-CN"/>
          </a:p>
        </p:txBody>
      </p:sp>
      <p:sp>
        <p:nvSpPr>
          <p:cNvPr id="8" name="Rectangle 6"/>
          <p:cNvSpPr>
            <a:spLocks noGrp="1" noChangeArrowheads="1"/>
          </p:cNvSpPr>
          <p:nvPr>
            <p:ph type="sldNum" sz="quarter" idx="12"/>
          </p:nvPr>
        </p:nvSpPr>
        <p:spPr/>
        <p:txBody>
          <a:bodyPr/>
          <a:lstStyle>
            <a:lvl1pPr>
              <a:defRPr smtClean="0"/>
            </a:lvl1pPr>
          </a:lstStyle>
          <a:p>
            <a:pPr>
              <a:defRPr/>
            </a:pPr>
            <a:fld id="{68B9198B-7CF6-491C-BBD9-C66E77B6F7D4}" type="slidenum">
              <a:rPr lang="zh-CN" altLang="zh-CN"/>
              <a:pPr>
                <a:defRPr/>
              </a:pPr>
              <a:t>‹#›</a:t>
            </a:fld>
            <a:endParaRPr lang="zh-CN" altLang="zh-CN"/>
          </a:p>
        </p:txBody>
      </p:sp>
    </p:spTree>
    <p:extLst>
      <p:ext uri="{BB962C8B-B14F-4D97-AF65-F5344CB8AC3E}">
        <p14:creationId xmlns:p14="http://schemas.microsoft.com/office/powerpoint/2010/main" val="3554105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BE817A2A-783A-42B7-928E-5D1A53D726B2}" type="slidenum">
              <a:rPr lang="zh-CN" altLang="zh-CN"/>
              <a:pPr>
                <a:defRPr/>
              </a:pPr>
              <a:t>‹#›</a:t>
            </a:fld>
            <a:endParaRPr lang="zh-CN" altLang="zh-CN"/>
          </a:p>
        </p:txBody>
      </p:sp>
    </p:spTree>
    <p:extLst>
      <p:ext uri="{BB962C8B-B14F-4D97-AF65-F5344CB8AC3E}">
        <p14:creationId xmlns:p14="http://schemas.microsoft.com/office/powerpoint/2010/main" val="2691797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7813"/>
            <a:ext cx="80264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DC38D2F2-8558-438D-8E6B-3B21D7210F6D}" type="slidenum">
              <a:rPr lang="zh-CN" altLang="zh-CN"/>
              <a:pPr>
                <a:defRPr/>
              </a:pPr>
              <a:t>‹#›</a:t>
            </a:fld>
            <a:endParaRPr lang="zh-CN" altLang="zh-CN"/>
          </a:p>
        </p:txBody>
      </p:sp>
    </p:spTree>
    <p:extLst>
      <p:ext uri="{BB962C8B-B14F-4D97-AF65-F5344CB8AC3E}">
        <p14:creationId xmlns:p14="http://schemas.microsoft.com/office/powerpoint/2010/main" val="2181279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B2BABA73-7C38-4461-9461-A6131E78C1FF}" type="slidenum">
              <a:rPr lang="zh-CN" altLang="zh-CN"/>
              <a:pPr>
                <a:defRPr/>
              </a:pPr>
              <a:t>‹#›</a:t>
            </a:fld>
            <a:endParaRPr lang="zh-CN" altLang="zh-CN"/>
          </a:p>
        </p:txBody>
      </p:sp>
    </p:spTree>
    <p:extLst>
      <p:ext uri="{BB962C8B-B14F-4D97-AF65-F5344CB8AC3E}">
        <p14:creationId xmlns:p14="http://schemas.microsoft.com/office/powerpoint/2010/main" val="3532828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50DDDAFD-2B49-4B94-AB39-5CAF7B196A62}" type="slidenum">
              <a:rPr lang="zh-CN" altLang="zh-CN"/>
              <a:pPr>
                <a:defRPr/>
              </a:pPr>
              <a:t>‹#›</a:t>
            </a:fld>
            <a:endParaRPr lang="zh-CN" altLang="zh-CN"/>
          </a:p>
        </p:txBody>
      </p:sp>
    </p:spTree>
    <p:extLst>
      <p:ext uri="{BB962C8B-B14F-4D97-AF65-F5344CB8AC3E}">
        <p14:creationId xmlns:p14="http://schemas.microsoft.com/office/powerpoint/2010/main" val="2046509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009DE343-35D1-48B6-A16B-88390A1B18FC}" type="slidenum">
              <a:rPr lang="zh-CN" altLang="zh-CN"/>
              <a:pPr>
                <a:defRPr/>
              </a:pPr>
              <a:t>‹#›</a:t>
            </a:fld>
            <a:endParaRPr lang="zh-CN" altLang="zh-CN"/>
          </a:p>
        </p:txBody>
      </p:sp>
    </p:spTree>
    <p:extLst>
      <p:ext uri="{BB962C8B-B14F-4D97-AF65-F5344CB8AC3E}">
        <p14:creationId xmlns:p14="http://schemas.microsoft.com/office/powerpoint/2010/main" val="4105959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6"/>
          <p:cNvSpPr>
            <a:spLocks noGrp="1" noChangeArrowheads="1"/>
          </p:cNvSpPr>
          <p:nvPr>
            <p:ph type="sldNum" sz="quarter" idx="12"/>
          </p:nvPr>
        </p:nvSpPr>
        <p:spPr>
          <a:ln/>
        </p:spPr>
        <p:txBody>
          <a:bodyPr/>
          <a:lstStyle>
            <a:lvl1pPr>
              <a:defRPr/>
            </a:lvl1pPr>
          </a:lstStyle>
          <a:p>
            <a:pPr>
              <a:defRPr/>
            </a:pPr>
            <a:fld id="{F69D6E7C-BFFE-4A6F-811D-27255DE89886}" type="slidenum">
              <a:rPr lang="zh-CN" altLang="zh-CN"/>
              <a:pPr>
                <a:defRPr/>
              </a:pPr>
              <a:t>‹#›</a:t>
            </a:fld>
            <a:endParaRPr lang="zh-CN" altLang="zh-CN"/>
          </a:p>
        </p:txBody>
      </p:sp>
    </p:spTree>
    <p:extLst>
      <p:ext uri="{BB962C8B-B14F-4D97-AF65-F5344CB8AC3E}">
        <p14:creationId xmlns:p14="http://schemas.microsoft.com/office/powerpoint/2010/main" val="3605631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6"/>
          <p:cNvSpPr>
            <a:spLocks noGrp="1" noChangeArrowheads="1"/>
          </p:cNvSpPr>
          <p:nvPr>
            <p:ph type="sldNum" sz="quarter" idx="12"/>
          </p:nvPr>
        </p:nvSpPr>
        <p:spPr>
          <a:ln/>
        </p:spPr>
        <p:txBody>
          <a:bodyPr/>
          <a:lstStyle>
            <a:lvl1pPr>
              <a:defRPr/>
            </a:lvl1pPr>
          </a:lstStyle>
          <a:p>
            <a:pPr>
              <a:defRPr/>
            </a:pPr>
            <a:fld id="{3FC50F4E-BC02-47BF-83DC-70CD09B421C0}" type="slidenum">
              <a:rPr lang="zh-CN" altLang="zh-CN"/>
              <a:pPr>
                <a:defRPr/>
              </a:pPr>
              <a:t>‹#›</a:t>
            </a:fld>
            <a:endParaRPr lang="zh-CN" altLang="zh-CN"/>
          </a:p>
        </p:txBody>
      </p:sp>
    </p:spTree>
    <p:extLst>
      <p:ext uri="{BB962C8B-B14F-4D97-AF65-F5344CB8AC3E}">
        <p14:creationId xmlns:p14="http://schemas.microsoft.com/office/powerpoint/2010/main" val="2299971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4" name="Rectangle 6"/>
          <p:cNvSpPr>
            <a:spLocks noGrp="1" noChangeArrowheads="1"/>
          </p:cNvSpPr>
          <p:nvPr>
            <p:ph type="sldNum" sz="quarter" idx="12"/>
          </p:nvPr>
        </p:nvSpPr>
        <p:spPr>
          <a:ln/>
        </p:spPr>
        <p:txBody>
          <a:bodyPr/>
          <a:lstStyle>
            <a:lvl1pPr>
              <a:defRPr/>
            </a:lvl1pPr>
          </a:lstStyle>
          <a:p>
            <a:pPr>
              <a:defRPr/>
            </a:pPr>
            <a:fld id="{28BD2AD8-DCB6-443E-B6C1-45BA1092139F}" type="slidenum">
              <a:rPr lang="zh-CN" altLang="zh-CN"/>
              <a:pPr>
                <a:defRPr/>
              </a:pPr>
              <a:t>‹#›</a:t>
            </a:fld>
            <a:endParaRPr lang="zh-CN" altLang="zh-CN"/>
          </a:p>
        </p:txBody>
      </p:sp>
    </p:spTree>
    <p:extLst>
      <p:ext uri="{BB962C8B-B14F-4D97-AF65-F5344CB8AC3E}">
        <p14:creationId xmlns:p14="http://schemas.microsoft.com/office/powerpoint/2010/main" val="3959090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6E9C02B8-2B83-4EC2-963E-4367CF5A8C9A}" type="slidenum">
              <a:rPr lang="zh-CN" altLang="zh-CN"/>
              <a:pPr>
                <a:defRPr/>
              </a:pPr>
              <a:t>‹#›</a:t>
            </a:fld>
            <a:endParaRPr lang="zh-CN" altLang="zh-CN"/>
          </a:p>
        </p:txBody>
      </p:sp>
    </p:spTree>
    <p:extLst>
      <p:ext uri="{BB962C8B-B14F-4D97-AF65-F5344CB8AC3E}">
        <p14:creationId xmlns:p14="http://schemas.microsoft.com/office/powerpoint/2010/main" val="2338830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AA6DFBC1-960E-4982-95A1-91C37AB46717}" type="slidenum">
              <a:rPr lang="zh-CN" altLang="zh-CN"/>
              <a:pPr>
                <a:defRPr/>
              </a:pPr>
              <a:t>‹#›</a:t>
            </a:fld>
            <a:endParaRPr lang="zh-CN" altLang="zh-CN"/>
          </a:p>
        </p:txBody>
      </p:sp>
    </p:spTree>
    <p:extLst>
      <p:ext uri="{BB962C8B-B14F-4D97-AF65-F5344CB8AC3E}">
        <p14:creationId xmlns:p14="http://schemas.microsoft.com/office/powerpoint/2010/main" val="923870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7814"/>
            <a:ext cx="109728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单击此处编辑母版标题样式</a:t>
            </a:r>
          </a:p>
        </p:txBody>
      </p:sp>
      <p:sp>
        <p:nvSpPr>
          <p:cNvPr id="1027" name="Rectangle 3"/>
          <p:cNvSpPr>
            <a:spLocks noGrp="1" noChangeArrowheads="1"/>
          </p:cNvSpPr>
          <p:nvPr>
            <p:ph type="body" idx="1"/>
          </p:nvPr>
        </p:nvSpPr>
        <p:spPr bwMode="auto">
          <a:xfrm>
            <a:off x="609600" y="1600201"/>
            <a:ext cx="109728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28" name="Rectangle 4"/>
          <p:cNvSpPr>
            <a:spLocks noGrp="1" noChangeArrowheads="1"/>
          </p:cNvSpPr>
          <p:nvPr>
            <p:ph type="dt" sz="half" idx="2"/>
          </p:nvPr>
        </p:nvSpPr>
        <p:spPr bwMode="auto">
          <a:xfrm>
            <a:off x="609600" y="6243638"/>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mj-lt"/>
                <a:ea typeface="宋体" pitchFamily="2" charset="-122"/>
              </a:defRPr>
            </a:lvl1pPr>
          </a:lstStyle>
          <a:p>
            <a:pPr>
              <a:defRPr/>
            </a:pPr>
            <a:endParaRPr lang="zh-CN" altLang="zh-CN"/>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mj-lt"/>
                <a:ea typeface="宋体" pitchFamily="2" charset="-122"/>
              </a:defRPr>
            </a:lvl1pPr>
          </a:lstStyle>
          <a:p>
            <a:pPr>
              <a:defRPr/>
            </a:pPr>
            <a:endParaRPr lang="zh-CN" altLang="zh-CN"/>
          </a:p>
        </p:txBody>
      </p:sp>
      <p:sp>
        <p:nvSpPr>
          <p:cNvPr id="1030" name="Rectangle 6"/>
          <p:cNvSpPr>
            <a:spLocks noGrp="1" noChangeArrowheads="1"/>
          </p:cNvSpPr>
          <p:nvPr>
            <p:ph type="sldNum" sz="quarter" idx="4"/>
          </p:nvPr>
        </p:nvSpPr>
        <p:spPr bwMode="auto">
          <a:xfrm>
            <a:off x="8737600" y="6243638"/>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Garamond" panose="02020404030301010803" pitchFamily="18" charset="0"/>
              </a:defRPr>
            </a:lvl1pPr>
          </a:lstStyle>
          <a:p>
            <a:pPr>
              <a:defRPr/>
            </a:pPr>
            <a:fld id="{79B8714E-66CB-4FB4-A947-6AA0372EB28D}" type="slidenum">
              <a:rPr lang="zh-CN" altLang="zh-CN"/>
              <a:pPr>
                <a:defRPr/>
              </a:pPr>
              <a:t>‹#›</a:t>
            </a:fld>
            <a:endParaRPr lang="zh-CN" altLang="zh-CN"/>
          </a:p>
        </p:txBody>
      </p:sp>
      <p:sp>
        <p:nvSpPr>
          <p:cNvPr id="1031" name="未知"/>
          <p:cNvSpPr>
            <a:spLocks/>
          </p:cNvSpPr>
          <p:nvPr/>
        </p:nvSpPr>
        <p:spPr bwMode="auto">
          <a:xfrm>
            <a:off x="508000" y="228600"/>
            <a:ext cx="109728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2" name="Line 8"/>
          <p:cNvSpPr>
            <a:spLocks noChangeShapeType="1"/>
          </p:cNvSpPr>
          <p:nvPr/>
        </p:nvSpPr>
        <p:spPr bwMode="auto">
          <a:xfrm>
            <a:off x="609600" y="6172200"/>
            <a:ext cx="109728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834"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itchFamily="2" charset="-122"/>
        </a:defRPr>
      </a:lvl2pPr>
      <a:lvl3pPr algn="l" rtl="0" eaLnBrk="0" fontAlgn="base" hangingPunct="0">
        <a:spcBef>
          <a:spcPct val="0"/>
        </a:spcBef>
        <a:spcAft>
          <a:spcPct val="0"/>
        </a:spcAft>
        <a:defRPr sz="4200">
          <a:solidFill>
            <a:schemeClr val="tx2"/>
          </a:solidFill>
          <a:latin typeface="Garamond" pitchFamily="18" charset="0"/>
          <a:ea typeface="宋体" pitchFamily="2" charset="-122"/>
        </a:defRPr>
      </a:lvl3pPr>
      <a:lvl4pPr algn="l" rtl="0" eaLnBrk="0" fontAlgn="base" hangingPunct="0">
        <a:spcBef>
          <a:spcPct val="0"/>
        </a:spcBef>
        <a:spcAft>
          <a:spcPct val="0"/>
        </a:spcAft>
        <a:defRPr sz="4200">
          <a:solidFill>
            <a:schemeClr val="tx2"/>
          </a:solidFill>
          <a:latin typeface="Garamond" pitchFamily="18" charset="0"/>
          <a:ea typeface="宋体" pitchFamily="2" charset="-122"/>
        </a:defRPr>
      </a:lvl4pPr>
      <a:lvl5pPr algn="l" rtl="0" eaLnBrk="0" fontAlgn="base" hangingPunct="0">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 Id="rId5" Type="http://schemas.openxmlformats.org/officeDocument/2006/relationships/image" Target="../media/image20.jpeg"/><Relationship Id="rId4" Type="http://schemas.openxmlformats.org/officeDocument/2006/relationships/image" Target="../media/image19.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emf"/><Relationship Id="rId1" Type="http://schemas.openxmlformats.org/officeDocument/2006/relationships/slideLayout" Target="../slideLayouts/slideLayout6.xml"/><Relationship Id="rId4" Type="http://schemas.openxmlformats.org/officeDocument/2006/relationships/image" Target="../media/image27.emf"/></Relationships>
</file>

<file path=ppt/slides/_rels/slide2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31.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9.tmp"/><Relationship Id="rId2" Type="http://schemas.openxmlformats.org/officeDocument/2006/relationships/image" Target="../media/image38.tmp"/><Relationship Id="rId1" Type="http://schemas.openxmlformats.org/officeDocument/2006/relationships/slideLayout" Target="../slideLayouts/slideLayout6.xml"/><Relationship Id="rId6" Type="http://schemas.openxmlformats.org/officeDocument/2006/relationships/image" Target="../media/image42.tmp"/><Relationship Id="rId5" Type="http://schemas.openxmlformats.org/officeDocument/2006/relationships/image" Target="../media/image41.tmp"/><Relationship Id="rId4" Type="http://schemas.openxmlformats.org/officeDocument/2006/relationships/image" Target="../media/image40.tmp"/></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7.x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zh-CN" altLang="zh-CN" smtClean="0">
                <a:solidFill>
                  <a:srgbClr val="C00000"/>
                </a:solidFill>
                <a:latin typeface="华文行楷" panose="02010800040101010101" pitchFamily="2" charset="-122"/>
                <a:ea typeface="华文行楷" panose="02010800040101010101" pitchFamily="2" charset="-122"/>
              </a:rPr>
              <a:t>计算机问题求解</a:t>
            </a:r>
            <a:r>
              <a:rPr lang="zh-CN" altLang="en-US" smtClean="0"/>
              <a:t> </a:t>
            </a:r>
            <a:r>
              <a:rPr lang="en-US" altLang="zh-CN" smtClean="0"/>
              <a:t>–</a:t>
            </a:r>
            <a:r>
              <a:rPr lang="zh-CN" altLang="en-US" smtClean="0"/>
              <a:t> </a:t>
            </a:r>
            <a:r>
              <a:rPr lang="zh-CN" altLang="en-US" sz="4000">
                <a:latin typeface="楷体" panose="02010609060101010101" pitchFamily="49" charset="-122"/>
                <a:ea typeface="楷体" panose="02010609060101010101" pitchFamily="49" charset="-122"/>
              </a:rPr>
              <a:t>论题</a:t>
            </a:r>
            <a:r>
              <a:rPr lang="en-US" altLang="zh-CN" sz="4000">
                <a:latin typeface="楷体" panose="02010609060101010101" pitchFamily="49" charset="-122"/>
                <a:ea typeface="楷体" panose="02010609060101010101" pitchFamily="49" charset="-122"/>
              </a:rPr>
              <a:t>1-7</a:t>
            </a:r>
            <a:r>
              <a:rPr lang="zh-CN" altLang="zh-CN" smtClean="0"/>
              <a:t/>
            </a:r>
            <a:br>
              <a:rPr lang="zh-CN" altLang="zh-CN" smtClean="0"/>
            </a:br>
            <a:r>
              <a:rPr lang="zh-CN" altLang="zh-CN" smtClean="0"/>
              <a:t>    -  </a:t>
            </a:r>
            <a:r>
              <a:rPr lang="zh-CN" altLang="en-US" smtClean="0">
                <a:latin typeface="楷体" panose="02010609060101010101" pitchFamily="49" charset="-122"/>
                <a:ea typeface="楷体" panose="02010609060101010101" pitchFamily="49" charset="-122"/>
              </a:rPr>
              <a:t>不同的程序设计方法</a:t>
            </a:r>
            <a:endParaRPr lang="zh-CN" altLang="zh-CN" sz="4000">
              <a:latin typeface="楷体" panose="02010609060101010101" pitchFamily="49" charset="-122"/>
              <a:ea typeface="楷体" panose="02010609060101010101" pitchFamily="49" charset="-122"/>
            </a:endParaRPr>
          </a:p>
        </p:txBody>
      </p:sp>
      <p:sp>
        <p:nvSpPr>
          <p:cNvPr id="4099" name="Rectangle 3"/>
          <p:cNvSpPr>
            <a:spLocks noGrp="1" noChangeArrowheads="1"/>
          </p:cNvSpPr>
          <p:nvPr>
            <p:ph type="subTitle" idx="1"/>
          </p:nvPr>
        </p:nvSpPr>
        <p:spPr/>
        <p:txBody>
          <a:bodyPr/>
          <a:lstStyle/>
          <a:p>
            <a:pPr eaLnBrk="1" hangingPunct="1"/>
            <a:r>
              <a:rPr lang="zh-CN" altLang="zh-CN" dirty="0" smtClean="0"/>
              <a:t>201</a:t>
            </a:r>
            <a:r>
              <a:rPr lang="en-US" altLang="zh-CN" dirty="0"/>
              <a:t>7</a:t>
            </a:r>
            <a:r>
              <a:rPr lang="zh-CN" altLang="zh-CN" dirty="0" smtClean="0"/>
              <a:t>年</a:t>
            </a:r>
            <a:r>
              <a:rPr lang="en-US" altLang="zh-CN" dirty="0" smtClean="0"/>
              <a:t>11</a:t>
            </a:r>
            <a:r>
              <a:rPr lang="zh-CN" altLang="en-US" dirty="0" smtClean="0"/>
              <a:t>月</a:t>
            </a:r>
            <a:r>
              <a:rPr lang="en-US" altLang="zh-CN" dirty="0" smtClean="0"/>
              <a:t>16</a:t>
            </a:r>
            <a:r>
              <a:rPr lang="zh-CN" altLang="zh-CN" dirty="0" smtClean="0"/>
              <a:t>日</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kumimoji="1" lang="zh-CN" altLang="en-US" smtClean="0"/>
              <a:t>编译器工作流程</a:t>
            </a:r>
          </a:p>
        </p:txBody>
      </p:sp>
      <p:sp>
        <p:nvSpPr>
          <p:cNvPr id="16387" name="内容占位符 2"/>
          <p:cNvSpPr>
            <a:spLocks noGrp="1"/>
          </p:cNvSpPr>
          <p:nvPr>
            <p:ph idx="1"/>
          </p:nvPr>
        </p:nvSpPr>
        <p:spPr/>
        <p:txBody>
          <a:bodyPr/>
          <a:lstStyle/>
          <a:p>
            <a:pPr marL="0" indent="0">
              <a:buNone/>
            </a:pPr>
            <a:r>
              <a:rPr kumimoji="1" lang="en-US" altLang="zh-CN" smtClean="0"/>
              <a:t>Void Compiler(){</a:t>
            </a:r>
          </a:p>
          <a:p>
            <a:pPr marL="0" indent="0">
              <a:buNone/>
            </a:pPr>
            <a:r>
              <a:rPr kumimoji="1" lang="en-US" altLang="zh-CN" smtClean="0"/>
              <a:t>	LexicalAnalysis();</a:t>
            </a:r>
          </a:p>
          <a:p>
            <a:pPr marL="0" indent="0">
              <a:buNone/>
            </a:pPr>
            <a:r>
              <a:rPr kumimoji="1" lang="en-US" altLang="zh-CN" smtClean="0"/>
              <a:t>	SyntaxAnalysis();</a:t>
            </a:r>
          </a:p>
          <a:p>
            <a:pPr marL="0" indent="0">
              <a:buNone/>
            </a:pPr>
            <a:r>
              <a:rPr kumimoji="1" lang="en-US" altLang="zh-CN" smtClean="0"/>
              <a:t>	SemanticAnalysis();</a:t>
            </a:r>
          </a:p>
          <a:p>
            <a:pPr marL="0" indent="0">
              <a:buNone/>
            </a:pPr>
            <a:r>
              <a:rPr kumimoji="1" lang="en-US" altLang="zh-CN" smtClean="0"/>
              <a:t>	InterCodeGen();</a:t>
            </a:r>
          </a:p>
          <a:p>
            <a:pPr marL="0" indent="0">
              <a:buNone/>
            </a:pPr>
            <a:r>
              <a:rPr kumimoji="1" lang="en-US" altLang="zh-CN" smtClean="0"/>
              <a:t>	CodeOptimization();</a:t>
            </a:r>
          </a:p>
          <a:p>
            <a:pPr marL="0" indent="0">
              <a:buNone/>
            </a:pPr>
            <a:r>
              <a:rPr kumimoji="1" lang="en-US" altLang="zh-CN" smtClean="0"/>
              <a:t>	AssemblyCodeGen()</a:t>
            </a:r>
            <a:r>
              <a:rPr kumimoji="1" lang="zh-CN" altLang="en-US" smtClean="0"/>
              <a:t>；</a:t>
            </a:r>
            <a:endParaRPr kumimoji="1" lang="en-US" altLang="zh-CN" smtClean="0"/>
          </a:p>
          <a:p>
            <a:pPr marL="0" indent="0">
              <a:buNone/>
            </a:pPr>
            <a:r>
              <a:rPr kumimoji="1" lang="en-US" altLang="zh-CN" smtClean="0"/>
              <a:t>}</a:t>
            </a:r>
            <a:endParaRPr kumimoji="1" lang="zh-CN" altLang="en-US" smtClean="0"/>
          </a:p>
        </p:txBody>
      </p:sp>
      <p:cxnSp>
        <p:nvCxnSpPr>
          <p:cNvPr id="9" name="直线箭头连接符 8"/>
          <p:cNvCxnSpPr>
            <a:endCxn id="16386" idx="0"/>
          </p:cNvCxnSpPr>
          <p:nvPr/>
        </p:nvCxnSpPr>
        <p:spPr>
          <a:xfrm flipV="1">
            <a:off x="5278438" y="274639"/>
            <a:ext cx="817562" cy="22066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直线箭头连接符 10"/>
          <p:cNvCxnSpPr>
            <a:endCxn id="16387" idx="0"/>
          </p:cNvCxnSpPr>
          <p:nvPr/>
        </p:nvCxnSpPr>
        <p:spPr>
          <a:xfrm flipV="1">
            <a:off x="5278438" y="1600201"/>
            <a:ext cx="817562" cy="1400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直线箭头连接符 12"/>
          <p:cNvCxnSpPr/>
          <p:nvPr/>
        </p:nvCxnSpPr>
        <p:spPr>
          <a:xfrm flipV="1">
            <a:off x="5710238" y="2727325"/>
            <a:ext cx="385762" cy="8064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直线箭头连接符 14"/>
          <p:cNvCxnSpPr/>
          <p:nvPr/>
        </p:nvCxnSpPr>
        <p:spPr>
          <a:xfrm>
            <a:off x="5233988" y="4097338"/>
            <a:ext cx="8620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6" name="图片 1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021763" y="2319338"/>
            <a:ext cx="1803400" cy="154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16650" y="77789"/>
            <a:ext cx="2395538"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237288" y="957263"/>
            <a:ext cx="2349500" cy="117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307138" y="2130425"/>
            <a:ext cx="2373312"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353176" y="3503613"/>
            <a:ext cx="2170113"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图片 32"/>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297614" y="4575176"/>
            <a:ext cx="2225675"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图片 33"/>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316663" y="5445126"/>
            <a:ext cx="2170112" cy="139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7" name="直线箭头连接符 36"/>
          <p:cNvCxnSpPr/>
          <p:nvPr/>
        </p:nvCxnSpPr>
        <p:spPr>
          <a:xfrm>
            <a:off x="5842000" y="4595814"/>
            <a:ext cx="254000" cy="2635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直线箭头连接符 38"/>
          <p:cNvCxnSpPr>
            <a:endCxn id="16387" idx="2"/>
          </p:cNvCxnSpPr>
          <p:nvPr/>
        </p:nvCxnSpPr>
        <p:spPr>
          <a:xfrm>
            <a:off x="5842000" y="5278439"/>
            <a:ext cx="254000" cy="8477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40" name="图片 39"/>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574014" y="2205832"/>
            <a:ext cx="3689350" cy="368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40"/>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ppt_x"/>
                                          </p:val>
                                        </p:tav>
                                        <p:tav tm="100000">
                                          <p:val>
                                            <p:strVal val="#ppt_x"/>
                                          </p:val>
                                        </p:tav>
                                      </p:tavLst>
                                    </p:anim>
                                    <p:anim calcmode="lin" valueType="num">
                                      <p:cBhvr additive="base">
                                        <p:cTn id="3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ppt_x"/>
                                          </p:val>
                                        </p:tav>
                                        <p:tav tm="100000">
                                          <p:val>
                                            <p:strVal val="#ppt_x"/>
                                          </p:val>
                                        </p:tav>
                                      </p:tavLst>
                                    </p:anim>
                                    <p:anim calcmode="lin" valueType="num">
                                      <p:cBhvr additive="base">
                                        <p:cTn id="4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nodeType="clickEffect">
                                  <p:stCondLst>
                                    <p:cond delay="0"/>
                                  </p:stCondLst>
                                  <p:childTnLst>
                                    <p:set>
                                      <p:cBhvr>
                                        <p:cTn id="50" dur="1" fill="hold">
                                          <p:stCondLst>
                                            <p:cond delay="0"/>
                                          </p:stCondLst>
                                        </p:cTn>
                                        <p:tgtEl>
                                          <p:spTgt spid="37"/>
                                        </p:tgtEl>
                                        <p:attrNameLst>
                                          <p:attrName>style.visibility</p:attrName>
                                        </p:attrNameLst>
                                      </p:cBhvr>
                                      <p:to>
                                        <p:strVal val="visible"/>
                                      </p:to>
                                    </p:set>
                                    <p:anim calcmode="lin" valueType="num">
                                      <p:cBhvr additive="base">
                                        <p:cTn id="51" dur="500" fill="hold"/>
                                        <p:tgtEl>
                                          <p:spTgt spid="37"/>
                                        </p:tgtEl>
                                        <p:attrNameLst>
                                          <p:attrName>ppt_x</p:attrName>
                                        </p:attrNameLst>
                                      </p:cBhvr>
                                      <p:tavLst>
                                        <p:tav tm="0">
                                          <p:val>
                                            <p:strVal val="#ppt_x"/>
                                          </p:val>
                                        </p:tav>
                                        <p:tav tm="100000">
                                          <p:val>
                                            <p:strVal val="#ppt_x"/>
                                          </p:val>
                                        </p:tav>
                                      </p:tavLst>
                                    </p:anim>
                                    <p:anim calcmode="lin" valueType="num">
                                      <p:cBhvr additive="base">
                                        <p:cTn id="52" dur="500" fill="hold"/>
                                        <p:tgtEl>
                                          <p:spTgt spid="37"/>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anim calcmode="lin" valueType="num">
                                      <p:cBhvr additive="base">
                                        <p:cTn id="55" dur="500" fill="hold"/>
                                        <p:tgtEl>
                                          <p:spTgt spid="33"/>
                                        </p:tgtEl>
                                        <p:attrNameLst>
                                          <p:attrName>ppt_x</p:attrName>
                                        </p:attrNameLst>
                                      </p:cBhvr>
                                      <p:tavLst>
                                        <p:tav tm="0">
                                          <p:val>
                                            <p:strVal val="#ppt_x"/>
                                          </p:val>
                                        </p:tav>
                                        <p:tav tm="100000">
                                          <p:val>
                                            <p:strVal val="#ppt_x"/>
                                          </p:val>
                                        </p:tav>
                                      </p:tavLst>
                                    </p:anim>
                                    <p:anim calcmode="lin" valueType="num">
                                      <p:cBhvr additive="base">
                                        <p:cTn id="5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39"/>
                                        </p:tgtEl>
                                        <p:attrNameLst>
                                          <p:attrName>style.visibility</p:attrName>
                                        </p:attrNameLst>
                                      </p:cBhvr>
                                      <p:to>
                                        <p:strVal val="visible"/>
                                      </p:to>
                                    </p:set>
                                    <p:anim calcmode="lin" valueType="num">
                                      <p:cBhvr additive="base">
                                        <p:cTn id="61" dur="500" fill="hold"/>
                                        <p:tgtEl>
                                          <p:spTgt spid="39"/>
                                        </p:tgtEl>
                                        <p:attrNameLst>
                                          <p:attrName>ppt_x</p:attrName>
                                        </p:attrNameLst>
                                      </p:cBhvr>
                                      <p:tavLst>
                                        <p:tav tm="0">
                                          <p:val>
                                            <p:strVal val="#ppt_x"/>
                                          </p:val>
                                        </p:tav>
                                        <p:tav tm="100000">
                                          <p:val>
                                            <p:strVal val="#ppt_x"/>
                                          </p:val>
                                        </p:tav>
                                      </p:tavLst>
                                    </p:anim>
                                    <p:anim calcmode="lin" valueType="num">
                                      <p:cBhvr additive="base">
                                        <p:cTn id="62" dur="500" fill="hold"/>
                                        <p:tgtEl>
                                          <p:spTgt spid="39"/>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4"/>
                                        </p:tgtEl>
                                        <p:attrNameLst>
                                          <p:attrName>style.visibility</p:attrName>
                                        </p:attrNameLst>
                                      </p:cBhvr>
                                      <p:to>
                                        <p:strVal val="visible"/>
                                      </p:to>
                                    </p:set>
                                    <p:anim calcmode="lin" valueType="num">
                                      <p:cBhvr additive="base">
                                        <p:cTn id="65" dur="500" fill="hold"/>
                                        <p:tgtEl>
                                          <p:spTgt spid="34"/>
                                        </p:tgtEl>
                                        <p:attrNameLst>
                                          <p:attrName>ppt_x</p:attrName>
                                        </p:attrNameLst>
                                      </p:cBhvr>
                                      <p:tavLst>
                                        <p:tav tm="0">
                                          <p:val>
                                            <p:strVal val="#ppt_x"/>
                                          </p:val>
                                        </p:tav>
                                        <p:tav tm="100000">
                                          <p:val>
                                            <p:strVal val="#ppt_x"/>
                                          </p:val>
                                        </p:tav>
                                      </p:tavLst>
                                    </p:anim>
                                    <p:anim calcmode="lin" valueType="num">
                                      <p:cBhvr additive="base">
                                        <p:cTn id="66"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nodeType="click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additive="base">
                                        <p:cTn id="71" dur="500" fill="hold"/>
                                        <p:tgtEl>
                                          <p:spTgt spid="16"/>
                                        </p:tgtEl>
                                        <p:attrNameLst>
                                          <p:attrName>ppt_x</p:attrName>
                                        </p:attrNameLst>
                                      </p:cBhvr>
                                      <p:tavLst>
                                        <p:tav tm="0">
                                          <p:val>
                                            <p:strVal val="#ppt_x"/>
                                          </p:val>
                                        </p:tav>
                                        <p:tav tm="100000">
                                          <p:val>
                                            <p:strVal val="#ppt_x"/>
                                          </p:val>
                                        </p:tav>
                                      </p:tavLst>
                                    </p:anim>
                                    <p:anim calcmode="lin" valueType="num">
                                      <p:cBhvr additive="base">
                                        <p:cTn id="7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89493" y="1700809"/>
            <a:ext cx="7692110" cy="3108543"/>
          </a:xfrm>
          <a:prstGeom prst="rect">
            <a:avLst/>
          </a:prstGeom>
          <a:noFill/>
        </p:spPr>
        <p:txBody>
          <a:bodyPr>
            <a:spAutoFit/>
          </a:bodyPr>
          <a:lstStyle/>
          <a:p>
            <a:pPr eaLnBrk="1" hangingPunct="1">
              <a:defRPr/>
            </a:pPr>
            <a:r>
              <a:rPr lang="zh-CN" altLang="en-US" sz="5400" b="1" spc="200" dirty="0">
                <a:ln w="29210">
                  <a:solidFill>
                    <a:schemeClr val="accent3">
                      <a:tint val="10000"/>
                    </a:schemeClr>
                  </a:solidFill>
                </a:ln>
                <a:solidFill>
                  <a:srgbClr val="7030A0">
                    <a:alpha val="50000"/>
                  </a:srgbClr>
                </a:solidFill>
                <a:effectLst>
                  <a:innerShdw blurRad="50800" dist="50800" dir="8100000">
                    <a:srgbClr val="7D7D7D">
                      <a:alpha val="73000"/>
                    </a:srgbClr>
                  </a:innerShdw>
                </a:effectLst>
                <a:latin typeface="微软雅黑" pitchFamily="34" charset="-122"/>
                <a:ea typeface="微软雅黑" pitchFamily="34" charset="-122"/>
              </a:rPr>
              <a:t>问题</a:t>
            </a:r>
            <a:r>
              <a:rPr lang="en-US" altLang="zh-CN" sz="5400" b="1" spc="200" dirty="0">
                <a:ln w="29210">
                  <a:solidFill>
                    <a:schemeClr val="accent3">
                      <a:tint val="10000"/>
                    </a:schemeClr>
                  </a:solidFill>
                </a:ln>
                <a:solidFill>
                  <a:srgbClr val="7030A0">
                    <a:alpha val="50000"/>
                  </a:srgbClr>
                </a:solidFill>
                <a:effectLst>
                  <a:innerShdw blurRad="50800" dist="50800" dir="8100000">
                    <a:srgbClr val="7D7D7D">
                      <a:alpha val="73000"/>
                    </a:srgbClr>
                  </a:innerShdw>
                </a:effectLst>
                <a:latin typeface="微软雅黑" pitchFamily="34" charset="-122"/>
                <a:ea typeface="微软雅黑" pitchFamily="34" charset="-122"/>
              </a:rPr>
              <a:t>4</a:t>
            </a:r>
            <a:r>
              <a:rPr lang="zh-CN" altLang="en-US" sz="5400" b="1" spc="200" dirty="0">
                <a:ln w="29210">
                  <a:solidFill>
                    <a:schemeClr val="accent3">
                      <a:tint val="10000"/>
                    </a:schemeClr>
                  </a:solidFill>
                </a:ln>
                <a:solidFill>
                  <a:srgbClr val="7030A0">
                    <a:alpha val="50000"/>
                  </a:srgbClr>
                </a:solidFill>
                <a:effectLst>
                  <a:innerShdw blurRad="50800" dist="50800" dir="8100000">
                    <a:srgbClr val="7D7D7D">
                      <a:alpha val="73000"/>
                    </a:srgbClr>
                  </a:innerShdw>
                </a:effectLst>
                <a:latin typeface="微软雅黑" pitchFamily="34" charset="-122"/>
                <a:ea typeface="微软雅黑" pitchFamily="34" charset="-122"/>
              </a:rPr>
              <a:t>：</a:t>
            </a:r>
            <a:endParaRPr lang="en-US" altLang="zh-CN" sz="5400" b="1" spc="200" dirty="0">
              <a:ln w="29210">
                <a:solidFill>
                  <a:schemeClr val="accent3">
                    <a:tint val="10000"/>
                  </a:schemeClr>
                </a:solidFill>
              </a:ln>
              <a:solidFill>
                <a:srgbClr val="7030A0">
                  <a:alpha val="50000"/>
                </a:srgbClr>
              </a:solidFill>
              <a:effectLst>
                <a:innerShdw blurRad="50800" dist="50800" dir="8100000">
                  <a:srgbClr val="7D7D7D">
                    <a:alpha val="73000"/>
                  </a:srgbClr>
                </a:innerShdw>
              </a:effectLst>
              <a:latin typeface="微软雅黑" pitchFamily="34" charset="-122"/>
              <a:ea typeface="微软雅黑" pitchFamily="34" charset="-122"/>
            </a:endParaRPr>
          </a:p>
          <a:p>
            <a:pPr eaLnBrk="1" hangingPunct="1">
              <a:spcBef>
                <a:spcPts val="1200"/>
              </a:spcBef>
              <a:defRPr/>
            </a:pPr>
            <a:r>
              <a:rPr lang="zh-CN" altLang="en-US" sz="4400" b="1" spc="200" dirty="0">
                <a:ln w="29210">
                  <a:solidFill>
                    <a:schemeClr val="accent3">
                      <a:tint val="10000"/>
                    </a:schemeClr>
                  </a:solidFill>
                </a:ln>
                <a:solidFill>
                  <a:srgbClr val="7030A0">
                    <a:alpha val="50000"/>
                  </a:srgbClr>
                </a:solidFill>
                <a:effectLst>
                  <a:innerShdw blurRad="50800" dist="50800" dir="8100000">
                    <a:srgbClr val="7D7D7D">
                      <a:alpha val="73000"/>
                    </a:srgbClr>
                  </a:innerShdw>
                </a:effectLst>
                <a:latin typeface="微软雅黑" pitchFamily="34" charset="-122"/>
                <a:ea typeface="微软雅黑" pitchFamily="34" charset="-122"/>
              </a:rPr>
              <a:t>你有没有想到过这样的问题：</a:t>
            </a:r>
            <a:r>
              <a:rPr lang="en-US" altLang="zh-CN" sz="4400" b="1" spc="200" dirty="0">
                <a:ln w="29210">
                  <a:solidFill>
                    <a:schemeClr val="accent3">
                      <a:tint val="10000"/>
                    </a:schemeClr>
                  </a:solidFill>
                </a:ln>
                <a:solidFill>
                  <a:srgbClr val="7030A0">
                    <a:alpha val="50000"/>
                  </a:srgbClr>
                </a:solidFill>
                <a:effectLst>
                  <a:innerShdw blurRad="50800" dist="50800" dir="8100000">
                    <a:srgbClr val="7D7D7D">
                      <a:alpha val="73000"/>
                    </a:srgbClr>
                  </a:innerShdw>
                </a:effectLst>
                <a:latin typeface="微软雅黑" pitchFamily="34" charset="-122"/>
                <a:ea typeface="微软雅黑" pitchFamily="34" charset="-122"/>
              </a:rPr>
              <a:t>C</a:t>
            </a:r>
            <a:r>
              <a:rPr lang="zh-CN" altLang="en-US" sz="4400" b="1" spc="200" dirty="0">
                <a:ln w="29210">
                  <a:solidFill>
                    <a:schemeClr val="accent3">
                      <a:tint val="10000"/>
                    </a:schemeClr>
                  </a:solidFill>
                </a:ln>
                <a:solidFill>
                  <a:srgbClr val="7030A0">
                    <a:alpha val="50000"/>
                  </a:srgbClr>
                </a:solidFill>
                <a:effectLst>
                  <a:innerShdw blurRad="50800" dist="50800" dir="8100000">
                    <a:srgbClr val="7D7D7D">
                      <a:alpha val="73000"/>
                    </a:srgbClr>
                  </a:innerShdw>
                </a:effectLst>
                <a:latin typeface="微软雅黑" pitchFamily="34" charset="-122"/>
                <a:ea typeface="微软雅黑" pitchFamily="34" charset="-122"/>
              </a:rPr>
              <a:t>语言的编译程序用什么语言来写？可以就用</a:t>
            </a:r>
            <a:r>
              <a:rPr lang="en-US" altLang="zh-CN" sz="4400" b="1" spc="200" dirty="0">
                <a:ln w="29210">
                  <a:solidFill>
                    <a:schemeClr val="accent3">
                      <a:tint val="10000"/>
                    </a:schemeClr>
                  </a:solidFill>
                </a:ln>
                <a:solidFill>
                  <a:srgbClr val="7030A0">
                    <a:alpha val="50000"/>
                  </a:srgbClr>
                </a:solidFill>
                <a:effectLst>
                  <a:innerShdw blurRad="50800" dist="50800" dir="8100000">
                    <a:srgbClr val="7D7D7D">
                      <a:alpha val="73000"/>
                    </a:srgbClr>
                  </a:innerShdw>
                </a:effectLst>
                <a:latin typeface="微软雅黑" pitchFamily="34" charset="-122"/>
                <a:ea typeface="微软雅黑" pitchFamily="34" charset="-122"/>
              </a:rPr>
              <a:t>C</a:t>
            </a:r>
            <a:r>
              <a:rPr lang="zh-CN" altLang="en-US" sz="4400" b="1" spc="200" dirty="0">
                <a:ln w="29210">
                  <a:solidFill>
                    <a:schemeClr val="accent3">
                      <a:tint val="10000"/>
                    </a:schemeClr>
                  </a:solidFill>
                </a:ln>
                <a:solidFill>
                  <a:srgbClr val="7030A0">
                    <a:alpha val="50000"/>
                  </a:srgbClr>
                </a:solidFill>
                <a:effectLst>
                  <a:innerShdw blurRad="50800" dist="50800" dir="8100000">
                    <a:srgbClr val="7D7D7D">
                      <a:alpha val="73000"/>
                    </a:srgbClr>
                  </a:innerShdw>
                </a:effectLst>
                <a:latin typeface="微软雅黑" pitchFamily="34" charset="-122"/>
                <a:ea typeface="微软雅黑" pitchFamily="34" charset="-122"/>
              </a:rPr>
              <a:t>语言写吗？</a:t>
            </a:r>
            <a:endParaRPr lang="en-US" altLang="zh-CN" sz="4400" b="1" spc="200" dirty="0">
              <a:ln w="29210">
                <a:solidFill>
                  <a:schemeClr val="accent3">
                    <a:tint val="10000"/>
                  </a:schemeClr>
                </a:solidFill>
              </a:ln>
              <a:solidFill>
                <a:srgbClr val="7030A0">
                  <a:alpha val="50000"/>
                </a:srgbClr>
              </a:solidFill>
              <a:effectLst>
                <a:innerShdw blurRad="50800" dist="50800" dir="8100000">
                  <a:srgbClr val="7D7D7D">
                    <a:alpha val="73000"/>
                  </a:srgbClr>
                </a:innerShdw>
              </a:effectLst>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2314" y="765176"/>
            <a:ext cx="6569075" cy="293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Oval 1"/>
          <p:cNvSpPr/>
          <p:nvPr/>
        </p:nvSpPr>
        <p:spPr>
          <a:xfrm>
            <a:off x="2179639" y="2390775"/>
            <a:ext cx="2447925" cy="503238"/>
          </a:xfrm>
          <a:prstGeom prst="ellipse">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7412" name="TextBox 2"/>
          <p:cNvSpPr txBox="1">
            <a:spLocks noChangeArrowheads="1"/>
          </p:cNvSpPr>
          <p:nvPr/>
        </p:nvSpPr>
        <p:spPr bwMode="auto">
          <a:xfrm>
            <a:off x="7248526" y="1125539"/>
            <a:ext cx="201612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b="1">
                <a:solidFill>
                  <a:srgbClr val="FF0000"/>
                </a:solidFill>
              </a:rPr>
              <a:t>解释</a:t>
            </a:r>
            <a:endParaRPr lang="en-US" altLang="zh-CN" sz="1800" b="1">
              <a:solidFill>
                <a:srgbClr val="FF0000"/>
              </a:solidFill>
            </a:endParaRPr>
          </a:p>
          <a:p>
            <a:pPr eaLnBrk="1" hangingPunct="1">
              <a:spcBef>
                <a:spcPct val="0"/>
              </a:spcBef>
              <a:buClrTx/>
              <a:buSzTx/>
              <a:buFontTx/>
              <a:buNone/>
            </a:pPr>
            <a:r>
              <a:rPr lang="en-US" altLang="zh-CN" sz="1800" b="1">
                <a:solidFill>
                  <a:srgbClr val="FF0000"/>
                </a:solidFill>
              </a:rPr>
              <a:t>Interpreting </a:t>
            </a:r>
            <a:endParaRPr lang="zh-CN" altLang="en-US" sz="1800" b="1">
              <a:solidFill>
                <a:srgbClr val="FF0000"/>
              </a:solidFill>
            </a:endParaRPr>
          </a:p>
        </p:txBody>
      </p:sp>
      <p:pic>
        <p:nvPicPr>
          <p:cNvPr id="174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7850" y="3860800"/>
            <a:ext cx="8572500" cy="189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27649" y="1628801"/>
            <a:ext cx="6192689" cy="3108543"/>
          </a:xfrm>
          <a:prstGeom prst="rect">
            <a:avLst/>
          </a:prstGeom>
          <a:noFill/>
        </p:spPr>
        <p:txBody>
          <a:bodyPr>
            <a:spAutoFit/>
          </a:bodyPr>
          <a:lstStyle/>
          <a:p>
            <a:pPr eaLnBrk="1" hangingPunct="1">
              <a:defRPr/>
            </a:pPr>
            <a:r>
              <a:rPr lang="zh-CN" alt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rPr>
              <a:t>问题</a:t>
            </a:r>
            <a:r>
              <a:rPr lang="en-US" altLang="zh-CN"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rPr>
              <a:t>5</a:t>
            </a:r>
            <a:r>
              <a:rPr lang="zh-CN" alt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rPr>
              <a:t>：</a:t>
            </a:r>
            <a:endParaRPr lang="en-US" altLang="zh-CN"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endParaRPr>
          </a:p>
          <a:p>
            <a:pPr eaLnBrk="1" hangingPunct="1">
              <a:spcBef>
                <a:spcPts val="1200"/>
              </a:spcBef>
              <a:defRPr/>
            </a:pPr>
            <a:r>
              <a:rPr lang="zh-CN" altLang="en-US"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rPr>
              <a:t>从程序执行的角度来看，编译与解释两种</a:t>
            </a:r>
            <a:r>
              <a:rPr lang="zh-CN" altLang="en-US" sz="4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rPr>
              <a:t>方式的</a:t>
            </a:r>
            <a:r>
              <a:rPr lang="zh-CN" altLang="en-US"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rPr>
              <a:t>差别是什么？</a:t>
            </a:r>
            <a:endParaRPr lang="en-US" altLang="zh-CN"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文本框 1"/>
          <p:cNvSpPr txBox="1">
            <a:spLocks noChangeArrowheads="1"/>
          </p:cNvSpPr>
          <p:nvPr/>
        </p:nvSpPr>
        <p:spPr bwMode="auto">
          <a:xfrm>
            <a:off x="2135189" y="476250"/>
            <a:ext cx="738822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t>问题</a:t>
            </a:r>
            <a:r>
              <a:rPr lang="en-US" altLang="zh-CN" sz="3200"/>
              <a:t>6</a:t>
            </a:r>
            <a:r>
              <a:rPr lang="zh-CN" altLang="en-US" sz="3200"/>
              <a:t>：为什么没有算法的“世界语”？</a:t>
            </a:r>
          </a:p>
        </p:txBody>
      </p:sp>
      <p:sp>
        <p:nvSpPr>
          <p:cNvPr id="4" name="Content Placeholder 2"/>
          <p:cNvSpPr txBox="1">
            <a:spLocks/>
          </p:cNvSpPr>
          <p:nvPr/>
        </p:nvSpPr>
        <p:spPr>
          <a:xfrm>
            <a:off x="1774825" y="1412876"/>
            <a:ext cx="8642350" cy="4530725"/>
          </a:xfrm>
          <a:prstGeom prst="rect">
            <a:avLst/>
          </a:prstGeom>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a:defRPr/>
            </a:pPr>
            <a:r>
              <a:rPr lang="zh-CN" altLang="en-US" kern="0" dirty="0"/>
              <a:t>同一个算法，因机器不同而采用全然不同的设计</a:t>
            </a:r>
            <a:endParaRPr lang="en-US" altLang="zh-CN" kern="0" dirty="0"/>
          </a:p>
          <a:p>
            <a:pPr lvl="1">
              <a:defRPr/>
            </a:pPr>
            <a:r>
              <a:rPr lang="zh-CN" altLang="en-US" kern="0" dirty="0"/>
              <a:t>并行计算机</a:t>
            </a:r>
            <a:r>
              <a:rPr lang="en-US" altLang="zh-CN" kern="0" dirty="0"/>
              <a:t>==》</a:t>
            </a:r>
            <a:r>
              <a:rPr lang="zh-CN" altLang="en-US" kern="0" dirty="0"/>
              <a:t>并发程序设计</a:t>
            </a:r>
            <a:endParaRPr lang="en-US" altLang="zh-CN" kern="0" dirty="0"/>
          </a:p>
          <a:p>
            <a:pPr>
              <a:defRPr/>
            </a:pPr>
            <a:r>
              <a:rPr lang="zh-CN" altLang="en-US" kern="0" dirty="0"/>
              <a:t>同一个算法，因目标不同而采用全然不同的设</a:t>
            </a:r>
            <a:endParaRPr lang="en-US" altLang="zh-CN" kern="0" dirty="0"/>
          </a:p>
          <a:p>
            <a:pPr lvl="1">
              <a:defRPr/>
            </a:pPr>
            <a:r>
              <a:rPr lang="en-US" altLang="zh-CN" sz="2400" dirty="0"/>
              <a:t>As the power of computers is harnessed in more and more application areas, programmers encounter more and more types of abstractions</a:t>
            </a:r>
          </a:p>
          <a:p>
            <a:pPr lvl="1">
              <a:defRPr/>
            </a:pPr>
            <a:r>
              <a:rPr lang="en-US" altLang="zh-CN" sz="2400" dirty="0"/>
              <a:t>Each application area has its own set of  concepts that need to be incorporated into computer programs. This can be done in many ways, one of which is the creation of a variety of special-purpose programming languages, which embody the concepts of specific areas.</a:t>
            </a:r>
          </a:p>
          <a:p>
            <a:pPr>
              <a:defRPr/>
            </a:pPr>
            <a:endParaRPr lang="en-US" altLang="zh-CN" sz="1800" kern="0"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3392" y="1208088"/>
            <a:ext cx="4270645" cy="4183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19738" y="1412876"/>
            <a:ext cx="5029200"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19737" y="3501008"/>
            <a:ext cx="5033187" cy="234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文本框 4"/>
          <p:cNvSpPr txBox="1">
            <a:spLocks noChangeArrowheads="1"/>
          </p:cNvSpPr>
          <p:nvPr/>
        </p:nvSpPr>
        <p:spPr bwMode="auto">
          <a:xfrm>
            <a:off x="623392" y="278322"/>
            <a:ext cx="94179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dirty="0"/>
              <a:t>语言不同，最根本的不同在“风格”的不同！</a:t>
            </a:r>
          </a:p>
        </p:txBody>
      </p:sp>
      <p:pic>
        <p:nvPicPr>
          <p:cNvPr id="6" name="图片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879976" y="1074079"/>
            <a:ext cx="4320480" cy="4774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39616" y="1412777"/>
            <a:ext cx="7128792" cy="3293209"/>
          </a:xfrm>
          <a:prstGeom prst="rect">
            <a:avLst/>
          </a:prstGeom>
          <a:noFill/>
        </p:spPr>
        <p:txBody>
          <a:bodyPr>
            <a:spAutoFit/>
          </a:bodyPr>
          <a:lstStyle/>
          <a:p>
            <a:pPr eaLnBrk="1" hangingPunct="1">
              <a:defRPr/>
            </a:pPr>
            <a:r>
              <a:rPr lang="zh-CN" alt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rPr>
              <a:t>问题</a:t>
            </a:r>
            <a:r>
              <a:rPr lang="en-US" altLang="zh-CN"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rPr>
              <a:t>7:</a:t>
            </a:r>
          </a:p>
          <a:p>
            <a:pPr eaLnBrk="1" hangingPunct="1">
              <a:spcBef>
                <a:spcPts val="1200"/>
              </a:spcBef>
              <a:defRPr/>
            </a:pPr>
            <a:r>
              <a:rPr lang="zh-CN" altLang="en-US" sz="4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rPr>
              <a:t>什么是语言的风格？不同风格的语言给我们带来什么不同？</a:t>
            </a:r>
            <a:endParaRPr lang="en-US" altLang="zh-CN" sz="4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39616" y="2996953"/>
            <a:ext cx="7128792" cy="2554545"/>
          </a:xfrm>
          <a:prstGeom prst="rect">
            <a:avLst/>
          </a:prstGeom>
          <a:noFill/>
        </p:spPr>
        <p:txBody>
          <a:bodyPr>
            <a:spAutoFit/>
          </a:bodyPr>
          <a:lstStyle/>
          <a:p>
            <a:pPr eaLnBrk="1" hangingPunct="1">
              <a:defRPr/>
            </a:pPr>
            <a:r>
              <a:rPr lang="zh-CN" alt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rPr>
              <a:t>问题</a:t>
            </a:r>
            <a:r>
              <a:rPr lang="en-US" altLang="zh-CN"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rPr>
              <a:t>7:</a:t>
            </a:r>
          </a:p>
          <a:p>
            <a:pPr eaLnBrk="1" hangingPunct="1">
              <a:spcBef>
                <a:spcPts val="1200"/>
              </a:spcBef>
              <a:defRPr/>
            </a:pPr>
            <a:r>
              <a:rPr lang="zh-CN" altLang="en-US" sz="4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rPr>
              <a:t>什么是“</a:t>
            </a:r>
            <a:r>
              <a:rPr lang="en-US" altLang="zh-CN" sz="4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rPr>
              <a:t>programming paradigm”?</a:t>
            </a:r>
          </a:p>
        </p:txBody>
      </p:sp>
      <p:sp>
        <p:nvSpPr>
          <p:cNvPr id="23555" name="文本框 2"/>
          <p:cNvSpPr txBox="1">
            <a:spLocks noChangeArrowheads="1"/>
          </p:cNvSpPr>
          <p:nvPr/>
        </p:nvSpPr>
        <p:spPr bwMode="auto">
          <a:xfrm>
            <a:off x="2640014" y="1196975"/>
            <a:ext cx="712787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a:t>A programming paradigm is a way of thinking about the computer, around which other abstractions are built.</a:t>
            </a:r>
            <a:endParaRPr lang="zh-CN" altLang="en-US" sz="3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zh-CN" altLang="en-US" smtClean="0"/>
              <a:t>机器的抽象</a:t>
            </a:r>
            <a:r>
              <a:rPr lang="en-US" altLang="zh-CN" smtClean="0"/>
              <a:t>-</a:t>
            </a:r>
            <a:r>
              <a:rPr lang="zh-CN" altLang="en-US" smtClean="0"/>
              <a:t>命令式编程</a:t>
            </a:r>
          </a:p>
        </p:txBody>
      </p:sp>
      <p:sp>
        <p:nvSpPr>
          <p:cNvPr id="3" name="Rounded Rectangle 2"/>
          <p:cNvSpPr/>
          <p:nvPr/>
        </p:nvSpPr>
        <p:spPr>
          <a:xfrm>
            <a:off x="1847851" y="1196975"/>
            <a:ext cx="5616575" cy="32385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pic>
        <p:nvPicPr>
          <p:cNvPr id="2458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4813" y="1196976"/>
            <a:ext cx="4781550" cy="3414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4763" y="4611688"/>
            <a:ext cx="304165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82" name="TextBox 3"/>
          <p:cNvSpPr txBox="1">
            <a:spLocks noChangeArrowheads="1"/>
          </p:cNvSpPr>
          <p:nvPr/>
        </p:nvSpPr>
        <p:spPr bwMode="auto">
          <a:xfrm>
            <a:off x="1914526" y="5168900"/>
            <a:ext cx="54832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800">
                <a:solidFill>
                  <a:srgbClr val="C00000"/>
                </a:solidFill>
                <a:latin typeface="华文新魏" panose="02010800040101010101" pitchFamily="2" charset="-122"/>
                <a:ea typeface="华文新魏" panose="02010800040101010101" pitchFamily="2" charset="-122"/>
              </a:rPr>
              <a:t>von Neuman </a:t>
            </a:r>
            <a:r>
              <a:rPr lang="zh-CN" altLang="en-US" sz="2800">
                <a:solidFill>
                  <a:srgbClr val="C00000"/>
                </a:solidFill>
                <a:latin typeface="华文新魏" panose="02010800040101010101" pitchFamily="2" charset="-122"/>
                <a:ea typeface="华文新魏" panose="02010800040101010101" pitchFamily="2" charset="-122"/>
              </a:rPr>
              <a:t>架构：存储程序，顺序执行</a:t>
            </a:r>
          </a:p>
        </p:txBody>
      </p:sp>
      <p:sp>
        <p:nvSpPr>
          <p:cNvPr id="24583" name="文本框 1"/>
          <p:cNvSpPr txBox="1">
            <a:spLocks noChangeArrowheads="1"/>
          </p:cNvSpPr>
          <p:nvPr/>
        </p:nvSpPr>
        <p:spPr bwMode="auto">
          <a:xfrm>
            <a:off x="6888164" y="1352551"/>
            <a:ext cx="3779837"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t>We think of the computer as a collection of memory cells, organized into many types of data structures, such as arrays, lists, and stacks.  Programs in this approach are concerned with building, traversing, and modifying these data structures, by reading</a:t>
            </a:r>
          </a:p>
          <a:p>
            <a:pPr eaLnBrk="1" hangingPunct="1"/>
            <a:r>
              <a:rPr lang="en-US" altLang="zh-CN" sz="2400"/>
              <a:t>and modifying the values stored in memory.</a:t>
            </a:r>
            <a:endParaRPr lang="zh-CN" altLang="en-US" sz="24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3"/>
          <p:cNvSpPr>
            <a:spLocks noGrp="1"/>
          </p:cNvSpPr>
          <p:nvPr>
            <p:ph type="title"/>
          </p:nvPr>
        </p:nvSpPr>
        <p:spPr>
          <a:xfrm>
            <a:off x="1981200" y="277813"/>
            <a:ext cx="8229600" cy="919162"/>
          </a:xfrm>
        </p:spPr>
        <p:txBody>
          <a:bodyPr/>
          <a:lstStyle/>
          <a:p>
            <a:r>
              <a:rPr lang="zh-CN" altLang="en-US" smtClean="0"/>
              <a:t>复杂的数据结构定义设施</a:t>
            </a:r>
          </a:p>
        </p:txBody>
      </p:sp>
      <p:pic>
        <p:nvPicPr>
          <p:cNvPr id="256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1426" y="3357563"/>
            <a:ext cx="5616575" cy="3313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4" name="TextBox 4"/>
          <p:cNvSpPr txBox="1">
            <a:spLocks noChangeArrowheads="1"/>
          </p:cNvSpPr>
          <p:nvPr/>
        </p:nvSpPr>
        <p:spPr bwMode="auto">
          <a:xfrm>
            <a:off x="6672263" y="1241426"/>
            <a:ext cx="31686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000">
                <a:solidFill>
                  <a:srgbClr val="C00000"/>
                </a:solidFill>
                <a:latin typeface="华文楷体" panose="02010600040101010101" pitchFamily="2" charset="-122"/>
                <a:ea typeface="华文楷体" panose="02010600040101010101" pitchFamily="2" charset="-122"/>
              </a:rPr>
              <a:t>为程序员考虑“过于”周到使得机器实现比较困难。</a:t>
            </a:r>
          </a:p>
        </p:txBody>
      </p:sp>
      <p:sp>
        <p:nvSpPr>
          <p:cNvPr id="25605" name="TextBox 1"/>
          <p:cNvSpPr txBox="1">
            <a:spLocks noChangeArrowheads="1"/>
          </p:cNvSpPr>
          <p:nvPr/>
        </p:nvSpPr>
        <p:spPr bwMode="auto">
          <a:xfrm>
            <a:off x="2495551" y="5445125"/>
            <a:ext cx="1800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t>PL/1</a:t>
            </a:r>
            <a:r>
              <a:rPr lang="zh-CN" altLang="en-US" sz="1800"/>
              <a:t>的例子</a:t>
            </a:r>
          </a:p>
        </p:txBody>
      </p:sp>
      <p:pic>
        <p:nvPicPr>
          <p:cNvPr id="2560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9288" y="1236664"/>
            <a:ext cx="423545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问题</a:t>
            </a:r>
            <a:r>
              <a:rPr lang="en-US" altLang="zh-CN" smtClean="0"/>
              <a:t>1</a:t>
            </a:r>
            <a:endParaRPr lang="zh-CN" altLang="en-US" smtClean="0"/>
          </a:p>
        </p:txBody>
      </p:sp>
      <p:sp>
        <p:nvSpPr>
          <p:cNvPr id="8195" name="内容占位符 2"/>
          <p:cNvSpPr>
            <a:spLocks noGrp="1"/>
          </p:cNvSpPr>
          <p:nvPr>
            <p:ph idx="1"/>
          </p:nvPr>
        </p:nvSpPr>
        <p:spPr/>
        <p:txBody>
          <a:bodyPr/>
          <a:lstStyle/>
          <a:p>
            <a:r>
              <a:rPr lang="zh-CN" altLang="en-US" dirty="0" smtClean="0"/>
              <a:t>我们常说“高级程序设计”，有没有</a:t>
            </a:r>
            <a:r>
              <a:rPr lang="zh-CN" altLang="en-US" dirty="0"/>
              <a:t>与</a:t>
            </a:r>
            <a:r>
              <a:rPr lang="zh-CN" altLang="en-US" dirty="0" smtClean="0"/>
              <a:t>之对应的“低级”程序设计？</a:t>
            </a:r>
            <a:endParaRPr lang="en-US" altLang="zh-CN" dirty="0" smtClean="0"/>
          </a:p>
          <a:p>
            <a:endParaRPr lang="en-US" altLang="zh-CN" dirty="0" smtClean="0"/>
          </a:p>
          <a:p>
            <a:r>
              <a:rPr lang="zh-CN" altLang="en-US" dirty="0" smtClean="0"/>
              <a:t>如果有，两者是什么区别？</a:t>
            </a:r>
            <a:endParaRPr lang="en-US" altLang="zh-CN" dirty="0" smtClean="0"/>
          </a:p>
          <a:p>
            <a:pPr lvl="1"/>
            <a:r>
              <a:rPr lang="zh-CN" altLang="en-US" dirty="0" smtClean="0"/>
              <a:t>抽象  </a:t>
            </a:r>
            <a:r>
              <a:rPr lang="en-US" altLang="zh-CN" dirty="0" smtClean="0"/>
              <a:t>VS </a:t>
            </a:r>
            <a:r>
              <a:rPr lang="zh-CN" altLang="en-US" dirty="0" smtClean="0"/>
              <a:t>具体</a:t>
            </a:r>
            <a:endParaRPr lang="en-US" altLang="zh-CN" dirty="0" smtClean="0"/>
          </a:p>
          <a:p>
            <a:pPr lvl="1"/>
            <a:r>
              <a:rPr lang="zh-CN" altLang="en-US" dirty="0" smtClean="0"/>
              <a:t>巨大的“细节”鸿沟</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992313" y="476251"/>
            <a:ext cx="8229600" cy="919163"/>
          </a:xfrm>
        </p:spPr>
        <p:txBody>
          <a:bodyPr/>
          <a:lstStyle/>
          <a:p>
            <a:r>
              <a:rPr lang="en-US" altLang="zh-CN" smtClean="0"/>
              <a:t>C</a:t>
            </a:r>
            <a:r>
              <a:rPr lang="zh-CN" altLang="en-US" smtClean="0"/>
              <a:t>语言的灵活性及其代价</a:t>
            </a:r>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576" y="1700808"/>
            <a:ext cx="3456384" cy="3600400"/>
          </a:xfrm>
          <a:prstGeom prst="rect">
            <a:avLst/>
          </a:prstGeom>
          <a:noFill/>
          <a:ln w="9525" cmpd="sng">
            <a:solidFill>
              <a:srgbClr val="008000"/>
            </a:solidFill>
            <a:miter lim="800000"/>
            <a:headEnd/>
            <a:tailEnd/>
          </a:ln>
          <a:effectLst>
            <a:glow rad="228600">
              <a:schemeClr val="accent2">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
        <p:nvSpPr>
          <p:cNvPr id="27652" name="TextBox 2"/>
          <p:cNvSpPr txBox="1">
            <a:spLocks noChangeArrowheads="1"/>
          </p:cNvSpPr>
          <p:nvPr/>
        </p:nvSpPr>
        <p:spPr bwMode="auto">
          <a:xfrm>
            <a:off x="2782888" y="5589588"/>
            <a:ext cx="25209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t>PL/1</a:t>
            </a:r>
            <a:r>
              <a:rPr lang="zh-CN" altLang="en-US" sz="1800"/>
              <a:t>的安全设施</a:t>
            </a:r>
          </a:p>
        </p:txBody>
      </p:sp>
      <p:cxnSp>
        <p:nvCxnSpPr>
          <p:cNvPr id="5" name="Straight Connector 4"/>
          <p:cNvCxnSpPr/>
          <p:nvPr/>
        </p:nvCxnSpPr>
        <p:spPr>
          <a:xfrm>
            <a:off x="3359151" y="2776538"/>
            <a:ext cx="684213"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pic>
        <p:nvPicPr>
          <p:cNvPr id="2765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2801" y="2747963"/>
            <a:ext cx="688975" cy="2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4032" y="1700808"/>
            <a:ext cx="3600400" cy="3600400"/>
          </a:xfrm>
          <a:prstGeom prst="rect">
            <a:avLst/>
          </a:prstGeom>
          <a:noFill/>
          <a:ln w="9525" cmpd="sng">
            <a:solidFill>
              <a:srgbClr val="FFC000"/>
            </a:solidFill>
            <a:miter lim="800000"/>
            <a:headEnd/>
            <a:tailEnd/>
          </a:ln>
          <a:effectLst>
            <a:glow rad="139700">
              <a:schemeClr val="accent1">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
        <p:nvSpPr>
          <p:cNvPr id="6" name="Oval 5"/>
          <p:cNvSpPr/>
          <p:nvPr/>
        </p:nvSpPr>
        <p:spPr>
          <a:xfrm>
            <a:off x="8472489" y="1700214"/>
            <a:ext cx="719137" cy="43338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7657" name="TextBox 6"/>
          <p:cNvSpPr txBox="1">
            <a:spLocks noChangeArrowheads="1"/>
          </p:cNvSpPr>
          <p:nvPr/>
        </p:nvSpPr>
        <p:spPr bwMode="auto">
          <a:xfrm>
            <a:off x="6888163" y="5589588"/>
            <a:ext cx="23034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a:t>在</a:t>
            </a:r>
            <a:r>
              <a:rPr lang="en-US" altLang="zh-CN" sz="1800"/>
              <a:t>C</a:t>
            </a:r>
            <a:r>
              <a:rPr lang="zh-CN" altLang="en-US" sz="1800"/>
              <a:t>中由程序员控制</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smtClean="0"/>
              <a:t>高效的</a:t>
            </a:r>
            <a:r>
              <a:rPr lang="en-US" altLang="zh-CN" smtClean="0"/>
              <a:t>C</a:t>
            </a:r>
            <a:r>
              <a:rPr lang="zh-CN" altLang="en-US" smtClean="0"/>
              <a:t>代码中隐藏的“风险”</a:t>
            </a:r>
          </a:p>
        </p:txBody>
      </p:sp>
      <p:pic>
        <p:nvPicPr>
          <p:cNvPr id="28675"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47850" y="1444625"/>
            <a:ext cx="7570788" cy="407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云形标注 5"/>
          <p:cNvSpPr/>
          <p:nvPr/>
        </p:nvSpPr>
        <p:spPr>
          <a:xfrm>
            <a:off x="7608888" y="3816350"/>
            <a:ext cx="2951162" cy="1728788"/>
          </a:xfrm>
          <a:prstGeom prst="cloudCallout">
            <a:avLst>
              <a:gd name="adj1" fmla="val -62737"/>
              <a:gd name="adj2" fmla="val 1270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3200" dirty="0"/>
              <a:t>风险性体现在哪里？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zh-CN" altLang="en-US" smtClean="0"/>
              <a:t>机器的抽象</a:t>
            </a:r>
            <a:r>
              <a:rPr lang="en-US" altLang="zh-CN" smtClean="0"/>
              <a:t>-</a:t>
            </a:r>
            <a:r>
              <a:rPr lang="zh-CN" altLang="en-US" smtClean="0"/>
              <a:t>命令式编程</a:t>
            </a:r>
          </a:p>
        </p:txBody>
      </p:sp>
      <p:pic>
        <p:nvPicPr>
          <p:cNvPr id="296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4813" y="1196976"/>
            <a:ext cx="4781550" cy="3414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4763" y="4611688"/>
            <a:ext cx="304165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文本框 3"/>
          <p:cNvSpPr txBox="1"/>
          <p:nvPr/>
        </p:nvSpPr>
        <p:spPr>
          <a:xfrm>
            <a:off x="6762750" y="1417638"/>
            <a:ext cx="3754438" cy="4400550"/>
          </a:xfrm>
          <a:prstGeom prst="rect">
            <a:avLst/>
          </a:prstGeom>
          <a:noFill/>
        </p:spPr>
        <p:txBody>
          <a:bodyPr>
            <a:spAutoFit/>
          </a:bodyPr>
          <a:lstStyle/>
          <a:p>
            <a:pPr eaLnBrk="1" hangingPunct="1">
              <a:defRPr/>
            </a:pPr>
            <a:r>
              <a:rPr lang="zh-CN" altLang="en-US" sz="4000" dirty="0">
                <a:solidFill>
                  <a:schemeClr val="accent6">
                    <a:lumMod val="75000"/>
                  </a:schemeClr>
                </a:solidFill>
                <a:latin typeface="华文行楷" panose="02010800040101010101" pitchFamily="2" charset="-122"/>
                <a:ea typeface="华文行楷" panose="02010800040101010101" pitchFamily="2" charset="-122"/>
              </a:rPr>
              <a:t>问题</a:t>
            </a:r>
            <a:r>
              <a:rPr lang="en-US" altLang="zh-CN" sz="4000" dirty="0">
                <a:solidFill>
                  <a:schemeClr val="accent6">
                    <a:lumMod val="75000"/>
                  </a:schemeClr>
                </a:solidFill>
                <a:latin typeface="华文行楷" panose="02010800040101010101" pitchFamily="2" charset="-122"/>
                <a:ea typeface="华文行楷" panose="02010800040101010101" pitchFamily="2" charset="-122"/>
              </a:rPr>
              <a:t>8</a:t>
            </a:r>
            <a:r>
              <a:rPr lang="zh-CN" altLang="en-US" sz="4000" dirty="0">
                <a:solidFill>
                  <a:schemeClr val="accent6">
                    <a:lumMod val="75000"/>
                  </a:schemeClr>
                </a:solidFill>
                <a:latin typeface="华文行楷" panose="02010800040101010101" pitchFamily="2" charset="-122"/>
                <a:ea typeface="华文行楷" panose="02010800040101010101" pitchFamily="2" charset="-122"/>
              </a:rPr>
              <a:t>：既然命令式程序以修改数据为己任，那么内存里的数据，一定是只会被“我自己”修改吗？</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5016501" y="1900239"/>
            <a:ext cx="5256213" cy="41433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 name="Rectangle 2"/>
          <p:cNvSpPr/>
          <p:nvPr/>
        </p:nvSpPr>
        <p:spPr>
          <a:xfrm>
            <a:off x="3704961" y="2967336"/>
            <a:ext cx="4782078" cy="1908215"/>
          </a:xfrm>
          <a:prstGeom prst="rect">
            <a:avLst/>
          </a:prstGeom>
          <a:noFill/>
        </p:spPr>
        <p:txBody>
          <a:bodyPr wrap="none">
            <a:spAutoFit/>
          </a:bodyPr>
          <a:lstStyle/>
          <a:p>
            <a:pPr eaLnBrk="1" hangingPunct="1">
              <a:defRPr/>
            </a:pPr>
            <a:r>
              <a:rPr lang="zh-CN" alt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charset="0"/>
                <a:ea typeface="宋体" charset="-122"/>
              </a:rPr>
              <a:t>问题</a:t>
            </a:r>
            <a:r>
              <a:rPr lang="en-US" altLang="zh-CN"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charset="0"/>
                <a:ea typeface="宋体" charset="-122"/>
              </a:rPr>
              <a:t>9:</a:t>
            </a:r>
          </a:p>
          <a:p>
            <a:pPr eaLnBrk="1" hangingPunct="1">
              <a:spcBef>
                <a:spcPts val="1200"/>
              </a:spcBef>
              <a:defRPr/>
            </a:pPr>
            <a:r>
              <a:rPr lang="zh-CN" alt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charset="0"/>
                <a:ea typeface="宋体" charset="-122"/>
              </a:rPr>
              <a:t>这是什么意思</a:t>
            </a:r>
            <a:r>
              <a:rPr lang="en-US" altLang="zh-CN"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charset="0"/>
                <a:ea typeface="宋体" charset="-122"/>
              </a:rPr>
              <a:t>?</a:t>
            </a:r>
          </a:p>
        </p:txBody>
      </p:sp>
      <p:sp>
        <p:nvSpPr>
          <p:cNvPr id="30724" name="文本框 3"/>
          <p:cNvSpPr txBox="1">
            <a:spLocks noChangeArrowheads="1"/>
          </p:cNvSpPr>
          <p:nvPr/>
        </p:nvSpPr>
        <p:spPr bwMode="auto">
          <a:xfrm>
            <a:off x="2063751" y="1052514"/>
            <a:ext cx="8208963"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a:t>While this paradigm is close to the real architecture of the computer, it is quite far from its mathematical origins</a:t>
            </a:r>
            <a:endParaRPr lang="zh-CN" altLang="en-US" sz="320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zh-CN" altLang="en-US" smtClean="0"/>
              <a:t>算法即函数</a:t>
            </a:r>
            <a:r>
              <a:rPr lang="en-US" altLang="zh-CN" smtClean="0"/>
              <a:t>-LISP</a:t>
            </a:r>
            <a:r>
              <a:rPr lang="zh-CN" altLang="en-US" smtClean="0"/>
              <a:t>语言</a:t>
            </a:r>
          </a:p>
        </p:txBody>
      </p:sp>
      <p:pic>
        <p:nvPicPr>
          <p:cNvPr id="3174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560" y="3395859"/>
            <a:ext cx="7416824" cy="2638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5560" y="1052736"/>
            <a:ext cx="7837620" cy="148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49" name="TextBox 3"/>
          <p:cNvSpPr txBox="1">
            <a:spLocks noChangeArrowheads="1"/>
          </p:cNvSpPr>
          <p:nvPr/>
        </p:nvSpPr>
        <p:spPr bwMode="auto">
          <a:xfrm>
            <a:off x="1981200" y="6211399"/>
            <a:ext cx="84352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800" dirty="0">
                <a:solidFill>
                  <a:srgbClr val="C00000"/>
                </a:solidFill>
                <a:latin typeface="华文新魏" panose="02010800040101010101" pitchFamily="2" charset="-122"/>
                <a:ea typeface="华文新魏" panose="02010800040101010101" pitchFamily="2" charset="-122"/>
              </a:rPr>
              <a:t>数据的形式和“程序”（函数）是一样的 </a:t>
            </a:r>
            <a:r>
              <a:rPr lang="en-US" altLang="zh-CN" sz="2800" dirty="0">
                <a:solidFill>
                  <a:srgbClr val="C00000"/>
                </a:solidFill>
                <a:latin typeface="华文新魏" panose="02010800040101010101" pitchFamily="2" charset="-122"/>
                <a:ea typeface="华文新魏" panose="02010800040101010101" pitchFamily="2" charset="-122"/>
              </a:rPr>
              <a:t>-</a:t>
            </a:r>
            <a:r>
              <a:rPr lang="zh-CN" altLang="en-US" sz="2800" dirty="0">
                <a:solidFill>
                  <a:srgbClr val="C00000"/>
                </a:solidFill>
                <a:latin typeface="华文新魏" panose="02010800040101010101" pitchFamily="2" charset="-122"/>
                <a:ea typeface="华文新魏" panose="02010800040101010101" pitchFamily="2" charset="-122"/>
              </a:rPr>
              <a:t> </a:t>
            </a:r>
            <a:r>
              <a:rPr lang="en-US" altLang="zh-CN" sz="2800" dirty="0">
                <a:solidFill>
                  <a:srgbClr val="C00000"/>
                </a:solidFill>
                <a:latin typeface="华文新魏" panose="02010800040101010101" pitchFamily="2" charset="-122"/>
                <a:ea typeface="华文新魏" panose="02010800040101010101" pitchFamily="2" charset="-122"/>
              </a:rPr>
              <a:t>list</a:t>
            </a:r>
            <a:endParaRPr lang="zh-CN" altLang="en-US" sz="2800" dirty="0">
              <a:solidFill>
                <a:srgbClr val="C00000"/>
              </a:solidFill>
              <a:latin typeface="华文新魏" panose="02010800040101010101" pitchFamily="2" charset="-122"/>
              <a:ea typeface="华文新魏" panose="02010800040101010101" pitchFamily="2" charset="-122"/>
            </a:endParaRPr>
          </a:p>
        </p:txBody>
      </p:sp>
      <p:sp>
        <p:nvSpPr>
          <p:cNvPr id="2" name="文本框 1"/>
          <p:cNvSpPr txBox="1"/>
          <p:nvPr/>
        </p:nvSpPr>
        <p:spPr>
          <a:xfrm>
            <a:off x="7787734" y="655013"/>
            <a:ext cx="2304256" cy="523220"/>
          </a:xfrm>
          <a:prstGeom prst="rect">
            <a:avLst/>
          </a:prstGeom>
          <a:noFill/>
        </p:spPr>
        <p:txBody>
          <a:bodyPr wrap="square" rtlCol="0">
            <a:spAutoFit/>
          </a:bodyPr>
          <a:lstStyle/>
          <a:p>
            <a:r>
              <a:rPr lang="zh-CN" altLang="en-US" sz="2800" dirty="0">
                <a:solidFill>
                  <a:srgbClr val="C00000"/>
                </a:solidFill>
                <a:latin typeface="华文新魏" panose="02010800040101010101" pitchFamily="2" charset="-122"/>
                <a:ea typeface="华文新魏" panose="02010800040101010101" pitchFamily="2" charset="-122"/>
              </a:rPr>
              <a:t>数据的形式</a:t>
            </a:r>
            <a:endParaRPr lang="zh-CN" altLang="en-US" sz="2800" dirty="0"/>
          </a:p>
        </p:txBody>
      </p:sp>
      <p:sp>
        <p:nvSpPr>
          <p:cNvPr id="7" name="文本框 6"/>
          <p:cNvSpPr txBox="1"/>
          <p:nvPr/>
        </p:nvSpPr>
        <p:spPr>
          <a:xfrm>
            <a:off x="7787734" y="2872639"/>
            <a:ext cx="2304256" cy="523220"/>
          </a:xfrm>
          <a:prstGeom prst="rect">
            <a:avLst/>
          </a:prstGeom>
          <a:noFill/>
        </p:spPr>
        <p:txBody>
          <a:bodyPr wrap="square" rtlCol="0">
            <a:spAutoFit/>
          </a:bodyPr>
          <a:lstStyle/>
          <a:p>
            <a:r>
              <a:rPr lang="zh-CN" altLang="en-US" sz="2800" dirty="0">
                <a:solidFill>
                  <a:srgbClr val="C00000"/>
                </a:solidFill>
                <a:latin typeface="华文新魏" panose="02010800040101010101" pitchFamily="2" charset="-122"/>
                <a:ea typeface="华文新魏" panose="02010800040101010101" pitchFamily="2" charset="-122"/>
              </a:rPr>
              <a:t>程序的形式</a:t>
            </a:r>
            <a:endParaRPr lang="zh-CN" altLang="en-US" sz="2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smtClean="0"/>
              <a:t>如何定义</a:t>
            </a:r>
            <a:r>
              <a:rPr lang="en-US" altLang="zh-CN" smtClean="0"/>
              <a:t>salary</a:t>
            </a:r>
            <a:r>
              <a:rPr lang="zh-CN" altLang="en-US" smtClean="0"/>
              <a:t>函数？</a:t>
            </a:r>
          </a:p>
        </p:txBody>
      </p:sp>
      <p:pic>
        <p:nvPicPr>
          <p:cNvPr id="32771"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4965" y="3789040"/>
            <a:ext cx="9414653" cy="15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432" y="1417639"/>
            <a:ext cx="7785100" cy="147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文本框 4"/>
          <p:cNvSpPr txBox="1"/>
          <p:nvPr/>
        </p:nvSpPr>
        <p:spPr>
          <a:xfrm>
            <a:off x="8112224" y="847726"/>
            <a:ext cx="2304256" cy="523220"/>
          </a:xfrm>
          <a:prstGeom prst="rect">
            <a:avLst/>
          </a:prstGeom>
          <a:noFill/>
        </p:spPr>
        <p:txBody>
          <a:bodyPr wrap="square" rtlCol="0">
            <a:spAutoFit/>
          </a:bodyPr>
          <a:lstStyle/>
          <a:p>
            <a:r>
              <a:rPr lang="zh-CN" altLang="en-US" sz="2800" dirty="0" smtClean="0">
                <a:solidFill>
                  <a:srgbClr val="C00000"/>
                </a:solidFill>
                <a:latin typeface="华文新魏" panose="02010800040101010101" pitchFamily="2" charset="-122"/>
                <a:ea typeface="华文新魏" panose="02010800040101010101" pitchFamily="2" charset="-122"/>
              </a:rPr>
              <a:t>数据</a:t>
            </a:r>
            <a:endParaRPr lang="zh-CN" altLang="en-US" sz="2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smtClean="0"/>
              <a:t>观察以下定义</a:t>
            </a:r>
          </a:p>
        </p:txBody>
      </p:sp>
      <p:pic>
        <p:nvPicPr>
          <p:cNvPr id="33795"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73421" y="1417639"/>
            <a:ext cx="6442075"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6"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68657" y="3357564"/>
            <a:ext cx="6180138"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2"/>
          <p:cNvSpPr txBox="1">
            <a:spLocks noChangeArrowheads="1"/>
          </p:cNvSpPr>
          <p:nvPr/>
        </p:nvSpPr>
        <p:spPr bwMode="auto">
          <a:xfrm>
            <a:off x="8051355" y="1820681"/>
            <a:ext cx="417512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800" b="1" dirty="0">
                <a:solidFill>
                  <a:srgbClr val="008000"/>
                </a:solidFill>
                <a:latin typeface="华文新魏" panose="02010800040101010101" pitchFamily="2" charset="-122"/>
                <a:ea typeface="华文新魏" panose="02010800040101010101" pitchFamily="2" charset="-122"/>
              </a:rPr>
              <a:t>这也可以看作函数</a:t>
            </a:r>
            <a:r>
              <a:rPr lang="en-US" altLang="zh-CN" sz="2800" b="1" dirty="0">
                <a:solidFill>
                  <a:srgbClr val="008000"/>
                </a:solidFill>
                <a:latin typeface="华文新魏" panose="02010800040101010101" pitchFamily="2" charset="-122"/>
                <a:ea typeface="华文新魏" panose="02010800040101010101" pitchFamily="2" charset="-122"/>
              </a:rPr>
              <a:t>sum-salaries</a:t>
            </a:r>
            <a:r>
              <a:rPr lang="zh-CN" altLang="en-US" sz="2800" b="1" dirty="0">
                <a:solidFill>
                  <a:srgbClr val="008000"/>
                </a:solidFill>
                <a:latin typeface="华文新魏" panose="02010800040101010101" pitchFamily="2" charset="-122"/>
                <a:ea typeface="华文新魏" panose="02010800040101010101" pitchFamily="2" charset="-122"/>
              </a:rPr>
              <a:t>的递归定义。</a:t>
            </a:r>
          </a:p>
        </p:txBody>
      </p:sp>
      <p:sp>
        <p:nvSpPr>
          <p:cNvPr id="6" name="文本框 5"/>
          <p:cNvSpPr txBox="1">
            <a:spLocks noChangeArrowheads="1"/>
          </p:cNvSpPr>
          <p:nvPr/>
        </p:nvSpPr>
        <p:spPr bwMode="auto">
          <a:xfrm>
            <a:off x="1981200" y="4697324"/>
            <a:ext cx="872331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t>Unlike the formulation of this algorithm in </a:t>
            </a:r>
            <a:r>
              <a:rPr lang="en-US" altLang="zh-CN" sz="2400" dirty="0" smtClean="0"/>
              <a:t>Imperative language, </a:t>
            </a:r>
            <a:r>
              <a:rPr lang="en-US" altLang="zh-CN" sz="2400" dirty="0"/>
              <a:t>this definition is recursive. And, in fact, recursion is the central and most natural control structure in LISP.</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zh-CN" altLang="en-US" smtClean="0"/>
              <a:t>类似的架构，不同的视点</a:t>
            </a:r>
          </a:p>
        </p:txBody>
      </p:sp>
      <p:pic>
        <p:nvPicPr>
          <p:cNvPr id="3481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650" y="1196975"/>
            <a:ext cx="4535488" cy="345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20" name="TextBox 2"/>
          <p:cNvSpPr txBox="1">
            <a:spLocks noChangeArrowheads="1"/>
          </p:cNvSpPr>
          <p:nvPr/>
        </p:nvSpPr>
        <p:spPr bwMode="auto">
          <a:xfrm>
            <a:off x="2640013" y="4865689"/>
            <a:ext cx="46799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t>Functional programming: </a:t>
            </a:r>
            <a:r>
              <a:rPr lang="zh-CN" altLang="en-US" sz="1800"/>
              <a:t>有什么不同？</a:t>
            </a:r>
            <a:endParaRPr lang="en-US" altLang="zh-CN" sz="1800"/>
          </a:p>
        </p:txBody>
      </p:sp>
      <p:sp>
        <p:nvSpPr>
          <p:cNvPr id="4" name="Rectangle 3"/>
          <p:cNvSpPr/>
          <p:nvPr/>
        </p:nvSpPr>
        <p:spPr>
          <a:xfrm>
            <a:off x="7392144" y="1511141"/>
            <a:ext cx="3024336" cy="3477875"/>
          </a:xfrm>
          <a:prstGeom prst="rect">
            <a:avLst/>
          </a:prstGeom>
          <a:noFill/>
        </p:spPr>
        <p:txBody>
          <a:bodyPr>
            <a:spAutoFit/>
          </a:bodyPr>
          <a:lstStyle/>
          <a:p>
            <a:pPr eaLnBrk="1" hangingPunct="1">
              <a:defRPr/>
            </a:pPr>
            <a:r>
              <a:rPr lang="zh-CN" altLang="en-US" sz="3200" dirty="0">
                <a:ln w="24500" cmpd="dbl">
                  <a:solidFill>
                    <a:schemeClr val="accent2">
                      <a:shade val="85000"/>
                      <a:satMod val="155000"/>
                    </a:schemeClr>
                  </a:solidFill>
                  <a:prstDash val="solid"/>
                  <a:miter lim="800000"/>
                </a:ln>
                <a:latin typeface="黑体" panose="02010609060101010101" pitchFamily="49" charset="-122"/>
                <a:ea typeface="黑体" panose="02010609060101010101" pitchFamily="49" charset="-122"/>
              </a:rPr>
              <a:t>问题</a:t>
            </a:r>
            <a:r>
              <a:rPr lang="en-US" altLang="zh-CN" sz="3200" dirty="0">
                <a:ln w="24500" cmpd="dbl">
                  <a:solidFill>
                    <a:schemeClr val="accent2">
                      <a:shade val="85000"/>
                      <a:satMod val="155000"/>
                    </a:schemeClr>
                  </a:solidFill>
                  <a:prstDash val="solid"/>
                  <a:miter lim="800000"/>
                </a:ln>
                <a:latin typeface="黑体" panose="02010609060101010101" pitchFamily="49" charset="-122"/>
                <a:ea typeface="黑体" panose="02010609060101010101" pitchFamily="49" charset="-122"/>
              </a:rPr>
              <a:t>10</a:t>
            </a:r>
            <a:r>
              <a:rPr lang="zh-CN" altLang="en-US" sz="3200" dirty="0">
                <a:ln w="24500" cmpd="dbl">
                  <a:solidFill>
                    <a:schemeClr val="accent2">
                      <a:shade val="85000"/>
                      <a:satMod val="155000"/>
                    </a:schemeClr>
                  </a:solidFill>
                  <a:prstDash val="solid"/>
                  <a:miter lim="800000"/>
                </a:ln>
                <a:latin typeface="黑体" panose="02010609060101010101" pitchFamily="49" charset="-122"/>
                <a:ea typeface="黑体" panose="02010609060101010101" pitchFamily="49" charset="-122"/>
              </a:rPr>
              <a:t>：</a:t>
            </a:r>
            <a:endParaRPr lang="en-US" altLang="zh-CN" sz="3200" dirty="0">
              <a:ln w="24500" cmpd="dbl">
                <a:solidFill>
                  <a:schemeClr val="accent2">
                    <a:shade val="85000"/>
                    <a:satMod val="155000"/>
                  </a:schemeClr>
                </a:solidFill>
                <a:prstDash val="solid"/>
                <a:miter lim="800000"/>
              </a:ln>
              <a:latin typeface="黑体" panose="02010609060101010101" pitchFamily="49" charset="-122"/>
              <a:ea typeface="黑体" panose="02010609060101010101" pitchFamily="49" charset="-122"/>
            </a:endParaRPr>
          </a:p>
          <a:p>
            <a:pPr eaLnBrk="1" hangingPunct="1">
              <a:spcBef>
                <a:spcPts val="1200"/>
              </a:spcBef>
              <a:defRPr/>
            </a:pPr>
            <a:r>
              <a:rPr lang="zh-CN" altLang="en-US" sz="2800" dirty="0">
                <a:ln w="24500" cmpd="dbl">
                  <a:solidFill>
                    <a:schemeClr val="accent2">
                      <a:shade val="85000"/>
                      <a:satMod val="155000"/>
                    </a:schemeClr>
                  </a:solidFill>
                  <a:prstDash val="solid"/>
                  <a:miter lim="800000"/>
                </a:ln>
                <a:latin typeface="黑体" panose="02010609060101010101" pitchFamily="49" charset="-122"/>
                <a:ea typeface="黑体" panose="02010609060101010101" pitchFamily="49" charset="-122"/>
              </a:rPr>
              <a:t>什么是“</a:t>
            </a:r>
            <a:r>
              <a:rPr lang="en-US" altLang="zh-CN" sz="2800" dirty="0">
                <a:ln w="24500" cmpd="dbl">
                  <a:solidFill>
                    <a:schemeClr val="accent2">
                      <a:shade val="85000"/>
                      <a:satMod val="155000"/>
                    </a:schemeClr>
                  </a:solidFill>
                  <a:prstDash val="solid"/>
                  <a:miter lim="800000"/>
                </a:ln>
                <a:latin typeface="黑体" panose="02010609060101010101" pitchFamily="49" charset="-122"/>
                <a:ea typeface="黑体" panose="02010609060101010101" pitchFamily="49" charset="-122"/>
              </a:rPr>
              <a:t>garbage collector</a:t>
            </a:r>
            <a:r>
              <a:rPr lang="zh-CN" altLang="en-US" sz="2800" dirty="0">
                <a:ln w="24500" cmpd="dbl">
                  <a:solidFill>
                    <a:schemeClr val="accent2">
                      <a:shade val="85000"/>
                      <a:satMod val="155000"/>
                    </a:schemeClr>
                  </a:solidFill>
                  <a:prstDash val="solid"/>
                  <a:miter lim="800000"/>
                </a:ln>
                <a:latin typeface="黑体" panose="02010609060101010101" pitchFamily="49" charset="-122"/>
                <a:ea typeface="黑体" panose="02010609060101010101" pitchFamily="49" charset="-122"/>
              </a:rPr>
              <a:t>”？</a:t>
            </a:r>
            <a:endParaRPr lang="en-US" altLang="zh-CN" sz="2800" dirty="0">
              <a:ln w="24500" cmpd="dbl">
                <a:solidFill>
                  <a:schemeClr val="accent2">
                    <a:shade val="85000"/>
                    <a:satMod val="155000"/>
                  </a:schemeClr>
                </a:solidFill>
                <a:prstDash val="solid"/>
                <a:miter lim="800000"/>
              </a:ln>
              <a:latin typeface="黑体" panose="02010609060101010101" pitchFamily="49" charset="-122"/>
              <a:ea typeface="黑体" panose="02010609060101010101" pitchFamily="49" charset="-122"/>
            </a:endParaRPr>
          </a:p>
          <a:p>
            <a:pPr eaLnBrk="1" hangingPunct="1">
              <a:spcBef>
                <a:spcPts val="1200"/>
              </a:spcBef>
              <a:defRPr/>
            </a:pPr>
            <a:r>
              <a:rPr lang="zh-CN" altLang="en-US" sz="2800" dirty="0">
                <a:ln w="24500" cmpd="dbl">
                  <a:solidFill>
                    <a:schemeClr val="accent2">
                      <a:shade val="85000"/>
                      <a:satMod val="155000"/>
                    </a:schemeClr>
                  </a:solidFill>
                  <a:prstDash val="solid"/>
                  <a:miter lim="800000"/>
                </a:ln>
                <a:latin typeface="黑体" panose="02010609060101010101" pitchFamily="49" charset="-122"/>
                <a:ea typeface="黑体" panose="02010609060101010101" pitchFamily="49" charset="-122"/>
              </a:rPr>
              <a:t>为什么它对于</a:t>
            </a:r>
            <a:r>
              <a:rPr lang="en-US" altLang="zh-CN" sz="2800" dirty="0">
                <a:ln w="24500" cmpd="dbl">
                  <a:solidFill>
                    <a:schemeClr val="accent2">
                      <a:shade val="85000"/>
                      <a:satMod val="155000"/>
                    </a:schemeClr>
                  </a:solidFill>
                  <a:prstDash val="solid"/>
                  <a:miter lim="800000"/>
                </a:ln>
                <a:latin typeface="黑体" panose="02010609060101010101" pitchFamily="49" charset="-122"/>
                <a:ea typeface="黑体" panose="02010609060101010101" pitchFamily="49" charset="-122"/>
              </a:rPr>
              <a:t>functional programming</a:t>
            </a:r>
            <a:r>
              <a:rPr lang="zh-CN" altLang="en-US" sz="2800" dirty="0">
                <a:ln w="24500" cmpd="dbl">
                  <a:solidFill>
                    <a:schemeClr val="accent2">
                      <a:shade val="85000"/>
                      <a:satMod val="155000"/>
                    </a:schemeClr>
                  </a:solidFill>
                  <a:prstDash val="solid"/>
                  <a:miter lim="800000"/>
                </a:ln>
                <a:latin typeface="黑体" panose="02010609060101010101" pitchFamily="49" charset="-122"/>
                <a:ea typeface="黑体" panose="02010609060101010101" pitchFamily="49" charset="-122"/>
              </a:rPr>
              <a:t>很重要？</a:t>
            </a:r>
            <a:endParaRPr lang="en-US" altLang="zh-CN" sz="2800" dirty="0">
              <a:ln w="24500" cmpd="dbl">
                <a:solidFill>
                  <a:schemeClr val="accent2">
                    <a:shade val="85000"/>
                    <a:satMod val="155000"/>
                  </a:schemeClr>
                </a:solidFill>
                <a:prstDash val="solid"/>
                <a:miter lim="800000"/>
              </a:ln>
              <a:latin typeface="黑体" panose="02010609060101010101" pitchFamily="49" charset="-122"/>
              <a:ea typeface="黑体" panose="02010609060101010101" pitchFamily="49" charset="-122"/>
            </a:endParaRPr>
          </a:p>
        </p:txBody>
      </p:sp>
      <p:sp>
        <p:nvSpPr>
          <p:cNvPr id="5" name="TextBox 4"/>
          <p:cNvSpPr txBox="1">
            <a:spLocks noChangeArrowheads="1"/>
          </p:cNvSpPr>
          <p:nvPr/>
        </p:nvSpPr>
        <p:spPr bwMode="auto">
          <a:xfrm>
            <a:off x="839416" y="5419726"/>
            <a:ext cx="1008112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800" dirty="0">
                <a:solidFill>
                  <a:srgbClr val="C00000"/>
                </a:solidFill>
                <a:latin typeface="华文楷体" panose="02010600040101010101" pitchFamily="2" charset="-122"/>
                <a:ea typeface="华文楷体" panose="02010600040101010101" pitchFamily="2" charset="-122"/>
              </a:rPr>
              <a:t>程序和数据的界限消失了（程序只是函数调用）；</a:t>
            </a:r>
            <a:endParaRPr lang="en-US" altLang="zh-CN" sz="2800" dirty="0">
              <a:solidFill>
                <a:srgbClr val="C00000"/>
              </a:solidFill>
              <a:latin typeface="华文楷体" panose="02010600040101010101" pitchFamily="2" charset="-122"/>
              <a:ea typeface="华文楷体" panose="02010600040101010101" pitchFamily="2" charset="-122"/>
            </a:endParaRPr>
          </a:p>
          <a:p>
            <a:pPr eaLnBrk="1" hangingPunct="1">
              <a:spcBef>
                <a:spcPct val="0"/>
              </a:spcBef>
              <a:buClrTx/>
              <a:buSzTx/>
              <a:buFontTx/>
              <a:buNone/>
            </a:pPr>
            <a:r>
              <a:rPr lang="zh-CN" altLang="en-US" sz="2800" dirty="0">
                <a:solidFill>
                  <a:srgbClr val="C00000"/>
                </a:solidFill>
                <a:latin typeface="华文楷体" panose="02010600040101010101" pitchFamily="2" charset="-122"/>
                <a:ea typeface="华文楷体" panose="02010600040101010101" pitchFamily="2" charset="-122"/>
              </a:rPr>
              <a:t>运行栈成为核心，而数据区不是程序员考虑的事了。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arn(inVertical)">
                                      <p:cBhvr>
                                        <p:cTn id="10" dur="500"/>
                                        <p:tgtEl>
                                          <p:spTgt spid="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zh-CN" altLang="en-US" smtClean="0"/>
              <a:t>完全不同的模型</a:t>
            </a:r>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5520" y="1268760"/>
            <a:ext cx="5256584" cy="2558700"/>
          </a:xfrm>
          <a:prstGeom prst="rect">
            <a:avLst/>
          </a:prstGeom>
          <a:noFill/>
          <a:ln w="9525" cmpd="sng">
            <a:solidFill>
              <a:srgbClr val="92D050"/>
            </a:solidFill>
            <a:miter lim="800000"/>
            <a:headEnd/>
            <a:tailEnd/>
          </a:ln>
          <a:effectLst>
            <a:glow rad="101600">
              <a:schemeClr val="accent6">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pic>
        <p:nvPicPr>
          <p:cNvPr id="3584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089" y="4005263"/>
            <a:ext cx="410527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45" name="TextBox 2"/>
          <p:cNvSpPr txBox="1">
            <a:spLocks noChangeArrowheads="1"/>
          </p:cNvSpPr>
          <p:nvPr/>
        </p:nvSpPr>
        <p:spPr bwMode="auto">
          <a:xfrm>
            <a:off x="1091444" y="5014065"/>
            <a:ext cx="1000911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dirty="0">
                <a:solidFill>
                  <a:srgbClr val="008000"/>
                </a:solidFill>
                <a:latin typeface="华文楷体" panose="02010600040101010101" pitchFamily="2" charset="-122"/>
                <a:ea typeface="华文楷体" panose="02010600040101010101" pitchFamily="2" charset="-122"/>
              </a:rPr>
              <a:t>Prolog</a:t>
            </a:r>
            <a:r>
              <a:rPr lang="zh-CN" altLang="en-US" sz="2400" b="1" dirty="0">
                <a:solidFill>
                  <a:srgbClr val="008000"/>
                </a:solidFill>
                <a:latin typeface="华文楷体" panose="02010600040101010101" pitchFamily="2" charset="-122"/>
                <a:ea typeface="华文楷体" panose="02010600040101010101" pitchFamily="2" charset="-122"/>
              </a:rPr>
              <a:t>是通过一个“虚拟机”（推理引擎）来实现的。</a:t>
            </a:r>
            <a:endParaRPr lang="en-US" altLang="zh-CN" sz="2400" b="1" dirty="0">
              <a:solidFill>
                <a:srgbClr val="008000"/>
              </a:solidFill>
              <a:latin typeface="华文楷体" panose="02010600040101010101" pitchFamily="2" charset="-122"/>
              <a:ea typeface="华文楷体" panose="02010600040101010101" pitchFamily="2" charset="-122"/>
            </a:endParaRPr>
          </a:p>
          <a:p>
            <a:pPr eaLnBrk="1" hangingPunct="1">
              <a:spcBef>
                <a:spcPct val="0"/>
              </a:spcBef>
              <a:buClrTx/>
              <a:buSzTx/>
              <a:buFontTx/>
              <a:buNone/>
            </a:pPr>
            <a:r>
              <a:rPr lang="zh-CN" altLang="en-US" sz="2400" b="1" dirty="0">
                <a:solidFill>
                  <a:srgbClr val="008000"/>
                </a:solidFill>
                <a:latin typeface="华文楷体" panose="02010600040101010101" pitchFamily="2" charset="-122"/>
                <a:ea typeface="华文楷体" panose="02010600040101010101" pitchFamily="2" charset="-122"/>
              </a:rPr>
              <a:t>它不仅要决定如何做，还要决定作什么。也就是说，程序员不仅要考虑程序的行为，还得考虑</a:t>
            </a:r>
            <a:r>
              <a:rPr lang="en-US" altLang="zh-CN" sz="2400" b="1" dirty="0">
                <a:solidFill>
                  <a:srgbClr val="008000"/>
                </a:solidFill>
                <a:latin typeface="华文楷体" panose="02010600040101010101" pitchFamily="2" charset="-122"/>
                <a:ea typeface="华文楷体" panose="02010600040101010101" pitchFamily="2" charset="-122"/>
              </a:rPr>
              <a:t>interpreter</a:t>
            </a:r>
            <a:r>
              <a:rPr lang="zh-CN" altLang="en-US" sz="2400" b="1" dirty="0">
                <a:solidFill>
                  <a:srgbClr val="008000"/>
                </a:solidFill>
                <a:latin typeface="华文楷体" panose="02010600040101010101" pitchFamily="2" charset="-122"/>
                <a:ea typeface="华文楷体" panose="02010600040101010101" pitchFamily="2" charset="-122"/>
              </a:rPr>
              <a:t>的行为。</a:t>
            </a:r>
          </a:p>
        </p:txBody>
      </p:sp>
      <p:cxnSp>
        <p:nvCxnSpPr>
          <p:cNvPr id="5" name="Straight Arrow Connector 4"/>
          <p:cNvCxnSpPr>
            <a:stCxn id="2" idx="1"/>
          </p:cNvCxnSpPr>
          <p:nvPr/>
        </p:nvCxnSpPr>
        <p:spPr>
          <a:xfrm flipH="1" flipV="1">
            <a:off x="6167440" y="2276477"/>
            <a:ext cx="1418200" cy="96790"/>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35848" name="TextBox 6"/>
          <p:cNvSpPr txBox="1">
            <a:spLocks noChangeArrowheads="1"/>
          </p:cNvSpPr>
          <p:nvPr/>
        </p:nvSpPr>
        <p:spPr bwMode="auto">
          <a:xfrm>
            <a:off x="7226092" y="4035859"/>
            <a:ext cx="41764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C00000"/>
                </a:solidFill>
                <a:latin typeface="华文新魏" panose="02010800040101010101" pitchFamily="2" charset="-122"/>
                <a:ea typeface="华文新魏" panose="02010800040101010101" pitchFamily="2" charset="-122"/>
              </a:rPr>
              <a:t>在</a:t>
            </a:r>
            <a:r>
              <a:rPr lang="en-US" altLang="zh-CN" sz="2400" dirty="0">
                <a:solidFill>
                  <a:srgbClr val="C00000"/>
                </a:solidFill>
                <a:latin typeface="华文新魏" panose="02010800040101010101" pitchFamily="2" charset="-122"/>
                <a:ea typeface="华文新魏" panose="02010800040101010101" pitchFamily="2" charset="-122"/>
              </a:rPr>
              <a:t>logic programming</a:t>
            </a:r>
            <a:r>
              <a:rPr lang="zh-CN" altLang="en-US" sz="2400" dirty="0">
                <a:solidFill>
                  <a:srgbClr val="C00000"/>
                </a:solidFill>
                <a:latin typeface="华文新魏" panose="02010800040101010101" pitchFamily="2" charset="-122"/>
                <a:ea typeface="华文新魏" panose="02010800040101010101" pitchFamily="2" charset="-122"/>
              </a:rPr>
              <a:t>中，“推理”和“计算”是统一的。</a:t>
            </a:r>
          </a:p>
        </p:txBody>
      </p:sp>
      <p:sp>
        <p:nvSpPr>
          <p:cNvPr id="2" name="文本框 1"/>
          <p:cNvSpPr txBox="1"/>
          <p:nvPr/>
        </p:nvSpPr>
        <p:spPr>
          <a:xfrm>
            <a:off x="7585640" y="1588437"/>
            <a:ext cx="4558043" cy="1569660"/>
          </a:xfrm>
          <a:prstGeom prst="rect">
            <a:avLst/>
          </a:prstGeom>
          <a:noFill/>
        </p:spPr>
        <p:txBody>
          <a:bodyPr wrap="none" rtlCol="0">
            <a:spAutoFit/>
          </a:bodyPr>
          <a:lstStyle/>
          <a:p>
            <a:r>
              <a:rPr lang="en-US" altLang="zh-CN" sz="2400" dirty="0"/>
              <a:t>love(</a:t>
            </a:r>
            <a:r>
              <a:rPr lang="en-US" altLang="zh-CN" sz="2400" dirty="0" err="1"/>
              <a:t>Alice,Smith</a:t>
            </a:r>
            <a:r>
              <a:rPr lang="en-US" altLang="zh-CN" sz="2400" dirty="0"/>
              <a:t>). </a:t>
            </a:r>
            <a:br>
              <a:rPr lang="en-US" altLang="zh-CN" sz="2400" dirty="0"/>
            </a:br>
            <a:r>
              <a:rPr lang="en-US" altLang="zh-CN" sz="2400" dirty="0"/>
              <a:t>Love(</a:t>
            </a:r>
            <a:r>
              <a:rPr lang="en-US" altLang="zh-CN" sz="2400" dirty="0" err="1"/>
              <a:t>Smith,Alice</a:t>
            </a:r>
            <a:r>
              <a:rPr lang="en-US" altLang="zh-CN" sz="2400" dirty="0"/>
              <a:t>). </a:t>
            </a:r>
            <a:br>
              <a:rPr lang="en-US" altLang="zh-CN" sz="2400" dirty="0"/>
            </a:br>
            <a:r>
              <a:rPr lang="en-US" altLang="zh-CN" sz="2400" dirty="0"/>
              <a:t>love(</a:t>
            </a:r>
            <a:r>
              <a:rPr lang="en-US" altLang="zh-CN" sz="2400" dirty="0" err="1"/>
              <a:t>John,Alice</a:t>
            </a:r>
            <a:r>
              <a:rPr lang="en-US" altLang="zh-CN" sz="2400" dirty="0"/>
              <a:t>). </a:t>
            </a:r>
            <a:br>
              <a:rPr lang="en-US" altLang="zh-CN" sz="2400" dirty="0"/>
            </a:br>
            <a:r>
              <a:rPr lang="en-US" altLang="zh-CN" sz="2400" dirty="0"/>
              <a:t>lovers(X,Y):-love(X,Y),love(Y,X</a:t>
            </a:r>
            <a:r>
              <a:rPr lang="en-US" altLang="zh-CN" sz="2400" dirty="0" smtClean="0"/>
              <a:t>).</a:t>
            </a:r>
            <a:endParaRPr lang="en-US" altLang="zh-CN" sz="2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逻辑式程序有什么优点呢？</a:t>
            </a:r>
            <a:endParaRPr lang="zh-CN" altLang="en-US" dirty="0"/>
          </a:p>
        </p:txBody>
      </p:sp>
      <p:sp>
        <p:nvSpPr>
          <p:cNvPr id="3" name="内容占位符 2"/>
          <p:cNvSpPr>
            <a:spLocks noGrp="1"/>
          </p:cNvSpPr>
          <p:nvPr>
            <p:ph idx="1"/>
          </p:nvPr>
        </p:nvSpPr>
        <p:spPr/>
        <p:txBody>
          <a:bodyPr/>
          <a:lstStyle/>
          <a:p>
            <a:endParaRPr lang="en-US" altLang="zh-CN" dirty="0" smtClean="0"/>
          </a:p>
          <a:p>
            <a:endParaRPr lang="en-US" altLang="zh-CN" dirty="0"/>
          </a:p>
          <a:p>
            <a:endParaRPr lang="en-US" altLang="zh-CN" dirty="0" smtClean="0"/>
          </a:p>
          <a:p>
            <a:r>
              <a:rPr lang="en-US" altLang="zh-CN" dirty="0" smtClean="0"/>
              <a:t>love(</a:t>
            </a:r>
            <a:r>
              <a:rPr lang="en-US" altLang="zh-CN" dirty="0" err="1" smtClean="0"/>
              <a:t>Jessica,John</a:t>
            </a:r>
            <a:r>
              <a:rPr lang="en-US" altLang="zh-CN" dirty="0" smtClean="0"/>
              <a:t>).</a:t>
            </a:r>
            <a:r>
              <a:rPr lang="en-US" altLang="zh-CN" dirty="0"/>
              <a:t> </a:t>
            </a:r>
            <a:endParaRPr lang="en-US" altLang="zh-CN" dirty="0" smtClean="0"/>
          </a:p>
          <a:p>
            <a:r>
              <a:rPr lang="en-US" altLang="zh-CN" dirty="0" err="1" smtClean="0"/>
              <a:t>rival_in_love</a:t>
            </a:r>
            <a:r>
              <a:rPr lang="en-US" altLang="zh-CN" dirty="0" smtClean="0"/>
              <a:t>(X,Y</a:t>
            </a:r>
            <a:r>
              <a:rPr lang="en-US" altLang="zh-CN" dirty="0"/>
              <a:t>):-love(X,Z),not(love(Z,X)),love(Z,Y</a:t>
            </a:r>
            <a:r>
              <a:rPr lang="en-US" altLang="zh-CN" dirty="0" smtClean="0"/>
              <a:t>).</a:t>
            </a:r>
          </a:p>
          <a:p>
            <a:r>
              <a:rPr lang="zh-CN" altLang="en-US" dirty="0" smtClean="0"/>
              <a:t>？</a:t>
            </a:r>
            <a:r>
              <a:rPr lang="en-US" altLang="zh-CN" dirty="0" smtClean="0"/>
              <a:t>-</a:t>
            </a:r>
            <a:r>
              <a:rPr lang="en-US" altLang="zh-CN" dirty="0" err="1" smtClean="0"/>
              <a:t>rival_in_love</a:t>
            </a:r>
            <a:r>
              <a:rPr lang="en-US" altLang="zh-CN" dirty="0" smtClean="0"/>
              <a:t>(X,Y</a:t>
            </a:r>
            <a:r>
              <a:rPr lang="en-US" altLang="zh-CN" dirty="0"/>
              <a:t>). </a:t>
            </a:r>
            <a:endParaRPr lang="en-US" altLang="zh-CN" dirty="0" smtClean="0"/>
          </a:p>
          <a:p>
            <a:r>
              <a:rPr lang="en-US" altLang="zh-CN" dirty="0" smtClean="0"/>
              <a:t>X=john Y=Smith;</a:t>
            </a:r>
          </a:p>
          <a:p>
            <a:r>
              <a:rPr lang="en-US" altLang="zh-CN" dirty="0" smtClean="0"/>
              <a:t>X=Alice Y=</a:t>
            </a:r>
            <a:r>
              <a:rPr lang="en-US" altLang="zh-CN" dirty="0"/>
              <a:t> </a:t>
            </a:r>
            <a:r>
              <a:rPr lang="en-US" altLang="zh-CN" dirty="0" smtClean="0"/>
              <a:t>Jessica</a:t>
            </a:r>
            <a:endParaRPr lang="zh-CN" altLang="en-US" dirty="0"/>
          </a:p>
        </p:txBody>
      </p:sp>
      <p:sp>
        <p:nvSpPr>
          <p:cNvPr id="4" name="文本框 3"/>
          <p:cNvSpPr txBox="1"/>
          <p:nvPr/>
        </p:nvSpPr>
        <p:spPr>
          <a:xfrm>
            <a:off x="911424" y="1268760"/>
            <a:ext cx="6009979" cy="2062103"/>
          </a:xfrm>
          <a:prstGeom prst="rect">
            <a:avLst/>
          </a:prstGeom>
          <a:noFill/>
        </p:spPr>
        <p:txBody>
          <a:bodyPr wrap="none" rtlCol="0">
            <a:spAutoFit/>
          </a:bodyPr>
          <a:lstStyle/>
          <a:p>
            <a:r>
              <a:rPr lang="en-US" altLang="zh-CN" sz="3200" dirty="0"/>
              <a:t>love(</a:t>
            </a:r>
            <a:r>
              <a:rPr lang="en-US" altLang="zh-CN" sz="3200" dirty="0" err="1"/>
              <a:t>Alice,Smith</a:t>
            </a:r>
            <a:r>
              <a:rPr lang="en-US" altLang="zh-CN" sz="3200" dirty="0"/>
              <a:t>). </a:t>
            </a:r>
            <a:br>
              <a:rPr lang="en-US" altLang="zh-CN" sz="3200" dirty="0"/>
            </a:br>
            <a:r>
              <a:rPr lang="en-US" altLang="zh-CN" sz="3200" dirty="0"/>
              <a:t>love(</a:t>
            </a:r>
            <a:r>
              <a:rPr lang="en-US" altLang="zh-CN" sz="3200" dirty="0" err="1"/>
              <a:t>Smith,Alice</a:t>
            </a:r>
            <a:r>
              <a:rPr lang="en-US" altLang="zh-CN" sz="3200" dirty="0"/>
              <a:t>). </a:t>
            </a:r>
            <a:br>
              <a:rPr lang="en-US" altLang="zh-CN" sz="3200" dirty="0"/>
            </a:br>
            <a:r>
              <a:rPr lang="en-US" altLang="zh-CN" sz="3200" dirty="0"/>
              <a:t>love(</a:t>
            </a:r>
            <a:r>
              <a:rPr lang="en-US" altLang="zh-CN" sz="3200" dirty="0" err="1"/>
              <a:t>John,Alice</a:t>
            </a:r>
            <a:r>
              <a:rPr lang="en-US" altLang="zh-CN" sz="3200" dirty="0"/>
              <a:t>). </a:t>
            </a:r>
          </a:p>
          <a:p>
            <a:r>
              <a:rPr lang="en-US" altLang="zh-CN" sz="3200" dirty="0"/>
              <a:t>lovers(X,Y):-love(X,Y),love(Y,X</a:t>
            </a:r>
            <a:r>
              <a:rPr lang="en-US" altLang="zh-CN" sz="3200" dirty="0" smtClean="0"/>
              <a:t>).</a:t>
            </a:r>
            <a:endParaRPr lang="en-US" altLang="zh-CN" sz="3200" dirty="0"/>
          </a:p>
        </p:txBody>
      </p:sp>
    </p:spTree>
    <p:extLst>
      <p:ext uri="{BB962C8B-B14F-4D97-AF65-F5344CB8AC3E}">
        <p14:creationId xmlns:p14="http://schemas.microsoft.com/office/powerpoint/2010/main" val="1058857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751" y="836613"/>
            <a:ext cx="7993063" cy="3960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Connector 2"/>
          <p:cNvCxnSpPr/>
          <p:nvPr/>
        </p:nvCxnSpPr>
        <p:spPr>
          <a:xfrm>
            <a:off x="6059488" y="2492375"/>
            <a:ext cx="15494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H="1">
            <a:off x="5375276" y="2492376"/>
            <a:ext cx="1368425" cy="2665413"/>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9221" name="TextBox 5"/>
          <p:cNvSpPr txBox="1">
            <a:spLocks noChangeArrowheads="1"/>
          </p:cNvSpPr>
          <p:nvPr/>
        </p:nvSpPr>
        <p:spPr bwMode="auto">
          <a:xfrm>
            <a:off x="4656138" y="5157788"/>
            <a:ext cx="54721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b="1">
                <a:solidFill>
                  <a:srgbClr val="008000"/>
                </a:solidFill>
                <a:latin typeface="华文楷体" panose="02010600040101010101" pitchFamily="2" charset="-122"/>
                <a:ea typeface="华文楷体" panose="02010600040101010101" pitchFamily="2" charset="-122"/>
              </a:rPr>
              <a:t>每个汇编语言的语句（大致）对应于一条机器能够“理解”并“执行”的机器语言的“指令”。</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这一段</a:t>
            </a:r>
            <a:r>
              <a:rPr lang="en-US" altLang="zh-CN" dirty="0" smtClean="0"/>
              <a:t>Prolog</a:t>
            </a:r>
            <a:r>
              <a:rPr lang="zh-CN" altLang="en-US" dirty="0" smtClean="0"/>
              <a:t>程序是干什么用的？</a:t>
            </a:r>
            <a:endParaRPr lang="zh-CN" altLang="en-US" dirty="0"/>
          </a:p>
        </p:txBody>
      </p:sp>
      <p:sp>
        <p:nvSpPr>
          <p:cNvPr id="3" name="内容占位符 2"/>
          <p:cNvSpPr>
            <a:spLocks noGrp="1"/>
          </p:cNvSpPr>
          <p:nvPr>
            <p:ph idx="1"/>
          </p:nvPr>
        </p:nvSpPr>
        <p:spPr/>
        <p:txBody>
          <a:bodyPr/>
          <a:lstStyle/>
          <a:p>
            <a:r>
              <a:rPr lang="en-US" altLang="zh-CN" dirty="0"/>
              <a:t>intersect([],X,[]).</a:t>
            </a:r>
            <a:br>
              <a:rPr lang="en-US" altLang="zh-CN" dirty="0"/>
            </a:br>
            <a:r>
              <a:rPr lang="en-US" altLang="zh-CN" dirty="0"/>
              <a:t>intersect([X|Y],Z,[X|U]) :- member(X,Z), </a:t>
            </a:r>
            <a:r>
              <a:rPr lang="en-US" altLang="zh-CN" dirty="0" smtClean="0"/>
              <a:t>!,intersect(Y,Z,U</a:t>
            </a:r>
            <a:r>
              <a:rPr lang="en-US" altLang="zh-CN" dirty="0"/>
              <a:t>).</a:t>
            </a:r>
            <a:br>
              <a:rPr lang="en-US" altLang="zh-CN" dirty="0"/>
            </a:br>
            <a:r>
              <a:rPr lang="en-US" altLang="zh-CN" dirty="0"/>
              <a:t>intersect([X|Y],Z,U) :- intersect(Y,Z,U)</a:t>
            </a:r>
            <a:endParaRPr lang="zh-CN" altLang="en-US" dirty="0"/>
          </a:p>
        </p:txBody>
      </p:sp>
      <p:sp>
        <p:nvSpPr>
          <p:cNvPr id="4" name="文本框 3"/>
          <p:cNvSpPr txBox="1"/>
          <p:nvPr/>
        </p:nvSpPr>
        <p:spPr>
          <a:xfrm>
            <a:off x="2515532" y="4221088"/>
            <a:ext cx="7160935" cy="584775"/>
          </a:xfrm>
          <a:prstGeom prst="rect">
            <a:avLst/>
          </a:prstGeom>
          <a:noFill/>
        </p:spPr>
        <p:txBody>
          <a:bodyPr wrap="none" rtlCol="0">
            <a:spAutoFit/>
          </a:bodyPr>
          <a:lstStyle/>
          <a:p>
            <a:r>
              <a:rPr lang="zh-CN" altLang="en-US" sz="3200" dirty="0" smtClean="0"/>
              <a:t>逻辑式程序员的世界，是规则驱动的！</a:t>
            </a:r>
            <a:endParaRPr lang="zh-CN" altLang="en-US" sz="3200" dirty="0"/>
          </a:p>
        </p:txBody>
      </p:sp>
    </p:spTree>
    <p:extLst>
      <p:ext uri="{BB962C8B-B14F-4D97-AF65-F5344CB8AC3E}">
        <p14:creationId xmlns:p14="http://schemas.microsoft.com/office/powerpoint/2010/main" val="3354425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逻辑学家心中的汉诺塔问题</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552" y="1600201"/>
            <a:ext cx="7632848" cy="4459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90247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zh-CN" altLang="en-US" smtClean="0"/>
              <a:t>一个</a:t>
            </a:r>
            <a:r>
              <a:rPr lang="en-US" altLang="zh-CN" smtClean="0"/>
              <a:t>OO</a:t>
            </a:r>
            <a:r>
              <a:rPr lang="zh-CN" altLang="en-US" smtClean="0"/>
              <a:t>的场景</a:t>
            </a:r>
          </a:p>
        </p:txBody>
      </p:sp>
      <p:sp>
        <p:nvSpPr>
          <p:cNvPr id="36867" name="文本框 2"/>
          <p:cNvSpPr txBox="1">
            <a:spLocks noChangeArrowheads="1"/>
          </p:cNvSpPr>
          <p:nvPr/>
        </p:nvSpPr>
        <p:spPr bwMode="auto">
          <a:xfrm>
            <a:off x="1981200" y="1700214"/>
            <a:ext cx="82296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t>顾客、收银、队列：</a:t>
            </a:r>
            <a:endParaRPr lang="en-US" altLang="zh-CN" sz="3200"/>
          </a:p>
          <a:p>
            <a:pPr eaLnBrk="1" hangingPunct="1"/>
            <a:r>
              <a:rPr lang="en-US" altLang="zh-CN" sz="3200"/>
              <a:t>       </a:t>
            </a:r>
            <a:r>
              <a:rPr lang="zh-CN" altLang="en-US" sz="3200"/>
              <a:t>需求：顾客根据购物篮中物品数量，选择排哪个队伍</a:t>
            </a:r>
            <a:r>
              <a:rPr lang="en-US" altLang="zh-CN" sz="3200"/>
              <a:t>(</a:t>
            </a:r>
            <a:r>
              <a:rPr lang="zh-CN" altLang="en-US" sz="3200"/>
              <a:t>多</a:t>
            </a:r>
            <a:r>
              <a:rPr lang="en-US" altLang="zh-CN" sz="3200"/>
              <a:t>-&gt;</a:t>
            </a:r>
            <a:r>
              <a:rPr lang="zh-CN" altLang="en-US" sz="3200"/>
              <a:t>短队；少</a:t>
            </a:r>
            <a:r>
              <a:rPr lang="en-US" altLang="zh-CN" sz="3200"/>
              <a:t>-&gt;</a:t>
            </a:r>
            <a:r>
              <a:rPr lang="zh-CN" altLang="en-US" sz="3200"/>
              <a:t>快速通道队伍</a:t>
            </a:r>
            <a:r>
              <a:rPr lang="en-US" altLang="zh-CN" sz="3200"/>
              <a:t>).</a:t>
            </a:r>
            <a:r>
              <a:rPr lang="zh-CN" altLang="en-US" sz="3200"/>
              <a:t>如何建立一个软件系统，模拟超市顾客的</a:t>
            </a:r>
            <a:r>
              <a:rPr lang="en-US" altLang="zh-CN" sz="3200"/>
              <a:t>check out</a:t>
            </a:r>
            <a:r>
              <a:rPr lang="zh-CN" altLang="en-US" sz="3200"/>
              <a:t>？</a:t>
            </a:r>
            <a:endParaRPr lang="en-US" altLang="zh-CN" sz="3200"/>
          </a:p>
          <a:p>
            <a:pPr eaLnBrk="1" hangingPunct="1"/>
            <a:r>
              <a:rPr lang="en-US" altLang="zh-CN" sz="3200"/>
              <a:t>       </a:t>
            </a:r>
            <a:r>
              <a:rPr lang="zh-CN" altLang="en-US" sz="3200"/>
              <a:t>备注：顾客由超市的统计数据由模拟软件产生；</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文本框 1"/>
          <p:cNvSpPr txBox="1">
            <a:spLocks noChangeArrowheads="1"/>
          </p:cNvSpPr>
          <p:nvPr/>
        </p:nvSpPr>
        <p:spPr bwMode="auto">
          <a:xfrm>
            <a:off x="2063750" y="476251"/>
            <a:ext cx="42878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000"/>
              <a:t>一个有趣的想法：</a:t>
            </a:r>
          </a:p>
        </p:txBody>
      </p:sp>
      <p:sp>
        <p:nvSpPr>
          <p:cNvPr id="4" name="Content Placeholder 2"/>
          <p:cNvSpPr txBox="1">
            <a:spLocks/>
          </p:cNvSpPr>
          <p:nvPr/>
        </p:nvSpPr>
        <p:spPr>
          <a:xfrm>
            <a:off x="695400" y="1412876"/>
            <a:ext cx="11017224" cy="4530725"/>
          </a:xfrm>
          <a:prstGeom prst="rect">
            <a:avLst/>
          </a:prstGeom>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a:defRPr/>
            </a:pPr>
            <a:r>
              <a:rPr lang="zh-CN" altLang="en-US" sz="2800" kern="0" dirty="0"/>
              <a:t>将计算机理解为现实世界的直接模拟：</a:t>
            </a:r>
            <a:endParaRPr lang="en-US" altLang="zh-CN" sz="2800" kern="0" dirty="0"/>
          </a:p>
          <a:p>
            <a:pPr lvl="1">
              <a:defRPr/>
            </a:pPr>
            <a:r>
              <a:rPr lang="en-US" altLang="zh-CN" sz="2400" dirty="0"/>
              <a:t>The object-oriented paradigm views the computer’s memory as being composed of many </a:t>
            </a:r>
            <a:r>
              <a:rPr lang="en-US" altLang="zh-CN" sz="2400" b="1" dirty="0"/>
              <a:t>objects</a:t>
            </a:r>
            <a:r>
              <a:rPr lang="en-US" altLang="zh-CN" sz="2400" dirty="0"/>
              <a:t>, corresponding to the data structures of the imperative view.</a:t>
            </a:r>
            <a:endParaRPr lang="en-US" altLang="zh-CN" sz="2400" kern="0" dirty="0"/>
          </a:p>
          <a:p>
            <a:pPr>
              <a:defRPr/>
            </a:pPr>
            <a:r>
              <a:rPr lang="zh-CN" altLang="en-US" sz="2800" kern="0" dirty="0"/>
              <a:t>顾客对象；队列对象；收银对象</a:t>
            </a:r>
            <a:endParaRPr lang="en-US" altLang="zh-CN" sz="2800" kern="0" dirty="0"/>
          </a:p>
          <a:p>
            <a:pPr lvl="1">
              <a:defRPr/>
            </a:pPr>
            <a:r>
              <a:rPr lang="zh-CN" altLang="en-US" sz="2400" dirty="0" smtClean="0"/>
              <a:t>新顾客对象：向</a:t>
            </a:r>
            <a:r>
              <a:rPr lang="zh-CN" altLang="en-US" sz="2400" dirty="0"/>
              <a:t>队列对象询问队列长度，并加入合适队列</a:t>
            </a:r>
            <a:endParaRPr lang="en-US" altLang="zh-CN" sz="2400" dirty="0"/>
          </a:p>
          <a:p>
            <a:pPr lvl="1">
              <a:defRPr/>
            </a:pPr>
            <a:r>
              <a:rPr lang="zh-CN" altLang="en-US" sz="2400" dirty="0"/>
              <a:t>队列</a:t>
            </a:r>
            <a:r>
              <a:rPr lang="zh-CN" altLang="en-US" sz="2400" dirty="0" smtClean="0"/>
              <a:t>对象：接受</a:t>
            </a:r>
            <a:r>
              <a:rPr lang="zh-CN" altLang="en-US" sz="2400" dirty="0"/>
              <a:t>顾客的排队要求，询问队列第一位物品数量，通知收银对象</a:t>
            </a:r>
            <a:endParaRPr lang="en-US" altLang="zh-CN" sz="2400" dirty="0"/>
          </a:p>
          <a:p>
            <a:pPr lvl="1">
              <a:defRPr/>
            </a:pPr>
            <a:r>
              <a:rPr lang="zh-CN" altLang="en-US" sz="2400" dirty="0" smtClean="0"/>
              <a:t>收银对象：根据</a:t>
            </a:r>
            <a:r>
              <a:rPr lang="zh-CN" altLang="en-US" sz="2400" dirty="0"/>
              <a:t>队列的通知</a:t>
            </a:r>
            <a:r>
              <a:rPr lang="zh-CN" altLang="en-US" sz="2400" dirty="0" smtClean="0"/>
              <a:t>，处理收</a:t>
            </a:r>
            <a:r>
              <a:rPr lang="zh-CN" altLang="en-US" sz="2400" dirty="0"/>
              <a:t>银业务。业务完成后，</a:t>
            </a:r>
            <a:r>
              <a:rPr lang="zh-CN" altLang="en-US" sz="2400" dirty="0" smtClean="0"/>
              <a:t>通知</a:t>
            </a:r>
            <a:r>
              <a:rPr lang="zh-CN" altLang="en-US" sz="2400" dirty="0"/>
              <a:t>队列</a:t>
            </a:r>
            <a:r>
              <a:rPr lang="zh-CN" altLang="en-US" sz="2400" dirty="0" smtClean="0"/>
              <a:t>对象</a:t>
            </a:r>
            <a:endParaRPr lang="en-US" altLang="zh-CN" sz="2400" dirty="0" smtClean="0"/>
          </a:p>
          <a:p>
            <a:pPr lvl="1">
              <a:defRPr/>
            </a:pPr>
            <a:r>
              <a:rPr lang="zh-CN" altLang="en-US" sz="2400" dirty="0" smtClean="0"/>
              <a:t>队列对象：接受收银对象的通知，移除队列第一位顾客</a:t>
            </a: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9736" y="298098"/>
            <a:ext cx="2705478" cy="2057687"/>
          </a:xfrm>
          <a:prstGeom prst="rect">
            <a:avLst/>
          </a:prstGeom>
        </p:spPr>
      </p:pic>
      <p:grpSp>
        <p:nvGrpSpPr>
          <p:cNvPr id="6" name="组合 5"/>
          <p:cNvGrpSpPr/>
          <p:nvPr/>
        </p:nvGrpSpPr>
        <p:grpSpPr>
          <a:xfrm>
            <a:off x="97770" y="119872"/>
            <a:ext cx="3549958" cy="6738128"/>
            <a:chOff x="8234674" y="44624"/>
            <a:chExt cx="3982006" cy="6971318"/>
          </a:xfrm>
        </p:grpSpPr>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2264" y="44624"/>
              <a:ext cx="2867425" cy="2857899"/>
            </a:xfrm>
            <a:prstGeom prst="rect">
              <a:avLst/>
            </a:prstGeom>
          </p:spPr>
        </p:pic>
        <p:pic>
          <p:nvPicPr>
            <p:cNvPr id="5" name="图片 4"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34674" y="2852936"/>
              <a:ext cx="3982006" cy="4163006"/>
            </a:xfrm>
            <a:prstGeom prst="rect">
              <a:avLst/>
            </a:prstGeom>
          </p:spPr>
        </p:pic>
      </p:grpSp>
      <p:pic>
        <p:nvPicPr>
          <p:cNvPr id="8" name="图片 7"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90833" y="2795225"/>
            <a:ext cx="4477375" cy="3658111"/>
          </a:xfrm>
          <a:prstGeom prst="rect">
            <a:avLst/>
          </a:prstGeom>
        </p:spPr>
      </p:pic>
      <p:pic>
        <p:nvPicPr>
          <p:cNvPr id="9" name="图片 8"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00362" y="476672"/>
            <a:ext cx="4391638" cy="5506218"/>
          </a:xfrm>
          <a:prstGeom prst="rect">
            <a:avLst/>
          </a:prstGeom>
        </p:spPr>
      </p:pic>
    </p:spTree>
    <p:extLst>
      <p:ext uri="{BB962C8B-B14F-4D97-AF65-F5344CB8AC3E}">
        <p14:creationId xmlns:p14="http://schemas.microsoft.com/office/powerpoint/2010/main" val="14000021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en-US" altLang="zh-CN" smtClean="0"/>
              <a:t>OO</a:t>
            </a:r>
            <a:r>
              <a:rPr lang="zh-CN" altLang="en-US" smtClean="0"/>
              <a:t>中的抽象</a:t>
            </a:r>
          </a:p>
        </p:txBody>
      </p:sp>
      <p:sp>
        <p:nvSpPr>
          <p:cNvPr id="38915" name="文本框 2"/>
          <p:cNvSpPr txBox="1">
            <a:spLocks noChangeArrowheads="1"/>
          </p:cNvSpPr>
          <p:nvPr/>
        </p:nvSpPr>
        <p:spPr bwMode="auto">
          <a:xfrm>
            <a:off x="1271464" y="1484784"/>
            <a:ext cx="1008112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000" dirty="0"/>
              <a:t>Such a class describes </a:t>
            </a:r>
            <a:r>
              <a:rPr lang="en-US" altLang="zh-CN" sz="4000" i="1" dirty="0"/>
              <a:t>what </a:t>
            </a:r>
            <a:r>
              <a:rPr lang="en-US" altLang="zh-CN" sz="4000" dirty="0"/>
              <a:t>a queue can do, but not </a:t>
            </a:r>
            <a:r>
              <a:rPr lang="en-US" altLang="zh-CN" sz="4000" i="1" dirty="0"/>
              <a:t>how </a:t>
            </a:r>
            <a:r>
              <a:rPr lang="en-US" altLang="zh-CN" sz="4000" dirty="0"/>
              <a:t>it does it. What is nice about this distinction is that the “what” is exactly the information that other classes need in order to use queues; they don’t really need the “how.”</a:t>
            </a:r>
            <a:endParaRPr lang="zh-CN" altLang="en-US" sz="40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zh-CN" altLang="en-US" smtClean="0"/>
              <a:t>从</a:t>
            </a:r>
            <a:r>
              <a:rPr lang="en-US" altLang="zh-CN" smtClean="0"/>
              <a:t>imperative </a:t>
            </a:r>
            <a:r>
              <a:rPr lang="zh-CN" altLang="en-US" smtClean="0"/>
              <a:t>到 </a:t>
            </a:r>
            <a:r>
              <a:rPr lang="en-US" altLang="zh-CN" smtClean="0"/>
              <a:t>object-oriented </a:t>
            </a:r>
            <a:endParaRPr lang="zh-CN" altLang="en-US" smtClean="0"/>
          </a:p>
        </p:txBody>
      </p:sp>
      <p:pic>
        <p:nvPicPr>
          <p:cNvPr id="3993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416" y="1196752"/>
            <a:ext cx="9792318" cy="4939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直接连接符 2"/>
          <p:cNvCxnSpPr/>
          <p:nvPr/>
        </p:nvCxnSpPr>
        <p:spPr>
          <a:xfrm>
            <a:off x="5159896" y="3429000"/>
            <a:ext cx="5184576"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127448" y="3933056"/>
            <a:ext cx="252028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919536" y="5733256"/>
            <a:ext cx="345638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127448" y="4365104"/>
            <a:ext cx="6984776"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337" y="980953"/>
            <a:ext cx="11737304" cy="1614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le 1"/>
          <p:cNvSpPr/>
          <p:nvPr/>
        </p:nvSpPr>
        <p:spPr>
          <a:xfrm>
            <a:off x="263352" y="980953"/>
            <a:ext cx="11089232" cy="50383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 name="Rectangle 2"/>
          <p:cNvSpPr/>
          <p:nvPr/>
        </p:nvSpPr>
        <p:spPr>
          <a:xfrm>
            <a:off x="2351585" y="2708921"/>
            <a:ext cx="7848871" cy="2769989"/>
          </a:xfrm>
          <a:prstGeom prst="rect">
            <a:avLst/>
          </a:prstGeom>
          <a:noFill/>
        </p:spPr>
        <p:txBody>
          <a:bodyPr>
            <a:spAutoFit/>
          </a:bodyPr>
          <a:lstStyle/>
          <a:p>
            <a:pPr eaLnBrk="1" hangingPunct="1">
              <a:defRPr/>
            </a:pPr>
            <a:r>
              <a:rPr lang="zh-CN" altLang="en-US" sz="4400" b="1" dirty="0">
                <a:ln w="10541" cmpd="sng">
                  <a:solidFill>
                    <a:srgbClr val="7D7D7D">
                      <a:tint val="100000"/>
                      <a:shade val="100000"/>
                      <a:satMod val="110000"/>
                    </a:srgbClr>
                  </a:solidFill>
                  <a:prstDash val="solid"/>
                </a:ln>
                <a:solidFill>
                  <a:srgbClr val="C00000"/>
                </a:solidFill>
                <a:latin typeface="Arial" charset="0"/>
                <a:ea typeface="宋体" charset="-122"/>
              </a:rPr>
              <a:t>问题</a:t>
            </a:r>
            <a:r>
              <a:rPr lang="en-US" altLang="zh-CN" sz="4400" b="1" dirty="0">
                <a:ln w="10541" cmpd="sng">
                  <a:solidFill>
                    <a:srgbClr val="7D7D7D">
                      <a:tint val="100000"/>
                      <a:shade val="100000"/>
                      <a:satMod val="110000"/>
                    </a:srgbClr>
                  </a:solidFill>
                  <a:prstDash val="solid"/>
                </a:ln>
                <a:solidFill>
                  <a:srgbClr val="C00000"/>
                </a:solidFill>
                <a:latin typeface="Arial" charset="0"/>
                <a:ea typeface="宋体" charset="-122"/>
              </a:rPr>
              <a:t>11</a:t>
            </a:r>
            <a:r>
              <a:rPr lang="zh-CN" altLang="en-US" sz="4400" b="1" dirty="0">
                <a:ln w="10541" cmpd="sng">
                  <a:solidFill>
                    <a:srgbClr val="7D7D7D">
                      <a:tint val="100000"/>
                      <a:shade val="100000"/>
                      <a:satMod val="110000"/>
                    </a:srgbClr>
                  </a:solidFill>
                  <a:prstDash val="solid"/>
                </a:ln>
                <a:solidFill>
                  <a:srgbClr val="C00000"/>
                </a:solidFill>
                <a:latin typeface="Arial" charset="0"/>
                <a:ea typeface="宋体" charset="-122"/>
              </a:rPr>
              <a:t>：</a:t>
            </a:r>
            <a:endParaRPr lang="en-US" altLang="zh-CN" sz="4400" b="1" dirty="0">
              <a:ln w="10541" cmpd="sng">
                <a:solidFill>
                  <a:srgbClr val="7D7D7D">
                    <a:tint val="100000"/>
                    <a:shade val="100000"/>
                    <a:satMod val="110000"/>
                  </a:srgbClr>
                </a:solidFill>
                <a:prstDash val="solid"/>
              </a:ln>
              <a:solidFill>
                <a:srgbClr val="C00000"/>
              </a:solidFill>
              <a:latin typeface="Arial" charset="0"/>
              <a:ea typeface="宋体" charset="-122"/>
            </a:endParaRPr>
          </a:p>
          <a:p>
            <a:pPr eaLnBrk="1" hangingPunct="1">
              <a:spcBef>
                <a:spcPts val="1200"/>
              </a:spcBef>
              <a:defRPr/>
            </a:pPr>
            <a:r>
              <a:rPr lang="zh-CN" altLang="en-US" sz="4000" b="1" dirty="0">
                <a:ln w="10541" cmpd="sng">
                  <a:solidFill>
                    <a:srgbClr val="7D7D7D">
                      <a:tint val="100000"/>
                      <a:shade val="100000"/>
                      <a:satMod val="110000"/>
                    </a:srgbClr>
                  </a:solidFill>
                  <a:prstDash val="solid"/>
                </a:ln>
                <a:solidFill>
                  <a:srgbClr val="C00000"/>
                </a:solidFill>
                <a:latin typeface="Arial" charset="0"/>
                <a:ea typeface="宋体" charset="-122"/>
              </a:rPr>
              <a:t>你注意到这句话吗？它是否能反映面向对象方法为什么会流行，并推动了传统的</a:t>
            </a:r>
            <a:r>
              <a:rPr lang="en-US" altLang="zh-CN" sz="4000" b="1" dirty="0">
                <a:ln w="10541" cmpd="sng">
                  <a:solidFill>
                    <a:srgbClr val="7D7D7D">
                      <a:tint val="100000"/>
                      <a:shade val="100000"/>
                      <a:satMod val="110000"/>
                    </a:srgbClr>
                  </a:solidFill>
                  <a:prstDash val="solid"/>
                </a:ln>
                <a:solidFill>
                  <a:srgbClr val="C00000"/>
                </a:solidFill>
                <a:latin typeface="Arial" charset="0"/>
                <a:ea typeface="宋体" charset="-122"/>
              </a:rPr>
              <a:t>imperative</a:t>
            </a:r>
            <a:r>
              <a:rPr lang="zh-CN" altLang="en-US" sz="4000" b="1" dirty="0">
                <a:ln w="10541" cmpd="sng">
                  <a:solidFill>
                    <a:srgbClr val="7D7D7D">
                      <a:tint val="100000"/>
                      <a:shade val="100000"/>
                      <a:satMod val="110000"/>
                    </a:srgbClr>
                  </a:solidFill>
                  <a:prstDash val="solid"/>
                </a:ln>
                <a:solidFill>
                  <a:srgbClr val="C00000"/>
                </a:solidFill>
                <a:latin typeface="Arial" charset="0"/>
                <a:ea typeface="宋体" charset="-122"/>
              </a:rPr>
              <a:t>方法的发展？</a:t>
            </a:r>
            <a:endParaRPr lang="en-US" altLang="zh-CN" sz="4000" b="1" dirty="0">
              <a:ln w="10541" cmpd="sng">
                <a:solidFill>
                  <a:srgbClr val="7D7D7D">
                    <a:tint val="100000"/>
                    <a:shade val="100000"/>
                    <a:satMod val="110000"/>
                  </a:srgbClr>
                </a:solidFill>
                <a:prstDash val="solid"/>
              </a:ln>
              <a:solidFill>
                <a:srgbClr val="C00000"/>
              </a:solidFill>
              <a:latin typeface="Arial" charset="0"/>
              <a:ea typeface="宋体"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zh-CN" smtClean="0"/>
              <a:t>A Final Remark</a:t>
            </a:r>
            <a:endParaRPr lang="zh-CN" altLang="en-US" smtClean="0"/>
          </a:p>
        </p:txBody>
      </p:sp>
      <p:pic>
        <p:nvPicPr>
          <p:cNvPr id="4198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045" y="1198216"/>
            <a:ext cx="11155698" cy="4320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ounded Rectangle 2"/>
          <p:cNvSpPr/>
          <p:nvPr/>
        </p:nvSpPr>
        <p:spPr>
          <a:xfrm>
            <a:off x="9813698" y="5013325"/>
            <a:ext cx="1987181" cy="50537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cxnSp>
        <p:nvCxnSpPr>
          <p:cNvPr id="5" name="Straight Connector 4"/>
          <p:cNvCxnSpPr/>
          <p:nvPr/>
        </p:nvCxnSpPr>
        <p:spPr>
          <a:xfrm>
            <a:off x="839416" y="3356992"/>
            <a:ext cx="482453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607501" y="3368460"/>
            <a:ext cx="760307" cy="244463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1992" name="TextBox 9"/>
          <p:cNvSpPr txBox="1">
            <a:spLocks noChangeArrowheads="1"/>
          </p:cNvSpPr>
          <p:nvPr/>
        </p:nvSpPr>
        <p:spPr bwMode="auto">
          <a:xfrm>
            <a:off x="2999656" y="5813092"/>
            <a:ext cx="6669654" cy="523220"/>
          </a:xfrm>
          <a:prstGeom prst="rect">
            <a:avLst/>
          </a:prstGeom>
          <a:solidFill>
            <a:schemeClr val="accent4">
              <a:lumMod val="20000"/>
              <a:lumOff val="80000"/>
            </a:schemeClr>
          </a:solidFill>
          <a:ln>
            <a:noFill/>
          </a:ln>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800" dirty="0"/>
              <a:t>So-called “Turing complete” language</a:t>
            </a:r>
            <a:endParaRPr lang="zh-CN" altLang="en-US" sz="2800" dirty="0"/>
          </a:p>
        </p:txBody>
      </p:sp>
      <p:cxnSp>
        <p:nvCxnSpPr>
          <p:cNvPr id="11" name="Straight Connector 4"/>
          <p:cNvCxnSpPr/>
          <p:nvPr/>
        </p:nvCxnSpPr>
        <p:spPr>
          <a:xfrm>
            <a:off x="9813698" y="2780928"/>
            <a:ext cx="178529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Open topics</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，什么是图灵机模型？它的科学价值在何处？</a:t>
            </a:r>
            <a:endParaRPr lang="en-US" altLang="zh-CN" dirty="0" smtClean="0"/>
          </a:p>
          <a:p>
            <a:endParaRPr lang="en-US" altLang="zh-CN" dirty="0"/>
          </a:p>
          <a:p>
            <a:r>
              <a:rPr lang="en-US" altLang="zh-CN" dirty="0" smtClean="0"/>
              <a:t>2</a:t>
            </a:r>
            <a:r>
              <a:rPr lang="zh-CN" altLang="en-US" dirty="0" smtClean="0"/>
              <a:t>，</a:t>
            </a:r>
            <a:r>
              <a:rPr lang="en-US" altLang="zh-CN" dirty="0" smtClean="0"/>
              <a:t>JAVA</a:t>
            </a:r>
            <a:r>
              <a:rPr lang="zh-CN" altLang="en-US" dirty="0" smtClean="0"/>
              <a:t>语言号称是一个“安全”的“网络平台”语言。请你分析背后的原因。</a:t>
            </a:r>
            <a:endParaRPr lang="zh-CN" altLang="en-US" dirty="0"/>
          </a:p>
        </p:txBody>
      </p:sp>
    </p:spTree>
    <p:extLst>
      <p:ext uri="{BB962C8B-B14F-4D97-AF65-F5344CB8AC3E}">
        <p14:creationId xmlns:p14="http://schemas.microsoft.com/office/powerpoint/2010/main" val="38179814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27648" y="1196753"/>
            <a:ext cx="5688632" cy="3293209"/>
          </a:xfrm>
          <a:prstGeom prst="rect">
            <a:avLst/>
          </a:prstGeom>
          <a:noFill/>
        </p:spPr>
        <p:txBody>
          <a:bodyPr>
            <a:spAutoFit/>
          </a:bodyPr>
          <a:lstStyle/>
          <a:p>
            <a:pPr eaLnBrk="1" hangingPunct="1">
              <a:defRPr/>
            </a:pPr>
            <a:r>
              <a:rPr lang="zh-CN" altLang="en-US"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rial" charset="0"/>
                <a:ea typeface="宋体" charset="-122"/>
              </a:rPr>
              <a:t>问题</a:t>
            </a:r>
            <a:r>
              <a:rPr lang="en-US" altLang="zh-CN"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rial" charset="0"/>
                <a:ea typeface="宋体" charset="-122"/>
              </a:rPr>
              <a:t>2:</a:t>
            </a:r>
          </a:p>
          <a:p>
            <a:pPr eaLnBrk="1" hangingPunct="1">
              <a:spcBef>
                <a:spcPts val="1200"/>
              </a:spcBef>
              <a:defRPr/>
            </a:pPr>
            <a:r>
              <a:rPr lang="zh-CN" altLang="en-US" sz="48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rial" charset="0"/>
                <a:ea typeface="宋体" charset="-122"/>
              </a:rPr>
              <a:t>程序设计语言的“</a:t>
            </a:r>
            <a:r>
              <a:rPr lang="en-US" altLang="zh-CN" sz="48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rial" charset="0"/>
                <a:ea typeface="宋体" charset="-122"/>
              </a:rPr>
              <a:t>implementation</a:t>
            </a:r>
            <a:r>
              <a:rPr lang="zh-CN" altLang="en-US" sz="48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rial" charset="0"/>
                <a:ea typeface="宋体" charset="-122"/>
              </a:rPr>
              <a:t> </a:t>
            </a:r>
            <a:r>
              <a:rPr lang="en-US" altLang="zh-CN" sz="48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rial" charset="0"/>
                <a:ea typeface="宋体" charset="-122"/>
              </a:rPr>
              <a:t>(</a:t>
            </a:r>
            <a:r>
              <a:rPr lang="zh-CN" altLang="en-US" sz="48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rial" charset="0"/>
                <a:ea typeface="宋体" charset="-122"/>
              </a:rPr>
              <a:t>实现</a:t>
            </a:r>
            <a:r>
              <a:rPr lang="en-US" altLang="zh-CN" sz="48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rial" charset="0"/>
                <a:ea typeface="宋体" charset="-122"/>
              </a:rPr>
              <a:t>)</a:t>
            </a:r>
            <a:r>
              <a:rPr lang="zh-CN" altLang="en-US" sz="48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rial" charset="0"/>
                <a:ea typeface="宋体" charset="-122"/>
              </a:rPr>
              <a:t>”是什么意思？</a:t>
            </a:r>
            <a:endParaRPr lang="en-US" altLang="zh-CN" sz="48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rial" charset="0"/>
              <a:ea typeface="宋体"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smtClean="0"/>
              <a:t>问题</a:t>
            </a:r>
            <a:r>
              <a:rPr lang="en-US" altLang="zh-CN" smtClean="0"/>
              <a:t>2</a:t>
            </a:r>
            <a:endParaRPr lang="zh-CN" altLang="en-US" smtClean="0"/>
          </a:p>
        </p:txBody>
      </p:sp>
      <p:sp>
        <p:nvSpPr>
          <p:cNvPr id="11267" name="内容占位符 2"/>
          <p:cNvSpPr>
            <a:spLocks noGrp="1"/>
          </p:cNvSpPr>
          <p:nvPr>
            <p:ph idx="1"/>
          </p:nvPr>
        </p:nvSpPr>
        <p:spPr/>
        <p:txBody>
          <a:bodyPr/>
          <a:lstStyle/>
          <a:p>
            <a:pPr marL="0" indent="0" algn="ctr">
              <a:buNone/>
            </a:pPr>
            <a:r>
              <a:rPr lang="zh-CN" altLang="en-US" sz="4400" dirty="0"/>
              <a:t>任意给出一个用该语言书写的合法程序，将其转换成可以在某台机器上可以运行的机器语言程序</a:t>
            </a:r>
            <a:endParaRPr lang="zh-CN" altLang="en-US" sz="4800" b="1" dirty="0">
              <a:latin typeface="华文新魏" panose="02010800040101010101" pitchFamily="2" charset="-122"/>
              <a:ea typeface="华文新魏" panose="02010800040101010101" pitchFamily="2" charset="-122"/>
            </a:endParaRPr>
          </a:p>
          <a:p>
            <a:pPr marL="0" indent="0" algn="ctr">
              <a:buNone/>
            </a:pPr>
            <a:endParaRPr lang="en-US" altLang="zh-CN" sz="4400" dirty="0"/>
          </a:p>
        </p:txBody>
      </p:sp>
      <p:sp>
        <p:nvSpPr>
          <p:cNvPr id="4" name="矩形 3"/>
          <p:cNvSpPr/>
          <p:nvPr/>
        </p:nvSpPr>
        <p:spPr>
          <a:xfrm>
            <a:off x="767408" y="1700213"/>
            <a:ext cx="1152525" cy="6492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 name="矩形 4"/>
          <p:cNvSpPr/>
          <p:nvPr/>
        </p:nvSpPr>
        <p:spPr>
          <a:xfrm>
            <a:off x="8112224" y="1697184"/>
            <a:ext cx="2160240" cy="6477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 name="矩形 5"/>
          <p:cNvSpPr/>
          <p:nvPr/>
        </p:nvSpPr>
        <p:spPr>
          <a:xfrm>
            <a:off x="4786064" y="2354118"/>
            <a:ext cx="2174032" cy="6477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矩形 6"/>
          <p:cNvSpPr/>
          <p:nvPr/>
        </p:nvSpPr>
        <p:spPr>
          <a:xfrm>
            <a:off x="1331419" y="2354118"/>
            <a:ext cx="1152525" cy="6477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8" name="矩形 7"/>
          <p:cNvSpPr/>
          <p:nvPr/>
        </p:nvSpPr>
        <p:spPr>
          <a:xfrm>
            <a:off x="4773876" y="3001818"/>
            <a:ext cx="2618268" cy="6477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5641" y="1772816"/>
            <a:ext cx="6552727" cy="3293209"/>
          </a:xfrm>
          <a:prstGeom prst="rect">
            <a:avLst/>
          </a:prstGeom>
          <a:solidFill>
            <a:schemeClr val="accent4">
              <a:lumMod val="20000"/>
              <a:lumOff val="80000"/>
            </a:schemeClr>
          </a:solidFill>
        </p:spPr>
        <p:txBody>
          <a:bodyPr>
            <a:spAutoFit/>
          </a:bodyPr>
          <a:lstStyle/>
          <a:p>
            <a:pPr eaLnBrk="1" hangingPunct="1">
              <a:defRPr/>
            </a:pPr>
            <a:r>
              <a:rPr lang="zh-CN" altLang="en-US" sz="5400" b="1" spc="300" dirty="0">
                <a:ln w="11430" cmpd="sng">
                  <a:solidFill>
                    <a:schemeClr val="accent1">
                      <a:tint val="10000"/>
                    </a:schemeClr>
                  </a:solidFill>
                  <a:prstDash val="solid"/>
                  <a:miter lim="800000"/>
                </a:ln>
                <a:effectLst>
                  <a:glow rad="45500">
                    <a:schemeClr val="accent1">
                      <a:satMod val="220000"/>
                      <a:alpha val="35000"/>
                    </a:schemeClr>
                  </a:glow>
                  <a:outerShdw blurRad="38100" dist="38100" dir="2700000" algn="tl">
                    <a:srgbClr val="000000">
                      <a:alpha val="43137"/>
                    </a:srgbClr>
                  </a:outerShdw>
                </a:effectLst>
                <a:latin typeface="Arial" charset="0"/>
                <a:ea typeface="宋体" charset="-122"/>
              </a:rPr>
              <a:t>问题</a:t>
            </a:r>
            <a:r>
              <a:rPr lang="en-US" altLang="zh-CN" sz="5400" b="1" spc="300" dirty="0">
                <a:ln w="11430" cmpd="sng">
                  <a:solidFill>
                    <a:schemeClr val="accent1">
                      <a:tint val="10000"/>
                    </a:schemeClr>
                  </a:solidFill>
                  <a:prstDash val="solid"/>
                  <a:miter lim="800000"/>
                </a:ln>
                <a:effectLst>
                  <a:glow rad="45500">
                    <a:schemeClr val="accent1">
                      <a:satMod val="220000"/>
                      <a:alpha val="35000"/>
                    </a:schemeClr>
                  </a:glow>
                  <a:outerShdw blurRad="38100" dist="38100" dir="2700000" algn="tl">
                    <a:srgbClr val="000000">
                      <a:alpha val="43137"/>
                    </a:srgbClr>
                  </a:outerShdw>
                </a:effectLst>
                <a:latin typeface="Arial" charset="0"/>
                <a:ea typeface="宋体" charset="-122"/>
              </a:rPr>
              <a:t>3</a:t>
            </a:r>
            <a:r>
              <a:rPr lang="zh-CN" altLang="en-US" sz="5400" b="1" spc="300" dirty="0">
                <a:ln w="11430" cmpd="sng">
                  <a:solidFill>
                    <a:schemeClr val="accent1">
                      <a:tint val="10000"/>
                    </a:schemeClr>
                  </a:solidFill>
                  <a:prstDash val="solid"/>
                  <a:miter lim="800000"/>
                </a:ln>
                <a:effectLst>
                  <a:glow rad="45500">
                    <a:schemeClr val="accent1">
                      <a:satMod val="220000"/>
                      <a:alpha val="35000"/>
                    </a:schemeClr>
                  </a:glow>
                  <a:outerShdw blurRad="38100" dist="38100" dir="2700000" algn="tl">
                    <a:srgbClr val="000000">
                      <a:alpha val="43137"/>
                    </a:srgbClr>
                  </a:outerShdw>
                </a:effectLst>
                <a:latin typeface="Arial" charset="0"/>
                <a:ea typeface="宋体" charset="-122"/>
              </a:rPr>
              <a:t>：</a:t>
            </a:r>
            <a:endParaRPr lang="en-US" altLang="zh-CN" sz="5400" b="1" spc="300" dirty="0">
              <a:ln w="11430" cmpd="sng">
                <a:solidFill>
                  <a:schemeClr val="accent1">
                    <a:tint val="10000"/>
                  </a:schemeClr>
                </a:solidFill>
                <a:prstDash val="solid"/>
                <a:miter lim="800000"/>
              </a:ln>
              <a:effectLst>
                <a:glow rad="45500">
                  <a:schemeClr val="accent1">
                    <a:satMod val="220000"/>
                    <a:alpha val="35000"/>
                  </a:schemeClr>
                </a:glow>
                <a:outerShdw blurRad="38100" dist="38100" dir="2700000" algn="tl">
                  <a:srgbClr val="000000">
                    <a:alpha val="43137"/>
                  </a:srgbClr>
                </a:outerShdw>
              </a:effectLst>
              <a:latin typeface="Arial" charset="0"/>
              <a:ea typeface="宋体" charset="-122"/>
            </a:endParaRPr>
          </a:p>
          <a:p>
            <a:pPr eaLnBrk="1" hangingPunct="1">
              <a:spcBef>
                <a:spcPts val="1200"/>
              </a:spcBef>
              <a:defRPr/>
            </a:pPr>
            <a:r>
              <a:rPr lang="zh-CN" altLang="en-US" sz="4800" b="1" spc="300" dirty="0">
                <a:ln w="11430" cmpd="sng">
                  <a:solidFill>
                    <a:schemeClr val="accent1">
                      <a:tint val="10000"/>
                    </a:schemeClr>
                  </a:solidFill>
                  <a:prstDash val="solid"/>
                  <a:miter lim="800000"/>
                </a:ln>
                <a:effectLst>
                  <a:glow rad="45500">
                    <a:schemeClr val="accent1">
                      <a:satMod val="220000"/>
                      <a:alpha val="35000"/>
                    </a:schemeClr>
                  </a:glow>
                  <a:outerShdw blurRad="38100" dist="38100" dir="2700000" algn="tl">
                    <a:srgbClr val="000000">
                      <a:alpha val="43137"/>
                    </a:srgbClr>
                  </a:outerShdw>
                </a:effectLst>
                <a:latin typeface="Arial" charset="0"/>
                <a:ea typeface="宋体" charset="-122"/>
              </a:rPr>
              <a:t>我们通常用什么手段来“实现”一个程序设计语言？</a:t>
            </a:r>
            <a:endParaRPr lang="en-US" altLang="zh-CN" sz="4800" b="1" spc="300" dirty="0">
              <a:ln w="11430" cmpd="sng">
                <a:solidFill>
                  <a:schemeClr val="accent1">
                    <a:tint val="10000"/>
                  </a:schemeClr>
                </a:solidFill>
                <a:prstDash val="solid"/>
                <a:miter lim="800000"/>
              </a:ln>
              <a:effectLst>
                <a:glow rad="45500">
                  <a:schemeClr val="accent1">
                    <a:satMod val="220000"/>
                    <a:alpha val="35000"/>
                  </a:schemeClr>
                </a:glow>
                <a:outerShdw blurRad="38100" dist="38100" dir="2700000" algn="tl">
                  <a:srgbClr val="000000">
                    <a:alpha val="43137"/>
                  </a:srgbClr>
                </a:outerShdw>
              </a:effectLst>
              <a:latin typeface="Arial" charset="0"/>
              <a:ea typeface="宋体"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851" y="692150"/>
            <a:ext cx="5832475" cy="5329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8023" y="1196752"/>
            <a:ext cx="2046847" cy="792088"/>
          </a:xfrm>
          <a:prstGeom prst="rect">
            <a:avLst/>
          </a:prstGeom>
          <a:noFill/>
          <a:ln w="9525" cmpd="sng">
            <a:solidFill>
              <a:srgbClr val="C00000"/>
            </a:solidFill>
            <a:miter lim="800000"/>
            <a:headEnd/>
            <a:tailEnd/>
          </a:ln>
          <a:effectLst>
            <a:outerShdw dist="35921" dir="2700000" algn="ctr" rotWithShape="0">
              <a:schemeClr val="bg2"/>
            </a:outerShdw>
          </a:effectLst>
          <a:scene3d>
            <a:camera prst="orthographicFront"/>
            <a:lightRig rig="threePt" dir="t"/>
          </a:scene3d>
          <a:sp3d>
            <a:bevelT w="165100" prst="coolSlant"/>
          </a:sp3d>
          <a:extLst>
            <a:ext uri="{909E8E84-426E-40DD-AFC4-6F175D3DCCD1}">
              <a14:hiddenFill xmlns:a14="http://schemas.microsoft.com/office/drawing/2010/main">
                <a:solidFill>
                  <a:schemeClr val="accent1"/>
                </a:solidFill>
              </a14:hiddenFill>
            </a:ext>
          </a:extLst>
        </p:spPr>
      </p:pic>
      <p:pic>
        <p:nvPicPr>
          <p:cNvPr id="1843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6041" y="2708920"/>
            <a:ext cx="3670721" cy="2232248"/>
          </a:xfrm>
          <a:prstGeom prst="rect">
            <a:avLst/>
          </a:prstGeom>
          <a:noFill/>
          <a:ln w="9525" cmpd="sng">
            <a:solidFill>
              <a:srgbClr val="00B050"/>
            </a:solidFill>
            <a:miter lim="800000"/>
            <a:headEnd/>
            <a:tailEnd/>
          </a:ln>
          <a:effectLst>
            <a:glow rad="101600">
              <a:schemeClr val="accent6">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
        <p:nvSpPr>
          <p:cNvPr id="2" name="Striped Right Arrow 1"/>
          <p:cNvSpPr/>
          <p:nvPr/>
        </p:nvSpPr>
        <p:spPr>
          <a:xfrm rot="3237473">
            <a:off x="7500144" y="2262982"/>
            <a:ext cx="827088" cy="288925"/>
          </a:xfrm>
          <a:prstGeom prst="stripedRightArrow">
            <a:avLst/>
          </a:prstGeom>
          <a:gradFill>
            <a:gsLst>
              <a:gs pos="0">
                <a:srgbClr val="FFC000"/>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 name="Oval 2"/>
          <p:cNvSpPr/>
          <p:nvPr/>
        </p:nvSpPr>
        <p:spPr>
          <a:xfrm>
            <a:off x="2351088" y="3068638"/>
            <a:ext cx="1223962" cy="7556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3319" name="TextBox 3"/>
          <p:cNvSpPr txBox="1">
            <a:spLocks noChangeArrowheads="1"/>
          </p:cNvSpPr>
          <p:nvPr/>
        </p:nvSpPr>
        <p:spPr bwMode="auto">
          <a:xfrm>
            <a:off x="1919289" y="3824288"/>
            <a:ext cx="19446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b="1">
                <a:solidFill>
                  <a:srgbClr val="FF0000"/>
                </a:solidFill>
              </a:rPr>
              <a:t>编译</a:t>
            </a:r>
            <a:endParaRPr lang="en-US" altLang="zh-CN" sz="1800" b="1">
              <a:solidFill>
                <a:srgbClr val="FF0000"/>
              </a:solidFill>
            </a:endParaRPr>
          </a:p>
          <a:p>
            <a:pPr eaLnBrk="1" hangingPunct="1">
              <a:spcBef>
                <a:spcPct val="0"/>
              </a:spcBef>
              <a:buClrTx/>
              <a:buSzTx/>
              <a:buFontTx/>
              <a:buNone/>
            </a:pPr>
            <a:r>
              <a:rPr lang="en-US" altLang="zh-CN" sz="1800" b="1">
                <a:solidFill>
                  <a:srgbClr val="FF0000"/>
                </a:solidFill>
              </a:rPr>
              <a:t>Compilation </a:t>
            </a:r>
            <a:endParaRPr lang="zh-CN" altLang="en-US" sz="1800" b="1">
              <a:solidFill>
                <a:srgbClr val="FF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smtClean="0"/>
              <a:t>什么是编译器</a:t>
            </a:r>
          </a:p>
        </p:txBody>
      </p:sp>
      <p:sp>
        <p:nvSpPr>
          <p:cNvPr id="14339" name="Rectangle 3"/>
          <p:cNvSpPr>
            <a:spLocks noGrp="1" noChangeArrowheads="1"/>
          </p:cNvSpPr>
          <p:nvPr>
            <p:ph type="body" idx="1"/>
          </p:nvPr>
        </p:nvSpPr>
        <p:spPr/>
        <p:txBody>
          <a:bodyPr/>
          <a:lstStyle/>
          <a:p>
            <a:r>
              <a:rPr lang="zh-CN" altLang="en-US" sz="2600" dirty="0"/>
              <a:t>一个编译器就是一个程序</a:t>
            </a:r>
            <a:endParaRPr lang="en-US" altLang="zh-CN" sz="2600" dirty="0"/>
          </a:p>
          <a:p>
            <a:r>
              <a:rPr lang="en-US" altLang="zh-CN" sz="2600" dirty="0"/>
              <a:t>Input</a:t>
            </a:r>
            <a:r>
              <a:rPr lang="zh-CN" altLang="en-US" sz="2600" dirty="0"/>
              <a:t>：以某一种语言（源语言）编写的程序，</a:t>
            </a:r>
            <a:endParaRPr lang="en-US" altLang="zh-CN" sz="2600" dirty="0"/>
          </a:p>
          <a:p>
            <a:r>
              <a:rPr lang="en-US" altLang="zh-CN" sz="2600" dirty="0"/>
              <a:t>Output</a:t>
            </a:r>
            <a:r>
              <a:rPr lang="zh-CN" altLang="en-US" sz="2600" dirty="0"/>
              <a:t>：与</a:t>
            </a:r>
            <a:r>
              <a:rPr lang="en-US" altLang="zh-CN" sz="2600" dirty="0"/>
              <a:t>input</a:t>
            </a:r>
            <a:r>
              <a:rPr lang="zh-CN" altLang="en-US" sz="2600" dirty="0"/>
              <a:t>等价的、用另一种语言（目标语言）编写的程序。</a:t>
            </a:r>
          </a:p>
          <a:p>
            <a:endParaRPr lang="zh-CN" altLang="en-US" sz="2600" dirty="0"/>
          </a:p>
          <a:p>
            <a:endParaRPr lang="zh-CN" altLang="en-US" sz="2600" dirty="0"/>
          </a:p>
          <a:p>
            <a:r>
              <a:rPr lang="zh-CN" altLang="en-US" sz="2600" dirty="0"/>
              <a:t>狭义： 程序设计语言 → 机器代码</a:t>
            </a:r>
          </a:p>
          <a:p>
            <a:r>
              <a:rPr lang="zh-CN" altLang="en-US" sz="2600" dirty="0"/>
              <a:t>广义：程序变换 </a:t>
            </a:r>
            <a:r>
              <a:rPr lang="en-US" altLang="zh-CN" sz="2600" dirty="0"/>
              <a:t>C++ → C →</a:t>
            </a:r>
            <a:r>
              <a:rPr lang="zh-CN" altLang="en-US" sz="2600" dirty="0"/>
              <a:t>汇编</a:t>
            </a:r>
            <a:endParaRPr lang="en-US" altLang="zh-CN" sz="2600" dirty="0"/>
          </a:p>
          <a:p>
            <a:pPr marL="0" indent="0">
              <a:buNone/>
            </a:pPr>
            <a:r>
              <a:rPr lang="en-US" altLang="zh-CN" dirty="0"/>
              <a:t> </a:t>
            </a:r>
            <a:r>
              <a:rPr lang="en-US" altLang="zh-CN" dirty="0" smtClean="0"/>
              <a:t>          </a:t>
            </a:r>
            <a:r>
              <a:rPr lang="zh-CN" altLang="en-US" dirty="0" smtClean="0"/>
              <a:t>  </a:t>
            </a:r>
            <a:r>
              <a:rPr lang="en-US" altLang="zh-CN" dirty="0" smtClean="0"/>
              <a:t>Pascal → C</a:t>
            </a:r>
          </a:p>
        </p:txBody>
      </p:sp>
      <p:sp>
        <p:nvSpPr>
          <p:cNvPr id="14340" name="AutoShape 4"/>
          <p:cNvSpPr>
            <a:spLocks noChangeArrowheads="1"/>
          </p:cNvSpPr>
          <p:nvPr/>
        </p:nvSpPr>
        <p:spPr bwMode="auto">
          <a:xfrm>
            <a:off x="4252914" y="3429000"/>
            <a:ext cx="1584325" cy="609600"/>
          </a:xfrm>
          <a:prstGeom prst="flowChartProcess">
            <a:avLst/>
          </a:prstGeom>
          <a:solidFill>
            <a:srgbClr val="33CCCC"/>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latin typeface="Verdana" panose="020B0604030504040204" pitchFamily="34" charset="0"/>
              </a:rPr>
              <a:t>编译器</a:t>
            </a:r>
          </a:p>
        </p:txBody>
      </p:sp>
      <p:sp>
        <p:nvSpPr>
          <p:cNvPr id="14341" name="Text Box 5"/>
          <p:cNvSpPr txBox="1">
            <a:spLocks noChangeArrowheads="1"/>
          </p:cNvSpPr>
          <p:nvPr/>
        </p:nvSpPr>
        <p:spPr bwMode="auto">
          <a:xfrm>
            <a:off x="2525714" y="3500439"/>
            <a:ext cx="879475"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latin typeface="Verdana" panose="020B0604030504040204" pitchFamily="34" charset="0"/>
              </a:rPr>
              <a:t>源程序</a:t>
            </a:r>
          </a:p>
        </p:txBody>
      </p:sp>
      <p:sp>
        <p:nvSpPr>
          <p:cNvPr id="14342" name="Line 6"/>
          <p:cNvSpPr>
            <a:spLocks noChangeShapeType="1"/>
          </p:cNvSpPr>
          <p:nvPr/>
        </p:nvSpPr>
        <p:spPr bwMode="auto">
          <a:xfrm>
            <a:off x="3532188" y="3711575"/>
            <a:ext cx="6477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43" name="Text Box 7"/>
          <p:cNvSpPr txBox="1">
            <a:spLocks noChangeArrowheads="1"/>
          </p:cNvSpPr>
          <p:nvPr/>
        </p:nvSpPr>
        <p:spPr bwMode="auto">
          <a:xfrm>
            <a:off x="6916739" y="3486150"/>
            <a:ext cx="110807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latin typeface="Verdana" panose="020B0604030504040204" pitchFamily="34" charset="0"/>
              </a:rPr>
              <a:t>目标程序</a:t>
            </a:r>
          </a:p>
        </p:txBody>
      </p:sp>
      <p:sp>
        <p:nvSpPr>
          <p:cNvPr id="14344" name="Line 8"/>
          <p:cNvSpPr>
            <a:spLocks noChangeShapeType="1"/>
          </p:cNvSpPr>
          <p:nvPr/>
        </p:nvSpPr>
        <p:spPr bwMode="auto">
          <a:xfrm>
            <a:off x="5837239" y="3711575"/>
            <a:ext cx="9350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kumimoji="1" lang="en-US" altLang="en-US" smtClean="0"/>
              <a:t>示例</a:t>
            </a:r>
            <a:endParaRPr kumimoji="1" lang="zh-CN" altLang="en-US" smtClean="0"/>
          </a:p>
        </p:txBody>
      </p:sp>
      <p:sp>
        <p:nvSpPr>
          <p:cNvPr id="15363" name="内容占位符 2"/>
          <p:cNvSpPr>
            <a:spLocks noGrp="1"/>
          </p:cNvSpPr>
          <p:nvPr>
            <p:ph idx="1"/>
          </p:nvPr>
        </p:nvSpPr>
        <p:spPr/>
        <p:txBody>
          <a:bodyPr/>
          <a:lstStyle/>
          <a:p>
            <a:r>
              <a:rPr kumimoji="1" lang="zh-CN" altLang="en-US" smtClean="0"/>
              <a:t>程序的运行过程</a:t>
            </a:r>
            <a:endParaRPr kumimoji="1" lang="en-US" altLang="zh-CN" smtClean="0"/>
          </a:p>
          <a:p>
            <a:pPr lvl="1"/>
            <a:r>
              <a:rPr kumimoji="1" lang="zh-CN" altLang="en-US" smtClean="0"/>
              <a:t>源程序</a:t>
            </a:r>
            <a:endParaRPr kumimoji="1" lang="en-US" altLang="zh-CN" smtClean="0"/>
          </a:p>
          <a:p>
            <a:pPr lvl="1"/>
            <a:r>
              <a:rPr kumimoji="1" lang="zh-CN" altLang="en-US" smtClean="0"/>
              <a:t>汇编代码</a:t>
            </a:r>
            <a:endParaRPr kumimoji="1" lang="en-US" altLang="zh-CN" smtClean="0"/>
          </a:p>
          <a:p>
            <a:pPr lvl="1"/>
            <a:r>
              <a:rPr kumimoji="1" lang="zh-CN" altLang="en-US" smtClean="0"/>
              <a:t>机器代码</a:t>
            </a:r>
            <a:endParaRPr kumimoji="1" lang="en-US" altLang="zh-CN" smtClean="0"/>
          </a:p>
          <a:p>
            <a:endParaRPr kumimoji="1" lang="zh-CN" altLang="en-US" smtClean="0"/>
          </a:p>
        </p:txBody>
      </p:sp>
      <p:sp>
        <p:nvSpPr>
          <p:cNvPr id="15364" name="AutoShape 4"/>
          <p:cNvSpPr>
            <a:spLocks noChangeArrowheads="1"/>
          </p:cNvSpPr>
          <p:nvPr/>
        </p:nvSpPr>
        <p:spPr bwMode="auto">
          <a:xfrm>
            <a:off x="5014914" y="4389438"/>
            <a:ext cx="1584325" cy="609600"/>
          </a:xfrm>
          <a:prstGeom prst="flowChartProcess">
            <a:avLst/>
          </a:prstGeom>
          <a:solidFill>
            <a:srgbClr val="33CCCC"/>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latin typeface="Verdana" panose="020B0604030504040204" pitchFamily="34" charset="0"/>
              </a:rPr>
              <a:t>编译器</a:t>
            </a:r>
            <a:endParaRPr lang="en-US" altLang="zh-CN">
              <a:latin typeface="Verdana" panose="020B0604030504040204" pitchFamily="34" charset="0"/>
            </a:endParaRPr>
          </a:p>
        </p:txBody>
      </p:sp>
      <p:sp>
        <p:nvSpPr>
          <p:cNvPr id="15365" name="Line 6"/>
          <p:cNvSpPr>
            <a:spLocks noChangeShapeType="1"/>
          </p:cNvSpPr>
          <p:nvPr/>
        </p:nvSpPr>
        <p:spPr bwMode="auto">
          <a:xfrm>
            <a:off x="4294188" y="4672013"/>
            <a:ext cx="6477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66" name="Line 8"/>
          <p:cNvSpPr>
            <a:spLocks noChangeShapeType="1"/>
          </p:cNvSpPr>
          <p:nvPr/>
        </p:nvSpPr>
        <p:spPr bwMode="auto">
          <a:xfrm>
            <a:off x="6599239" y="4672013"/>
            <a:ext cx="9350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pic>
        <p:nvPicPr>
          <p:cNvPr id="15367" name="图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09838" y="4300538"/>
            <a:ext cx="16510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图片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35900" y="3209925"/>
            <a:ext cx="2374900" cy="267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a:themeElements>
    <a:clrScheme name="default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default">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default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default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default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default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default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Template>
  <TotalTime>3243</TotalTime>
  <Pages>0</Pages>
  <Words>1281</Words>
  <Characters>0</Characters>
  <Application>Microsoft Office PowerPoint</Application>
  <DocSecurity>0</DocSecurity>
  <PresentationFormat>宽屏</PresentationFormat>
  <Lines>0</Lines>
  <Paragraphs>151</Paragraphs>
  <Slides>39</Slides>
  <Notes>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39</vt:i4>
      </vt:variant>
    </vt:vector>
  </HeadingPairs>
  <TitlesOfParts>
    <vt:vector size="51" baseType="lpstr">
      <vt:lpstr>黑体</vt:lpstr>
      <vt:lpstr>华文行楷</vt:lpstr>
      <vt:lpstr>华文楷体</vt:lpstr>
      <vt:lpstr>华文新魏</vt:lpstr>
      <vt:lpstr>楷体</vt:lpstr>
      <vt:lpstr>宋体</vt:lpstr>
      <vt:lpstr>微软雅黑</vt:lpstr>
      <vt:lpstr>Arial</vt:lpstr>
      <vt:lpstr>Garamond</vt:lpstr>
      <vt:lpstr>Verdana</vt:lpstr>
      <vt:lpstr>Wingdings</vt:lpstr>
      <vt:lpstr>default</vt:lpstr>
      <vt:lpstr>计算机问题求解 – 论题1-7     -  不同的程序设计方法</vt:lpstr>
      <vt:lpstr>问题1</vt:lpstr>
      <vt:lpstr>PowerPoint 演示文稿</vt:lpstr>
      <vt:lpstr>PowerPoint 演示文稿</vt:lpstr>
      <vt:lpstr>问题2</vt:lpstr>
      <vt:lpstr>PowerPoint 演示文稿</vt:lpstr>
      <vt:lpstr>PowerPoint 演示文稿</vt:lpstr>
      <vt:lpstr>什么是编译器</vt:lpstr>
      <vt:lpstr>示例</vt:lpstr>
      <vt:lpstr>编译器工作流程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机器的抽象-命令式编程</vt:lpstr>
      <vt:lpstr>复杂的数据结构定义设施</vt:lpstr>
      <vt:lpstr>C语言的灵活性及其代价</vt:lpstr>
      <vt:lpstr>高效的C代码中隐藏的“风险”</vt:lpstr>
      <vt:lpstr>机器的抽象-命令式编程</vt:lpstr>
      <vt:lpstr>PowerPoint 演示文稿</vt:lpstr>
      <vt:lpstr>算法即函数-LISP语言</vt:lpstr>
      <vt:lpstr>如何定义salary函数？</vt:lpstr>
      <vt:lpstr>观察以下定义</vt:lpstr>
      <vt:lpstr>类似的架构，不同的视点</vt:lpstr>
      <vt:lpstr>完全不同的模型</vt:lpstr>
      <vt:lpstr>逻辑式程序有什么优点呢？</vt:lpstr>
      <vt:lpstr>这一段Prolog程序是干什么用的？</vt:lpstr>
      <vt:lpstr>逻辑学家心中的汉诺塔问题</vt:lpstr>
      <vt:lpstr>一个OO的场景</vt:lpstr>
      <vt:lpstr>PowerPoint 演示文稿</vt:lpstr>
      <vt:lpstr>PowerPoint 演示文稿</vt:lpstr>
      <vt:lpstr>OO中的抽象</vt:lpstr>
      <vt:lpstr>从imperative 到 object-oriented </vt:lpstr>
      <vt:lpstr>PowerPoint 演示文稿</vt:lpstr>
      <vt:lpstr>A Final Remark</vt:lpstr>
      <vt:lpstr>Open topics</vt:lpstr>
    </vt:vector>
  </TitlesOfParts>
  <Company>Nanjing University</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计算机问题求解     -  算法在计算机科学中的地位</dc:title>
  <dc:creator>Chen Daoxu</dc:creator>
  <cp:lastModifiedBy>Lenovo</cp:lastModifiedBy>
  <cp:revision>106</cp:revision>
  <cp:lastPrinted>1601-01-01T00:00:00Z</cp:lastPrinted>
  <dcterms:created xsi:type="dcterms:W3CDTF">2010-10-07T02:50:25Z</dcterms:created>
  <dcterms:modified xsi:type="dcterms:W3CDTF">2017-11-20T01:42:11Z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3</vt:r8>
  </property>
  <property fmtid="{D5CDD505-2E9C-101B-9397-08002B2CF9AE}" pid="3" name="KSOProductBuildVer">
    <vt:lpwstr>2052-6.6.0.2461</vt:lpwstr>
  </property>
</Properties>
</file>