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3"/>
  </p:notesMasterIdLst>
  <p:sldIdLst>
    <p:sldId id="256" r:id="rId2"/>
    <p:sldId id="325" r:id="rId3"/>
    <p:sldId id="332" r:id="rId4"/>
    <p:sldId id="333" r:id="rId5"/>
    <p:sldId id="295" r:id="rId6"/>
    <p:sldId id="326" r:id="rId7"/>
    <p:sldId id="327" r:id="rId8"/>
    <p:sldId id="328" r:id="rId9"/>
    <p:sldId id="329" r:id="rId10"/>
    <p:sldId id="330" r:id="rId11"/>
    <p:sldId id="331" r:id="rId1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30" autoAdjust="0"/>
    <p:restoredTop sz="76890" autoAdjust="0"/>
  </p:normalViewPr>
  <p:slideViewPr>
    <p:cSldViewPr>
      <p:cViewPr varScale="1">
        <p:scale>
          <a:sx n="53" d="100"/>
          <a:sy n="53" d="100"/>
        </p:scale>
        <p:origin x="1124" y="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zh-CN" altLang="zh-CN"/>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zh-CN" noProof="0" smtClean="0"/>
              <a:t>Click to edit Master text styles</a:t>
            </a:r>
          </a:p>
          <a:p>
            <a:pPr lvl="1"/>
            <a:r>
              <a:rPr lang="zh-CN" altLang="zh-CN" noProof="0" smtClean="0"/>
              <a:t>Second level</a:t>
            </a:r>
          </a:p>
          <a:p>
            <a:pPr lvl="2"/>
            <a:r>
              <a:rPr lang="zh-CN" altLang="zh-CN" noProof="0" smtClean="0"/>
              <a:t>Third level</a:t>
            </a:r>
          </a:p>
          <a:p>
            <a:pPr lvl="3"/>
            <a:r>
              <a:rPr lang="zh-CN" altLang="zh-CN" noProof="0" smtClean="0"/>
              <a:t>Fourth level</a:t>
            </a:r>
          </a:p>
          <a:p>
            <a:pPr lvl="4"/>
            <a:r>
              <a:rPr lang="zh-CN"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105B85-85E6-4BD4-A28C-D6DE3CACDADC}" type="slidenum">
              <a:rPr lang="zh-CN" altLang="zh-CN"/>
              <a:pPr>
                <a:defRPr/>
              </a:pPr>
              <a:t>‹#›</a:t>
            </a:fld>
            <a:endParaRPr lang="zh-CN" altLang="zh-CN"/>
          </a:p>
        </p:txBody>
      </p:sp>
    </p:spTree>
    <p:extLst>
      <p:ext uri="{BB962C8B-B14F-4D97-AF65-F5344CB8AC3E}">
        <p14:creationId xmlns:p14="http://schemas.microsoft.com/office/powerpoint/2010/main" val="1914381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s?wd=%E8%AE%A1%E7%AE%97%E8%83%BD%E5%8A%9B&amp;tn=44039180_cpr&amp;fenlei=mv6quAkxTZn0IZRqIHckPjm4nH00T1Y3m17bPHKhn1TsuyDYnjwW0ZwV5Hcvrjm3rH6sPfKWUMw85HfYnjn4nH6sgvPsT6KdThsqpZwYTjCEQLGCpyw9Uz4Bmy-bIi4WUvYETgN-TLwGUv3EnHTdPj6zPjRYPW64njTzn16vr0"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baidu.com/s?wd=%E9%80%9A%E7%94%A8%E5%9B%BE%E7%81%B5%E6%9C%BA&amp;tn=44039180_cpr&amp;fenlei=mv6quAkxTZn0IZRqIHckPjm4nH00T1Y3m17bPHKhn1TsuyDYnjwW0ZwV5Hcvrjm3rH6sPfKWUMw85HfYnjn4nH6sgvPsT6KdThsqpZwYTjCEQLGCpyw9Uz4Bmy-bIi4WUvYETgN-TLwGUv3EnHTdPj6zPjRYPW64njTzn16vr0"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5%9B%BE%E7%81%B5%E5%A5%96"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baike.baidu.com/item/%E8%AF%BA%E8%B4%9D%E5%B0%94%E5%A5%9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wikipedia.org/wiki/%E6%95%B0%E5%AD%A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9B%BE%E7%81%B5/12120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xfrm>
            <a:off x="381000" y="685800"/>
            <a:ext cx="6096000" cy="3429000"/>
          </a:xfrm>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今天</a:t>
            </a:r>
            <a:r>
              <a:rPr lang="zh-CN" altLang="en-US" dirty="0" smtClean="0"/>
              <a:t>我们和郑奘巍同学来</a:t>
            </a:r>
            <a:r>
              <a:rPr lang="zh-CN" altLang="en-US" dirty="0" smtClean="0"/>
              <a:t>介绍一下图灵机模型，我先对图灵机的基本概念、历史、科学价值作简单介绍，稍后由“”同学来进行具体的图灵机模拟演示。</a:t>
            </a:r>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786E72-F39A-4D39-825A-80DF2B4FA620}" type="slidenum">
              <a:rPr lang="zh-CN" altLang="zh-CN"/>
              <a:pPr/>
              <a:t>1</a:t>
            </a:fld>
            <a:endParaRPr lang="zh-CN" altLang="zh-CN"/>
          </a:p>
        </p:txBody>
      </p:sp>
    </p:spTree>
    <p:extLst>
      <p:ext uri="{BB962C8B-B14F-4D97-AF65-F5344CB8AC3E}">
        <p14:creationId xmlns:p14="http://schemas.microsoft.com/office/powerpoint/2010/main" val="2825248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最后，我们来看图灵机的科学价值</a:t>
            </a:r>
            <a:r>
              <a:rPr lang="zh-CN" altLang="en-US" dirty="0"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图灵机等价于任何有限逻辑数学过程的终极强大逻辑机器，解决了“可计算性”问题。</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图灵机是一种自动机和智能产品的形式理论，利用这种理论实现的产物之一，就是现代</a:t>
            </a:r>
            <a:r>
              <a:rPr lang="zh-CN" altLang="en-US" dirty="0" smtClean="0"/>
              <a:t>计算机。它</a:t>
            </a:r>
            <a:r>
              <a:rPr lang="zh-CN" altLang="en-US" dirty="0" smtClean="0"/>
              <a:t>揭示并解决了现代计算机在抽象层次运行的本质即形式计算。</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图灵机模型理论是计算学科最核心的理论，因为计算机的极限</a:t>
            </a:r>
            <a:r>
              <a:rPr lang="zh-CN" altLang="en-US" dirty="0" smtClean="0">
                <a:hlinkClick r:id="rId3"/>
              </a:rPr>
              <a:t>计算能力</a:t>
            </a:r>
            <a:r>
              <a:rPr lang="zh-CN" altLang="en-US" dirty="0" smtClean="0"/>
              <a:t>就是</a:t>
            </a:r>
            <a:r>
              <a:rPr lang="zh-CN" altLang="en-US" dirty="0" smtClean="0">
                <a:hlinkClick r:id="rId4"/>
              </a:rPr>
              <a:t>通用图灵机</a:t>
            </a:r>
            <a:r>
              <a:rPr lang="zh-CN" altLang="en-US" dirty="0" smtClean="0"/>
              <a:t>的</a:t>
            </a:r>
            <a:r>
              <a:rPr lang="zh-CN" altLang="en-US" dirty="0" smtClean="0">
                <a:hlinkClick r:id="rId3"/>
              </a:rPr>
              <a:t>计算能力</a:t>
            </a:r>
            <a:r>
              <a:rPr lang="zh-CN" altLang="en-US" dirty="0" smtClean="0"/>
              <a:t>，很多问题可以转化到图灵机这个简单的模型来考虑。</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最后，图灵机模型为计算机设计指明了方向，图灵机</a:t>
            </a:r>
            <a:r>
              <a:rPr lang="zh-CN" altLang="en-US" dirty="0" smtClean="0"/>
              <a:t>模型是算法分析</a:t>
            </a:r>
            <a:r>
              <a:rPr lang="zh-CN" altLang="en-US" dirty="0" smtClean="0"/>
              <a:t>和程序语言设计的理论基础。</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10</a:t>
            </a:fld>
            <a:endParaRPr lang="zh-CN" altLang="zh-CN"/>
          </a:p>
        </p:txBody>
      </p:sp>
    </p:spTree>
    <p:extLst>
      <p:ext uri="{BB962C8B-B14F-4D97-AF65-F5344CB8AC3E}">
        <p14:creationId xmlns:p14="http://schemas.microsoft.com/office/powerpoint/2010/main" val="645203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这是这次图灵机模型的参考资料</a:t>
            </a:r>
            <a:r>
              <a:rPr lang="zh-CN" altLang="en-US" dirty="0" smtClean="0"/>
              <a:t>。</a:t>
            </a:r>
            <a:endParaRPr lang="en-US" altLang="zh-CN" dirty="0" smtClean="0"/>
          </a:p>
          <a:p>
            <a:r>
              <a:rPr lang="zh-CN" altLang="en-US" dirty="0" smtClean="0"/>
              <a:t>下面请“”</a:t>
            </a:r>
            <a:r>
              <a:rPr lang="zh-CN" altLang="en-US" dirty="0" smtClean="0"/>
              <a:t>同学做具体的图灵机模型</a:t>
            </a:r>
            <a:r>
              <a:rPr kumimoji="0" lang="zh-CN" altLang="en-US" sz="1200" b="0"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模拟演示与补充</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11</a:t>
            </a:fld>
            <a:endParaRPr lang="zh-CN" altLang="zh-CN"/>
          </a:p>
        </p:txBody>
      </p:sp>
    </p:spTree>
    <p:extLst>
      <p:ext uri="{BB962C8B-B14F-4D97-AF65-F5344CB8AC3E}">
        <p14:creationId xmlns:p14="http://schemas.microsoft.com/office/powerpoint/2010/main" val="326182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“图灵测试”指出</a:t>
            </a:r>
            <a:r>
              <a:rPr lang="en-US" altLang="zh-CN" dirty="0" smtClean="0"/>
              <a:t>:</a:t>
            </a:r>
            <a:r>
              <a:rPr lang="zh-CN" altLang="en-US" dirty="0" smtClean="0"/>
              <a:t>如果第三者无法辨别人类与人工智能机器反应的差别， 则可以论断该机器具备人工智能。</a:t>
            </a:r>
            <a:endParaRPr lang="en-US" altLang="zh-CN" dirty="0" smtClean="0"/>
          </a:p>
          <a:p>
            <a:endParaRPr lang="zh-CN" altLang="en-US" b="1" dirty="0" smtClean="0"/>
          </a:p>
          <a:p>
            <a:r>
              <a:rPr lang="zh-CN" altLang="en-US" dirty="0" smtClean="0"/>
              <a:t>为了纪念他对计算机科学的巨大贡献，由美国计算机协会（</a:t>
            </a:r>
            <a:r>
              <a:rPr lang="en-US" altLang="zh-CN" dirty="0" smtClean="0"/>
              <a:t>ACM</a:t>
            </a:r>
            <a:r>
              <a:rPr lang="zh-CN" altLang="en-US" dirty="0" smtClean="0"/>
              <a:t>）于</a:t>
            </a:r>
            <a:r>
              <a:rPr lang="en-US" altLang="zh-CN" dirty="0" smtClean="0"/>
              <a:t>1966</a:t>
            </a:r>
            <a:r>
              <a:rPr lang="zh-CN" altLang="en-US" dirty="0" smtClean="0"/>
              <a:t>年设立一年一度的</a:t>
            </a:r>
            <a:r>
              <a:rPr lang="zh-CN" altLang="en-US" dirty="0" smtClean="0">
                <a:hlinkClick r:id="rId3"/>
              </a:rPr>
              <a:t>图灵奖</a:t>
            </a:r>
            <a:r>
              <a:rPr lang="zh-CN" altLang="en-US" dirty="0" smtClean="0"/>
              <a:t>，以表彰在计算机科学中做出突出贡献的人，图灵奖被喻为“计算机界的</a:t>
            </a:r>
            <a:r>
              <a:rPr lang="zh-CN" altLang="en-US" dirty="0" smtClean="0">
                <a:hlinkClick r:id="rId4"/>
              </a:rPr>
              <a:t>诺贝尔奖</a:t>
            </a:r>
            <a:r>
              <a:rPr lang="zh-CN" altLang="en-US"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2</a:t>
            </a:fld>
            <a:endParaRPr lang="zh-CN" altLang="zh-CN"/>
          </a:p>
        </p:txBody>
      </p:sp>
    </p:spTree>
    <p:extLst>
      <p:ext uri="{BB962C8B-B14F-4D97-AF65-F5344CB8AC3E}">
        <p14:creationId xmlns:p14="http://schemas.microsoft.com/office/powerpoint/2010/main" val="420358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Arial" pitchFamily="34" charset="0"/>
                <a:ea typeface="宋体" pitchFamily="2" charset="-122"/>
                <a:cs typeface="+mn-cs"/>
              </a:rPr>
              <a:t>1935-1936</a:t>
            </a:r>
            <a:r>
              <a:rPr lang="zh-CN" altLang="en-US" sz="1200" kern="1200" dirty="0" smtClean="0">
                <a:solidFill>
                  <a:schemeClr val="tx1"/>
                </a:solidFill>
                <a:latin typeface="Arial" pitchFamily="34" charset="0"/>
                <a:ea typeface="宋体" pitchFamily="2" charset="-122"/>
                <a:cs typeface="+mn-cs"/>
              </a:rPr>
              <a:t>年间，图灵在剑桥大学国王学院研究希尔伯特判定问题。</a:t>
            </a:r>
            <a:r>
              <a:rPr lang="en-US" sz="1200" kern="1200" dirty="0" smtClean="0">
                <a:solidFill>
                  <a:schemeClr val="tx1"/>
                </a:solidFill>
                <a:latin typeface="Arial" pitchFamily="34" charset="0"/>
                <a:ea typeface="宋体" pitchFamily="2" charset="-122"/>
                <a:cs typeface="+mn-cs"/>
              </a:rPr>
              <a:t>1936</a:t>
            </a:r>
            <a:r>
              <a:rPr lang="zh-CN" altLang="en-US" sz="1200" kern="1200" dirty="0" smtClean="0">
                <a:solidFill>
                  <a:schemeClr val="tx1"/>
                </a:solidFill>
                <a:latin typeface="Arial" pitchFamily="34" charset="0"/>
                <a:ea typeface="宋体" pitchFamily="2" charset="-122"/>
                <a:cs typeface="+mn-cs"/>
              </a:rPr>
              <a:t>年</a:t>
            </a:r>
            <a:r>
              <a:rPr lang="en-US" sz="1200" kern="1200" dirty="0" smtClean="0">
                <a:solidFill>
                  <a:schemeClr val="tx1"/>
                </a:solidFill>
                <a:latin typeface="Arial" pitchFamily="34" charset="0"/>
                <a:ea typeface="宋体" pitchFamily="2" charset="-122"/>
                <a:cs typeface="+mn-cs"/>
              </a:rPr>
              <a:t>5</a:t>
            </a:r>
            <a:r>
              <a:rPr lang="zh-CN" altLang="en-US" sz="1200" kern="1200" dirty="0" smtClean="0">
                <a:solidFill>
                  <a:schemeClr val="tx1"/>
                </a:solidFill>
                <a:latin typeface="Arial" pitchFamily="34" charset="0"/>
                <a:ea typeface="宋体" pitchFamily="2" charset="-122"/>
                <a:cs typeface="+mn-cs"/>
              </a:rPr>
              <a:t>月，图灵完成论文</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论可计算数及其在判定问题上的应用</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，提出图灵机作为通用计算模型，并基于图灵机重新定义了可计算函数，同时给出了一个图灵机无法判定的问题，即停机问题。</a:t>
            </a:r>
            <a:r>
              <a:rPr lang="en-US" sz="1200" kern="1200" dirty="0" smtClean="0">
                <a:solidFill>
                  <a:schemeClr val="tx1"/>
                </a:solidFill>
                <a:latin typeface="Arial" pitchFamily="34" charset="0"/>
                <a:ea typeface="宋体" pitchFamily="2" charset="-122"/>
                <a:cs typeface="+mn-cs"/>
              </a:rPr>
              <a:t/>
            </a:r>
            <a:br>
              <a:rPr lang="en-US" sz="1200" kern="1200" dirty="0" smtClean="0">
                <a:solidFill>
                  <a:schemeClr val="tx1"/>
                </a:solidFill>
                <a:latin typeface="Arial" pitchFamily="34" charset="0"/>
                <a:ea typeface="宋体" pitchFamily="2" charset="-122"/>
                <a:cs typeface="+mn-cs"/>
              </a:rPr>
            </a:br>
            <a:r>
              <a:rPr lang="en-US" sz="1200" kern="1200" dirty="0" smtClean="0">
                <a:solidFill>
                  <a:schemeClr val="tx1"/>
                </a:solidFill>
                <a:latin typeface="Arial" pitchFamily="34" charset="0"/>
                <a:ea typeface="宋体" pitchFamily="2" charset="-122"/>
                <a:cs typeface="+mn-cs"/>
              </a:rPr>
              <a:t>1937-1938</a:t>
            </a:r>
            <a:r>
              <a:rPr lang="zh-CN" altLang="en-US" sz="1200" kern="1200" dirty="0" smtClean="0">
                <a:solidFill>
                  <a:schemeClr val="tx1"/>
                </a:solidFill>
                <a:latin typeface="Arial" pitchFamily="34" charset="0"/>
                <a:ea typeface="宋体" pitchFamily="2" charset="-122"/>
                <a:cs typeface="+mn-cs"/>
              </a:rPr>
              <a:t>年间，图灵来到普林斯顿大学，在精通逻辑的阿隆佐</a:t>
            </a:r>
            <a:r>
              <a:rPr lang="en-US"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邱奇的指导下继续研究可计算性问题，这一阶段他证明他的图灵机与邱奇的</a:t>
            </a:r>
            <a:r>
              <a:rPr lang="en-US" sz="1200" kern="1200" dirty="0" smtClean="0">
                <a:solidFill>
                  <a:schemeClr val="tx1"/>
                </a:solidFill>
                <a:latin typeface="Arial" pitchFamily="34" charset="0"/>
                <a:ea typeface="宋体" pitchFamily="2" charset="-122"/>
                <a:cs typeface="+mn-cs"/>
              </a:rPr>
              <a:t>λ</a:t>
            </a:r>
            <a:r>
              <a:rPr lang="zh-CN" altLang="en-US" sz="1200" kern="1200" dirty="0" smtClean="0">
                <a:solidFill>
                  <a:schemeClr val="tx1"/>
                </a:solidFill>
                <a:latin typeface="Arial" pitchFamily="34" charset="0"/>
                <a:ea typeface="宋体" pitchFamily="2" charset="-122"/>
                <a:cs typeface="+mn-cs"/>
              </a:rPr>
              <a:t>演算具有等价的计算能力，并将这个结果作为附录加到他的论文当中。</a:t>
            </a:r>
            <a:r>
              <a:rPr lang="en-US" sz="1200" kern="1200" dirty="0" smtClean="0">
                <a:solidFill>
                  <a:schemeClr val="tx1"/>
                </a:solidFill>
                <a:latin typeface="Arial" pitchFamily="34" charset="0"/>
                <a:ea typeface="宋体" pitchFamily="2" charset="-122"/>
                <a:cs typeface="+mn-cs"/>
              </a:rPr>
              <a:t/>
            </a:r>
            <a:br>
              <a:rPr lang="en-US" sz="1200" kern="1200" dirty="0" smtClean="0">
                <a:solidFill>
                  <a:schemeClr val="tx1"/>
                </a:solidFill>
                <a:latin typeface="Arial" pitchFamily="34" charset="0"/>
                <a:ea typeface="宋体" pitchFamily="2" charset="-122"/>
                <a:cs typeface="+mn-cs"/>
              </a:rPr>
            </a:br>
            <a:r>
              <a:rPr lang="zh-CN" altLang="en-US" sz="1200" kern="1200" dirty="0" smtClean="0">
                <a:solidFill>
                  <a:schemeClr val="tx1"/>
                </a:solidFill>
                <a:latin typeface="Arial" pitchFamily="34" charset="0"/>
                <a:ea typeface="宋体" pitchFamily="2" charset="-122"/>
                <a:cs typeface="+mn-cs"/>
              </a:rPr>
              <a:t>在这一期间，“邱奇</a:t>
            </a:r>
            <a:r>
              <a:rPr lang="en-US"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图灵论题”在邱奇、图灵与哥德尔三人的工作下成型。（之后会补充介绍）</a:t>
            </a:r>
            <a:r>
              <a:rPr lang="en-US" sz="1200" kern="1200" dirty="0" smtClean="0">
                <a:solidFill>
                  <a:schemeClr val="tx1"/>
                </a:solidFill>
                <a:latin typeface="Arial" pitchFamily="34" charset="0"/>
                <a:ea typeface="宋体" pitchFamily="2" charset="-122"/>
                <a:cs typeface="+mn-cs"/>
              </a:rPr>
              <a:t/>
            </a:r>
            <a:br>
              <a:rPr lang="en-US" sz="1200" kern="1200" dirty="0" smtClean="0">
                <a:solidFill>
                  <a:schemeClr val="tx1"/>
                </a:solidFill>
                <a:latin typeface="Arial" pitchFamily="34" charset="0"/>
                <a:ea typeface="宋体" pitchFamily="2" charset="-122"/>
                <a:cs typeface="+mn-cs"/>
              </a:rPr>
            </a:b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3</a:t>
            </a:fld>
            <a:endParaRPr lang="zh-CN" altLang="zh-CN"/>
          </a:p>
        </p:txBody>
      </p:sp>
    </p:spTree>
    <p:extLst>
      <p:ext uri="{BB962C8B-B14F-4D97-AF65-F5344CB8AC3E}">
        <p14:creationId xmlns:p14="http://schemas.microsoft.com/office/powerpoint/2010/main" val="322458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pitchFamily="34" charset="0"/>
                <a:ea typeface="宋体" pitchFamily="2" charset="-122"/>
                <a:cs typeface="+mn-cs"/>
              </a:rPr>
              <a:t>图灵设计了一个能模拟所有计算的机器，然后证明这台机器也有缺陷，有它不可判定的问题，给希尔伯特的幻想以最后的致命一击</a:t>
            </a:r>
            <a:r>
              <a:rPr lang="zh-CN" altLang="en-US" sz="1200" kern="1200" dirty="0" smtClean="0">
                <a:solidFill>
                  <a:schemeClr val="tx1"/>
                </a:solidFill>
                <a:latin typeface="Arial" pitchFamily="34" charset="0"/>
                <a:ea typeface="宋体" pitchFamily="2" charset="-122"/>
                <a:cs typeface="+mn-cs"/>
              </a:rPr>
              <a:t>，总的来说这就是</a:t>
            </a:r>
            <a:r>
              <a:rPr lang="zh-CN" altLang="en-US" sz="1200" kern="1200" dirty="0" smtClean="0">
                <a:solidFill>
                  <a:schemeClr val="tx1"/>
                </a:solidFill>
                <a:latin typeface="Arial" pitchFamily="34" charset="0"/>
                <a:ea typeface="宋体" pitchFamily="2" charset="-122"/>
                <a:cs typeface="+mn-cs"/>
              </a:rPr>
              <a:t>图灵机的起源。</a:t>
            </a:r>
            <a:endParaRPr lang="en-US" altLang="zh-CN" sz="1200" kern="1200" dirty="0" smtClean="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从某种意义上来说，图灵机的</a:t>
            </a:r>
            <a:r>
              <a:rPr lang="zh-CN" altLang="en-US" sz="1200" kern="1200" dirty="0" smtClean="0">
                <a:solidFill>
                  <a:schemeClr val="tx1"/>
                </a:solidFill>
                <a:latin typeface="Arial" pitchFamily="34" charset="0"/>
                <a:ea typeface="宋体" pitchFamily="2" charset="-122"/>
                <a:cs typeface="+mn-cs"/>
              </a:rPr>
              <a:t>诞生也是</a:t>
            </a:r>
            <a:r>
              <a:rPr lang="zh-CN" altLang="en-US" sz="1200" kern="1200" dirty="0" smtClean="0">
                <a:solidFill>
                  <a:schemeClr val="tx1"/>
                </a:solidFill>
                <a:latin typeface="Arial" pitchFamily="34" charset="0"/>
                <a:ea typeface="宋体" pitchFamily="2" charset="-122"/>
                <a:cs typeface="+mn-cs"/>
              </a:rPr>
              <a:t>为了去证明它自己的缺陷</a:t>
            </a:r>
            <a:r>
              <a:rPr lang="en-US"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这就是为什么说：计算机是数学家一次思考失败的产物。</a:t>
            </a:r>
            <a:endParaRPr lang="zh-CN" altLang="en-US" dirty="0" smtClean="0"/>
          </a:p>
          <a:p>
            <a:r>
              <a:rPr lang="en-US" sz="1200" kern="1200" dirty="0" smtClean="0">
                <a:solidFill>
                  <a:schemeClr val="tx1"/>
                </a:solidFill>
                <a:latin typeface="Arial" pitchFamily="34" charset="0"/>
                <a:ea typeface="宋体" pitchFamily="2" charset="-122"/>
                <a:cs typeface="+mn-cs"/>
              </a:rPr>
              <a:t/>
            </a:r>
            <a:br>
              <a:rPr lang="en-US" sz="1200" kern="1200" dirty="0" smtClean="0">
                <a:solidFill>
                  <a:schemeClr val="tx1"/>
                </a:solidFill>
                <a:latin typeface="Arial" pitchFamily="34" charset="0"/>
                <a:ea typeface="宋体" pitchFamily="2" charset="-122"/>
                <a:cs typeface="+mn-cs"/>
              </a:rPr>
            </a:br>
            <a:r>
              <a:rPr lang="zh-CN" altLang="en-US" sz="1200" kern="1200" dirty="0" smtClean="0">
                <a:solidFill>
                  <a:schemeClr val="tx1"/>
                </a:solidFill>
                <a:latin typeface="Arial" pitchFamily="34" charset="0"/>
                <a:ea typeface="宋体" pitchFamily="2" charset="-122"/>
                <a:cs typeface="+mn-cs"/>
              </a:rPr>
              <a:t>图灵机给计算机的具体实现提供了参考价值，但它的缺点是速度太慢，也很难编程。相比之下它更是数学家们的利器：算法问题从此有了坚实的基础。</a:t>
            </a:r>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4</a:t>
            </a:fld>
            <a:endParaRPr lang="zh-CN" altLang="zh-CN"/>
          </a:p>
        </p:txBody>
      </p:sp>
    </p:spTree>
    <p:extLst>
      <p:ext uri="{BB962C8B-B14F-4D97-AF65-F5344CB8AC3E}">
        <p14:creationId xmlns:p14="http://schemas.microsoft.com/office/powerpoint/2010/main" val="387522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5</a:t>
            </a:fld>
            <a:endParaRPr lang="zh-CN" altLang="zh-CN"/>
          </a:p>
        </p:txBody>
      </p:sp>
    </p:spTree>
    <p:extLst>
      <p:ext uri="{BB962C8B-B14F-4D97-AF65-F5344CB8AC3E}">
        <p14:creationId xmlns:p14="http://schemas.microsoft.com/office/powerpoint/2010/main" val="78480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rtl="0"/>
            <a:r>
              <a:rPr lang="zh-CN" altLang="en-US" dirty="0" smtClean="0"/>
              <a:t>图灵的基本思想是用机器来模拟人们用纸笔进行</a:t>
            </a:r>
            <a:r>
              <a:rPr lang="zh-CN" altLang="en-US" dirty="0" smtClean="0">
                <a:hlinkClick r:id="rId3" tooltip="数学"/>
              </a:rPr>
              <a:t>数学</a:t>
            </a:r>
            <a:r>
              <a:rPr lang="zh-CN" altLang="en-US" dirty="0" smtClean="0"/>
              <a:t>运算的过程，他把这样的过程看作下列两种简单的动作：</a:t>
            </a:r>
          </a:p>
          <a:p>
            <a:pPr rtl="0"/>
            <a:r>
              <a:rPr lang="zh-CN" altLang="en-US" dirty="0" smtClean="0"/>
              <a:t>在纸上写上或擦除某个符号；</a:t>
            </a:r>
          </a:p>
          <a:p>
            <a:pPr rtl="0"/>
            <a:r>
              <a:rPr lang="zh-CN" altLang="en-US" dirty="0" smtClean="0"/>
              <a:t>把注意力从纸的一个位置移动到另一个位置；</a:t>
            </a:r>
          </a:p>
          <a:p>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6</a:t>
            </a:fld>
            <a:endParaRPr lang="zh-CN" altLang="zh-CN"/>
          </a:p>
        </p:txBody>
      </p:sp>
    </p:spTree>
    <p:extLst>
      <p:ext uri="{BB962C8B-B14F-4D97-AF65-F5344CB8AC3E}">
        <p14:creationId xmlns:p14="http://schemas.microsoft.com/office/powerpoint/2010/main" val="195826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rtl="0"/>
            <a:r>
              <a:rPr lang="zh-CN" altLang="en-US" dirty="0" smtClean="0"/>
              <a:t>基于这种思想，图灵机就需要四个组成部分。</a:t>
            </a:r>
            <a:endParaRPr lang="en-US" altLang="zh-CN" dirty="0" smtClean="0"/>
          </a:p>
          <a:p>
            <a:pPr rtl="0"/>
            <a:r>
              <a:rPr lang="en-US" altLang="zh-CN" dirty="0" smtClean="0"/>
              <a:t>1.</a:t>
            </a:r>
            <a:r>
              <a:rPr lang="zh-CN" altLang="en-US" dirty="0" smtClean="0"/>
              <a:t>一条无限长的纸带</a:t>
            </a:r>
            <a:r>
              <a:rPr lang="en-US" altLang="zh-CN" b="1" dirty="0" smtClean="0"/>
              <a:t>TAPE</a:t>
            </a:r>
            <a:r>
              <a:rPr lang="zh-CN" altLang="en-US" dirty="0" smtClean="0"/>
              <a:t>。纸带被划分为一个接一个的小格子，每个格子上包含一个来自有限字母表的符号，字母表中有一个特殊的符号</a:t>
            </a:r>
            <a:r>
              <a:rPr lang="en-US" altLang="zh-CN" dirty="0" smtClean="0"/>
              <a:t>{\</a:t>
            </a:r>
            <a:r>
              <a:rPr lang="en-US" altLang="zh-CN" dirty="0" err="1" smtClean="0"/>
              <a:t>displaystyle</a:t>
            </a:r>
            <a:r>
              <a:rPr lang="en-US" altLang="zh-CN" dirty="0" smtClean="0"/>
              <a:t> \square }</a:t>
            </a:r>
            <a:r>
              <a:rPr lang="zh-CN" altLang="en-US" dirty="0" smtClean="0"/>
              <a:t>表示空白。纸带上的格子从左到右依次被编号为</a:t>
            </a:r>
            <a:r>
              <a:rPr lang="en-US" altLang="zh-CN" dirty="0" smtClean="0"/>
              <a:t>0, 1, 2, ...</a:t>
            </a:r>
            <a:r>
              <a:rPr lang="zh-CN" altLang="en-US" dirty="0" smtClean="0"/>
              <a:t>，纸带的右端可以无限伸展。</a:t>
            </a:r>
          </a:p>
          <a:p>
            <a:pPr rtl="0"/>
            <a:r>
              <a:rPr lang="en-US" altLang="zh-CN" dirty="0" smtClean="0"/>
              <a:t>2.</a:t>
            </a:r>
            <a:r>
              <a:rPr lang="zh-CN" altLang="en-US" dirty="0" smtClean="0"/>
              <a:t>一个读写头</a:t>
            </a:r>
            <a:r>
              <a:rPr lang="en-US" altLang="zh-CN" b="1" dirty="0" smtClean="0"/>
              <a:t>HEAD</a:t>
            </a:r>
            <a:r>
              <a:rPr lang="zh-CN" altLang="en-US" dirty="0" smtClean="0"/>
              <a:t>。该读写头可以在纸带上左右移动，它能读出当前所指的格子上的符号，并能改变当前格子上的符号。</a:t>
            </a:r>
          </a:p>
          <a:p>
            <a:pPr rtl="0"/>
            <a:r>
              <a:rPr lang="en-US" altLang="zh-CN" dirty="0" smtClean="0"/>
              <a:t>3.</a:t>
            </a:r>
            <a:r>
              <a:rPr lang="zh-CN" altLang="en-US" dirty="0" smtClean="0"/>
              <a:t>一套控制规则</a:t>
            </a:r>
            <a:r>
              <a:rPr lang="en-US" altLang="zh-CN" b="1" dirty="0" smtClean="0"/>
              <a:t>TABLE</a:t>
            </a:r>
            <a:r>
              <a:rPr lang="zh-CN" altLang="en-US" dirty="0" smtClean="0"/>
              <a:t>。它根据当前机器所处的状态以及当前读写头所指的格子上的符号来确定读写头下一步的动作，并改变状态寄存器的值，令机器进入一个新的状态。</a:t>
            </a:r>
          </a:p>
          <a:p>
            <a:pPr rtl="0"/>
            <a:r>
              <a:rPr lang="en-US" altLang="zh-CN" dirty="0" smtClean="0"/>
              <a:t>4.</a:t>
            </a:r>
            <a:r>
              <a:rPr lang="zh-CN" altLang="en-US" dirty="0" smtClean="0"/>
              <a:t>一个</a:t>
            </a:r>
            <a:r>
              <a:rPr lang="zh-CN" altLang="en-US" b="1" dirty="0" smtClean="0"/>
              <a:t>状态寄存器</a:t>
            </a:r>
            <a:r>
              <a:rPr lang="zh-CN" altLang="en-US" dirty="0" smtClean="0"/>
              <a:t>。它用来保存图灵机当前所处的状态。图灵机的所有可能状态的数目是有限的，并且有一个特殊的状态，称为</a:t>
            </a:r>
            <a:r>
              <a:rPr lang="zh-CN" altLang="en-US" i="1" dirty="0" smtClean="0"/>
              <a:t>停机状态，即运行结束。</a:t>
            </a:r>
            <a:endParaRPr lang="zh-CN" altLang="en-US" dirty="0" smtClean="0"/>
          </a:p>
          <a:p>
            <a:endParaRPr lang="en-US" altLang="zh-CN" dirty="0" smtClean="0"/>
          </a:p>
          <a:p>
            <a:r>
              <a:rPr lang="zh-CN" altLang="en-US" dirty="0" smtClean="0"/>
              <a:t>我们可以注意到，虽然</a:t>
            </a:r>
            <a:r>
              <a:rPr lang="zh-CN" altLang="en-US" dirty="0" smtClean="0"/>
              <a:t>图灵机模型是</a:t>
            </a:r>
            <a:r>
              <a:rPr lang="zh-CN" altLang="en-US" dirty="0" smtClean="0"/>
              <a:t>有限的，但它有一个潜在的无限长的纸带，因此这种机器只是一个理想的设备。图灵认为这样的一台机器就能模拟人类所能进行的任何计算过程。</a:t>
            </a: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7</a:t>
            </a:fld>
            <a:endParaRPr lang="zh-CN" altLang="zh-CN"/>
          </a:p>
        </p:txBody>
      </p:sp>
    </p:spTree>
    <p:extLst>
      <p:ext uri="{BB962C8B-B14F-4D97-AF65-F5344CB8AC3E}">
        <p14:creationId xmlns:p14="http://schemas.microsoft.com/office/powerpoint/2010/main" val="3258552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有了这些组成部分，下面给出图灵机的正式定义。</a:t>
            </a:r>
            <a:endParaRPr lang="en-US" altLang="zh-CN" dirty="0" smtClean="0"/>
          </a:p>
          <a:p>
            <a:r>
              <a:rPr lang="zh-CN" altLang="en-US" dirty="0" smtClean="0"/>
              <a:t>图灵机 </a:t>
            </a:r>
            <a:r>
              <a:rPr lang="en-US" altLang="zh-CN" dirty="0" smtClean="0"/>
              <a:t>M = (Q</a:t>
            </a:r>
            <a:r>
              <a:rPr lang="zh-CN" altLang="en-US" dirty="0" smtClean="0"/>
              <a:t>，</a:t>
            </a:r>
            <a:r>
              <a:rPr lang="en-US" altLang="zh-CN" dirty="0" smtClean="0"/>
              <a:t>Σ</a:t>
            </a:r>
            <a:r>
              <a:rPr lang="zh-CN" altLang="en-US" dirty="0" smtClean="0"/>
              <a:t>，</a:t>
            </a:r>
            <a:r>
              <a:rPr lang="en-US" altLang="zh-CN" dirty="0" smtClean="0"/>
              <a:t>Γ</a:t>
            </a:r>
            <a:r>
              <a:rPr lang="zh-CN" altLang="en-US" dirty="0" smtClean="0"/>
              <a:t>，</a:t>
            </a:r>
            <a:r>
              <a:rPr lang="en-US" altLang="zh-CN" dirty="0" smtClean="0"/>
              <a:t>δ</a:t>
            </a:r>
            <a:r>
              <a:rPr lang="zh-CN" altLang="en-US" dirty="0" smtClean="0"/>
              <a:t>，</a:t>
            </a:r>
            <a:r>
              <a:rPr lang="en-US" altLang="zh-CN" dirty="0" smtClean="0"/>
              <a:t>q0,qaccept,qreject) </a:t>
            </a:r>
            <a:r>
              <a:rPr lang="zh-CN" altLang="en-US" dirty="0" smtClean="0"/>
              <a:t>将以如下方式运作：</a:t>
            </a:r>
          </a:p>
          <a:p>
            <a:r>
              <a:rPr lang="zh-CN" altLang="en-US" dirty="0" smtClean="0"/>
              <a:t>开始的时候将输入符号串从左到右依此填在纸带的格子上， 其他格子保持空白（即填以空白符）</a:t>
            </a:r>
            <a:r>
              <a:rPr lang="zh-CN" altLang="en-US" dirty="0" smtClean="0"/>
              <a:t>。图灵机</a:t>
            </a:r>
            <a:r>
              <a:rPr lang="en-US" altLang="zh-CN" dirty="0" smtClean="0"/>
              <a:t>M </a:t>
            </a:r>
            <a:r>
              <a:rPr lang="zh-CN" altLang="en-US" dirty="0" smtClean="0"/>
              <a:t>的读写头指向第 </a:t>
            </a:r>
            <a:r>
              <a:rPr lang="en-US" altLang="zh-CN" dirty="0" smtClean="0"/>
              <a:t>0 </a:t>
            </a:r>
            <a:r>
              <a:rPr lang="zh-CN" altLang="en-US" dirty="0" smtClean="0"/>
              <a:t>号格子， </a:t>
            </a:r>
            <a:r>
              <a:rPr lang="en-US" altLang="zh-CN" dirty="0" smtClean="0"/>
              <a:t>M </a:t>
            </a:r>
            <a:r>
              <a:rPr lang="zh-CN" altLang="en-US" dirty="0" smtClean="0"/>
              <a:t>处于状态 </a:t>
            </a:r>
            <a:r>
              <a:rPr lang="en-US" altLang="zh-CN" dirty="0" smtClean="0"/>
              <a:t>q0</a:t>
            </a:r>
            <a:r>
              <a:rPr lang="zh-CN" altLang="en-US" dirty="0" smtClean="0"/>
              <a:t>。机器开始运行后，按照转移函数 </a:t>
            </a:r>
            <a:r>
              <a:rPr lang="en-US" altLang="zh-CN" dirty="0" smtClean="0"/>
              <a:t>δ </a:t>
            </a:r>
            <a:r>
              <a:rPr lang="zh-CN" altLang="en-US" dirty="0" smtClean="0"/>
              <a:t>所描述的规则进行计算。例如，若当前机器的状态为 </a:t>
            </a:r>
            <a:r>
              <a:rPr lang="en-US" altLang="zh-CN" dirty="0" smtClean="0"/>
              <a:t>q</a:t>
            </a:r>
            <a:r>
              <a:rPr lang="zh-CN" altLang="en-US" dirty="0" smtClean="0"/>
              <a:t>，读写头所指的格子中的符号为 </a:t>
            </a:r>
            <a:r>
              <a:rPr lang="en-US" altLang="zh-CN" dirty="0" smtClean="0"/>
              <a:t>x</a:t>
            </a:r>
            <a:r>
              <a:rPr lang="zh-CN" altLang="en-US" dirty="0" smtClean="0"/>
              <a:t>， 设 </a:t>
            </a:r>
            <a:r>
              <a:rPr lang="en-US" altLang="zh-CN" dirty="0" smtClean="0"/>
              <a:t>δ</a:t>
            </a:r>
            <a:r>
              <a:rPr lang="zh-CN" altLang="en-US" dirty="0" smtClean="0"/>
              <a:t>（</a:t>
            </a:r>
            <a:r>
              <a:rPr lang="en-US" altLang="zh-CN" dirty="0" err="1" smtClean="0"/>
              <a:t>q,x</a:t>
            </a:r>
            <a:r>
              <a:rPr lang="en-US" altLang="zh-CN" dirty="0" smtClean="0"/>
              <a:t>) = (</a:t>
            </a:r>
            <a:r>
              <a:rPr lang="en-US" altLang="zh-CN" dirty="0" err="1" smtClean="0"/>
              <a:t>q‘,x’,</a:t>
            </a:r>
            <a:r>
              <a:rPr lang="en-US" altLang="zh-CN" dirty="0" err="1" smtClean="0"/>
              <a:t>L</a:t>
            </a:r>
            <a:r>
              <a:rPr lang="zh-CN" altLang="en-US" dirty="0" smtClean="0"/>
              <a:t>）， 则机器进入新状态 </a:t>
            </a:r>
            <a:r>
              <a:rPr lang="en-US" altLang="zh-CN" dirty="0" smtClean="0"/>
              <a:t>q‘</a:t>
            </a:r>
            <a:r>
              <a:rPr lang="zh-CN" altLang="en-US" dirty="0" smtClean="0"/>
              <a:t>， </a:t>
            </a:r>
            <a:r>
              <a:rPr lang="zh-CN" altLang="en-US" dirty="0" smtClean="0"/>
              <a:t>将读写头所指的格子中的符号改为 </a:t>
            </a:r>
            <a:r>
              <a:rPr lang="en-US" altLang="zh-CN" dirty="0" smtClean="0"/>
              <a:t>x’</a:t>
            </a:r>
            <a:r>
              <a:rPr lang="zh-CN" altLang="en-US" dirty="0" smtClean="0"/>
              <a:t>， </a:t>
            </a:r>
            <a:r>
              <a:rPr lang="zh-CN" altLang="en-US" dirty="0" smtClean="0"/>
              <a:t>然后将读写头向左移动一个格子。若在某一时刻，读写头所指的是第 </a:t>
            </a:r>
            <a:r>
              <a:rPr lang="en-US" altLang="zh-CN" dirty="0" smtClean="0"/>
              <a:t>0 </a:t>
            </a:r>
            <a:r>
              <a:rPr lang="zh-CN" altLang="en-US" dirty="0" smtClean="0"/>
              <a:t>号格子， 但根据转移函数它下一步将继续向左移，这时它停在原地不动。换句话说，读写头始终不移出纸带的左边界。若在某个</a:t>
            </a:r>
            <a:r>
              <a:rPr lang="zh-CN" altLang="en-US" dirty="0" smtClean="0"/>
              <a:t>时刻图灵机 </a:t>
            </a:r>
            <a:r>
              <a:rPr lang="en-US" altLang="zh-CN" dirty="0" smtClean="0"/>
              <a:t>M </a:t>
            </a:r>
            <a:r>
              <a:rPr lang="zh-CN" altLang="en-US" dirty="0" smtClean="0"/>
              <a:t>根据转移函数进入了状态 </a:t>
            </a:r>
            <a:r>
              <a:rPr lang="en-US" altLang="zh-CN" dirty="0" err="1" smtClean="0"/>
              <a:t>qaccept</a:t>
            </a:r>
            <a:r>
              <a:rPr lang="zh-CN" altLang="en-US" dirty="0" smtClean="0"/>
              <a:t>， 则它立刻停机并接受输入的字符串； 若在某个时刻 </a:t>
            </a:r>
            <a:r>
              <a:rPr lang="en-US" altLang="zh-CN" dirty="0" smtClean="0"/>
              <a:t>M </a:t>
            </a:r>
            <a:r>
              <a:rPr lang="zh-CN" altLang="en-US" dirty="0" smtClean="0"/>
              <a:t>根据转移函数进入了状态 </a:t>
            </a:r>
            <a:r>
              <a:rPr lang="en-US" altLang="zh-CN" dirty="0" err="1" smtClean="0"/>
              <a:t>qreject</a:t>
            </a:r>
            <a:r>
              <a:rPr lang="zh-CN" altLang="en-US" dirty="0" smtClean="0"/>
              <a:t>， 则它立刻停机并拒绝输入的字符串。</a:t>
            </a:r>
            <a:endParaRPr lang="en-US" altLang="zh-CN" dirty="0" smtClean="0"/>
          </a:p>
          <a:p>
            <a:r>
              <a:rPr lang="zh-CN" altLang="en-US" dirty="0" smtClean="0"/>
              <a:t>注意，转移函数 </a:t>
            </a:r>
            <a:r>
              <a:rPr lang="en-US" altLang="zh-CN" dirty="0" smtClean="0"/>
              <a:t>δ </a:t>
            </a:r>
            <a:r>
              <a:rPr lang="zh-CN" altLang="en-US" dirty="0" smtClean="0"/>
              <a:t>是一个部分函数， 换句话说对于某些 </a:t>
            </a:r>
            <a:r>
              <a:rPr lang="en-US" altLang="zh-CN" dirty="0" err="1" smtClean="0"/>
              <a:t>q,x</a:t>
            </a:r>
            <a:r>
              <a:rPr lang="zh-CN" altLang="en-US" dirty="0" smtClean="0"/>
              <a:t>， </a:t>
            </a:r>
            <a:r>
              <a:rPr lang="en-US" altLang="zh-CN" dirty="0" smtClean="0"/>
              <a:t>δ</a:t>
            </a:r>
            <a:r>
              <a:rPr lang="zh-CN" altLang="en-US" dirty="0" smtClean="0"/>
              <a:t>（</a:t>
            </a:r>
            <a:r>
              <a:rPr lang="en-US" altLang="zh-CN" dirty="0" err="1" smtClean="0"/>
              <a:t>q,x</a:t>
            </a:r>
            <a:r>
              <a:rPr lang="en-US" altLang="zh-CN" dirty="0" smtClean="0"/>
              <a:t>) </a:t>
            </a:r>
            <a:r>
              <a:rPr lang="zh-CN" altLang="en-US" dirty="0" smtClean="0"/>
              <a:t>可能没有定义， 如果在运行中遇到下一个操作没有定义的情况， 机器将立刻停机。</a:t>
            </a:r>
            <a:endParaRPr lang="en-US" altLang="zh-CN" dirty="0" smtClean="0"/>
          </a:p>
          <a:p>
            <a:r>
              <a:rPr lang="zh-CN" altLang="en-US" dirty="0" smtClean="0"/>
              <a:t>这些就是图灵机</a:t>
            </a:r>
            <a:r>
              <a:rPr lang="zh-CN" altLang="en-US" dirty="0" smtClean="0"/>
              <a:t>的工作原理，</a:t>
            </a:r>
            <a:r>
              <a:rPr lang="zh-CN" altLang="en-US" dirty="0" smtClean="0"/>
              <a:t>之后会有</a:t>
            </a:r>
            <a:r>
              <a:rPr lang="zh-CN" altLang="en-US" dirty="0" smtClean="0"/>
              <a:t>具体问题的</a:t>
            </a:r>
            <a:r>
              <a:rPr lang="zh-CN" altLang="en-US" dirty="0" smtClean="0"/>
              <a:t>图灵机模拟。</a:t>
            </a:r>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8</a:t>
            </a:fld>
            <a:endParaRPr lang="zh-CN" altLang="zh-CN"/>
          </a:p>
        </p:txBody>
      </p:sp>
    </p:spTree>
    <p:extLst>
      <p:ext uri="{BB962C8B-B14F-4D97-AF65-F5344CB8AC3E}">
        <p14:creationId xmlns:p14="http://schemas.microsoft.com/office/powerpoint/2010/main" val="251715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有了如此定义的图灵机，便有了著名的邱奇</a:t>
            </a:r>
            <a:r>
              <a:rPr lang="en-US" altLang="zh-CN" dirty="0" smtClean="0"/>
              <a:t>-</a:t>
            </a:r>
            <a:r>
              <a:rPr lang="zh-CN" altLang="en-US" dirty="0" smtClean="0">
                <a:hlinkClick r:id="rId3"/>
              </a:rPr>
              <a:t>图灵</a:t>
            </a:r>
            <a:r>
              <a:rPr lang="zh-CN" altLang="en-US" dirty="0" smtClean="0"/>
              <a:t>论题。</a:t>
            </a:r>
            <a:endParaRPr lang="en-US" altLang="zh-CN" dirty="0" smtClean="0"/>
          </a:p>
          <a:p>
            <a:r>
              <a:rPr lang="zh-CN" altLang="en-US" dirty="0" smtClean="0"/>
              <a:t>邱奇</a:t>
            </a:r>
            <a:r>
              <a:rPr lang="en-US" altLang="zh-CN" dirty="0" smtClean="0"/>
              <a:t>-</a:t>
            </a:r>
            <a:r>
              <a:rPr lang="zh-CN" altLang="en-US" dirty="0" smtClean="0">
                <a:hlinkClick r:id="rId3"/>
              </a:rPr>
              <a:t>图灵</a:t>
            </a:r>
            <a:r>
              <a:rPr lang="zh-CN" altLang="en-US" dirty="0" smtClean="0"/>
              <a:t>论题</a:t>
            </a:r>
            <a:r>
              <a:rPr lang="en-US" altLang="zh-CN" dirty="0" smtClean="0"/>
              <a:t>(The Church-Turing thesis)</a:t>
            </a:r>
            <a:r>
              <a:rPr lang="zh-CN" altLang="en-US" dirty="0" smtClean="0"/>
              <a:t>是计算机科学中以数学家阿隆佐</a:t>
            </a:r>
            <a:r>
              <a:rPr lang="en-US" altLang="zh-CN" dirty="0" smtClean="0"/>
              <a:t>·</a:t>
            </a:r>
            <a:r>
              <a:rPr lang="zh-CN" altLang="en-US" dirty="0" smtClean="0"/>
              <a:t>邱奇</a:t>
            </a:r>
            <a:r>
              <a:rPr lang="en-US" altLang="zh-CN" dirty="0" smtClean="0"/>
              <a:t>(Alonzo Church)</a:t>
            </a:r>
            <a:r>
              <a:rPr lang="zh-CN" altLang="en-US" dirty="0" smtClean="0"/>
              <a:t>和阿兰</a:t>
            </a:r>
            <a:r>
              <a:rPr lang="en-US" altLang="zh-CN" dirty="0" smtClean="0"/>
              <a:t>·</a:t>
            </a:r>
            <a:r>
              <a:rPr lang="zh-CN" altLang="en-US" dirty="0" smtClean="0"/>
              <a:t>图灵命名的论题。该论题最基本的观点表明，所有计算或算法都可以由一台图灵机来执行。以任何常规编程语言编写的计算机程序都可以翻译成一台图灵机，反之任何一台图灵机也都可以翻译成大部分编程语言的程序，所以该论题和以下说法等价：常规的编程语言可以足够有效的来表达任何算法。该论题被普遍假定为真，也被称为邱奇论题或邱奇猜想和图灵论题。</a:t>
            </a:r>
            <a:endParaRPr lang="en-US" altLang="zh-CN" dirty="0" smtClean="0"/>
          </a:p>
          <a:p>
            <a:endParaRPr lang="en-US" altLang="zh-CN" dirty="0" smtClean="0"/>
          </a:p>
          <a:p>
            <a:r>
              <a:rPr lang="zh-CN" altLang="en-US" dirty="0" smtClean="0"/>
              <a:t>因为所有这些不同的试图描述算法的努力都导致了等价的结果，所以普遍认为邱奇</a:t>
            </a:r>
            <a:r>
              <a:rPr lang="en-US" altLang="zh-CN" dirty="0" smtClean="0"/>
              <a:t>.</a:t>
            </a:r>
            <a:r>
              <a:rPr lang="zh-CN" altLang="en-US" dirty="0" smtClean="0">
                <a:hlinkClick r:id="rId3"/>
              </a:rPr>
              <a:t>图灵</a:t>
            </a:r>
            <a:r>
              <a:rPr lang="zh-CN" altLang="en-US" dirty="0" smtClean="0"/>
              <a:t>论题是正确的。但是，该论题不据有数学定理一般的地位，也无法被证明</a:t>
            </a:r>
            <a:r>
              <a:rPr lang="en-US" altLang="zh-CN" dirty="0" smtClean="0"/>
              <a:t>;</a:t>
            </a:r>
            <a:r>
              <a:rPr lang="zh-CN" altLang="en-US" dirty="0" smtClean="0"/>
              <a:t>如果能有一个方法能被普遍接受为一个有效的算法但却无法在图灵机上允许，则该论题也是可以被驳斥的。</a:t>
            </a:r>
            <a:endParaRPr lang="zh-CN" altLang="en-US" dirty="0"/>
          </a:p>
        </p:txBody>
      </p:sp>
      <p:sp>
        <p:nvSpPr>
          <p:cNvPr id="4" name="灯片编号占位符 3"/>
          <p:cNvSpPr>
            <a:spLocks noGrp="1"/>
          </p:cNvSpPr>
          <p:nvPr>
            <p:ph type="sldNum" sz="quarter" idx="10"/>
          </p:nvPr>
        </p:nvSpPr>
        <p:spPr/>
        <p:txBody>
          <a:bodyPr/>
          <a:lstStyle/>
          <a:p>
            <a:pPr>
              <a:defRPr/>
            </a:pPr>
            <a:fld id="{E5105B85-85E6-4BD4-A28C-D6DE3CACDADC}" type="slidenum">
              <a:rPr lang="zh-CN" altLang="zh-CN" smtClean="0"/>
              <a:pPr>
                <a:defRPr/>
              </a:pPr>
              <a:t>9</a:t>
            </a:fld>
            <a:endParaRPr lang="zh-CN" altLang="zh-CN"/>
          </a:p>
        </p:txBody>
      </p:sp>
    </p:spTree>
    <p:extLst>
      <p:ext uri="{BB962C8B-B14F-4D97-AF65-F5344CB8AC3E}">
        <p14:creationId xmlns:p14="http://schemas.microsoft.com/office/powerpoint/2010/main" val="268974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未知"/>
          <p:cNvSpPr>
            <a:spLocks/>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 name="Rectangle 2"/>
          <p:cNvSpPr>
            <a:spLocks noGrp="1" noChangeArrowheads="1"/>
          </p:cNvSpPr>
          <p:nvPr>
            <p:ph type="ctrTitle"/>
          </p:nvPr>
        </p:nvSpPr>
        <p:spPr>
          <a:xfrm>
            <a:off x="1219201" y="1524000"/>
            <a:ext cx="10164233" cy="1752600"/>
          </a:xfrm>
        </p:spPr>
        <p:txBody>
          <a:bodyPr/>
          <a:lstStyle>
            <a:lvl1pPr>
              <a:defRPr sz="5000"/>
            </a:lvl1pPr>
          </a:lstStyle>
          <a:p>
            <a:r>
              <a:rPr lang="zh-CN"/>
              <a:t>单击此处编辑母版标题样式</a:t>
            </a:r>
          </a:p>
        </p:txBody>
      </p:sp>
      <p:sp>
        <p:nvSpPr>
          <p:cNvPr id="2051"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zh-CN" altLang="zh-CN"/>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p:txBody>
          <a:bodyPr/>
          <a:lstStyle>
            <a:lvl1pPr>
              <a:defRPr smtClean="0"/>
            </a:lvl1pPr>
          </a:lstStyle>
          <a:p>
            <a:pPr>
              <a:defRPr/>
            </a:pPr>
            <a:fld id="{68B9198B-7CF6-491C-BBD9-C66E77B6F7D4}" type="slidenum">
              <a:rPr lang="zh-CN" altLang="zh-CN"/>
              <a:pPr>
                <a:defRPr/>
              </a:pPr>
              <a:t>‹#›</a:t>
            </a:fld>
            <a:endParaRPr lang="zh-CN" altLang="zh-CN"/>
          </a:p>
        </p:txBody>
      </p:sp>
    </p:spTree>
    <p:extLst>
      <p:ext uri="{BB962C8B-B14F-4D97-AF65-F5344CB8AC3E}">
        <p14:creationId xmlns:p14="http://schemas.microsoft.com/office/powerpoint/2010/main" val="355410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817A2A-783A-42B7-928E-5D1A53D726B2}" type="slidenum">
              <a:rPr lang="zh-CN" altLang="zh-CN"/>
              <a:pPr>
                <a:defRPr/>
              </a:pPr>
              <a:t>‹#›</a:t>
            </a:fld>
            <a:endParaRPr lang="zh-CN" altLang="zh-CN"/>
          </a:p>
        </p:txBody>
      </p:sp>
    </p:spTree>
    <p:extLst>
      <p:ext uri="{BB962C8B-B14F-4D97-AF65-F5344CB8AC3E}">
        <p14:creationId xmlns:p14="http://schemas.microsoft.com/office/powerpoint/2010/main" val="269179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38D2F2-8558-438D-8E6B-3B21D7210F6D}" type="slidenum">
              <a:rPr lang="zh-CN" altLang="zh-CN"/>
              <a:pPr>
                <a:defRPr/>
              </a:pPr>
              <a:t>‹#›</a:t>
            </a:fld>
            <a:endParaRPr lang="zh-CN" altLang="zh-CN"/>
          </a:p>
        </p:txBody>
      </p:sp>
    </p:spTree>
    <p:extLst>
      <p:ext uri="{BB962C8B-B14F-4D97-AF65-F5344CB8AC3E}">
        <p14:creationId xmlns:p14="http://schemas.microsoft.com/office/powerpoint/2010/main" val="21812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2BABA73-7C38-4461-9461-A6131E78C1FF}" type="slidenum">
              <a:rPr lang="zh-CN" altLang="zh-CN"/>
              <a:pPr>
                <a:defRPr/>
              </a:pPr>
              <a:t>‹#›</a:t>
            </a:fld>
            <a:endParaRPr lang="zh-CN" altLang="zh-CN"/>
          </a:p>
        </p:txBody>
      </p:sp>
    </p:spTree>
    <p:extLst>
      <p:ext uri="{BB962C8B-B14F-4D97-AF65-F5344CB8AC3E}">
        <p14:creationId xmlns:p14="http://schemas.microsoft.com/office/powerpoint/2010/main" val="353282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DDDAFD-2B49-4B94-AB39-5CAF7B196A62}" type="slidenum">
              <a:rPr lang="zh-CN" altLang="zh-CN"/>
              <a:pPr>
                <a:defRPr/>
              </a:pPr>
              <a:t>‹#›</a:t>
            </a:fld>
            <a:endParaRPr lang="zh-CN" altLang="zh-CN"/>
          </a:p>
        </p:txBody>
      </p:sp>
    </p:spTree>
    <p:extLst>
      <p:ext uri="{BB962C8B-B14F-4D97-AF65-F5344CB8AC3E}">
        <p14:creationId xmlns:p14="http://schemas.microsoft.com/office/powerpoint/2010/main" val="204650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9DE343-35D1-48B6-A16B-88390A1B18FC}" type="slidenum">
              <a:rPr lang="zh-CN" altLang="zh-CN"/>
              <a:pPr>
                <a:defRPr/>
              </a:pPr>
              <a:t>‹#›</a:t>
            </a:fld>
            <a:endParaRPr lang="zh-CN" altLang="zh-CN"/>
          </a:p>
        </p:txBody>
      </p:sp>
    </p:spTree>
    <p:extLst>
      <p:ext uri="{BB962C8B-B14F-4D97-AF65-F5344CB8AC3E}">
        <p14:creationId xmlns:p14="http://schemas.microsoft.com/office/powerpoint/2010/main" val="410595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F69D6E7C-BFFE-4A6F-811D-27255DE89886}" type="slidenum">
              <a:rPr lang="zh-CN" altLang="zh-CN"/>
              <a:pPr>
                <a:defRPr/>
              </a:pPr>
              <a:t>‹#›</a:t>
            </a:fld>
            <a:endParaRPr lang="zh-CN" altLang="zh-CN"/>
          </a:p>
        </p:txBody>
      </p:sp>
    </p:spTree>
    <p:extLst>
      <p:ext uri="{BB962C8B-B14F-4D97-AF65-F5344CB8AC3E}">
        <p14:creationId xmlns:p14="http://schemas.microsoft.com/office/powerpoint/2010/main" val="360563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3FC50F4E-BC02-47BF-83DC-70CD09B421C0}" type="slidenum">
              <a:rPr lang="zh-CN" altLang="zh-CN"/>
              <a:pPr>
                <a:defRPr/>
              </a:pPr>
              <a:t>‹#›</a:t>
            </a:fld>
            <a:endParaRPr lang="zh-CN" altLang="zh-CN"/>
          </a:p>
        </p:txBody>
      </p:sp>
    </p:spTree>
    <p:extLst>
      <p:ext uri="{BB962C8B-B14F-4D97-AF65-F5344CB8AC3E}">
        <p14:creationId xmlns:p14="http://schemas.microsoft.com/office/powerpoint/2010/main" val="229997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28BD2AD8-DCB6-443E-B6C1-45BA1092139F}" type="slidenum">
              <a:rPr lang="zh-CN" altLang="zh-CN"/>
              <a:pPr>
                <a:defRPr/>
              </a:pPr>
              <a:t>‹#›</a:t>
            </a:fld>
            <a:endParaRPr lang="zh-CN" altLang="zh-CN"/>
          </a:p>
        </p:txBody>
      </p:sp>
    </p:spTree>
    <p:extLst>
      <p:ext uri="{BB962C8B-B14F-4D97-AF65-F5344CB8AC3E}">
        <p14:creationId xmlns:p14="http://schemas.microsoft.com/office/powerpoint/2010/main" val="395909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9C02B8-2B83-4EC2-963E-4367CF5A8C9A}" type="slidenum">
              <a:rPr lang="zh-CN" altLang="zh-CN"/>
              <a:pPr>
                <a:defRPr/>
              </a:pPr>
              <a:t>‹#›</a:t>
            </a:fld>
            <a:endParaRPr lang="zh-CN" altLang="zh-CN"/>
          </a:p>
        </p:txBody>
      </p:sp>
    </p:spTree>
    <p:extLst>
      <p:ext uri="{BB962C8B-B14F-4D97-AF65-F5344CB8AC3E}">
        <p14:creationId xmlns:p14="http://schemas.microsoft.com/office/powerpoint/2010/main" val="23388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6DFBC1-960E-4982-95A1-91C37AB46717}" type="slidenum">
              <a:rPr lang="zh-CN" altLang="zh-CN"/>
              <a:pPr>
                <a:defRPr/>
              </a:pPr>
              <a:t>‹#›</a:t>
            </a:fld>
            <a:endParaRPr lang="zh-CN" altLang="zh-CN"/>
          </a:p>
        </p:txBody>
      </p:sp>
    </p:spTree>
    <p:extLst>
      <p:ext uri="{BB962C8B-B14F-4D97-AF65-F5344CB8AC3E}">
        <p14:creationId xmlns:p14="http://schemas.microsoft.com/office/powerpoint/2010/main" val="92387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Garamond" panose="02020404030301010803" pitchFamily="18" charset="0"/>
              </a:defRPr>
            </a:lvl1pPr>
          </a:lstStyle>
          <a:p>
            <a:pPr>
              <a:defRPr/>
            </a:pPr>
            <a:fld id="{79B8714E-66CB-4FB4-A947-6AA0372EB28D}" type="slidenum">
              <a:rPr lang="zh-CN" altLang="zh-CN"/>
              <a:pPr>
                <a:defRPr/>
              </a:pPr>
              <a:t>‹#›</a:t>
            </a:fld>
            <a:endParaRPr lang="zh-CN" altLang="zh-CN"/>
          </a:p>
        </p:txBody>
      </p:sp>
      <p:sp>
        <p:nvSpPr>
          <p:cNvPr id="1031" name="未知"/>
          <p:cNvSpPr>
            <a:spLocks/>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34"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8000" b="1" dirty="0" smtClean="0">
                <a:latin typeface="楷体" panose="02010609060101010101" pitchFamily="49" charset="-122"/>
                <a:ea typeface="楷体" panose="02010609060101010101" pitchFamily="49" charset="-122"/>
              </a:rPr>
              <a:t>图灵机模型</a:t>
            </a:r>
            <a:endParaRPr lang="zh-CN" altLang="zh-CN" sz="8000" b="1" dirty="0">
              <a:latin typeface="楷体" panose="02010609060101010101" pitchFamily="49" charset="-122"/>
              <a:ea typeface="楷体" panose="02010609060101010101" pitchFamily="49" charset="-122"/>
            </a:endParaRPr>
          </a:p>
        </p:txBody>
      </p:sp>
      <p:sp>
        <p:nvSpPr>
          <p:cNvPr id="4099" name="Rectangle 3"/>
          <p:cNvSpPr>
            <a:spLocks noGrp="1" noChangeArrowheads="1"/>
          </p:cNvSpPr>
          <p:nvPr>
            <p:ph type="subTitle" idx="1"/>
          </p:nvPr>
        </p:nvSpPr>
        <p:spPr/>
        <p:txBody>
          <a:bodyPr/>
          <a:lstStyle/>
          <a:p>
            <a:pPr eaLnBrk="1" hangingPunct="1"/>
            <a:r>
              <a:rPr lang="en-US" altLang="zh-CN" dirty="0" smtClean="0"/>
              <a:t>                                                          </a:t>
            </a:r>
            <a:r>
              <a:rPr lang="zh-CN" altLang="zh-CN" dirty="0" smtClean="0"/>
              <a:t>201</a:t>
            </a:r>
            <a:r>
              <a:rPr lang="en-US" altLang="zh-CN" dirty="0" smtClean="0"/>
              <a:t>7</a:t>
            </a:r>
            <a:r>
              <a:rPr lang="zh-CN" altLang="zh-CN" dirty="0" smtClean="0"/>
              <a:t>年</a:t>
            </a:r>
            <a:r>
              <a:rPr lang="en-US" altLang="zh-CN" dirty="0" smtClean="0"/>
              <a:t>11</a:t>
            </a:r>
            <a:r>
              <a:rPr lang="zh-CN" altLang="en-US" dirty="0" smtClean="0"/>
              <a:t>月</a:t>
            </a:r>
            <a:r>
              <a:rPr lang="en-US" altLang="zh-CN" dirty="0" smtClean="0"/>
              <a:t>27</a:t>
            </a:r>
            <a:r>
              <a:rPr lang="zh-CN" altLang="zh-CN" dirty="0" smtClean="0"/>
              <a:t>日</a:t>
            </a:r>
            <a:endParaRPr lang="en-US" altLang="zh-CN" dirty="0" smtClean="0"/>
          </a:p>
          <a:p>
            <a:pPr eaLnBrk="1" hangingPunct="1"/>
            <a:r>
              <a:rPr lang="en-US" altLang="zh-CN" dirty="0" smtClean="0"/>
              <a:t>                                                            </a:t>
            </a:r>
            <a:r>
              <a:rPr lang="zh-CN" altLang="en-US" dirty="0" smtClean="0"/>
              <a:t>杨欣然</a:t>
            </a:r>
            <a:r>
              <a:rPr lang="en-US" altLang="zh-CN" dirty="0" smtClean="0"/>
              <a:t>&amp;</a:t>
            </a:r>
            <a:r>
              <a:rPr lang="zh-CN" altLang="en-US" dirty="0" smtClean="0"/>
              <a:t>郑奘巍</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图灵机的科学价值</a:t>
            </a:r>
            <a:endParaRPr lang="zh-CN" altLang="en-US" b="1" dirty="0"/>
          </a:p>
        </p:txBody>
      </p:sp>
      <p:sp>
        <p:nvSpPr>
          <p:cNvPr id="3" name="内容占位符 2"/>
          <p:cNvSpPr>
            <a:spLocks noGrp="1"/>
          </p:cNvSpPr>
          <p:nvPr>
            <p:ph idx="1"/>
          </p:nvPr>
        </p:nvSpPr>
        <p:spPr/>
        <p:txBody>
          <a:bodyPr/>
          <a:lstStyle/>
          <a:p>
            <a:r>
              <a:rPr lang="zh-CN" altLang="en-US" dirty="0" smtClean="0"/>
              <a:t>图灵机等价于任何有限逻辑数学过程的终极强大逻辑机器，解决了“可计算性”问题。</a:t>
            </a:r>
            <a:endParaRPr lang="en-US" altLang="zh-CN" dirty="0" smtClean="0"/>
          </a:p>
          <a:p>
            <a:endParaRPr lang="en-US" altLang="zh-CN" dirty="0" smtClean="0"/>
          </a:p>
          <a:p>
            <a:r>
              <a:rPr lang="zh-CN" altLang="en-US" dirty="0" smtClean="0"/>
              <a:t>利用图灵机理论实现的产物</a:t>
            </a:r>
            <a:r>
              <a:rPr lang="en-US" altLang="zh-CN" dirty="0" smtClean="0"/>
              <a:t>——</a:t>
            </a:r>
            <a:r>
              <a:rPr lang="zh-CN" altLang="en-US" dirty="0" smtClean="0"/>
              <a:t>现代计算机。</a:t>
            </a:r>
            <a:endParaRPr lang="en-US" altLang="zh-CN" dirty="0" smtClean="0"/>
          </a:p>
          <a:p>
            <a:endParaRPr lang="en-US" altLang="zh-CN" dirty="0" smtClean="0"/>
          </a:p>
          <a:p>
            <a:r>
              <a:rPr lang="zh-CN" altLang="en-US" dirty="0" smtClean="0"/>
              <a:t>图灵机模型理论是计算学科最核心的理论。</a:t>
            </a:r>
            <a:endParaRPr lang="en-US" altLang="zh-CN" dirty="0" smtClean="0"/>
          </a:p>
          <a:p>
            <a:endParaRPr lang="en-US" altLang="zh-CN" dirty="0" smtClean="0"/>
          </a:p>
          <a:p>
            <a:r>
              <a:rPr lang="zh-CN" altLang="en-US" dirty="0" smtClean="0"/>
              <a:t>图灵机</a:t>
            </a:r>
            <a:r>
              <a:rPr lang="zh-CN" altLang="en-US" dirty="0" smtClean="0"/>
              <a:t>模型是算法分析</a:t>
            </a:r>
            <a:r>
              <a:rPr lang="zh-CN" altLang="en-US" dirty="0" smtClean="0"/>
              <a:t>和程序语言设计的理论基础。</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参考资料</a:t>
            </a:r>
            <a:endParaRPr lang="zh-CN" altLang="en-US" b="1" dirty="0"/>
          </a:p>
        </p:txBody>
      </p:sp>
      <p:sp>
        <p:nvSpPr>
          <p:cNvPr id="3" name="内容占位符 2"/>
          <p:cNvSpPr>
            <a:spLocks noGrp="1"/>
          </p:cNvSpPr>
          <p:nvPr>
            <p:ph idx="1"/>
          </p:nvPr>
        </p:nvSpPr>
        <p:spPr/>
        <p:txBody>
          <a:bodyPr/>
          <a:lstStyle/>
          <a:p>
            <a:r>
              <a:rPr lang="en-US" altLang="zh-CN" dirty="0" smtClean="0"/>
              <a:t>20</a:t>
            </a:r>
            <a:r>
              <a:rPr lang="zh-CN" altLang="en-US" dirty="0" smtClean="0"/>
              <a:t>世纪最伟大的智者之一</a:t>
            </a:r>
            <a:r>
              <a:rPr lang="en-US" altLang="zh-CN" dirty="0" smtClean="0"/>
              <a:t>Alan Turing    ——</a:t>
            </a:r>
            <a:r>
              <a:rPr lang="zh-CN" altLang="en-US" dirty="0" smtClean="0"/>
              <a:t>宋方敏</a:t>
            </a:r>
            <a:endParaRPr lang="en-US" altLang="zh-CN" dirty="0" smtClean="0"/>
          </a:p>
          <a:p>
            <a:endParaRPr lang="en-US" altLang="zh-CN" dirty="0" smtClean="0"/>
          </a:p>
          <a:p>
            <a:r>
              <a:rPr lang="en-US" altLang="zh-CN" dirty="0" smtClean="0"/>
              <a:t>Turing machine  – Wikipedia</a:t>
            </a:r>
          </a:p>
          <a:p>
            <a:endParaRPr lang="en-US" altLang="zh-CN" dirty="0" smtClean="0"/>
          </a:p>
          <a:p>
            <a:r>
              <a:rPr lang="zh-CN" altLang="en-US" b="1" dirty="0" smtClean="0"/>
              <a:t>邱奇</a:t>
            </a:r>
            <a:r>
              <a:rPr lang="en-US" altLang="zh-CN" b="1" dirty="0" smtClean="0"/>
              <a:t>-</a:t>
            </a:r>
            <a:r>
              <a:rPr lang="zh-CN" altLang="en-US" b="1" dirty="0" smtClean="0"/>
              <a:t>图灵论题  </a:t>
            </a:r>
            <a:r>
              <a:rPr lang="en-US" altLang="zh-CN" b="1" dirty="0" smtClean="0"/>
              <a:t>——</a:t>
            </a:r>
            <a:r>
              <a:rPr lang="en-US" altLang="zh-CN" dirty="0" smtClean="0"/>
              <a:t>Wikipedia</a:t>
            </a:r>
          </a:p>
          <a:p>
            <a:endParaRPr lang="en-US" altLang="zh-CN" dirty="0" smtClean="0"/>
          </a:p>
          <a:p>
            <a:r>
              <a:rPr lang="zh-CN" altLang="en-US" b="1" dirty="0" smtClean="0"/>
              <a:t>图灵机与现代计算机  </a:t>
            </a:r>
            <a:r>
              <a:rPr lang="en-US" altLang="zh-CN" b="1" dirty="0" smtClean="0"/>
              <a:t>——</a:t>
            </a:r>
            <a:r>
              <a:rPr lang="zh-CN" altLang="en-US" b="1" dirty="0" smtClean="0"/>
              <a:t>百度文库</a:t>
            </a:r>
            <a:endParaRPr lang="en-US" altLang="zh-CN" b="1" dirty="0" smtClean="0"/>
          </a:p>
          <a:p>
            <a:endParaRPr lang="en-US" altLang="zh-CN" b="1" dirty="0" smtClean="0"/>
          </a:p>
          <a:p>
            <a:endParaRPr lang="en-US" altLang="zh-CN" b="1"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艾伦</a:t>
            </a:r>
            <a:r>
              <a:rPr lang="en-US" altLang="zh-CN" b="1" dirty="0" smtClean="0"/>
              <a:t>·</a:t>
            </a:r>
            <a:r>
              <a:rPr lang="zh-CN" altLang="en-US" b="1" dirty="0" smtClean="0"/>
              <a:t>麦席森</a:t>
            </a:r>
            <a:r>
              <a:rPr lang="en-US" altLang="zh-CN" b="1" dirty="0" smtClean="0"/>
              <a:t>·</a:t>
            </a:r>
            <a:r>
              <a:rPr lang="zh-CN" altLang="en-US" b="1" dirty="0" smtClean="0"/>
              <a:t>图灵</a:t>
            </a:r>
            <a:br>
              <a:rPr lang="zh-CN" altLang="en-US" b="1" dirty="0" smtClean="0"/>
            </a:br>
            <a:endParaRPr lang="zh-CN" altLang="en-US" dirty="0"/>
          </a:p>
        </p:txBody>
      </p:sp>
      <p:sp>
        <p:nvSpPr>
          <p:cNvPr id="3" name="内容占位符 2"/>
          <p:cNvSpPr>
            <a:spLocks noGrp="1"/>
          </p:cNvSpPr>
          <p:nvPr>
            <p:ph idx="1"/>
          </p:nvPr>
        </p:nvSpPr>
        <p:spPr>
          <a:xfrm>
            <a:off x="595274" y="1357298"/>
            <a:ext cx="10972800" cy="4702191"/>
          </a:xfrm>
        </p:spPr>
        <p:txBody>
          <a:bodyPr/>
          <a:lstStyle/>
          <a:p>
            <a:r>
              <a:rPr lang="zh-CN" altLang="en-US" dirty="0" smtClean="0"/>
              <a:t>英国数学家、逻辑学家</a:t>
            </a:r>
            <a:endParaRPr lang="en-US" altLang="zh-CN" dirty="0" smtClean="0"/>
          </a:p>
          <a:p>
            <a:endParaRPr lang="en-US" altLang="zh-CN" dirty="0" smtClean="0"/>
          </a:p>
          <a:p>
            <a:r>
              <a:rPr lang="zh-CN" altLang="en-US" dirty="0" smtClean="0"/>
              <a:t>计算机科学之</a:t>
            </a:r>
            <a:r>
              <a:rPr lang="zh-CN" altLang="en-US" dirty="0" smtClean="0"/>
              <a:t>父，提出</a:t>
            </a:r>
            <a:r>
              <a:rPr lang="zh-CN" altLang="en-US" dirty="0" smtClean="0"/>
              <a:t>著名</a:t>
            </a:r>
            <a:r>
              <a:rPr lang="zh-CN" altLang="en-US" dirty="0" smtClean="0"/>
              <a:t>的“图灵测试”，</a:t>
            </a:r>
            <a:endParaRPr lang="en-US" altLang="zh-CN" dirty="0" smtClean="0">
              <a:solidFill>
                <a:srgbClr val="000000"/>
              </a:solidFill>
            </a:endParaRPr>
          </a:p>
          <a:p>
            <a:pPr marL="0" indent="0">
              <a:buNone/>
            </a:pPr>
            <a:r>
              <a:rPr lang="en-US" altLang="zh-CN" dirty="0">
                <a:solidFill>
                  <a:srgbClr val="000000"/>
                </a:solidFill>
              </a:rPr>
              <a:t> </a:t>
            </a:r>
            <a:r>
              <a:rPr lang="en-US" altLang="zh-CN" dirty="0" smtClean="0">
                <a:solidFill>
                  <a:srgbClr val="000000"/>
                </a:solidFill>
              </a:rPr>
              <a:t>   </a:t>
            </a:r>
            <a:r>
              <a:rPr lang="zh-CN" altLang="en-US" dirty="0" smtClean="0">
                <a:solidFill>
                  <a:srgbClr val="000000"/>
                </a:solidFill>
              </a:rPr>
              <a:t>人工智能</a:t>
            </a:r>
            <a:r>
              <a:rPr lang="zh-CN" altLang="en-US" dirty="0">
                <a:solidFill>
                  <a:srgbClr val="000000"/>
                </a:solidFill>
              </a:rPr>
              <a:t>之父</a:t>
            </a:r>
            <a:endParaRPr lang="en-US" altLang="zh-CN" dirty="0" smtClean="0"/>
          </a:p>
          <a:p>
            <a:pPr>
              <a:buNone/>
            </a:pPr>
            <a:endParaRPr lang="en-US" altLang="zh-CN" dirty="0" smtClean="0"/>
          </a:p>
          <a:p>
            <a:r>
              <a:rPr lang="zh-CN" altLang="en-US" dirty="0" smtClean="0"/>
              <a:t>证明了图灵机可计算函数与</a:t>
            </a:r>
            <a:r>
              <a:rPr lang="en-US" altLang="zh-CN" dirty="0" smtClean="0"/>
              <a:t>λ</a:t>
            </a:r>
            <a:r>
              <a:rPr lang="zh-CN" altLang="en-US" dirty="0" smtClean="0"/>
              <a:t>可定义函数是等价，得出“丘奇</a:t>
            </a:r>
            <a:r>
              <a:rPr lang="en-US" altLang="zh-CN" dirty="0" smtClean="0"/>
              <a:t>-</a:t>
            </a:r>
            <a:r>
              <a:rPr lang="zh-CN" altLang="en-US" dirty="0" smtClean="0"/>
              <a:t>图灵论点”。解决了著名的希尔伯特判定问题。</a:t>
            </a:r>
            <a:endParaRPr lang="en-US" altLang="zh-CN" dirty="0" smtClean="0"/>
          </a:p>
          <a:p>
            <a:endParaRPr lang="en-US" altLang="zh-CN" dirty="0" smtClean="0"/>
          </a:p>
          <a:p>
            <a:r>
              <a:rPr lang="zh-CN" altLang="en-US" dirty="0" smtClean="0"/>
              <a:t>图灵奖</a:t>
            </a:r>
            <a:r>
              <a:rPr lang="en-US" altLang="zh-CN" dirty="0" smtClean="0"/>
              <a:t>———</a:t>
            </a:r>
            <a:r>
              <a:rPr lang="zh-CN" altLang="en-US" dirty="0" smtClean="0"/>
              <a:t>“计算机界的诺贝尔奖”</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4" name="图片 3" descr="9e3df8dcd100baa13dc6bcca4110b912c9fc2edd.jpg"/>
          <p:cNvPicPr>
            <a:picLocks noChangeAspect="1"/>
          </p:cNvPicPr>
          <p:nvPr/>
        </p:nvPicPr>
        <p:blipFill>
          <a:blip r:embed="rId3"/>
          <a:srcRect r="3389" b="11458"/>
          <a:stretch>
            <a:fillRect/>
          </a:stretch>
        </p:blipFill>
        <p:spPr>
          <a:xfrm>
            <a:off x="9024958" y="428604"/>
            <a:ext cx="2500330" cy="310713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图灵机的历史</a:t>
            </a:r>
            <a:endParaRPr lang="zh-CN" altLang="en-US" b="1" dirty="0"/>
          </a:p>
        </p:txBody>
      </p:sp>
      <p:sp>
        <p:nvSpPr>
          <p:cNvPr id="3" name="内容占位符 2"/>
          <p:cNvSpPr>
            <a:spLocks noGrp="1"/>
          </p:cNvSpPr>
          <p:nvPr>
            <p:ph idx="1"/>
          </p:nvPr>
        </p:nvSpPr>
        <p:spPr>
          <a:xfrm>
            <a:off x="595274" y="1214422"/>
            <a:ext cx="10972800" cy="4916504"/>
          </a:xfrm>
        </p:spPr>
        <p:txBody>
          <a:bodyPr/>
          <a:lstStyle/>
          <a:p>
            <a:r>
              <a:rPr lang="en-US" dirty="0" smtClean="0"/>
              <a:t>1935-1936</a:t>
            </a:r>
            <a:r>
              <a:rPr lang="zh-CN" altLang="en-US" dirty="0" smtClean="0"/>
              <a:t>年间，图灵在剑桥大学国王学院研究希尔伯特判定问题。</a:t>
            </a:r>
            <a:endParaRPr lang="en-US" altLang="zh-CN" dirty="0" smtClean="0"/>
          </a:p>
          <a:p>
            <a:endParaRPr lang="en-US" altLang="zh-CN" dirty="0" smtClean="0"/>
          </a:p>
          <a:p>
            <a:r>
              <a:rPr lang="en-US" dirty="0" smtClean="0"/>
              <a:t>1936</a:t>
            </a:r>
            <a:r>
              <a:rPr lang="zh-CN" altLang="en-US" dirty="0" smtClean="0"/>
              <a:t>年</a:t>
            </a:r>
            <a:r>
              <a:rPr lang="en-US" dirty="0" smtClean="0"/>
              <a:t>5</a:t>
            </a:r>
            <a:r>
              <a:rPr lang="zh-CN" altLang="en-US" dirty="0" smtClean="0"/>
              <a:t>月，图灵完成论文</a:t>
            </a:r>
            <a:r>
              <a:rPr lang="en-US" altLang="zh-CN" dirty="0" smtClean="0"/>
              <a:t>《</a:t>
            </a:r>
            <a:r>
              <a:rPr lang="zh-CN" altLang="en-US" dirty="0" smtClean="0"/>
              <a:t>论可计算数及其在判定问题上的应用</a:t>
            </a:r>
            <a:r>
              <a:rPr lang="en-US" altLang="zh-CN" dirty="0" smtClean="0"/>
              <a:t>》</a:t>
            </a:r>
            <a:r>
              <a:rPr lang="zh-CN" altLang="en-US" dirty="0" smtClean="0"/>
              <a:t>，提出图灵机作为通用计算模型，并基于图灵机重新定义了可计算函数。</a:t>
            </a:r>
            <a:endParaRPr lang="en-US" altLang="zh-CN" dirty="0" smtClean="0"/>
          </a:p>
          <a:p>
            <a:endParaRPr lang="en-US" altLang="zh-CN" dirty="0" smtClean="0"/>
          </a:p>
          <a:p>
            <a:r>
              <a:rPr lang="en-US" dirty="0" smtClean="0"/>
              <a:t>1937-1938</a:t>
            </a:r>
            <a:r>
              <a:rPr lang="zh-CN" altLang="en-US" dirty="0" smtClean="0"/>
              <a:t>年间，证明图灵机与邱奇的</a:t>
            </a:r>
            <a:r>
              <a:rPr lang="en-US" dirty="0" smtClean="0"/>
              <a:t>λ</a:t>
            </a:r>
            <a:r>
              <a:rPr lang="zh-CN" altLang="en-US" dirty="0" smtClean="0"/>
              <a:t>演算具有等价的计算能力。</a:t>
            </a:r>
            <a:r>
              <a:rPr lang="zh-CN" altLang="en-US" sz="3200" kern="1200" dirty="0" smtClean="0">
                <a:latin typeface="Arial" pitchFamily="34" charset="0"/>
                <a:ea typeface="宋体" pitchFamily="2" charset="-122"/>
              </a:rPr>
              <a:t>“邱奇</a:t>
            </a:r>
            <a:r>
              <a:rPr lang="en-US" sz="3200" kern="1200" dirty="0" smtClean="0">
                <a:latin typeface="Arial" pitchFamily="34" charset="0"/>
                <a:ea typeface="宋体" pitchFamily="2" charset="-122"/>
              </a:rPr>
              <a:t>-</a:t>
            </a:r>
            <a:r>
              <a:rPr lang="zh-CN" altLang="en-US" sz="3200" kern="1200" dirty="0" smtClean="0">
                <a:latin typeface="Arial" pitchFamily="34" charset="0"/>
                <a:ea typeface="宋体" pitchFamily="2" charset="-122"/>
              </a:rPr>
              <a:t>图灵论题”成型。</a:t>
            </a:r>
            <a:endParaRPr lang="en-US" altLang="zh-CN" sz="3200" kern="1200" dirty="0" smtClean="0">
              <a:latin typeface="Arial" pitchFamily="34" charset="0"/>
              <a:ea typeface="宋体" pitchFamily="2" charset="-122"/>
            </a:endParaRP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图灵机的历史</a:t>
            </a:r>
            <a:endParaRPr lang="zh-CN" altLang="en-US" b="1" dirty="0"/>
          </a:p>
        </p:txBody>
      </p:sp>
      <p:sp>
        <p:nvSpPr>
          <p:cNvPr id="3" name="内容占位符 2"/>
          <p:cNvSpPr>
            <a:spLocks noGrp="1"/>
          </p:cNvSpPr>
          <p:nvPr>
            <p:ph idx="1"/>
          </p:nvPr>
        </p:nvSpPr>
        <p:spPr>
          <a:xfrm>
            <a:off x="595274" y="1428736"/>
            <a:ext cx="10972800" cy="4916504"/>
          </a:xfrm>
        </p:spPr>
        <p:txBody>
          <a:bodyPr/>
          <a:lstStyle/>
          <a:p>
            <a:r>
              <a:rPr lang="zh-CN" altLang="en-US" sz="3200" kern="1200" dirty="0" smtClean="0">
                <a:latin typeface="Arial" pitchFamily="34" charset="0"/>
                <a:ea typeface="宋体" pitchFamily="2" charset="-122"/>
              </a:rPr>
              <a:t>图灵设计了一个能模拟所有计算的机器，然后证明这台机器也有缺陷，有它不可判定的问题，给希尔伯特的幻想以最后的致命一击，这便是图灵机的起源。</a:t>
            </a:r>
            <a:endParaRPr lang="en-US" altLang="zh-CN" sz="3200" kern="1200" dirty="0" smtClean="0">
              <a:latin typeface="Arial" pitchFamily="34" charset="0"/>
              <a:ea typeface="宋体" pitchFamily="2" charset="-122"/>
            </a:endParaRPr>
          </a:p>
          <a:p>
            <a:endParaRPr lang="en-US" altLang="zh-CN" sz="3200" kern="1200" dirty="0" smtClean="0">
              <a:latin typeface="Arial" pitchFamily="34" charset="0"/>
              <a:ea typeface="宋体" pitchFamily="2" charset="-122"/>
            </a:endParaRPr>
          </a:p>
          <a:p>
            <a:r>
              <a:rPr lang="zh-CN" altLang="en-US" sz="3200" kern="1200" dirty="0" smtClean="0">
                <a:latin typeface="Arial" pitchFamily="34" charset="0"/>
                <a:ea typeface="宋体" pitchFamily="2" charset="-122"/>
              </a:rPr>
              <a:t>图灵机给计算机的具体实现提供了参考价值。</a:t>
            </a:r>
            <a:endParaRPr lang="en-US" altLang="zh-CN" sz="3200" kern="1200" dirty="0" smtClean="0">
              <a:latin typeface="Arial" pitchFamily="34" charset="0"/>
              <a:ea typeface="宋体" pitchFamily="2" charset="-122"/>
            </a:endParaRPr>
          </a:p>
          <a:p>
            <a:endParaRPr lang="en-US" altLang="zh-CN" sz="3200" kern="1200" dirty="0" smtClean="0">
              <a:latin typeface="Arial" pitchFamily="34" charset="0"/>
              <a:ea typeface="宋体" pitchFamily="2" charset="-122"/>
            </a:endParaRPr>
          </a:p>
          <a:p>
            <a:r>
              <a:rPr lang="zh-CN" altLang="en-US" sz="3200" kern="1200" dirty="0" smtClean="0">
                <a:latin typeface="Arial" pitchFamily="34" charset="0"/>
                <a:ea typeface="宋体" pitchFamily="2" charset="-122"/>
              </a:rPr>
              <a:t>算法问题从此有了坚实的基础。</a:t>
            </a:r>
            <a:endParaRPr lang="en-US" altLang="zh-CN" sz="3200" kern="1200" dirty="0" smtClean="0">
              <a:latin typeface="Arial" pitchFamily="34" charset="0"/>
              <a:ea typeface="宋体" pitchFamily="2" charset="-122"/>
            </a:endParaRPr>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595274" y="285728"/>
            <a:ext cx="10972800" cy="1139825"/>
          </a:xfrm>
        </p:spPr>
        <p:txBody>
          <a:bodyPr/>
          <a:lstStyle/>
          <a:p>
            <a:r>
              <a:rPr lang="zh-CN" altLang="en-US" b="1" dirty="0" smtClean="0"/>
              <a:t>什么是图灵机？</a:t>
            </a:r>
          </a:p>
        </p:txBody>
      </p:sp>
      <p:sp>
        <p:nvSpPr>
          <p:cNvPr id="8195" name="内容占位符 2"/>
          <p:cNvSpPr>
            <a:spLocks noGrp="1"/>
          </p:cNvSpPr>
          <p:nvPr>
            <p:ph idx="1"/>
          </p:nvPr>
        </p:nvSpPr>
        <p:spPr>
          <a:xfrm>
            <a:off x="595274" y="1643050"/>
            <a:ext cx="10972800" cy="4530725"/>
          </a:xfrm>
        </p:spPr>
        <p:txBody>
          <a:bodyPr/>
          <a:lstStyle/>
          <a:p>
            <a:r>
              <a:rPr lang="zh-CN" altLang="en-US" dirty="0" smtClean="0"/>
              <a:t>图灵机，又称图灵计算、图灵计算机，是由数学家阿兰</a:t>
            </a:r>
            <a:r>
              <a:rPr lang="en-US" altLang="zh-CN" dirty="0" smtClean="0"/>
              <a:t>·</a:t>
            </a:r>
            <a:r>
              <a:rPr lang="zh-CN" altLang="en-US" dirty="0" smtClean="0"/>
              <a:t>麦席森</a:t>
            </a:r>
            <a:r>
              <a:rPr lang="en-US" altLang="zh-CN" dirty="0" smtClean="0"/>
              <a:t>·</a:t>
            </a:r>
            <a:r>
              <a:rPr lang="zh-CN" altLang="en-US" dirty="0" smtClean="0"/>
              <a:t>图灵（</a:t>
            </a:r>
            <a:r>
              <a:rPr lang="en-US" altLang="zh-CN" dirty="0" smtClean="0"/>
              <a:t>1912</a:t>
            </a:r>
            <a:r>
              <a:rPr lang="zh-CN" altLang="en-US" dirty="0" smtClean="0"/>
              <a:t>～</a:t>
            </a:r>
            <a:r>
              <a:rPr lang="en-US" altLang="zh-CN" dirty="0" smtClean="0"/>
              <a:t>1954</a:t>
            </a:r>
            <a:r>
              <a:rPr lang="zh-CN" altLang="en-US" dirty="0" smtClean="0"/>
              <a:t>）提出的一种抽象计算模型，即将人们使用纸笔进行数学运算的过程进行抽象，由一个虚拟的机器替代人们进行数学运算。</a:t>
            </a:r>
            <a:endParaRPr lang="en-US" altLang="zh-CN" dirty="0" smtClean="0"/>
          </a:p>
          <a:p>
            <a:endParaRPr lang="en-US" altLang="zh-CN" dirty="0" smtClean="0"/>
          </a:p>
          <a:p>
            <a:endParaRPr lang="en-US" altLang="zh-CN" dirty="0" smtClean="0"/>
          </a:p>
          <a:p>
            <a:r>
              <a:rPr lang="zh-CN" altLang="en-US" dirty="0" smtClean="0"/>
              <a:t>一个抽象的数学运算机器</a:t>
            </a:r>
            <a:endParaRPr lang="en-US" altLang="zh-CN" dirty="0" smtClean="0"/>
          </a:p>
          <a:p>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图灵机的基本思想</a:t>
            </a:r>
            <a:endParaRPr lang="zh-CN" altLang="en-US" dirty="0"/>
          </a:p>
        </p:txBody>
      </p:sp>
      <p:sp>
        <p:nvSpPr>
          <p:cNvPr id="3" name="内容占位符 2"/>
          <p:cNvSpPr>
            <a:spLocks noGrp="1"/>
          </p:cNvSpPr>
          <p:nvPr>
            <p:ph idx="1"/>
          </p:nvPr>
        </p:nvSpPr>
        <p:spPr/>
        <p:txBody>
          <a:bodyPr/>
          <a:lstStyle/>
          <a:p>
            <a:r>
              <a:rPr lang="zh-CN" altLang="en-US" dirty="0" smtClean="0"/>
              <a:t>模拟人们用纸笔进行数学运算的过程</a:t>
            </a:r>
            <a:endParaRPr lang="en-US" altLang="zh-CN" dirty="0" smtClean="0"/>
          </a:p>
          <a:p>
            <a:pPr>
              <a:buNone/>
            </a:pPr>
            <a:endParaRPr lang="en-US" altLang="zh-CN" dirty="0" smtClean="0"/>
          </a:p>
          <a:p>
            <a:r>
              <a:rPr lang="zh-CN" altLang="en-US" dirty="0" smtClean="0"/>
              <a:t>两种简单的动作：</a:t>
            </a:r>
            <a:endParaRPr lang="en-US" altLang="zh-CN" dirty="0" smtClean="0"/>
          </a:p>
          <a:p>
            <a:r>
              <a:rPr lang="zh-CN" altLang="en-US" dirty="0" smtClean="0"/>
              <a:t> </a:t>
            </a:r>
            <a:r>
              <a:rPr lang="en-US" altLang="zh-CN" b="1" dirty="0" smtClean="0"/>
              <a:t>      </a:t>
            </a:r>
            <a:r>
              <a:rPr lang="en-US" altLang="zh-CN" dirty="0" smtClean="0"/>
              <a:t>1. </a:t>
            </a:r>
            <a:r>
              <a:rPr lang="zh-CN" altLang="en-US" dirty="0" smtClean="0"/>
              <a:t>在纸上写上或擦除某个符号；</a:t>
            </a:r>
            <a:endParaRPr lang="en-US" altLang="zh-CN" dirty="0" smtClean="0"/>
          </a:p>
          <a:p>
            <a:r>
              <a:rPr lang="en-US" altLang="zh-CN" b="1" dirty="0" smtClean="0"/>
              <a:t>       </a:t>
            </a:r>
            <a:r>
              <a:rPr lang="en-US" altLang="zh-CN" dirty="0" smtClean="0"/>
              <a:t>2. </a:t>
            </a:r>
            <a:r>
              <a:rPr lang="zh-CN" altLang="en-US" dirty="0" smtClean="0"/>
              <a:t>把注意力从纸的一个位置移动到另一个位置；</a:t>
            </a:r>
            <a:endParaRPr lang="en-US" altLang="zh-CN" dirty="0" smtClean="0"/>
          </a:p>
          <a:p>
            <a:endParaRPr lang="en-US" altLang="zh-CN" dirty="0" smtClean="0"/>
          </a:p>
          <a:p>
            <a:r>
              <a:rPr lang="zh-CN" altLang="en-US" dirty="0" smtClean="0"/>
              <a:t>每个阶段，要决定下一步的动作，依赖于当前所关注的纸上某个位置的符号和当前思维的状态。</a:t>
            </a:r>
            <a:endParaRPr lang="en-US" altLang="zh-CN" dirty="0" smtClean="0"/>
          </a:p>
          <a:p>
            <a:pPr>
              <a:buNone/>
            </a:pPr>
            <a:endParaRPr lang="en-US" altLang="zh-CN" dirty="0" smtClean="0"/>
          </a:p>
          <a:p>
            <a:pPr>
              <a:buNone/>
            </a:pPr>
            <a:endParaRPr lang="en-US" altLang="zh-CN" dirty="0" smtClean="0"/>
          </a:p>
          <a:p>
            <a:pPr>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图灵机的组成部分</a:t>
            </a:r>
            <a:endParaRPr lang="zh-CN" altLang="en-US" b="1" dirty="0"/>
          </a:p>
        </p:txBody>
      </p:sp>
      <p:sp>
        <p:nvSpPr>
          <p:cNvPr id="3" name="内容占位符 2"/>
          <p:cNvSpPr>
            <a:spLocks noGrp="1"/>
          </p:cNvSpPr>
          <p:nvPr>
            <p:ph idx="1"/>
          </p:nvPr>
        </p:nvSpPr>
        <p:spPr/>
        <p:txBody>
          <a:bodyPr/>
          <a:lstStyle/>
          <a:p>
            <a:r>
              <a:rPr lang="zh-CN" altLang="en-US" dirty="0" smtClean="0"/>
              <a:t>一条无限长的纸带</a:t>
            </a:r>
            <a:r>
              <a:rPr lang="en-US" altLang="zh-CN" b="1" dirty="0" smtClean="0"/>
              <a:t>TAPE</a:t>
            </a:r>
          </a:p>
          <a:p>
            <a:endParaRPr lang="en-US" altLang="zh-CN" b="1" dirty="0" smtClean="0"/>
          </a:p>
          <a:p>
            <a:r>
              <a:rPr lang="zh-CN" altLang="en-US" dirty="0" smtClean="0"/>
              <a:t>一个读写头</a:t>
            </a:r>
            <a:r>
              <a:rPr lang="en-US" altLang="zh-CN" b="1" dirty="0" smtClean="0"/>
              <a:t>HEAD</a:t>
            </a:r>
          </a:p>
          <a:p>
            <a:endParaRPr lang="en-US" altLang="zh-CN" b="1" dirty="0" smtClean="0"/>
          </a:p>
          <a:p>
            <a:r>
              <a:rPr lang="zh-CN" altLang="en-US" dirty="0" smtClean="0"/>
              <a:t>一套控制规则</a:t>
            </a:r>
            <a:r>
              <a:rPr lang="en-US" altLang="zh-CN" b="1" dirty="0" smtClean="0"/>
              <a:t>TABLE</a:t>
            </a:r>
          </a:p>
          <a:p>
            <a:endParaRPr lang="en-US" altLang="zh-CN" b="1" dirty="0" smtClean="0"/>
          </a:p>
          <a:p>
            <a:r>
              <a:rPr lang="zh-CN" altLang="en-US" dirty="0" smtClean="0"/>
              <a:t>一个</a:t>
            </a:r>
            <a:r>
              <a:rPr lang="zh-CN" altLang="en-US" b="1" dirty="0" smtClean="0"/>
              <a:t>状态寄存器</a:t>
            </a:r>
            <a:endParaRPr lang="en-US" altLang="zh-CN" dirty="0" smtClean="0"/>
          </a:p>
          <a:p>
            <a:endParaRPr lang="en-US" altLang="zh-CN" dirty="0" smtClean="0"/>
          </a:p>
          <a:p>
            <a:endParaRPr lang="zh-CN" altLang="en-US" dirty="0"/>
          </a:p>
        </p:txBody>
      </p:sp>
      <p:pic>
        <p:nvPicPr>
          <p:cNvPr id="4" name="图片 3" descr="738b4710b912c8fc4af683aefc039245d688214f.jpg"/>
          <p:cNvPicPr>
            <a:picLocks noChangeAspect="1"/>
          </p:cNvPicPr>
          <p:nvPr/>
        </p:nvPicPr>
        <p:blipFill>
          <a:blip r:embed="rId3"/>
          <a:stretch>
            <a:fillRect/>
          </a:stretch>
        </p:blipFill>
        <p:spPr>
          <a:xfrm>
            <a:off x="5881686" y="285728"/>
            <a:ext cx="5787801" cy="2500330"/>
          </a:xfrm>
          <a:prstGeom prst="rect">
            <a:avLst/>
          </a:prstGeom>
        </p:spPr>
      </p:pic>
      <p:pic>
        <p:nvPicPr>
          <p:cNvPr id="5" name="图片 4" descr="0823dd54564e92584724bde19c82d158ccbf4ea8.jpg"/>
          <p:cNvPicPr>
            <a:picLocks noChangeAspect="1"/>
          </p:cNvPicPr>
          <p:nvPr/>
        </p:nvPicPr>
        <p:blipFill>
          <a:blip r:embed="rId4"/>
          <a:stretch>
            <a:fillRect/>
          </a:stretch>
        </p:blipFill>
        <p:spPr>
          <a:xfrm>
            <a:off x="6024562" y="3000372"/>
            <a:ext cx="4429156" cy="300744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图灵机的正式定义</a:t>
            </a:r>
            <a:endParaRPr lang="zh-CN" altLang="en-US" b="1" dirty="0"/>
          </a:p>
        </p:txBody>
      </p:sp>
      <p:sp>
        <p:nvSpPr>
          <p:cNvPr id="3" name="内容占位符 2"/>
          <p:cNvSpPr>
            <a:spLocks noGrp="1"/>
          </p:cNvSpPr>
          <p:nvPr>
            <p:ph idx="1"/>
          </p:nvPr>
        </p:nvSpPr>
        <p:spPr>
          <a:xfrm>
            <a:off x="595274" y="1214422"/>
            <a:ext cx="10972800" cy="4987942"/>
          </a:xfrm>
        </p:spPr>
        <p:txBody>
          <a:bodyPr/>
          <a:lstStyle/>
          <a:p>
            <a:r>
              <a:rPr lang="zh-CN" altLang="en-US" sz="2800" dirty="0" smtClean="0"/>
              <a:t>一台图灵机是一个七</a:t>
            </a:r>
            <a:r>
              <a:rPr lang="zh-CN" altLang="en-US" sz="2800" dirty="0" smtClean="0"/>
              <a:t>元组</a:t>
            </a:r>
            <a:r>
              <a:rPr lang="en-US" altLang="zh-CN" sz="2800" dirty="0" smtClean="0"/>
              <a:t>M={Q</a:t>
            </a:r>
            <a:r>
              <a:rPr lang="zh-CN" altLang="en-US" sz="2800" dirty="0" smtClean="0"/>
              <a:t>，</a:t>
            </a:r>
            <a:r>
              <a:rPr lang="en-US" altLang="zh-CN" sz="2800" dirty="0" smtClean="0"/>
              <a:t>Σ</a:t>
            </a:r>
            <a:r>
              <a:rPr lang="zh-CN" altLang="en-US" sz="2800" dirty="0" smtClean="0"/>
              <a:t>，</a:t>
            </a:r>
            <a:r>
              <a:rPr lang="en-US" altLang="zh-CN" sz="2800" dirty="0" smtClean="0"/>
              <a:t>Γ</a:t>
            </a:r>
            <a:r>
              <a:rPr lang="zh-CN" altLang="en-US" sz="2800" dirty="0" smtClean="0"/>
              <a:t>，</a:t>
            </a:r>
            <a:r>
              <a:rPr lang="en-US" altLang="zh-CN" sz="2800" dirty="0" smtClean="0"/>
              <a:t>δ</a:t>
            </a:r>
            <a:r>
              <a:rPr lang="zh-CN" altLang="en-US" sz="2800" dirty="0" smtClean="0"/>
              <a:t>，</a:t>
            </a:r>
            <a:r>
              <a:rPr lang="en-US" altLang="zh-CN" sz="2800" dirty="0" smtClean="0"/>
              <a:t>q0,qaccept,qreject}</a:t>
            </a:r>
            <a:r>
              <a:rPr lang="zh-CN" altLang="en-US" sz="2800" dirty="0" smtClean="0"/>
              <a:t>，其中 </a:t>
            </a:r>
            <a:r>
              <a:rPr lang="en-US" altLang="zh-CN" sz="2800" dirty="0" smtClean="0"/>
              <a:t>Q</a:t>
            </a:r>
            <a:r>
              <a:rPr lang="zh-CN" altLang="en-US" sz="2800" dirty="0" smtClean="0"/>
              <a:t>，</a:t>
            </a:r>
            <a:r>
              <a:rPr lang="en-US" altLang="zh-CN" sz="2800" dirty="0" smtClean="0"/>
              <a:t>Σ</a:t>
            </a:r>
            <a:r>
              <a:rPr lang="zh-CN" altLang="en-US" sz="2800" dirty="0" smtClean="0"/>
              <a:t>，</a:t>
            </a:r>
            <a:r>
              <a:rPr lang="en-US" altLang="zh-CN" sz="2800" dirty="0" smtClean="0"/>
              <a:t>Γ </a:t>
            </a:r>
            <a:r>
              <a:rPr lang="zh-CN" altLang="en-US" sz="2800" dirty="0" smtClean="0"/>
              <a:t>都是有限集合，且满足</a:t>
            </a:r>
          </a:p>
          <a:p>
            <a:r>
              <a:rPr lang="en-US" altLang="zh-CN" sz="2800" dirty="0" smtClean="0"/>
              <a:t>1.Q </a:t>
            </a:r>
            <a:r>
              <a:rPr lang="zh-CN" altLang="en-US" sz="2800" dirty="0" smtClean="0"/>
              <a:t>是状态集合；</a:t>
            </a:r>
          </a:p>
          <a:p>
            <a:r>
              <a:rPr lang="en-US" altLang="zh-CN" sz="2800" dirty="0" smtClean="0"/>
              <a:t>2.Σ </a:t>
            </a:r>
            <a:r>
              <a:rPr lang="zh-CN" altLang="en-US" sz="2800" dirty="0" smtClean="0"/>
              <a:t>是输入字母表，其中不包含特殊的空白符 □；</a:t>
            </a:r>
          </a:p>
          <a:p>
            <a:r>
              <a:rPr lang="en-US" altLang="zh-CN" sz="2800" dirty="0" smtClean="0"/>
              <a:t>3.Γ </a:t>
            </a:r>
            <a:r>
              <a:rPr lang="zh-CN" altLang="en-US" sz="2800" dirty="0" smtClean="0"/>
              <a:t>是带字母表，其中 □∈</a:t>
            </a:r>
            <a:r>
              <a:rPr lang="en-US" altLang="zh-CN" sz="2800" dirty="0" smtClean="0"/>
              <a:t>Γ</a:t>
            </a:r>
            <a:r>
              <a:rPr lang="zh-CN" altLang="en-US" sz="2800" dirty="0" smtClean="0"/>
              <a:t>且</a:t>
            </a:r>
            <a:r>
              <a:rPr lang="en-US" altLang="zh-CN" sz="2800" dirty="0" smtClean="0"/>
              <a:t>Σ∈Γ </a:t>
            </a:r>
            <a:r>
              <a:rPr lang="zh-CN" altLang="en-US" sz="2800" dirty="0" smtClean="0"/>
              <a:t>；</a:t>
            </a:r>
          </a:p>
          <a:p>
            <a:r>
              <a:rPr lang="en-US" altLang="zh-CN" sz="2800" dirty="0" smtClean="0"/>
              <a:t>4. δ</a:t>
            </a:r>
            <a:r>
              <a:rPr lang="zh-CN" altLang="en-US" sz="2800" dirty="0" smtClean="0"/>
              <a:t>：</a:t>
            </a:r>
            <a:r>
              <a:rPr lang="en-US" altLang="zh-CN" sz="2800" dirty="0"/>
              <a:t>Q×Γ</a:t>
            </a:r>
            <a:r>
              <a:rPr lang="zh-CN" altLang="en-US" sz="2800" dirty="0" smtClean="0"/>
              <a:t>→</a:t>
            </a:r>
            <a:r>
              <a:rPr lang="en-US" altLang="zh-CN" sz="2800" dirty="0" smtClean="0"/>
              <a:t>Q×Γ×{L,R}</a:t>
            </a:r>
            <a:r>
              <a:rPr lang="zh-CN" altLang="en-US" sz="2800" dirty="0" smtClean="0"/>
              <a:t>是转移函数，其中</a:t>
            </a:r>
            <a:r>
              <a:rPr lang="en-US" altLang="zh-CN" sz="2800" dirty="0" smtClean="0"/>
              <a:t>L,R </a:t>
            </a:r>
            <a:r>
              <a:rPr lang="zh-CN" altLang="en-US" sz="2800" dirty="0" smtClean="0"/>
              <a:t>表示读写头是向左移还是向右移；</a:t>
            </a:r>
          </a:p>
          <a:p>
            <a:r>
              <a:rPr lang="en-US" altLang="zh-CN" sz="2800" dirty="0" smtClean="0"/>
              <a:t>5.q0∈Q</a:t>
            </a:r>
            <a:r>
              <a:rPr lang="zh-CN" altLang="en-US" sz="2800" dirty="0" smtClean="0"/>
              <a:t>是起始状态；</a:t>
            </a:r>
          </a:p>
          <a:p>
            <a:r>
              <a:rPr lang="en-US" altLang="zh-CN" sz="2800" dirty="0" smtClean="0"/>
              <a:t>6. </a:t>
            </a:r>
            <a:r>
              <a:rPr lang="en-US" altLang="zh-CN" sz="2800" dirty="0" err="1" smtClean="0"/>
              <a:t>qaccept</a:t>
            </a:r>
            <a:r>
              <a:rPr lang="zh-CN" altLang="en-US" sz="2800" dirty="0" smtClean="0"/>
              <a:t>是接受状态。</a:t>
            </a:r>
          </a:p>
          <a:p>
            <a:r>
              <a:rPr lang="en-US" altLang="zh-CN" sz="2800" dirty="0" smtClean="0"/>
              <a:t>7.qreject</a:t>
            </a:r>
            <a:r>
              <a:rPr lang="zh-CN" altLang="en-US" sz="2800" dirty="0" smtClean="0"/>
              <a:t>是拒绝状态，且。</a:t>
            </a:r>
            <a:r>
              <a:rPr lang="en-US" altLang="zh-CN" sz="2800" dirty="0" err="1" smtClean="0"/>
              <a:t>qreject≠qaccept</a:t>
            </a:r>
            <a:endParaRPr lang="en-US" altLang="zh-CN" sz="2800"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邱奇</a:t>
            </a:r>
            <a:r>
              <a:rPr lang="en-US" altLang="zh-CN" b="1" dirty="0" smtClean="0"/>
              <a:t>-</a:t>
            </a:r>
            <a:r>
              <a:rPr lang="zh-CN" altLang="en-US" b="1" dirty="0" smtClean="0"/>
              <a:t>图灵论题</a:t>
            </a:r>
            <a:br>
              <a:rPr lang="zh-CN" altLang="en-US" b="1" dirty="0" smtClean="0"/>
            </a:br>
            <a:endParaRPr lang="zh-CN" altLang="en-US" dirty="0"/>
          </a:p>
        </p:txBody>
      </p:sp>
      <p:sp>
        <p:nvSpPr>
          <p:cNvPr id="3" name="内容占位符 2"/>
          <p:cNvSpPr>
            <a:spLocks noGrp="1"/>
          </p:cNvSpPr>
          <p:nvPr>
            <p:ph idx="1"/>
          </p:nvPr>
        </p:nvSpPr>
        <p:spPr/>
        <p:txBody>
          <a:bodyPr/>
          <a:lstStyle/>
          <a:p>
            <a:r>
              <a:rPr lang="zh-CN" altLang="en-US" dirty="0" smtClean="0"/>
              <a:t>所有计算或算法都可以由一台图灵机来执行</a:t>
            </a:r>
            <a:endParaRPr lang="en-US" altLang="zh-CN" dirty="0" smtClean="0"/>
          </a:p>
          <a:p>
            <a:endParaRPr lang="en-US" altLang="zh-CN" dirty="0" smtClean="0"/>
          </a:p>
          <a:p>
            <a:r>
              <a:rPr lang="zh-CN" altLang="en-US" dirty="0" smtClean="0"/>
              <a:t>以任何常规编程语言编写的计算机程序都可以翻译成一台图灵机。（即常规的编程语言可以足够有效的来表达任何算法）</a:t>
            </a:r>
            <a:endParaRPr lang="en-US" altLang="zh-CN" dirty="0" smtClean="0"/>
          </a:p>
          <a:p>
            <a:endParaRPr lang="en-US" altLang="zh-CN" dirty="0" smtClean="0"/>
          </a:p>
          <a:p>
            <a:r>
              <a:rPr lang="zh-CN" altLang="en-US" dirty="0" smtClean="0"/>
              <a:t>因为所有不同的试图描述算法的努力都导致了等价的结果，所以普遍认为邱奇</a:t>
            </a:r>
            <a:r>
              <a:rPr lang="en-US" altLang="zh-CN" dirty="0" smtClean="0"/>
              <a:t>.</a:t>
            </a:r>
            <a:r>
              <a:rPr lang="zh-CN" altLang="en-US" dirty="0" smtClean="0"/>
              <a:t>图灵论题是正确的。但是，该论题不据有数学定理一般的地位，也无法被证明。</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default">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default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default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default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3466</TotalTime>
  <Pages>0</Pages>
  <Words>1936</Words>
  <Characters>0</Characters>
  <Application>Microsoft Office PowerPoint</Application>
  <DocSecurity>0</DocSecurity>
  <PresentationFormat>宽屏</PresentationFormat>
  <Lines>0</Lines>
  <Paragraphs>129</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楷体</vt:lpstr>
      <vt:lpstr>宋体</vt:lpstr>
      <vt:lpstr>Arial</vt:lpstr>
      <vt:lpstr>Garamond</vt:lpstr>
      <vt:lpstr>Wingdings</vt:lpstr>
      <vt:lpstr>default</vt:lpstr>
      <vt:lpstr>图灵机模型</vt:lpstr>
      <vt:lpstr>艾伦·麦席森·图灵 </vt:lpstr>
      <vt:lpstr>图灵机的历史</vt:lpstr>
      <vt:lpstr>图灵机的历史</vt:lpstr>
      <vt:lpstr>什么是图灵机？</vt:lpstr>
      <vt:lpstr>图灵机的基本思想</vt:lpstr>
      <vt:lpstr>图灵机的组成部分</vt:lpstr>
      <vt:lpstr>图灵机的正式定义</vt:lpstr>
      <vt:lpstr>邱奇-图灵论题 </vt:lpstr>
      <vt:lpstr>图灵机的科学价值</vt:lpstr>
      <vt:lpstr>参考资料</vt:lpstr>
    </vt:vector>
  </TitlesOfParts>
  <Company>Nanjing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计算机问题求解     -  算法在计算机科学中的地位</dc:title>
  <dc:creator>Chen Daoxu</dc:creator>
  <cp:lastModifiedBy>Administrator</cp:lastModifiedBy>
  <cp:revision>137</cp:revision>
  <cp:lastPrinted>1601-01-01T00:00:00Z</cp:lastPrinted>
  <dcterms:created xsi:type="dcterms:W3CDTF">2010-10-07T02:50:25Z</dcterms:created>
  <dcterms:modified xsi:type="dcterms:W3CDTF">2017-11-27T01:36:46Z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3</vt:r8>
  </property>
  <property fmtid="{D5CDD505-2E9C-101B-9397-08002B2CF9AE}" pid="3" name="KSOProductBuildVer">
    <vt:lpwstr>2052-6.6.0.2461</vt:lpwstr>
  </property>
</Properties>
</file>