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F9F2C-0763-4E7F-A0FA-3298D2D66FFC}"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zh-CN" altLang="en-US"/>
        </a:p>
      </dgm:t>
    </dgm:pt>
    <dgm:pt modelId="{CAAFEE17-1881-4D8E-BB57-1910A3E9C3AF}">
      <dgm:prSet custT="1"/>
      <dgm:spPr/>
      <dgm:t>
        <a:bodyPr/>
        <a:lstStyle/>
        <a:p>
          <a:r>
            <a:rPr lang="en-US" altLang="zh-CN" sz="4000" dirty="0"/>
            <a:t>1. </a:t>
          </a:r>
          <a:r>
            <a:rPr lang="zh-CN" altLang="en-US" sz="4000" dirty="0"/>
            <a:t>有两个游戏者</a:t>
          </a:r>
          <a:r>
            <a:rPr lang="zh-CN" altLang="en-US" sz="3200" dirty="0"/>
            <a:t>。</a:t>
          </a:r>
          <a:endParaRPr lang="zh-CN" sz="1500" dirty="0"/>
        </a:p>
      </dgm:t>
    </dgm:pt>
    <dgm:pt modelId="{DC318642-A674-4399-9FE5-9CDFFBA17C49}" type="parTrans" cxnId="{92B3A846-B485-4A91-88D2-306C7A13806B}">
      <dgm:prSet/>
      <dgm:spPr/>
      <dgm:t>
        <a:bodyPr/>
        <a:lstStyle/>
        <a:p>
          <a:endParaRPr lang="zh-CN" altLang="en-US"/>
        </a:p>
      </dgm:t>
    </dgm:pt>
    <dgm:pt modelId="{CE3AAF5B-9092-42F6-97D7-69C0818FB471}" type="sibTrans" cxnId="{92B3A846-B485-4A91-88D2-306C7A13806B}">
      <dgm:prSet/>
      <dgm:spPr/>
      <dgm:t>
        <a:bodyPr/>
        <a:lstStyle/>
        <a:p>
          <a:endParaRPr lang="zh-CN" altLang="en-US"/>
        </a:p>
      </dgm:t>
    </dgm:pt>
    <dgm:pt modelId="{6BB56818-BE34-43DD-AE60-762274B2209B}">
      <dgm:prSet custT="1"/>
      <dgm:spPr/>
      <dgm:t>
        <a:bodyPr/>
        <a:lstStyle/>
        <a:p>
          <a:r>
            <a:rPr lang="en-US" altLang="zh-CN" sz="3200" dirty="0"/>
            <a:t>2. </a:t>
          </a:r>
          <a:r>
            <a:rPr lang="zh-CN" altLang="en-US" sz="3200" dirty="0"/>
            <a:t>有一个可能的游戏状态集。这个状态集通常是有限的。</a:t>
          </a:r>
          <a:endParaRPr lang="zh-CN" sz="3200" dirty="0"/>
        </a:p>
      </dgm:t>
    </dgm:pt>
    <dgm:pt modelId="{78B2F7A1-EB6E-4D4B-AAC1-39C4A2C71989}" type="parTrans" cxnId="{6B5BB045-6A20-4471-A849-27E0116AAE70}">
      <dgm:prSet/>
      <dgm:spPr/>
      <dgm:t>
        <a:bodyPr/>
        <a:lstStyle/>
        <a:p>
          <a:endParaRPr lang="zh-CN" altLang="en-US"/>
        </a:p>
      </dgm:t>
    </dgm:pt>
    <dgm:pt modelId="{C489691D-2357-4566-B1EC-5561A39DB299}" type="sibTrans" cxnId="{6B5BB045-6A20-4471-A849-27E0116AAE70}">
      <dgm:prSet/>
      <dgm:spPr/>
      <dgm:t>
        <a:bodyPr/>
        <a:lstStyle/>
        <a:p>
          <a:endParaRPr lang="zh-CN" altLang="en-US"/>
        </a:p>
      </dgm:t>
    </dgm:pt>
    <dgm:pt modelId="{745EDCC3-0768-485D-810E-E0AB4AE02B35}">
      <dgm:prSet/>
      <dgm:spPr/>
      <dgm:t>
        <a:bodyPr/>
        <a:lstStyle/>
        <a:p>
          <a:r>
            <a:rPr lang="en-US" altLang="zh-CN" dirty="0"/>
            <a:t>3.</a:t>
          </a:r>
          <a:r>
            <a:rPr lang="zh-CN" altLang="en-US" dirty="0"/>
            <a:t>游戏规则指定了在任何状态下双方的可能的走步和对应的后继状态集。如果在任意状态下双方的走步集合是相同的，那么说游戏是公平的</a:t>
          </a:r>
          <a:r>
            <a:rPr lang="en-US" altLang="zh-CN" dirty="0"/>
            <a:t>(impartial) </a:t>
          </a:r>
          <a:r>
            <a:rPr lang="zh-CN" altLang="en-US" dirty="0"/>
            <a:t>，否则是不公平的</a:t>
          </a:r>
          <a:r>
            <a:rPr lang="en-US" altLang="zh-CN" dirty="0"/>
            <a:t>(</a:t>
          </a:r>
          <a:r>
            <a:rPr lang="en-US" altLang="zh-CN" dirty="0" err="1"/>
            <a:t>partizan</a:t>
          </a:r>
          <a:r>
            <a:rPr lang="en-US" altLang="zh-CN" dirty="0"/>
            <a:t>) </a:t>
          </a:r>
          <a:r>
            <a:rPr lang="zh-CN" altLang="en-US" dirty="0"/>
            <a:t>。</a:t>
          </a:r>
        </a:p>
      </dgm:t>
    </dgm:pt>
    <dgm:pt modelId="{BF3B43AC-9F2B-4A74-B3A8-151D6F8D2838}" type="parTrans" cxnId="{88CB75D3-B22B-4BAB-AF38-4100E52C3E59}">
      <dgm:prSet/>
      <dgm:spPr/>
      <dgm:t>
        <a:bodyPr/>
        <a:lstStyle/>
        <a:p>
          <a:endParaRPr lang="zh-CN" altLang="en-US"/>
        </a:p>
      </dgm:t>
    </dgm:pt>
    <dgm:pt modelId="{6040B120-053A-4857-BB77-25152F36F12C}" type="sibTrans" cxnId="{88CB75D3-B22B-4BAB-AF38-4100E52C3E59}">
      <dgm:prSet/>
      <dgm:spPr/>
      <dgm:t>
        <a:bodyPr/>
        <a:lstStyle/>
        <a:p>
          <a:endParaRPr lang="zh-CN" altLang="en-US"/>
        </a:p>
      </dgm:t>
    </dgm:pt>
    <dgm:pt modelId="{D62965DC-487D-4905-B03D-6B052B0F4323}">
      <dgm:prSet/>
      <dgm:spPr/>
      <dgm:t>
        <a:bodyPr/>
        <a:lstStyle/>
        <a:p>
          <a:r>
            <a:rPr lang="en-US" altLang="zh-CN" dirty="0"/>
            <a:t>5. </a:t>
          </a:r>
          <a:r>
            <a:rPr lang="zh-CN" altLang="en-US" dirty="0"/>
            <a:t>当到达一个没有后继状态的状态后，游戏结束。在普通游戏规则</a:t>
          </a:r>
          <a:r>
            <a:rPr lang="en-US" altLang="zh-CN" dirty="0"/>
            <a:t>(normal </a:t>
          </a:r>
          <a:r>
            <a:rPr lang="en-US" altLang="zh-CN" dirty="0" err="1"/>
            <a:t>playrule</a:t>
          </a:r>
          <a:r>
            <a:rPr lang="en-US" altLang="zh-CN" dirty="0"/>
            <a:t>) </a:t>
          </a:r>
          <a:r>
            <a:rPr lang="zh-CN" altLang="en-US" dirty="0"/>
            <a:t>下，最后一个走步的游戏者胜；在</a:t>
          </a:r>
          <a:r>
            <a:rPr lang="en-US" altLang="zh-CN" dirty="0" err="1"/>
            <a:t>misµere</a:t>
          </a:r>
          <a:r>
            <a:rPr lang="zh-CN" altLang="en-US" dirty="0"/>
            <a:t>游戏规则下，最后一个走步的游戏者输。</a:t>
          </a:r>
        </a:p>
      </dgm:t>
    </dgm:pt>
    <dgm:pt modelId="{1558D86F-6F47-4B02-8C3A-90F13E9150C2}" type="parTrans" cxnId="{092FE785-9353-43EC-952E-8512F284C26A}">
      <dgm:prSet/>
      <dgm:spPr/>
      <dgm:t>
        <a:bodyPr/>
        <a:lstStyle/>
        <a:p>
          <a:endParaRPr lang="zh-CN" altLang="en-US"/>
        </a:p>
      </dgm:t>
    </dgm:pt>
    <dgm:pt modelId="{251892DC-B28F-41B2-B17D-2B8044E64ECE}" type="sibTrans" cxnId="{092FE785-9353-43EC-952E-8512F284C26A}">
      <dgm:prSet/>
      <dgm:spPr/>
      <dgm:t>
        <a:bodyPr/>
        <a:lstStyle/>
        <a:p>
          <a:endParaRPr lang="zh-CN" altLang="en-US"/>
        </a:p>
      </dgm:t>
    </dgm:pt>
    <dgm:pt modelId="{CBB32AFF-1E2C-419B-9F92-0492F9EA87AB}">
      <dgm:prSet custT="1"/>
      <dgm:spPr/>
      <dgm:t>
        <a:bodyPr/>
        <a:lstStyle/>
        <a:p>
          <a:r>
            <a:rPr lang="en-US" altLang="zh-CN" sz="3600" dirty="0"/>
            <a:t>4</a:t>
          </a:r>
          <a:r>
            <a:rPr lang="en-US" altLang="zh-CN" sz="7200" dirty="0"/>
            <a:t>. </a:t>
          </a:r>
          <a:r>
            <a:rPr lang="zh-CN" altLang="en-US" sz="3600" dirty="0"/>
            <a:t>两个游戏者轮流走步。</a:t>
          </a:r>
          <a:endParaRPr lang="zh-CN" altLang="en-US" sz="1500" dirty="0"/>
        </a:p>
      </dgm:t>
    </dgm:pt>
    <dgm:pt modelId="{7B159DB2-3190-4D0C-A073-DA6D172B8189}" type="parTrans" cxnId="{94C77F32-0CFC-4388-ACBD-4A5EE6685CB6}">
      <dgm:prSet/>
      <dgm:spPr/>
      <dgm:t>
        <a:bodyPr/>
        <a:lstStyle/>
        <a:p>
          <a:endParaRPr lang="zh-CN" altLang="en-US"/>
        </a:p>
      </dgm:t>
    </dgm:pt>
    <dgm:pt modelId="{58AEF7FF-92FE-4EFF-92BC-297302CBD653}" type="sibTrans" cxnId="{94C77F32-0CFC-4388-ACBD-4A5EE6685CB6}">
      <dgm:prSet/>
      <dgm:spPr/>
      <dgm:t>
        <a:bodyPr/>
        <a:lstStyle/>
        <a:p>
          <a:endParaRPr lang="zh-CN" altLang="en-US"/>
        </a:p>
      </dgm:t>
    </dgm:pt>
    <dgm:pt modelId="{B01EEF1A-25DC-49E9-8E43-65EB72A75BA5}">
      <dgm:prSet custT="1"/>
      <dgm:spPr/>
      <dgm:t>
        <a:bodyPr/>
        <a:lstStyle/>
        <a:p>
          <a:r>
            <a:rPr lang="en-US" altLang="zh-CN" sz="3200" dirty="0"/>
            <a:t>6. </a:t>
          </a:r>
          <a:r>
            <a:rPr lang="zh-CN" altLang="en-US" sz="3200" dirty="0"/>
            <a:t>不管双方怎么走步，游戏总能在有限步后结束</a:t>
          </a:r>
        </a:p>
      </dgm:t>
    </dgm:pt>
    <dgm:pt modelId="{30B6389E-0F2F-43FB-BB7B-33910417A650}" type="parTrans" cxnId="{20A6AE32-3643-4372-9EBC-8DD96E7004D2}">
      <dgm:prSet/>
      <dgm:spPr/>
      <dgm:t>
        <a:bodyPr/>
        <a:lstStyle/>
        <a:p>
          <a:endParaRPr lang="zh-CN" altLang="en-US"/>
        </a:p>
      </dgm:t>
    </dgm:pt>
    <dgm:pt modelId="{7295C2D2-030C-4D02-930C-F23D48B903A9}" type="sibTrans" cxnId="{20A6AE32-3643-4372-9EBC-8DD96E7004D2}">
      <dgm:prSet/>
      <dgm:spPr/>
      <dgm:t>
        <a:bodyPr/>
        <a:lstStyle/>
        <a:p>
          <a:endParaRPr lang="zh-CN" altLang="en-US"/>
        </a:p>
      </dgm:t>
    </dgm:pt>
    <dgm:pt modelId="{1152D40E-E864-4F77-B222-70261A46B452}" type="pres">
      <dgm:prSet presAssocID="{51AF9F2C-0763-4E7F-A0FA-3298D2D66FFC}" presName="diagram" presStyleCnt="0">
        <dgm:presLayoutVars>
          <dgm:dir/>
          <dgm:resizeHandles val="exact"/>
        </dgm:presLayoutVars>
      </dgm:prSet>
      <dgm:spPr/>
    </dgm:pt>
    <dgm:pt modelId="{BCECE25A-466B-4963-8D22-33339DE7ABB1}" type="pres">
      <dgm:prSet presAssocID="{CAAFEE17-1881-4D8E-BB57-1910A3E9C3AF}" presName="node" presStyleLbl="node1" presStyleIdx="0" presStyleCnt="6">
        <dgm:presLayoutVars>
          <dgm:bulletEnabled val="1"/>
        </dgm:presLayoutVars>
      </dgm:prSet>
      <dgm:spPr/>
    </dgm:pt>
    <dgm:pt modelId="{B030F378-EA1D-4F3B-8E5F-8BF20B46AFEE}" type="pres">
      <dgm:prSet presAssocID="{CE3AAF5B-9092-42F6-97D7-69C0818FB471}" presName="sibTrans" presStyleCnt="0"/>
      <dgm:spPr/>
    </dgm:pt>
    <dgm:pt modelId="{5EE9D5A8-4123-4A12-AB11-D7AF7EC1FE48}" type="pres">
      <dgm:prSet presAssocID="{6BB56818-BE34-43DD-AE60-762274B2209B}" presName="node" presStyleLbl="node1" presStyleIdx="1" presStyleCnt="6" custLinFactNeighborX="1493" custLinFactNeighborY="-605">
        <dgm:presLayoutVars>
          <dgm:bulletEnabled val="1"/>
        </dgm:presLayoutVars>
      </dgm:prSet>
      <dgm:spPr/>
    </dgm:pt>
    <dgm:pt modelId="{8836C510-E210-4D9C-92D4-7B854AD42F8C}" type="pres">
      <dgm:prSet presAssocID="{C489691D-2357-4566-B1EC-5561A39DB299}" presName="sibTrans" presStyleCnt="0"/>
      <dgm:spPr/>
    </dgm:pt>
    <dgm:pt modelId="{4EC47279-04B8-4814-85B5-77C4B5769556}" type="pres">
      <dgm:prSet presAssocID="{745EDCC3-0768-485D-810E-E0AB4AE02B35}" presName="node" presStyleLbl="node1" presStyleIdx="2" presStyleCnt="6">
        <dgm:presLayoutVars>
          <dgm:bulletEnabled val="1"/>
        </dgm:presLayoutVars>
      </dgm:prSet>
      <dgm:spPr/>
    </dgm:pt>
    <dgm:pt modelId="{E557035A-B657-4E4F-A9CF-43D4849D4FA6}" type="pres">
      <dgm:prSet presAssocID="{6040B120-053A-4857-BB77-25152F36F12C}" presName="sibTrans" presStyleCnt="0"/>
      <dgm:spPr/>
    </dgm:pt>
    <dgm:pt modelId="{F8E8B670-BEF9-477D-AE6B-74EB48421407}" type="pres">
      <dgm:prSet presAssocID="{CBB32AFF-1E2C-419B-9F92-0492F9EA87AB}" presName="node" presStyleLbl="node1" presStyleIdx="3" presStyleCnt="6">
        <dgm:presLayoutVars>
          <dgm:bulletEnabled val="1"/>
        </dgm:presLayoutVars>
      </dgm:prSet>
      <dgm:spPr/>
    </dgm:pt>
    <dgm:pt modelId="{C0FCF04E-FABC-417D-B14D-4873F9B94988}" type="pres">
      <dgm:prSet presAssocID="{58AEF7FF-92FE-4EFF-92BC-297302CBD653}" presName="sibTrans" presStyleCnt="0"/>
      <dgm:spPr/>
    </dgm:pt>
    <dgm:pt modelId="{C37450F3-F230-4B7B-9AA1-668A42FED105}" type="pres">
      <dgm:prSet presAssocID="{D62965DC-487D-4905-B03D-6B052B0F4323}" presName="node" presStyleLbl="node1" presStyleIdx="4" presStyleCnt="6">
        <dgm:presLayoutVars>
          <dgm:bulletEnabled val="1"/>
        </dgm:presLayoutVars>
      </dgm:prSet>
      <dgm:spPr/>
    </dgm:pt>
    <dgm:pt modelId="{D94B9D6D-F5D5-412B-90F2-8A58092C5260}" type="pres">
      <dgm:prSet presAssocID="{251892DC-B28F-41B2-B17D-2B8044E64ECE}" presName="sibTrans" presStyleCnt="0"/>
      <dgm:spPr/>
    </dgm:pt>
    <dgm:pt modelId="{2E01C813-1AE6-4587-A8DA-5E29C3390816}" type="pres">
      <dgm:prSet presAssocID="{B01EEF1A-25DC-49E9-8E43-65EB72A75BA5}" presName="node" presStyleLbl="node1" presStyleIdx="5" presStyleCnt="6">
        <dgm:presLayoutVars>
          <dgm:bulletEnabled val="1"/>
        </dgm:presLayoutVars>
      </dgm:prSet>
      <dgm:spPr/>
    </dgm:pt>
  </dgm:ptLst>
  <dgm:cxnLst>
    <dgm:cxn modelId="{C70C561A-E354-4EEC-80FB-A5C095D41AEE}" type="presOf" srcId="{6BB56818-BE34-43DD-AE60-762274B2209B}" destId="{5EE9D5A8-4123-4A12-AB11-D7AF7EC1FE48}" srcOrd="0" destOrd="0" presId="urn:microsoft.com/office/officeart/2005/8/layout/default"/>
    <dgm:cxn modelId="{B575E926-9929-44ED-BFB6-40329D49CA7B}" type="presOf" srcId="{51AF9F2C-0763-4E7F-A0FA-3298D2D66FFC}" destId="{1152D40E-E864-4F77-B222-70261A46B452}" srcOrd="0" destOrd="0" presId="urn:microsoft.com/office/officeart/2005/8/layout/default"/>
    <dgm:cxn modelId="{94C77F32-0CFC-4388-ACBD-4A5EE6685CB6}" srcId="{51AF9F2C-0763-4E7F-A0FA-3298D2D66FFC}" destId="{CBB32AFF-1E2C-419B-9F92-0492F9EA87AB}" srcOrd="3" destOrd="0" parTransId="{7B159DB2-3190-4D0C-A073-DA6D172B8189}" sibTransId="{58AEF7FF-92FE-4EFF-92BC-297302CBD653}"/>
    <dgm:cxn modelId="{20A6AE32-3643-4372-9EBC-8DD96E7004D2}" srcId="{51AF9F2C-0763-4E7F-A0FA-3298D2D66FFC}" destId="{B01EEF1A-25DC-49E9-8E43-65EB72A75BA5}" srcOrd="5" destOrd="0" parTransId="{30B6389E-0F2F-43FB-BB7B-33910417A650}" sibTransId="{7295C2D2-030C-4D02-930C-F23D48B903A9}"/>
    <dgm:cxn modelId="{6B5BB045-6A20-4471-A849-27E0116AAE70}" srcId="{51AF9F2C-0763-4E7F-A0FA-3298D2D66FFC}" destId="{6BB56818-BE34-43DD-AE60-762274B2209B}" srcOrd="1" destOrd="0" parTransId="{78B2F7A1-EB6E-4D4B-AAC1-39C4A2C71989}" sibTransId="{C489691D-2357-4566-B1EC-5561A39DB299}"/>
    <dgm:cxn modelId="{92B3A846-B485-4A91-88D2-306C7A13806B}" srcId="{51AF9F2C-0763-4E7F-A0FA-3298D2D66FFC}" destId="{CAAFEE17-1881-4D8E-BB57-1910A3E9C3AF}" srcOrd="0" destOrd="0" parTransId="{DC318642-A674-4399-9FE5-9CDFFBA17C49}" sibTransId="{CE3AAF5B-9092-42F6-97D7-69C0818FB471}"/>
    <dgm:cxn modelId="{3CB6726F-9E65-403F-B1D6-76E9B73E4693}" type="presOf" srcId="{CBB32AFF-1E2C-419B-9F92-0492F9EA87AB}" destId="{F8E8B670-BEF9-477D-AE6B-74EB48421407}" srcOrd="0" destOrd="0" presId="urn:microsoft.com/office/officeart/2005/8/layout/default"/>
    <dgm:cxn modelId="{092FE785-9353-43EC-952E-8512F284C26A}" srcId="{51AF9F2C-0763-4E7F-A0FA-3298D2D66FFC}" destId="{D62965DC-487D-4905-B03D-6B052B0F4323}" srcOrd="4" destOrd="0" parTransId="{1558D86F-6F47-4B02-8C3A-90F13E9150C2}" sibTransId="{251892DC-B28F-41B2-B17D-2B8044E64ECE}"/>
    <dgm:cxn modelId="{36C283A3-C61D-4992-8F44-F170C49B3484}" type="presOf" srcId="{745EDCC3-0768-485D-810E-E0AB4AE02B35}" destId="{4EC47279-04B8-4814-85B5-77C4B5769556}" srcOrd="0" destOrd="0" presId="urn:microsoft.com/office/officeart/2005/8/layout/default"/>
    <dgm:cxn modelId="{C96523AE-8ECB-4F27-891D-4BC44ACB387B}" type="presOf" srcId="{D62965DC-487D-4905-B03D-6B052B0F4323}" destId="{C37450F3-F230-4B7B-9AA1-668A42FED105}" srcOrd="0" destOrd="0" presId="urn:microsoft.com/office/officeart/2005/8/layout/default"/>
    <dgm:cxn modelId="{FA9531B7-FDCE-4B8F-96A3-94D1CD3988F3}" type="presOf" srcId="{CAAFEE17-1881-4D8E-BB57-1910A3E9C3AF}" destId="{BCECE25A-466B-4963-8D22-33339DE7ABB1}" srcOrd="0" destOrd="0" presId="urn:microsoft.com/office/officeart/2005/8/layout/default"/>
    <dgm:cxn modelId="{E90B08BE-5E64-443C-B179-527E6DD368C7}" type="presOf" srcId="{B01EEF1A-25DC-49E9-8E43-65EB72A75BA5}" destId="{2E01C813-1AE6-4587-A8DA-5E29C3390816}" srcOrd="0" destOrd="0" presId="urn:microsoft.com/office/officeart/2005/8/layout/default"/>
    <dgm:cxn modelId="{88CB75D3-B22B-4BAB-AF38-4100E52C3E59}" srcId="{51AF9F2C-0763-4E7F-A0FA-3298D2D66FFC}" destId="{745EDCC3-0768-485D-810E-E0AB4AE02B35}" srcOrd="2" destOrd="0" parTransId="{BF3B43AC-9F2B-4A74-B3A8-151D6F8D2838}" sibTransId="{6040B120-053A-4857-BB77-25152F36F12C}"/>
    <dgm:cxn modelId="{A0D38965-3B99-4FB1-8ED2-360DD94A2EE2}" type="presParOf" srcId="{1152D40E-E864-4F77-B222-70261A46B452}" destId="{BCECE25A-466B-4963-8D22-33339DE7ABB1}" srcOrd="0" destOrd="0" presId="urn:microsoft.com/office/officeart/2005/8/layout/default"/>
    <dgm:cxn modelId="{71FDC36A-71F3-4C9F-AD94-4D80FBBB39DA}" type="presParOf" srcId="{1152D40E-E864-4F77-B222-70261A46B452}" destId="{B030F378-EA1D-4F3B-8E5F-8BF20B46AFEE}" srcOrd="1" destOrd="0" presId="urn:microsoft.com/office/officeart/2005/8/layout/default"/>
    <dgm:cxn modelId="{7D7E16F2-5068-4E98-BBD0-82BD06FDD0E4}" type="presParOf" srcId="{1152D40E-E864-4F77-B222-70261A46B452}" destId="{5EE9D5A8-4123-4A12-AB11-D7AF7EC1FE48}" srcOrd="2" destOrd="0" presId="urn:microsoft.com/office/officeart/2005/8/layout/default"/>
    <dgm:cxn modelId="{61844A67-DDF9-40CC-9F95-35B06E3822DE}" type="presParOf" srcId="{1152D40E-E864-4F77-B222-70261A46B452}" destId="{8836C510-E210-4D9C-92D4-7B854AD42F8C}" srcOrd="3" destOrd="0" presId="urn:microsoft.com/office/officeart/2005/8/layout/default"/>
    <dgm:cxn modelId="{AF2A3E43-F3D9-46C0-87B1-70CD3B78AF0E}" type="presParOf" srcId="{1152D40E-E864-4F77-B222-70261A46B452}" destId="{4EC47279-04B8-4814-85B5-77C4B5769556}" srcOrd="4" destOrd="0" presId="urn:microsoft.com/office/officeart/2005/8/layout/default"/>
    <dgm:cxn modelId="{237512B9-5229-45D4-A2C7-CA361829B526}" type="presParOf" srcId="{1152D40E-E864-4F77-B222-70261A46B452}" destId="{E557035A-B657-4E4F-A9CF-43D4849D4FA6}" srcOrd="5" destOrd="0" presId="urn:microsoft.com/office/officeart/2005/8/layout/default"/>
    <dgm:cxn modelId="{CFA9C96D-884A-4DDC-B3EE-FCF26DFCAB5A}" type="presParOf" srcId="{1152D40E-E864-4F77-B222-70261A46B452}" destId="{F8E8B670-BEF9-477D-AE6B-74EB48421407}" srcOrd="6" destOrd="0" presId="urn:microsoft.com/office/officeart/2005/8/layout/default"/>
    <dgm:cxn modelId="{297240FA-CBC7-4B12-A6A5-D17AD0994EE3}" type="presParOf" srcId="{1152D40E-E864-4F77-B222-70261A46B452}" destId="{C0FCF04E-FABC-417D-B14D-4873F9B94988}" srcOrd="7" destOrd="0" presId="urn:microsoft.com/office/officeart/2005/8/layout/default"/>
    <dgm:cxn modelId="{5D222B38-1E4A-40A7-A5E2-51CC7B3D9D2E}" type="presParOf" srcId="{1152D40E-E864-4F77-B222-70261A46B452}" destId="{C37450F3-F230-4B7B-9AA1-668A42FED105}" srcOrd="8" destOrd="0" presId="urn:microsoft.com/office/officeart/2005/8/layout/default"/>
    <dgm:cxn modelId="{C36606D9-2882-432B-B736-38AD14C4CF7C}" type="presParOf" srcId="{1152D40E-E864-4F77-B222-70261A46B452}" destId="{D94B9D6D-F5D5-412B-90F2-8A58092C5260}" srcOrd="9" destOrd="0" presId="urn:microsoft.com/office/officeart/2005/8/layout/default"/>
    <dgm:cxn modelId="{BB28229F-598F-416E-B356-73B80F2F11FF}" type="presParOf" srcId="{1152D40E-E864-4F77-B222-70261A46B452}" destId="{2E01C813-1AE6-4587-A8DA-5E29C339081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CE25A-466B-4963-8D22-33339DE7ABB1}">
      <dsp:nvSpPr>
        <dsp:cNvPr id="0" name=""/>
        <dsp:cNvSpPr/>
      </dsp:nvSpPr>
      <dsp:spPr>
        <a:xfrm>
          <a:off x="847715" y="1797"/>
          <a:ext cx="2794551" cy="1676730"/>
        </a:xfrm>
        <a:prstGeom prst="rect">
          <a:avLst/>
        </a:prstGeom>
        <a:blipFill rotWithShape="0">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kern="1200" dirty="0"/>
            <a:t>1. </a:t>
          </a:r>
          <a:r>
            <a:rPr lang="zh-CN" altLang="en-US" sz="4000" kern="1200" dirty="0"/>
            <a:t>有两个游戏者</a:t>
          </a:r>
          <a:r>
            <a:rPr lang="zh-CN" altLang="en-US" sz="3200" kern="1200" dirty="0"/>
            <a:t>。</a:t>
          </a:r>
          <a:endParaRPr lang="zh-CN" sz="1500" kern="1200" dirty="0"/>
        </a:p>
      </dsp:txBody>
      <dsp:txXfrm>
        <a:off x="847715" y="1797"/>
        <a:ext cx="2794551" cy="1676730"/>
      </dsp:txXfrm>
    </dsp:sp>
    <dsp:sp modelId="{5EE9D5A8-4123-4A12-AB11-D7AF7EC1FE48}">
      <dsp:nvSpPr>
        <dsp:cNvPr id="0" name=""/>
        <dsp:cNvSpPr/>
      </dsp:nvSpPr>
      <dsp:spPr>
        <a:xfrm>
          <a:off x="3963444" y="0"/>
          <a:ext cx="2794551" cy="1676730"/>
        </a:xfrm>
        <a:prstGeom prst="rect">
          <a:avLst/>
        </a:prstGeom>
        <a:blipFill rotWithShape="0">
          <a:blip xmlns:r="http://schemas.openxmlformats.org/officeDocument/2006/relationships" r:embed="rId1">
            <a:duotone>
              <a:schemeClr val="accent5">
                <a:hueOff val="4159237"/>
                <a:satOff val="-114"/>
                <a:lumOff val="-628"/>
                <a:alphaOff val="0"/>
                <a:tint val="98000"/>
                <a:lumMod val="102000"/>
              </a:schemeClr>
              <a:schemeClr val="accent5">
                <a:hueOff val="4159237"/>
                <a:satOff val="-114"/>
                <a:lumOff val="-628"/>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2. </a:t>
          </a:r>
          <a:r>
            <a:rPr lang="zh-CN" altLang="en-US" sz="3200" kern="1200" dirty="0"/>
            <a:t>有一个可能的游戏状态集。这个状态集通常是有限的。</a:t>
          </a:r>
          <a:endParaRPr lang="zh-CN" sz="3200" kern="1200" dirty="0"/>
        </a:p>
      </dsp:txBody>
      <dsp:txXfrm>
        <a:off x="3963444" y="0"/>
        <a:ext cx="2794551" cy="1676730"/>
      </dsp:txXfrm>
    </dsp:sp>
    <dsp:sp modelId="{4EC47279-04B8-4814-85B5-77C4B5769556}">
      <dsp:nvSpPr>
        <dsp:cNvPr id="0" name=""/>
        <dsp:cNvSpPr/>
      </dsp:nvSpPr>
      <dsp:spPr>
        <a:xfrm>
          <a:off x="6995727" y="1797"/>
          <a:ext cx="2794551" cy="1676730"/>
        </a:xfrm>
        <a:prstGeom prst="rect">
          <a:avLst/>
        </a:prstGeom>
        <a:blipFill rotWithShape="0">
          <a:blip xmlns:r="http://schemas.openxmlformats.org/officeDocument/2006/relationships" r:embed="rId1">
            <a:duotone>
              <a:schemeClr val="accent5">
                <a:hueOff val="8318473"/>
                <a:satOff val="-227"/>
                <a:lumOff val="-1255"/>
                <a:alphaOff val="0"/>
                <a:tint val="98000"/>
                <a:lumMod val="102000"/>
              </a:schemeClr>
              <a:schemeClr val="accent5">
                <a:hueOff val="8318473"/>
                <a:satOff val="-227"/>
                <a:lumOff val="-1255"/>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a:t>
          </a:r>
          <a:r>
            <a:rPr lang="zh-CN" altLang="en-US" sz="1500" kern="1200" dirty="0"/>
            <a:t>游戏规则指定了在任何状态下双方的可能的走步和对应的后继状态集。如果在任意状态下双方的走步集合是相同的，那么说游戏是公平的</a:t>
          </a:r>
          <a:r>
            <a:rPr lang="en-US" altLang="zh-CN" sz="1500" kern="1200" dirty="0"/>
            <a:t>(impartial) </a:t>
          </a:r>
          <a:r>
            <a:rPr lang="zh-CN" altLang="en-US" sz="1500" kern="1200" dirty="0"/>
            <a:t>，否则是不公平的</a:t>
          </a:r>
          <a:r>
            <a:rPr lang="en-US" altLang="zh-CN" sz="1500" kern="1200" dirty="0"/>
            <a:t>(</a:t>
          </a:r>
          <a:r>
            <a:rPr lang="en-US" altLang="zh-CN" sz="1500" kern="1200" dirty="0" err="1"/>
            <a:t>partizan</a:t>
          </a:r>
          <a:r>
            <a:rPr lang="en-US" altLang="zh-CN" sz="1500" kern="1200" dirty="0"/>
            <a:t>) </a:t>
          </a:r>
          <a:r>
            <a:rPr lang="zh-CN" altLang="en-US" sz="1500" kern="1200" dirty="0"/>
            <a:t>。</a:t>
          </a:r>
        </a:p>
      </dsp:txBody>
      <dsp:txXfrm>
        <a:off x="6995727" y="1797"/>
        <a:ext cx="2794551" cy="1676730"/>
      </dsp:txXfrm>
    </dsp:sp>
    <dsp:sp modelId="{F8E8B670-BEF9-477D-AE6B-74EB48421407}">
      <dsp:nvSpPr>
        <dsp:cNvPr id="0" name=""/>
        <dsp:cNvSpPr/>
      </dsp:nvSpPr>
      <dsp:spPr>
        <a:xfrm>
          <a:off x="847715" y="1957983"/>
          <a:ext cx="2794551" cy="1676730"/>
        </a:xfrm>
        <a:prstGeom prst="rect">
          <a:avLst/>
        </a:prstGeom>
        <a:blipFill rotWithShape="0">
          <a:blip xmlns:r="http://schemas.openxmlformats.org/officeDocument/2006/relationships" r:embed="rId1">
            <a:duotone>
              <a:schemeClr val="accent5">
                <a:hueOff val="12477710"/>
                <a:satOff val="-341"/>
                <a:lumOff val="-1883"/>
                <a:alphaOff val="0"/>
                <a:tint val="98000"/>
                <a:lumMod val="102000"/>
              </a:schemeClr>
              <a:schemeClr val="accent5">
                <a:hueOff val="12477710"/>
                <a:satOff val="-341"/>
                <a:lumOff val="-1883"/>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t>4</a:t>
          </a:r>
          <a:r>
            <a:rPr lang="en-US" altLang="zh-CN" sz="7200" kern="1200" dirty="0"/>
            <a:t>. </a:t>
          </a:r>
          <a:r>
            <a:rPr lang="zh-CN" altLang="en-US" sz="3600" kern="1200" dirty="0"/>
            <a:t>两个游戏者轮流走步。</a:t>
          </a:r>
          <a:endParaRPr lang="zh-CN" altLang="en-US" sz="1500" kern="1200" dirty="0"/>
        </a:p>
      </dsp:txBody>
      <dsp:txXfrm>
        <a:off x="847715" y="1957983"/>
        <a:ext cx="2794551" cy="1676730"/>
      </dsp:txXfrm>
    </dsp:sp>
    <dsp:sp modelId="{C37450F3-F230-4B7B-9AA1-668A42FED105}">
      <dsp:nvSpPr>
        <dsp:cNvPr id="0" name=""/>
        <dsp:cNvSpPr/>
      </dsp:nvSpPr>
      <dsp:spPr>
        <a:xfrm>
          <a:off x="3921721" y="1957983"/>
          <a:ext cx="2794551" cy="1676730"/>
        </a:xfrm>
        <a:prstGeom prst="rect">
          <a:avLst/>
        </a:prstGeom>
        <a:blipFill rotWithShape="0">
          <a:blip xmlns:r="http://schemas.openxmlformats.org/officeDocument/2006/relationships" r:embed="rId1">
            <a:duotone>
              <a:schemeClr val="accent5">
                <a:hueOff val="16636946"/>
                <a:satOff val="-454"/>
                <a:lumOff val="-2510"/>
                <a:alphaOff val="0"/>
                <a:tint val="98000"/>
                <a:lumMod val="102000"/>
              </a:schemeClr>
              <a:schemeClr val="accent5">
                <a:hueOff val="16636946"/>
                <a:satOff val="-454"/>
                <a:lumOff val="-251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5. </a:t>
          </a:r>
          <a:r>
            <a:rPr lang="zh-CN" altLang="en-US" sz="1500" kern="1200" dirty="0"/>
            <a:t>当到达一个没有后继状态的状态后，游戏结束。在普通游戏规则</a:t>
          </a:r>
          <a:r>
            <a:rPr lang="en-US" altLang="zh-CN" sz="1500" kern="1200" dirty="0"/>
            <a:t>(normal </a:t>
          </a:r>
          <a:r>
            <a:rPr lang="en-US" altLang="zh-CN" sz="1500" kern="1200" dirty="0" err="1"/>
            <a:t>playrule</a:t>
          </a:r>
          <a:r>
            <a:rPr lang="en-US" altLang="zh-CN" sz="1500" kern="1200" dirty="0"/>
            <a:t>) </a:t>
          </a:r>
          <a:r>
            <a:rPr lang="zh-CN" altLang="en-US" sz="1500" kern="1200" dirty="0"/>
            <a:t>下，最后一个走步的游戏者胜；在</a:t>
          </a:r>
          <a:r>
            <a:rPr lang="en-US" altLang="zh-CN" sz="1500" kern="1200" dirty="0" err="1"/>
            <a:t>misµere</a:t>
          </a:r>
          <a:r>
            <a:rPr lang="zh-CN" altLang="en-US" sz="1500" kern="1200" dirty="0"/>
            <a:t>游戏规则下，最后一个走步的游戏者输。</a:t>
          </a:r>
        </a:p>
      </dsp:txBody>
      <dsp:txXfrm>
        <a:off x="3921721" y="1957983"/>
        <a:ext cx="2794551" cy="1676730"/>
      </dsp:txXfrm>
    </dsp:sp>
    <dsp:sp modelId="{2E01C813-1AE6-4587-A8DA-5E29C3390816}">
      <dsp:nvSpPr>
        <dsp:cNvPr id="0" name=""/>
        <dsp:cNvSpPr/>
      </dsp:nvSpPr>
      <dsp:spPr>
        <a:xfrm>
          <a:off x="6995727" y="1957983"/>
          <a:ext cx="2794551" cy="1676730"/>
        </a:xfrm>
        <a:prstGeom prst="rect">
          <a:avLst/>
        </a:prstGeom>
        <a:blipFill rotWithShape="0">
          <a:blip xmlns:r="http://schemas.openxmlformats.org/officeDocument/2006/relationships" r:embed="rId1">
            <a:duotone>
              <a:schemeClr val="accent5">
                <a:hueOff val="20796183"/>
                <a:satOff val="-568"/>
                <a:lumOff val="-3138"/>
                <a:alphaOff val="0"/>
                <a:tint val="98000"/>
                <a:lumMod val="102000"/>
              </a:schemeClr>
              <a:schemeClr val="accent5">
                <a:hueOff val="20796183"/>
                <a:satOff val="-568"/>
                <a:lumOff val="-3138"/>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6. </a:t>
          </a:r>
          <a:r>
            <a:rPr lang="zh-CN" altLang="en-US" sz="3200" kern="1200" dirty="0"/>
            <a:t>不管双方怎么走步，游戏总能在有限步后结束</a:t>
          </a:r>
        </a:p>
      </dsp:txBody>
      <dsp:txXfrm>
        <a:off x="6995727" y="1957983"/>
        <a:ext cx="2794551" cy="16767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270531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130286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2575085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1932325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645417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750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32986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378372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72849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71042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134143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27724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D05BDC0-FD08-471A-8DE1-D0EECBE6FB9B}"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333460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AD05BDC0-FD08-471A-8DE1-D0EECBE6FB9B}" type="datetimeFigureOut">
              <a:rPr lang="zh-CN" altLang="en-US" smtClean="0"/>
              <a:t>2017/10/23</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27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D05BDC0-FD08-471A-8DE1-D0EECBE6FB9B}" type="datetimeFigureOut">
              <a:rPr lang="zh-CN" altLang="en-US" smtClean="0"/>
              <a:t>2017/10/23</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1571B66-0832-4658-A3F9-E382CD694BF3}" type="slidenum">
              <a:rPr lang="zh-CN" altLang="en-US" smtClean="0"/>
              <a:t>‹#›</a:t>
            </a:fld>
            <a:endParaRPr lang="zh-CN" altLang="en-US"/>
          </a:p>
        </p:txBody>
      </p:sp>
    </p:spTree>
    <p:extLst>
      <p:ext uri="{BB962C8B-B14F-4D97-AF65-F5344CB8AC3E}">
        <p14:creationId xmlns:p14="http://schemas.microsoft.com/office/powerpoint/2010/main" val="3142596106"/>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atrix67.com/blog/archives/452" TargetMode="External"/><Relationship Id="rId2" Type="http://schemas.openxmlformats.org/officeDocument/2006/relationships/hyperlink" Target="http://www.cnblogs.com/qq78292959/archive/2012/12/15/2819848.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E1EC7-7586-46D7-8571-8369FF2D14EB}"/>
              </a:ext>
            </a:extLst>
          </p:cNvPr>
          <p:cNvSpPr>
            <a:spLocks noGrp="1"/>
          </p:cNvSpPr>
          <p:nvPr>
            <p:ph type="ctrTitle"/>
          </p:nvPr>
        </p:nvSpPr>
        <p:spPr>
          <a:xfrm>
            <a:off x="367645" y="1449147"/>
            <a:ext cx="11014356" cy="2971051"/>
          </a:xfrm>
        </p:spPr>
        <p:txBody>
          <a:bodyPr/>
          <a:lstStyle/>
          <a:p>
            <a:r>
              <a:rPr lang="zh-CN" altLang="en-US" dirty="0"/>
              <a:t>证明</a:t>
            </a:r>
            <a:r>
              <a:rPr lang="en-US" altLang="zh-CN" dirty="0"/>
              <a:t>chomp</a:t>
            </a:r>
            <a:r>
              <a:rPr lang="zh-CN" altLang="en-US" dirty="0"/>
              <a:t>问题存在先手必胜策略</a:t>
            </a:r>
          </a:p>
        </p:txBody>
      </p:sp>
      <p:sp>
        <p:nvSpPr>
          <p:cNvPr id="3" name="副标题 2">
            <a:extLst>
              <a:ext uri="{FF2B5EF4-FFF2-40B4-BE49-F238E27FC236}">
                <a16:creationId xmlns:a16="http://schemas.microsoft.com/office/drawing/2014/main" id="{5A56F43D-8CCC-41A6-BE2C-0C75707E117A}"/>
              </a:ext>
            </a:extLst>
          </p:cNvPr>
          <p:cNvSpPr>
            <a:spLocks noGrp="1"/>
          </p:cNvSpPr>
          <p:nvPr>
            <p:ph type="subTitle" idx="1"/>
          </p:nvPr>
        </p:nvSpPr>
        <p:spPr/>
        <p:txBody>
          <a:bodyPr/>
          <a:lstStyle/>
          <a:p>
            <a:r>
              <a:rPr lang="en-US" altLang="zh-CN" dirty="0"/>
              <a:t>By</a:t>
            </a:r>
            <a:r>
              <a:rPr lang="zh-CN" altLang="en-US" dirty="0"/>
              <a:t>马常风</a:t>
            </a:r>
          </a:p>
        </p:txBody>
      </p:sp>
    </p:spTree>
    <p:extLst>
      <p:ext uri="{BB962C8B-B14F-4D97-AF65-F5344CB8AC3E}">
        <p14:creationId xmlns:p14="http://schemas.microsoft.com/office/powerpoint/2010/main" val="351761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6A838-17E3-4DE0-83F7-F8660307BBB1}"/>
              </a:ext>
            </a:extLst>
          </p:cNvPr>
          <p:cNvSpPr>
            <a:spLocks noGrp="1"/>
          </p:cNvSpPr>
          <p:nvPr>
            <p:ph type="title"/>
          </p:nvPr>
        </p:nvSpPr>
        <p:spPr/>
        <p:txBody>
          <a:bodyPr/>
          <a:lstStyle/>
          <a:p>
            <a:r>
              <a:rPr lang="en-US" altLang="zh-CN" dirty="0"/>
              <a:t>ICG </a:t>
            </a:r>
            <a:r>
              <a:rPr lang="zh-CN" altLang="en-US" dirty="0"/>
              <a:t>游戏</a:t>
            </a:r>
          </a:p>
        </p:txBody>
      </p:sp>
      <p:sp>
        <p:nvSpPr>
          <p:cNvPr id="4" name="文本框 3">
            <a:extLst>
              <a:ext uri="{FF2B5EF4-FFF2-40B4-BE49-F238E27FC236}">
                <a16:creationId xmlns:a16="http://schemas.microsoft.com/office/drawing/2014/main" id="{71CBA5D3-998C-4E16-B858-2673680130F9}"/>
              </a:ext>
            </a:extLst>
          </p:cNvPr>
          <p:cNvSpPr txBox="1"/>
          <p:nvPr/>
        </p:nvSpPr>
        <p:spPr>
          <a:xfrm>
            <a:off x="810000" y="2533650"/>
            <a:ext cx="10571998" cy="2677656"/>
          </a:xfrm>
          <a:prstGeom prst="rect">
            <a:avLst/>
          </a:prstGeom>
          <a:noFill/>
        </p:spPr>
        <p:txBody>
          <a:bodyPr wrap="square" rtlCol="0">
            <a:spAutoFit/>
          </a:bodyPr>
          <a:lstStyle/>
          <a:p>
            <a:r>
              <a:rPr lang="zh-CN" altLang="en-US" sz="2400" dirty="0"/>
              <a:t>双方共用状态的游戏（</a:t>
            </a:r>
            <a:r>
              <a:rPr lang="en-US" altLang="zh-CN" sz="2400" dirty="0"/>
              <a:t>ICG</a:t>
            </a:r>
            <a:r>
              <a:rPr lang="zh-CN" altLang="en-US" sz="2400" dirty="0"/>
              <a:t>游戏），至少有一方存在必胜策略。对于其它一些非</a:t>
            </a:r>
            <a:r>
              <a:rPr lang="en-US" altLang="zh-CN" sz="2400" dirty="0"/>
              <a:t>ICG</a:t>
            </a:r>
            <a:r>
              <a:rPr lang="zh-CN" altLang="en-US" sz="2400" dirty="0"/>
              <a:t>游戏，我们也可以用类似的方法证明后手不可能有必胜策略（但在这里并不能说明先手一定必胜）。比如对于井字棋游戏，假设后手有必胜策略，那先手就随便走一步，以后就装成是后手来应对。如果在哪一步需要先手在已经下过子的地方落子，他就再随便走一步就是了。这种证明方法成立的前提就是，多走一步肯定不是坏事。事实上，对于所有这种“多走一步肯定不是坏事”的且决策对称的游戏，我们都可以证明后手是没有必胜策略的。</a:t>
            </a:r>
          </a:p>
        </p:txBody>
      </p:sp>
    </p:spTree>
    <p:extLst>
      <p:ext uri="{BB962C8B-B14F-4D97-AF65-F5344CB8AC3E}">
        <p14:creationId xmlns:p14="http://schemas.microsoft.com/office/powerpoint/2010/main" val="328379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E439E-83F9-4975-9828-65052C49FA6D}"/>
              </a:ext>
            </a:extLst>
          </p:cNvPr>
          <p:cNvSpPr>
            <a:spLocks noGrp="1"/>
          </p:cNvSpPr>
          <p:nvPr>
            <p:ph type="title"/>
          </p:nvPr>
        </p:nvSpPr>
        <p:spPr/>
        <p:txBody>
          <a:bodyPr/>
          <a:lstStyle/>
          <a:p>
            <a:r>
              <a:rPr lang="zh-CN" altLang="en-US" dirty="0"/>
              <a:t>证明完毕</a:t>
            </a:r>
          </a:p>
        </p:txBody>
      </p:sp>
      <p:sp>
        <p:nvSpPr>
          <p:cNvPr id="5" name="文本框 4">
            <a:extLst>
              <a:ext uri="{FF2B5EF4-FFF2-40B4-BE49-F238E27FC236}">
                <a16:creationId xmlns:a16="http://schemas.microsoft.com/office/drawing/2014/main" id="{8580AE0F-612A-4C76-A4B1-0BB42806924D}"/>
              </a:ext>
            </a:extLst>
          </p:cNvPr>
          <p:cNvSpPr txBox="1"/>
          <p:nvPr/>
        </p:nvSpPr>
        <p:spPr>
          <a:xfrm>
            <a:off x="1181100" y="3714750"/>
            <a:ext cx="9525000" cy="1015663"/>
          </a:xfrm>
          <a:prstGeom prst="rect">
            <a:avLst/>
          </a:prstGeom>
          <a:noFill/>
        </p:spPr>
        <p:txBody>
          <a:bodyPr wrap="square" rtlCol="0">
            <a:spAutoFit/>
          </a:bodyPr>
          <a:lstStyle/>
          <a:p>
            <a:r>
              <a:rPr lang="zh-CN" altLang="en-US" sz="6000" dirty="0"/>
              <a:t>各位大佬可以开始吐槽。</a:t>
            </a:r>
          </a:p>
        </p:txBody>
      </p:sp>
    </p:spTree>
    <p:extLst>
      <p:ext uri="{BB962C8B-B14F-4D97-AF65-F5344CB8AC3E}">
        <p14:creationId xmlns:p14="http://schemas.microsoft.com/office/powerpoint/2010/main" val="271263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AA303-D633-43B1-AD9F-F093EB70DCDC}"/>
              </a:ext>
            </a:extLst>
          </p:cNvPr>
          <p:cNvSpPr>
            <a:spLocks noGrp="1"/>
          </p:cNvSpPr>
          <p:nvPr>
            <p:ph type="title"/>
          </p:nvPr>
        </p:nvSpPr>
        <p:spPr/>
        <p:txBody>
          <a:bodyPr/>
          <a:lstStyle/>
          <a:p>
            <a:r>
              <a:rPr lang="zh-CN" altLang="en-US" dirty="0"/>
              <a:t>参考资料</a:t>
            </a:r>
          </a:p>
        </p:txBody>
      </p:sp>
      <p:sp>
        <p:nvSpPr>
          <p:cNvPr id="4" name="文本框 3">
            <a:extLst>
              <a:ext uri="{FF2B5EF4-FFF2-40B4-BE49-F238E27FC236}">
                <a16:creationId xmlns:a16="http://schemas.microsoft.com/office/drawing/2014/main" id="{6F6ED697-6885-47DE-BF76-7D6F4D90486D}"/>
              </a:ext>
            </a:extLst>
          </p:cNvPr>
          <p:cNvSpPr txBox="1"/>
          <p:nvPr/>
        </p:nvSpPr>
        <p:spPr>
          <a:xfrm>
            <a:off x="400050" y="2828925"/>
            <a:ext cx="12039600" cy="1200329"/>
          </a:xfrm>
          <a:prstGeom prst="rect">
            <a:avLst/>
          </a:prstGeom>
          <a:noFill/>
        </p:spPr>
        <p:txBody>
          <a:bodyPr wrap="square" rtlCol="0">
            <a:spAutoFit/>
          </a:bodyPr>
          <a:lstStyle/>
          <a:p>
            <a:r>
              <a:rPr lang="zh-CN" altLang="en-US" dirty="0"/>
              <a:t>维基百科                 </a:t>
            </a:r>
            <a:r>
              <a:rPr lang="en-US" altLang="zh-CN" dirty="0"/>
              <a:t>https://en.wikipedia.org/wiki/Chomp</a:t>
            </a:r>
          </a:p>
          <a:p>
            <a:r>
              <a:rPr lang="zh-CN" altLang="en-US" dirty="0"/>
              <a:t>一个人的天空 博客</a:t>
            </a:r>
            <a:r>
              <a:rPr lang="en-US" altLang="zh-CN" dirty="0"/>
              <a:t>  </a:t>
            </a:r>
            <a:r>
              <a:rPr lang="en-US" altLang="zh-CN" dirty="0">
                <a:hlinkClick r:id="rId2"/>
              </a:rPr>
              <a:t>http://www.cnblogs.com/qq78292959/archive/2012/12/15/2819848.html</a:t>
            </a:r>
            <a:endParaRPr lang="en-US" altLang="zh-CN" dirty="0"/>
          </a:p>
          <a:p>
            <a:r>
              <a:rPr lang="zh-CN" altLang="en-US" dirty="0"/>
              <a:t>博文 </a:t>
            </a:r>
            <a:r>
              <a:rPr lang="en-US" altLang="zh-CN" dirty="0"/>
              <a:t>《</a:t>
            </a:r>
            <a:r>
              <a:rPr lang="zh-CN" altLang="en-US" b="1" dirty="0"/>
              <a:t>很诡异的博弈问题分析方法</a:t>
            </a:r>
            <a:r>
              <a:rPr lang="en-US" altLang="zh-CN" b="1" dirty="0"/>
              <a:t>》</a:t>
            </a:r>
            <a:r>
              <a:rPr lang="en-US" altLang="zh-CN" b="1" dirty="0">
                <a:hlinkClick r:id="rId3"/>
              </a:rPr>
              <a:t>http://www.matrix67.com/blog/archives/452</a:t>
            </a:r>
            <a:endParaRPr lang="en-US" altLang="zh-CN" b="1" dirty="0"/>
          </a:p>
          <a:p>
            <a:r>
              <a:rPr lang="zh-CN" altLang="en-US" b="1" dirty="0"/>
              <a:t>百度百科            </a:t>
            </a:r>
            <a:r>
              <a:rPr lang="en-US" altLang="zh-CN" b="1" dirty="0"/>
              <a:t>https://baike.baidu.com/item/%E5%8D%9A%E5%BC%88%E8%AE%BA/81545?fr=aladdin</a:t>
            </a:r>
            <a:endParaRPr lang="zh-CN" altLang="en-US" dirty="0"/>
          </a:p>
        </p:txBody>
      </p:sp>
    </p:spTree>
    <p:extLst>
      <p:ext uri="{BB962C8B-B14F-4D97-AF65-F5344CB8AC3E}">
        <p14:creationId xmlns:p14="http://schemas.microsoft.com/office/powerpoint/2010/main" val="324192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48E74-F9C0-4827-9599-2DF1491362F5}"/>
              </a:ext>
            </a:extLst>
          </p:cNvPr>
          <p:cNvSpPr>
            <a:spLocks noGrp="1"/>
          </p:cNvSpPr>
          <p:nvPr>
            <p:ph type="title"/>
          </p:nvPr>
        </p:nvSpPr>
        <p:spPr/>
        <p:txBody>
          <a:bodyPr/>
          <a:lstStyle/>
          <a:p>
            <a:r>
              <a:rPr lang="zh-CN" altLang="en-US" dirty="0"/>
              <a:t>讲（现）解（眼）完毕</a:t>
            </a:r>
          </a:p>
        </p:txBody>
      </p:sp>
      <p:sp>
        <p:nvSpPr>
          <p:cNvPr id="4" name="文本框 3">
            <a:extLst>
              <a:ext uri="{FF2B5EF4-FFF2-40B4-BE49-F238E27FC236}">
                <a16:creationId xmlns:a16="http://schemas.microsoft.com/office/drawing/2014/main" id="{620DA448-800E-4CC9-BE64-D5103F6DE0CC}"/>
              </a:ext>
            </a:extLst>
          </p:cNvPr>
          <p:cNvSpPr txBox="1"/>
          <p:nvPr/>
        </p:nvSpPr>
        <p:spPr>
          <a:xfrm>
            <a:off x="329995" y="3644388"/>
            <a:ext cx="11315700" cy="1446550"/>
          </a:xfrm>
          <a:prstGeom prst="rect">
            <a:avLst/>
          </a:prstGeom>
          <a:noFill/>
        </p:spPr>
        <p:txBody>
          <a:bodyPr wrap="square" rtlCol="0">
            <a:spAutoFit/>
          </a:bodyPr>
          <a:lstStyle/>
          <a:p>
            <a:r>
              <a:rPr lang="zh-CN" altLang="en-US" sz="8800" dirty="0"/>
              <a:t>谢谢观（围）看（观）</a:t>
            </a:r>
          </a:p>
        </p:txBody>
      </p:sp>
    </p:spTree>
    <p:extLst>
      <p:ext uri="{BB962C8B-B14F-4D97-AF65-F5344CB8AC3E}">
        <p14:creationId xmlns:p14="http://schemas.microsoft.com/office/powerpoint/2010/main" val="213341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CCE5A-D0E6-435C-8A0B-3412FA753414}"/>
              </a:ext>
            </a:extLst>
          </p:cNvPr>
          <p:cNvSpPr>
            <a:spLocks noGrp="1"/>
          </p:cNvSpPr>
          <p:nvPr>
            <p:ph type="title"/>
          </p:nvPr>
        </p:nvSpPr>
        <p:spPr/>
        <p:txBody>
          <a:bodyPr/>
          <a:lstStyle/>
          <a:p>
            <a:r>
              <a:rPr lang="zh-CN" altLang="en-US" dirty="0"/>
              <a:t>组合博弈游戏（又称</a:t>
            </a:r>
            <a:r>
              <a:rPr lang="en-US" altLang="zh-CN" dirty="0"/>
              <a:t>ICG</a:t>
            </a:r>
            <a:r>
              <a:rPr lang="zh-CN" altLang="en-US" dirty="0"/>
              <a:t>游戏）</a:t>
            </a:r>
          </a:p>
        </p:txBody>
      </p:sp>
      <p:graphicFrame>
        <p:nvGraphicFramePr>
          <p:cNvPr id="7" name="内容占位符 6">
            <a:extLst>
              <a:ext uri="{FF2B5EF4-FFF2-40B4-BE49-F238E27FC236}">
                <a16:creationId xmlns:a16="http://schemas.microsoft.com/office/drawing/2014/main" id="{CD0F9777-2B1F-4D10-9B6E-45DE8B8620DE}"/>
              </a:ext>
            </a:extLst>
          </p:cNvPr>
          <p:cNvGraphicFramePr>
            <a:graphicFrameLocks noGrp="1"/>
          </p:cNvGraphicFramePr>
          <p:nvPr>
            <p:ph idx="1"/>
            <p:extLst>
              <p:ext uri="{D42A27DB-BD31-4B8C-83A1-F6EECF244321}">
                <p14:modId xmlns:p14="http://schemas.microsoft.com/office/powerpoint/2010/main" val="2496403714"/>
              </p:ext>
            </p:extLst>
          </p:nvPr>
        </p:nvGraphicFramePr>
        <p:xfrm>
          <a:off x="735292" y="2222287"/>
          <a:ext cx="1063799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913731A3-7B6B-4CB1-A690-2D0DD8DD08F3}"/>
              </a:ext>
            </a:extLst>
          </p:cNvPr>
          <p:cNvSpPr txBox="1"/>
          <p:nvPr/>
        </p:nvSpPr>
        <p:spPr>
          <a:xfrm>
            <a:off x="348335" y="3149709"/>
            <a:ext cx="923330" cy="1781666"/>
          </a:xfrm>
          <a:prstGeom prst="rect">
            <a:avLst/>
          </a:prstGeom>
          <a:noFill/>
        </p:spPr>
        <p:txBody>
          <a:bodyPr vert="eaVert" wrap="square" rtlCol="0">
            <a:spAutoFit/>
            <a:scene3d>
              <a:camera prst="orthographicFront"/>
              <a:lightRig rig="threePt" dir="t"/>
            </a:scene3d>
            <a:sp3d extrusionH="57150">
              <a:bevelT w="38100" h="38100" prst="angle"/>
            </a:sp3d>
          </a:bodyPr>
          <a:lstStyle/>
          <a:p>
            <a:r>
              <a:rPr lang="zh-CN" altLang="en-US" sz="4800" dirty="0"/>
              <a:t>特点</a:t>
            </a:r>
          </a:p>
        </p:txBody>
      </p:sp>
    </p:spTree>
    <p:extLst>
      <p:ext uri="{BB962C8B-B14F-4D97-AF65-F5344CB8AC3E}">
        <p14:creationId xmlns:p14="http://schemas.microsoft.com/office/powerpoint/2010/main" val="39157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890F8-EC4F-4816-B805-A481891FC290}"/>
              </a:ext>
            </a:extLst>
          </p:cNvPr>
          <p:cNvSpPr>
            <a:spLocks noGrp="1"/>
          </p:cNvSpPr>
          <p:nvPr>
            <p:ph type="title"/>
          </p:nvPr>
        </p:nvSpPr>
        <p:spPr/>
        <p:txBody>
          <a:bodyPr/>
          <a:lstStyle/>
          <a:p>
            <a:r>
              <a:rPr lang="zh-CN" altLang="en-US" dirty="0"/>
              <a:t>组合博弈游戏</a:t>
            </a:r>
          </a:p>
        </p:txBody>
      </p:sp>
      <p:sp>
        <p:nvSpPr>
          <p:cNvPr id="4" name="文本框 3">
            <a:extLst>
              <a:ext uri="{FF2B5EF4-FFF2-40B4-BE49-F238E27FC236}">
                <a16:creationId xmlns:a16="http://schemas.microsoft.com/office/drawing/2014/main" id="{B8E88DB8-BAF9-4B61-9BDA-D3DB797AF3C8}"/>
              </a:ext>
            </a:extLst>
          </p:cNvPr>
          <p:cNvSpPr txBox="1"/>
          <p:nvPr/>
        </p:nvSpPr>
        <p:spPr>
          <a:xfrm>
            <a:off x="650450" y="2469823"/>
            <a:ext cx="6825006" cy="4093428"/>
          </a:xfrm>
          <a:prstGeom prst="rect">
            <a:avLst/>
          </a:prstGeom>
          <a:noFill/>
        </p:spPr>
        <p:txBody>
          <a:bodyPr wrap="square" rtlCol="0">
            <a:spAutoFit/>
          </a:bodyPr>
          <a:lstStyle/>
          <a:p>
            <a:r>
              <a:rPr lang="zh-CN" altLang="en-US" sz="2000" dirty="0"/>
              <a:t>定义</a:t>
            </a:r>
            <a:r>
              <a:rPr lang="en-US" altLang="zh-CN" sz="2000" dirty="0"/>
              <a:t>P</a:t>
            </a:r>
            <a:r>
              <a:rPr lang="zh-CN" altLang="en-US" sz="2000" dirty="0"/>
              <a:t>状态和</a:t>
            </a:r>
            <a:r>
              <a:rPr lang="en-US" altLang="zh-CN" sz="2000" dirty="0"/>
              <a:t>N</a:t>
            </a:r>
            <a:r>
              <a:rPr lang="zh-CN" altLang="en-US" sz="2000" dirty="0"/>
              <a:t>状态</a:t>
            </a:r>
            <a:endParaRPr lang="en-US" altLang="zh-CN" sz="2000" dirty="0"/>
          </a:p>
          <a:p>
            <a:endParaRPr lang="en-US" altLang="zh-CN" sz="2000" dirty="0"/>
          </a:p>
          <a:p>
            <a:r>
              <a:rPr lang="en-US" altLang="zh-CN" sz="2000" dirty="0"/>
              <a:t>1.</a:t>
            </a:r>
            <a:r>
              <a:rPr lang="zh-CN" altLang="en-US" sz="2000" dirty="0"/>
              <a:t> </a:t>
            </a:r>
            <a:r>
              <a:rPr lang="en-US" altLang="zh-CN" sz="2000" dirty="0"/>
              <a:t>. </a:t>
            </a:r>
            <a:r>
              <a:rPr lang="zh-CN" altLang="en-US" sz="2000" dirty="0"/>
              <a:t>所有终止状态是</a:t>
            </a:r>
            <a:r>
              <a:rPr lang="en-US" altLang="zh-CN" sz="2000" dirty="0"/>
              <a:t>P</a:t>
            </a:r>
            <a:r>
              <a:rPr lang="zh-CN" altLang="en-US" sz="2000" dirty="0"/>
              <a:t>状态</a:t>
            </a:r>
          </a:p>
          <a:p>
            <a:r>
              <a:rPr lang="zh-CN" altLang="en-US" sz="2000" b="1" dirty="0"/>
              <a:t> </a:t>
            </a:r>
          </a:p>
          <a:p>
            <a:r>
              <a:rPr lang="en-US" altLang="zh-CN" sz="2000" dirty="0"/>
              <a:t>2. </a:t>
            </a:r>
            <a:r>
              <a:rPr lang="zh-CN" altLang="en-US" sz="2000" dirty="0"/>
              <a:t>能一步到达</a:t>
            </a:r>
            <a:r>
              <a:rPr lang="en-US" altLang="zh-CN" sz="2000" dirty="0"/>
              <a:t>P</a:t>
            </a:r>
            <a:r>
              <a:rPr lang="zh-CN" altLang="en-US" sz="2000" dirty="0"/>
              <a:t>状态的状态为</a:t>
            </a:r>
            <a:r>
              <a:rPr lang="en-US" altLang="zh-CN" sz="2000" dirty="0"/>
              <a:t>N</a:t>
            </a:r>
            <a:r>
              <a:rPr lang="zh-CN" altLang="en-US" sz="2000" dirty="0"/>
              <a:t>状态</a:t>
            </a:r>
          </a:p>
          <a:p>
            <a:r>
              <a:rPr lang="zh-CN" altLang="en-US" sz="2000" b="1" dirty="0"/>
              <a:t> </a:t>
            </a:r>
          </a:p>
          <a:p>
            <a:r>
              <a:rPr lang="en-US" altLang="zh-CN" sz="2000" dirty="0"/>
              <a:t>3. </a:t>
            </a:r>
            <a:r>
              <a:rPr lang="zh-CN" altLang="en-US" sz="2000" dirty="0"/>
              <a:t>每一步都将到达</a:t>
            </a:r>
            <a:r>
              <a:rPr lang="en-US" altLang="zh-CN" sz="2000" dirty="0"/>
              <a:t>N</a:t>
            </a:r>
            <a:r>
              <a:rPr lang="zh-CN" altLang="en-US" sz="2000" dirty="0"/>
              <a:t>状态的状态为</a:t>
            </a:r>
            <a:r>
              <a:rPr lang="en-US" altLang="zh-CN" sz="2000" dirty="0"/>
              <a:t>P</a:t>
            </a:r>
            <a:r>
              <a:rPr lang="zh-CN" altLang="en-US" sz="2000" dirty="0"/>
              <a:t>状态</a:t>
            </a:r>
          </a:p>
          <a:p>
            <a:endParaRPr lang="en-US" altLang="zh-CN" sz="2000" dirty="0"/>
          </a:p>
          <a:p>
            <a:r>
              <a:rPr lang="zh-CN" altLang="en-US" sz="4000" dirty="0">
                <a:solidFill>
                  <a:schemeClr val="accent6">
                    <a:lumMod val="60000"/>
                    <a:lumOff val="40000"/>
                  </a:schemeClr>
                </a:solidFill>
              </a:rPr>
              <a:t>也就是说</a:t>
            </a:r>
            <a:r>
              <a:rPr lang="en-US" altLang="zh-CN" sz="4000" dirty="0">
                <a:solidFill>
                  <a:schemeClr val="accent6">
                    <a:lumMod val="60000"/>
                    <a:lumOff val="40000"/>
                  </a:schemeClr>
                </a:solidFill>
              </a:rPr>
              <a:t>N</a:t>
            </a:r>
            <a:r>
              <a:rPr lang="zh-CN" altLang="en-US" sz="4000" dirty="0">
                <a:solidFill>
                  <a:schemeClr val="accent6">
                    <a:lumMod val="60000"/>
                    <a:lumOff val="40000"/>
                  </a:schemeClr>
                </a:solidFill>
              </a:rPr>
              <a:t>状态为必胜状态，</a:t>
            </a:r>
            <a:r>
              <a:rPr lang="en-US" altLang="zh-CN" sz="4000" dirty="0">
                <a:solidFill>
                  <a:schemeClr val="accent6">
                    <a:lumMod val="60000"/>
                    <a:lumOff val="40000"/>
                  </a:schemeClr>
                </a:solidFill>
              </a:rPr>
              <a:t>P</a:t>
            </a:r>
            <a:r>
              <a:rPr lang="zh-CN" altLang="en-US" sz="4000" dirty="0">
                <a:solidFill>
                  <a:schemeClr val="accent6">
                    <a:lumMod val="60000"/>
                    <a:lumOff val="40000"/>
                  </a:schemeClr>
                </a:solidFill>
              </a:rPr>
              <a:t>状态为必败状态。</a:t>
            </a:r>
            <a:endParaRPr lang="en-US" altLang="zh-CN" sz="4000" dirty="0">
              <a:solidFill>
                <a:schemeClr val="accent6">
                  <a:lumMod val="60000"/>
                  <a:lumOff val="40000"/>
                </a:schemeClr>
              </a:solidFill>
            </a:endParaRPr>
          </a:p>
          <a:p>
            <a:endParaRPr lang="zh-CN" altLang="en-US" sz="2000" dirty="0"/>
          </a:p>
        </p:txBody>
      </p:sp>
      <p:sp>
        <p:nvSpPr>
          <p:cNvPr id="5" name="文本框 4">
            <a:extLst>
              <a:ext uri="{FF2B5EF4-FFF2-40B4-BE49-F238E27FC236}">
                <a16:creationId xmlns:a16="http://schemas.microsoft.com/office/drawing/2014/main" id="{9235C430-69B3-4F51-B364-A76A1C72419A}"/>
              </a:ext>
            </a:extLst>
          </p:cNvPr>
          <p:cNvSpPr txBox="1"/>
          <p:nvPr/>
        </p:nvSpPr>
        <p:spPr>
          <a:xfrm>
            <a:off x="8314441" y="2648932"/>
            <a:ext cx="3280528" cy="1200329"/>
          </a:xfrm>
          <a:prstGeom prst="rect">
            <a:avLst/>
          </a:prstGeom>
          <a:noFill/>
        </p:spPr>
        <p:txBody>
          <a:bodyPr wrap="square" rtlCol="0">
            <a:spAutoFit/>
          </a:bodyPr>
          <a:lstStyle/>
          <a:p>
            <a:r>
              <a:rPr lang="en-US" altLang="zh-CN" dirty="0"/>
              <a:t>N</a:t>
            </a:r>
            <a:r>
              <a:rPr lang="zh-CN" altLang="en-US" dirty="0"/>
              <a:t>状态是指在这个状态下，走步的人必胜。</a:t>
            </a:r>
            <a:endParaRPr lang="en-US" altLang="zh-CN" dirty="0"/>
          </a:p>
          <a:p>
            <a:r>
              <a:rPr lang="en-US" altLang="zh-CN" dirty="0"/>
              <a:t>P</a:t>
            </a:r>
            <a:r>
              <a:rPr lang="zh-CN" altLang="en-US" dirty="0"/>
              <a:t>状态是指在这个状态下，走步的人必败。</a:t>
            </a:r>
          </a:p>
        </p:txBody>
      </p:sp>
      <p:sp>
        <p:nvSpPr>
          <p:cNvPr id="6" name="文本框 5">
            <a:extLst>
              <a:ext uri="{FF2B5EF4-FFF2-40B4-BE49-F238E27FC236}">
                <a16:creationId xmlns:a16="http://schemas.microsoft.com/office/drawing/2014/main" id="{265AA403-99C8-4784-A5A3-A70FFAFA7A36}"/>
              </a:ext>
            </a:extLst>
          </p:cNvPr>
          <p:cNvSpPr txBox="1"/>
          <p:nvPr/>
        </p:nvSpPr>
        <p:spPr>
          <a:xfrm>
            <a:off x="8314441" y="4336330"/>
            <a:ext cx="2507530" cy="646331"/>
          </a:xfrm>
          <a:prstGeom prst="rect">
            <a:avLst/>
          </a:prstGeom>
          <a:noFill/>
        </p:spPr>
        <p:txBody>
          <a:bodyPr wrap="square" rtlCol="0">
            <a:spAutoFit/>
          </a:bodyPr>
          <a:lstStyle/>
          <a:p>
            <a:r>
              <a:rPr lang="zh-CN" altLang="en-US" dirty="0"/>
              <a:t>根据规则的不同，终止状态的状态可能会改变</a:t>
            </a:r>
          </a:p>
        </p:txBody>
      </p:sp>
    </p:spTree>
    <p:extLst>
      <p:ext uri="{BB962C8B-B14F-4D97-AF65-F5344CB8AC3E}">
        <p14:creationId xmlns:p14="http://schemas.microsoft.com/office/powerpoint/2010/main" val="330878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16E13-FFD7-4893-B8DF-24CF00799602}"/>
              </a:ext>
            </a:extLst>
          </p:cNvPr>
          <p:cNvSpPr>
            <a:spLocks noGrp="1"/>
          </p:cNvSpPr>
          <p:nvPr>
            <p:ph type="title"/>
          </p:nvPr>
        </p:nvSpPr>
        <p:spPr/>
        <p:txBody>
          <a:bodyPr/>
          <a:lstStyle/>
          <a:p>
            <a:r>
              <a:rPr lang="zh-CN" altLang="en-US" dirty="0"/>
              <a:t>组合博弈游戏</a:t>
            </a:r>
          </a:p>
        </p:txBody>
      </p:sp>
      <p:sp>
        <p:nvSpPr>
          <p:cNvPr id="5" name="文本框 4">
            <a:extLst>
              <a:ext uri="{FF2B5EF4-FFF2-40B4-BE49-F238E27FC236}">
                <a16:creationId xmlns:a16="http://schemas.microsoft.com/office/drawing/2014/main" id="{8D21702C-EB3C-4AA4-B28F-7757FC3E81C9}"/>
              </a:ext>
            </a:extLst>
          </p:cNvPr>
          <p:cNvSpPr txBox="1"/>
          <p:nvPr/>
        </p:nvSpPr>
        <p:spPr>
          <a:xfrm>
            <a:off x="339366" y="2507530"/>
            <a:ext cx="11208470" cy="4247317"/>
          </a:xfrm>
          <a:prstGeom prst="rect">
            <a:avLst/>
          </a:prstGeom>
          <a:noFill/>
        </p:spPr>
        <p:txBody>
          <a:bodyPr wrap="square" rtlCol="0">
            <a:spAutoFit/>
          </a:bodyPr>
          <a:lstStyle/>
          <a:p>
            <a:r>
              <a:rPr lang="zh-CN" altLang="en-US" dirty="0"/>
              <a:t>因为游戏最终有人输有人赢，所以最后状态为</a:t>
            </a:r>
            <a:r>
              <a:rPr lang="en-US" altLang="zh-CN" dirty="0"/>
              <a:t>P</a:t>
            </a:r>
            <a:r>
              <a:rPr lang="zh-CN" altLang="en-US" dirty="0"/>
              <a:t>状态一定成立。</a:t>
            </a:r>
            <a:endParaRPr lang="en-US" altLang="zh-CN" dirty="0"/>
          </a:p>
          <a:p>
            <a:endParaRPr lang="en-US" altLang="zh-CN" dirty="0"/>
          </a:p>
          <a:p>
            <a:r>
              <a:rPr lang="zh-CN" altLang="en-US" dirty="0"/>
              <a:t>假设玩家</a:t>
            </a:r>
            <a:r>
              <a:rPr lang="en-US" altLang="zh-CN" dirty="0"/>
              <a:t>1</a:t>
            </a:r>
            <a:r>
              <a:rPr lang="zh-CN" altLang="en-US" dirty="0"/>
              <a:t>在终止状态，那么玩家</a:t>
            </a:r>
            <a:r>
              <a:rPr lang="en-US" altLang="zh-CN" dirty="0"/>
              <a:t>1 </a:t>
            </a:r>
            <a:r>
              <a:rPr lang="zh-CN" altLang="en-US" dirty="0"/>
              <a:t>必败。反推上一状态，玩家</a:t>
            </a:r>
            <a:r>
              <a:rPr lang="en-US" altLang="zh-CN" dirty="0"/>
              <a:t>2</a:t>
            </a:r>
            <a:r>
              <a:rPr lang="zh-CN" altLang="en-US" dirty="0"/>
              <a:t>一定在</a:t>
            </a:r>
            <a:r>
              <a:rPr lang="en-US" altLang="zh-CN" dirty="0"/>
              <a:t>N</a:t>
            </a:r>
            <a:r>
              <a:rPr lang="zh-CN" altLang="en-US" dirty="0"/>
              <a:t>状态。（因为根据定义，只有</a:t>
            </a:r>
            <a:r>
              <a:rPr lang="en-US" altLang="zh-CN" dirty="0"/>
              <a:t>N</a:t>
            </a:r>
            <a:r>
              <a:rPr lang="zh-CN" altLang="en-US" dirty="0"/>
              <a:t>状态能到达</a:t>
            </a:r>
            <a:r>
              <a:rPr lang="en-US" altLang="zh-CN" dirty="0"/>
              <a:t>P</a:t>
            </a:r>
            <a:r>
              <a:rPr lang="zh-CN" altLang="en-US" dirty="0"/>
              <a:t>状态）</a:t>
            </a:r>
            <a:endParaRPr lang="en-US" altLang="zh-CN" dirty="0"/>
          </a:p>
          <a:p>
            <a:r>
              <a:rPr lang="zh-CN" altLang="en-US" dirty="0"/>
              <a:t>继续向上，玩家</a:t>
            </a:r>
            <a:r>
              <a:rPr lang="en-US" altLang="zh-CN" dirty="0"/>
              <a:t>1</a:t>
            </a:r>
            <a:r>
              <a:rPr lang="zh-CN" altLang="en-US" dirty="0"/>
              <a:t>所在状态存在两种可能，即</a:t>
            </a:r>
            <a:r>
              <a:rPr lang="en-US" altLang="zh-CN" dirty="0"/>
              <a:t>N</a:t>
            </a:r>
            <a:r>
              <a:rPr lang="zh-CN" altLang="en-US" dirty="0"/>
              <a:t>状态和</a:t>
            </a:r>
            <a:r>
              <a:rPr lang="en-US" altLang="zh-CN" dirty="0"/>
              <a:t>P</a:t>
            </a:r>
            <a:r>
              <a:rPr lang="zh-CN" altLang="en-US" dirty="0"/>
              <a:t>状态。</a:t>
            </a:r>
            <a:endParaRPr lang="en-US" altLang="zh-CN" dirty="0"/>
          </a:p>
          <a:p>
            <a:r>
              <a:rPr lang="zh-CN" altLang="en-US" dirty="0"/>
              <a:t>假设为</a:t>
            </a:r>
            <a:r>
              <a:rPr lang="en-US" altLang="zh-CN" dirty="0"/>
              <a:t>N</a:t>
            </a:r>
            <a:r>
              <a:rPr lang="zh-CN" altLang="en-US" dirty="0"/>
              <a:t>状态，那么玩家</a:t>
            </a:r>
            <a:r>
              <a:rPr lang="en-US" altLang="zh-CN" dirty="0"/>
              <a:t>1</a:t>
            </a:r>
            <a:r>
              <a:rPr lang="zh-CN" altLang="en-US" dirty="0"/>
              <a:t>为了胜利，一定会走一步到达</a:t>
            </a:r>
            <a:r>
              <a:rPr lang="en-US" altLang="zh-CN" dirty="0"/>
              <a:t>P</a:t>
            </a:r>
            <a:r>
              <a:rPr lang="zh-CN" altLang="en-US" dirty="0"/>
              <a:t>状态，与玩家</a:t>
            </a:r>
            <a:r>
              <a:rPr lang="en-US" altLang="zh-CN" dirty="0"/>
              <a:t>2</a:t>
            </a:r>
            <a:r>
              <a:rPr lang="zh-CN" altLang="en-US" dirty="0"/>
              <a:t>在</a:t>
            </a:r>
            <a:r>
              <a:rPr lang="en-US" altLang="zh-CN" dirty="0"/>
              <a:t>N</a:t>
            </a:r>
            <a:r>
              <a:rPr lang="zh-CN" altLang="en-US" dirty="0"/>
              <a:t>状态矛盾。</a:t>
            </a:r>
            <a:endParaRPr lang="en-US" altLang="zh-CN" dirty="0"/>
          </a:p>
          <a:p>
            <a:r>
              <a:rPr lang="zh-CN" altLang="en-US" dirty="0"/>
              <a:t>假设为</a:t>
            </a:r>
            <a:r>
              <a:rPr lang="en-US" altLang="zh-CN" dirty="0"/>
              <a:t>P</a:t>
            </a:r>
            <a:r>
              <a:rPr lang="zh-CN" altLang="en-US" dirty="0"/>
              <a:t>状态，无论玩家</a:t>
            </a:r>
            <a:r>
              <a:rPr lang="en-US" altLang="zh-CN" dirty="0"/>
              <a:t>1</a:t>
            </a:r>
            <a:r>
              <a:rPr lang="zh-CN" altLang="en-US" dirty="0"/>
              <a:t>如何走步，一定会到达</a:t>
            </a:r>
            <a:r>
              <a:rPr lang="en-US" altLang="zh-CN" dirty="0"/>
              <a:t>N</a:t>
            </a:r>
            <a:r>
              <a:rPr lang="zh-CN" altLang="en-US" dirty="0"/>
              <a:t>状态。</a:t>
            </a:r>
            <a:endParaRPr lang="en-US" altLang="zh-CN" dirty="0"/>
          </a:p>
          <a:p>
            <a:r>
              <a:rPr lang="en-US" altLang="zh-CN" dirty="0"/>
              <a:t> </a:t>
            </a:r>
          </a:p>
          <a:p>
            <a:r>
              <a:rPr lang="zh-CN" altLang="en-US" dirty="0"/>
              <a:t>那么就证明了，由</a:t>
            </a:r>
            <a:r>
              <a:rPr lang="en-US" altLang="zh-CN" dirty="0"/>
              <a:t>N</a:t>
            </a:r>
            <a:r>
              <a:rPr lang="zh-CN" altLang="en-US" dirty="0"/>
              <a:t>状态可以推出上一状态是</a:t>
            </a:r>
            <a:r>
              <a:rPr lang="en-US" altLang="zh-CN" dirty="0"/>
              <a:t>P</a:t>
            </a:r>
            <a:r>
              <a:rPr lang="zh-CN" altLang="en-US" dirty="0"/>
              <a:t>状态。</a:t>
            </a:r>
            <a:endParaRPr lang="en-US" altLang="zh-CN" dirty="0"/>
          </a:p>
          <a:p>
            <a:endParaRPr lang="en-US" altLang="zh-CN" dirty="0"/>
          </a:p>
          <a:p>
            <a:r>
              <a:rPr lang="zh-CN" altLang="en-US" dirty="0"/>
              <a:t>根据组合博弈游戏的第二个特点（有一个可能的游戏状态集。这个状态集通常是有限的）一定可以推出起始状态不是</a:t>
            </a:r>
            <a:r>
              <a:rPr lang="en-US" altLang="zh-CN" dirty="0"/>
              <a:t>N</a:t>
            </a:r>
            <a:r>
              <a:rPr lang="zh-CN" altLang="en-US" dirty="0"/>
              <a:t>状态就是</a:t>
            </a:r>
            <a:r>
              <a:rPr lang="en-US" altLang="zh-CN" dirty="0"/>
              <a:t>P</a:t>
            </a:r>
            <a:r>
              <a:rPr lang="zh-CN" altLang="en-US" dirty="0"/>
              <a:t>状态。</a:t>
            </a:r>
            <a:endParaRPr lang="en-US" altLang="zh-CN" dirty="0"/>
          </a:p>
          <a:p>
            <a:endParaRPr lang="en-US" altLang="zh-CN" dirty="0"/>
          </a:p>
          <a:p>
            <a:r>
              <a:rPr lang="zh-CN" altLang="en-US" dirty="0"/>
              <a:t>再有</a:t>
            </a:r>
            <a:r>
              <a:rPr lang="en-US" altLang="zh-CN" dirty="0"/>
              <a:t>P</a:t>
            </a:r>
            <a:r>
              <a:rPr lang="zh-CN" altLang="en-US" dirty="0"/>
              <a:t>，</a:t>
            </a:r>
            <a:r>
              <a:rPr lang="en-US" altLang="zh-CN" dirty="0"/>
              <a:t>N</a:t>
            </a:r>
            <a:r>
              <a:rPr lang="zh-CN" altLang="en-US" dirty="0"/>
              <a:t>状态的定义，组合博弈游戏一定存在先手必胜策略或后手必胜策略。</a:t>
            </a:r>
            <a:endParaRPr lang="zh-CN" altLang="zh-CN" dirty="0"/>
          </a:p>
          <a:p>
            <a:endParaRPr lang="zh-CN" altLang="en-US" dirty="0"/>
          </a:p>
        </p:txBody>
      </p:sp>
    </p:spTree>
    <p:extLst>
      <p:ext uri="{BB962C8B-B14F-4D97-AF65-F5344CB8AC3E}">
        <p14:creationId xmlns:p14="http://schemas.microsoft.com/office/powerpoint/2010/main" val="19514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11" end="11"/>
                                            </p:txEl>
                                          </p:spTgt>
                                        </p:tgtEl>
                                        <p:attrNameLst>
                                          <p:attrName>style.visibility</p:attrName>
                                        </p:attrNameLst>
                                      </p:cBhvr>
                                      <p:to>
                                        <p:strVal val="visible"/>
                                      </p:to>
                                    </p:set>
                                    <p:animEffect transition="in" filter="fade">
                                      <p:cBhvr>
                                        <p:cTn id="3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94788-AFFF-43AB-8483-021997C473FB}"/>
              </a:ext>
            </a:extLst>
          </p:cNvPr>
          <p:cNvSpPr>
            <a:spLocks noGrp="1"/>
          </p:cNvSpPr>
          <p:nvPr>
            <p:ph type="title"/>
          </p:nvPr>
        </p:nvSpPr>
        <p:spPr/>
        <p:txBody>
          <a:bodyPr/>
          <a:lstStyle/>
          <a:p>
            <a:r>
              <a:rPr lang="zh-CN" altLang="en-US" dirty="0"/>
              <a:t>组合博弈游戏</a:t>
            </a:r>
          </a:p>
        </p:txBody>
      </p:sp>
      <p:sp>
        <p:nvSpPr>
          <p:cNvPr id="4" name="椭圆 3">
            <a:extLst>
              <a:ext uri="{FF2B5EF4-FFF2-40B4-BE49-F238E27FC236}">
                <a16:creationId xmlns:a16="http://schemas.microsoft.com/office/drawing/2014/main" id="{A32AF728-9BD7-46E2-95B1-321DC0492A3A}"/>
              </a:ext>
            </a:extLst>
          </p:cNvPr>
          <p:cNvSpPr/>
          <p:nvPr/>
        </p:nvSpPr>
        <p:spPr>
          <a:xfrm>
            <a:off x="933254" y="3242821"/>
            <a:ext cx="1008668" cy="10463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5" name="椭圆 4">
            <a:extLst>
              <a:ext uri="{FF2B5EF4-FFF2-40B4-BE49-F238E27FC236}">
                <a16:creationId xmlns:a16="http://schemas.microsoft.com/office/drawing/2014/main" id="{B8E23419-11A2-4730-8531-73DB0136DBCD}"/>
              </a:ext>
            </a:extLst>
          </p:cNvPr>
          <p:cNvSpPr/>
          <p:nvPr/>
        </p:nvSpPr>
        <p:spPr>
          <a:xfrm>
            <a:off x="2177593" y="3242820"/>
            <a:ext cx="1008668" cy="1046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6" name="椭圆 5">
            <a:extLst>
              <a:ext uri="{FF2B5EF4-FFF2-40B4-BE49-F238E27FC236}">
                <a16:creationId xmlns:a16="http://schemas.microsoft.com/office/drawing/2014/main" id="{A3F70363-E3CC-45E6-BFEF-8293A5AA294D}"/>
              </a:ext>
            </a:extLst>
          </p:cNvPr>
          <p:cNvSpPr/>
          <p:nvPr/>
        </p:nvSpPr>
        <p:spPr>
          <a:xfrm>
            <a:off x="3421932" y="3242819"/>
            <a:ext cx="1008668" cy="10463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7" name="椭圆 6">
            <a:extLst>
              <a:ext uri="{FF2B5EF4-FFF2-40B4-BE49-F238E27FC236}">
                <a16:creationId xmlns:a16="http://schemas.microsoft.com/office/drawing/2014/main" id="{86BEE814-E17D-4126-B58A-7A89C6D9952E}"/>
              </a:ext>
            </a:extLst>
          </p:cNvPr>
          <p:cNvSpPr/>
          <p:nvPr/>
        </p:nvSpPr>
        <p:spPr>
          <a:xfrm>
            <a:off x="4666271" y="3242819"/>
            <a:ext cx="1008668" cy="1046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8" name="椭圆 7">
            <a:extLst>
              <a:ext uri="{FF2B5EF4-FFF2-40B4-BE49-F238E27FC236}">
                <a16:creationId xmlns:a16="http://schemas.microsoft.com/office/drawing/2014/main" id="{998F7C5D-6C89-45CC-AC49-24E0BE321BBB}"/>
              </a:ext>
            </a:extLst>
          </p:cNvPr>
          <p:cNvSpPr/>
          <p:nvPr/>
        </p:nvSpPr>
        <p:spPr>
          <a:xfrm>
            <a:off x="5910610" y="3242821"/>
            <a:ext cx="1008668" cy="10463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9" name="椭圆 8">
            <a:extLst>
              <a:ext uri="{FF2B5EF4-FFF2-40B4-BE49-F238E27FC236}">
                <a16:creationId xmlns:a16="http://schemas.microsoft.com/office/drawing/2014/main" id="{459D127C-CE5F-4408-994C-B74455D69A08}"/>
              </a:ext>
            </a:extLst>
          </p:cNvPr>
          <p:cNvSpPr/>
          <p:nvPr/>
        </p:nvSpPr>
        <p:spPr>
          <a:xfrm>
            <a:off x="8154191" y="4289194"/>
            <a:ext cx="1008668" cy="104637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10" name="椭圆 9">
            <a:extLst>
              <a:ext uri="{FF2B5EF4-FFF2-40B4-BE49-F238E27FC236}">
                <a16:creationId xmlns:a16="http://schemas.microsoft.com/office/drawing/2014/main" id="{8198C3A9-A325-46CC-AB4D-7A2B7F89F1BC}"/>
              </a:ext>
            </a:extLst>
          </p:cNvPr>
          <p:cNvSpPr/>
          <p:nvPr/>
        </p:nvSpPr>
        <p:spPr>
          <a:xfrm>
            <a:off x="8154191" y="2220009"/>
            <a:ext cx="1008668" cy="10463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11" name="椭圆 10">
            <a:extLst>
              <a:ext uri="{FF2B5EF4-FFF2-40B4-BE49-F238E27FC236}">
                <a16:creationId xmlns:a16="http://schemas.microsoft.com/office/drawing/2014/main" id="{2B396FC3-ADBD-4086-AB22-B468D5498E64}"/>
              </a:ext>
            </a:extLst>
          </p:cNvPr>
          <p:cNvSpPr/>
          <p:nvPr/>
        </p:nvSpPr>
        <p:spPr>
          <a:xfrm>
            <a:off x="9431531" y="2196444"/>
            <a:ext cx="1008668" cy="1046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12" name="椭圆 11">
            <a:extLst>
              <a:ext uri="{FF2B5EF4-FFF2-40B4-BE49-F238E27FC236}">
                <a16:creationId xmlns:a16="http://schemas.microsoft.com/office/drawing/2014/main" id="{5B6BF9E2-25C5-4FFC-94D8-A766BA62F34C}"/>
              </a:ext>
            </a:extLst>
          </p:cNvPr>
          <p:cNvSpPr/>
          <p:nvPr/>
        </p:nvSpPr>
        <p:spPr>
          <a:xfrm>
            <a:off x="9431531" y="4289193"/>
            <a:ext cx="1008668" cy="10463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cxnSp>
        <p:nvCxnSpPr>
          <p:cNvPr id="14" name="直接箭头连接符 13">
            <a:extLst>
              <a:ext uri="{FF2B5EF4-FFF2-40B4-BE49-F238E27FC236}">
                <a16:creationId xmlns:a16="http://schemas.microsoft.com/office/drawing/2014/main" id="{04B88615-B2E6-4D03-A4E4-3C28CD656E92}"/>
              </a:ext>
            </a:extLst>
          </p:cNvPr>
          <p:cNvCxnSpPr>
            <a:cxnSpLocks/>
            <a:stCxn id="11" idx="2"/>
            <a:endCxn id="10" idx="6"/>
          </p:cNvCxnSpPr>
          <p:nvPr/>
        </p:nvCxnSpPr>
        <p:spPr>
          <a:xfrm flipH="1">
            <a:off x="9162859" y="2719632"/>
            <a:ext cx="268672" cy="2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CDE5895-B6FB-4A54-ADBB-24B73525FCE4}"/>
              </a:ext>
            </a:extLst>
          </p:cNvPr>
          <p:cNvCxnSpPr>
            <a:stCxn id="12" idx="2"/>
            <a:endCxn id="9" idx="6"/>
          </p:cNvCxnSpPr>
          <p:nvPr/>
        </p:nvCxnSpPr>
        <p:spPr>
          <a:xfrm flipH="1">
            <a:off x="9162859" y="4812381"/>
            <a:ext cx="2686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6473D13-8EB6-43C2-A100-EFFBB11D8D21}"/>
              </a:ext>
            </a:extLst>
          </p:cNvPr>
          <p:cNvCxnSpPr>
            <a:stCxn id="10" idx="2"/>
            <a:endCxn id="8" idx="6"/>
          </p:cNvCxnSpPr>
          <p:nvPr/>
        </p:nvCxnSpPr>
        <p:spPr>
          <a:xfrm flipH="1">
            <a:off x="6919278" y="2743197"/>
            <a:ext cx="1234913" cy="102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05FFAC4-C57E-46FB-989F-C2A808BA269C}"/>
              </a:ext>
            </a:extLst>
          </p:cNvPr>
          <p:cNvCxnSpPr>
            <a:stCxn id="9" idx="2"/>
            <a:endCxn id="8" idx="6"/>
          </p:cNvCxnSpPr>
          <p:nvPr/>
        </p:nvCxnSpPr>
        <p:spPr>
          <a:xfrm flipH="1" flipV="1">
            <a:off x="6919278" y="3766009"/>
            <a:ext cx="1234913" cy="1046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A30038E-FD63-4679-9184-064E4C028A99}"/>
              </a:ext>
            </a:extLst>
          </p:cNvPr>
          <p:cNvCxnSpPr>
            <a:stCxn id="8" idx="2"/>
            <a:endCxn id="7" idx="6"/>
          </p:cNvCxnSpPr>
          <p:nvPr/>
        </p:nvCxnSpPr>
        <p:spPr>
          <a:xfrm flipH="1" flipV="1">
            <a:off x="5674939" y="3766007"/>
            <a:ext cx="23567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C69A3D1-6D9D-4873-A081-770504D3982D}"/>
              </a:ext>
            </a:extLst>
          </p:cNvPr>
          <p:cNvCxnSpPr>
            <a:stCxn id="7" idx="2"/>
            <a:endCxn id="6" idx="6"/>
          </p:cNvCxnSpPr>
          <p:nvPr/>
        </p:nvCxnSpPr>
        <p:spPr>
          <a:xfrm flipH="1">
            <a:off x="4430600" y="3766007"/>
            <a:ext cx="23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0C2DE68-A415-4619-9433-B89A4B487896}"/>
              </a:ext>
            </a:extLst>
          </p:cNvPr>
          <p:cNvCxnSpPr>
            <a:stCxn id="6" idx="2"/>
            <a:endCxn id="5" idx="6"/>
          </p:cNvCxnSpPr>
          <p:nvPr/>
        </p:nvCxnSpPr>
        <p:spPr>
          <a:xfrm flipH="1">
            <a:off x="3186261" y="3766007"/>
            <a:ext cx="235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99A6AA0-3E49-40AB-8209-E8C4FEC677F0}"/>
              </a:ext>
            </a:extLst>
          </p:cNvPr>
          <p:cNvCxnSpPr>
            <a:stCxn id="5" idx="2"/>
            <a:endCxn id="4" idx="6"/>
          </p:cNvCxnSpPr>
          <p:nvPr/>
        </p:nvCxnSpPr>
        <p:spPr>
          <a:xfrm flipH="1">
            <a:off x="1941922" y="3766008"/>
            <a:ext cx="235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DA311311-1B93-4DFD-9FB9-9F40F5F82CCD}"/>
              </a:ext>
            </a:extLst>
          </p:cNvPr>
          <p:cNvSpPr txBox="1"/>
          <p:nvPr/>
        </p:nvSpPr>
        <p:spPr>
          <a:xfrm>
            <a:off x="810000" y="4443048"/>
            <a:ext cx="1282046" cy="369332"/>
          </a:xfrm>
          <a:prstGeom prst="rect">
            <a:avLst/>
          </a:prstGeom>
          <a:noFill/>
        </p:spPr>
        <p:txBody>
          <a:bodyPr wrap="square" rtlCol="0">
            <a:spAutoFit/>
          </a:bodyPr>
          <a:lstStyle/>
          <a:p>
            <a:r>
              <a:rPr lang="zh-CN" altLang="en-US" dirty="0"/>
              <a:t>终止状态</a:t>
            </a:r>
          </a:p>
        </p:txBody>
      </p:sp>
      <p:sp>
        <p:nvSpPr>
          <p:cNvPr id="32" name="文本框 31">
            <a:extLst>
              <a:ext uri="{FF2B5EF4-FFF2-40B4-BE49-F238E27FC236}">
                <a16:creationId xmlns:a16="http://schemas.microsoft.com/office/drawing/2014/main" id="{48D7434E-DF55-4547-9D00-03D7BE17CAF5}"/>
              </a:ext>
            </a:extLst>
          </p:cNvPr>
          <p:cNvSpPr txBox="1"/>
          <p:nvPr/>
        </p:nvSpPr>
        <p:spPr>
          <a:xfrm>
            <a:off x="9436245" y="3581340"/>
            <a:ext cx="1385741" cy="369332"/>
          </a:xfrm>
          <a:prstGeom prst="rect">
            <a:avLst/>
          </a:prstGeom>
          <a:noFill/>
        </p:spPr>
        <p:txBody>
          <a:bodyPr wrap="square" rtlCol="0">
            <a:spAutoFit/>
          </a:bodyPr>
          <a:lstStyle/>
          <a:p>
            <a:r>
              <a:rPr lang="zh-CN" altLang="en-US" dirty="0"/>
              <a:t>起始状态</a:t>
            </a:r>
          </a:p>
        </p:txBody>
      </p:sp>
      <p:sp>
        <p:nvSpPr>
          <p:cNvPr id="37" name="椭圆 36">
            <a:extLst>
              <a:ext uri="{FF2B5EF4-FFF2-40B4-BE49-F238E27FC236}">
                <a16:creationId xmlns:a16="http://schemas.microsoft.com/office/drawing/2014/main" id="{08F1AD66-9662-4D1A-BC06-813379B98610}"/>
              </a:ext>
            </a:extLst>
          </p:cNvPr>
          <p:cNvSpPr/>
          <p:nvPr/>
        </p:nvSpPr>
        <p:spPr>
          <a:xfrm>
            <a:off x="2196457" y="3266385"/>
            <a:ext cx="1008668" cy="1046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38" name="椭圆 37">
            <a:extLst>
              <a:ext uri="{FF2B5EF4-FFF2-40B4-BE49-F238E27FC236}">
                <a16:creationId xmlns:a16="http://schemas.microsoft.com/office/drawing/2014/main" id="{4C1AD81C-D928-4A96-8D49-A43DFE4BBEE0}"/>
              </a:ext>
            </a:extLst>
          </p:cNvPr>
          <p:cNvSpPr/>
          <p:nvPr/>
        </p:nvSpPr>
        <p:spPr>
          <a:xfrm>
            <a:off x="4685135" y="3266384"/>
            <a:ext cx="1008668" cy="1046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40" name="椭圆 39">
            <a:extLst>
              <a:ext uri="{FF2B5EF4-FFF2-40B4-BE49-F238E27FC236}">
                <a16:creationId xmlns:a16="http://schemas.microsoft.com/office/drawing/2014/main" id="{15F49483-E537-45DC-8CE4-EF8CB915AC7A}"/>
              </a:ext>
            </a:extLst>
          </p:cNvPr>
          <p:cNvSpPr/>
          <p:nvPr/>
        </p:nvSpPr>
        <p:spPr>
          <a:xfrm>
            <a:off x="9431531" y="2166768"/>
            <a:ext cx="1008668" cy="104637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41" name="椭圆 40">
            <a:extLst>
              <a:ext uri="{FF2B5EF4-FFF2-40B4-BE49-F238E27FC236}">
                <a16:creationId xmlns:a16="http://schemas.microsoft.com/office/drawing/2014/main" id="{43522EBB-07E9-4211-9F35-66E4C286EDFD}"/>
              </a:ext>
            </a:extLst>
          </p:cNvPr>
          <p:cNvSpPr/>
          <p:nvPr/>
        </p:nvSpPr>
        <p:spPr>
          <a:xfrm>
            <a:off x="2196457" y="3236709"/>
            <a:ext cx="1008668" cy="104637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42" name="椭圆 41">
            <a:extLst>
              <a:ext uri="{FF2B5EF4-FFF2-40B4-BE49-F238E27FC236}">
                <a16:creationId xmlns:a16="http://schemas.microsoft.com/office/drawing/2014/main" id="{12E9C54B-1ADB-432F-9CED-7D479BDAFBC8}"/>
              </a:ext>
            </a:extLst>
          </p:cNvPr>
          <p:cNvSpPr/>
          <p:nvPr/>
        </p:nvSpPr>
        <p:spPr>
          <a:xfrm>
            <a:off x="4685135" y="3236708"/>
            <a:ext cx="1008668" cy="104637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43" name="右大括号 42">
            <a:extLst>
              <a:ext uri="{FF2B5EF4-FFF2-40B4-BE49-F238E27FC236}">
                <a16:creationId xmlns:a16="http://schemas.microsoft.com/office/drawing/2014/main" id="{BA30F8AF-FDF5-4C31-81FC-7DD00E4CE286}"/>
              </a:ext>
            </a:extLst>
          </p:cNvPr>
          <p:cNvSpPr/>
          <p:nvPr/>
        </p:nvSpPr>
        <p:spPr>
          <a:xfrm rot="5400000">
            <a:off x="7413635" y="5001468"/>
            <a:ext cx="246197" cy="123491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9590318F-13FB-4640-A4E8-47C69225FE5C}"/>
              </a:ext>
            </a:extLst>
          </p:cNvPr>
          <p:cNvSpPr txBox="1"/>
          <p:nvPr/>
        </p:nvSpPr>
        <p:spPr>
          <a:xfrm>
            <a:off x="6919277" y="5834346"/>
            <a:ext cx="1923065" cy="369332"/>
          </a:xfrm>
          <a:prstGeom prst="rect">
            <a:avLst/>
          </a:prstGeom>
          <a:noFill/>
        </p:spPr>
        <p:txBody>
          <a:bodyPr wrap="square" rtlCol="0">
            <a:spAutoFit/>
          </a:bodyPr>
          <a:lstStyle/>
          <a:p>
            <a:r>
              <a:rPr lang="en-US" altLang="zh-CN" dirty="0"/>
              <a:t>n </a:t>
            </a:r>
            <a:r>
              <a:rPr lang="zh-CN" altLang="en-US" dirty="0"/>
              <a:t>个状态</a:t>
            </a:r>
          </a:p>
        </p:txBody>
      </p:sp>
      <p:sp>
        <p:nvSpPr>
          <p:cNvPr id="45" name="文本框 44">
            <a:extLst>
              <a:ext uri="{FF2B5EF4-FFF2-40B4-BE49-F238E27FC236}">
                <a16:creationId xmlns:a16="http://schemas.microsoft.com/office/drawing/2014/main" id="{7C4ECB65-16ED-4D21-984B-E88919EF8668}"/>
              </a:ext>
            </a:extLst>
          </p:cNvPr>
          <p:cNvSpPr txBox="1"/>
          <p:nvPr/>
        </p:nvSpPr>
        <p:spPr>
          <a:xfrm>
            <a:off x="800585" y="5917489"/>
            <a:ext cx="3370082" cy="369332"/>
          </a:xfrm>
          <a:prstGeom prst="rect">
            <a:avLst/>
          </a:prstGeom>
          <a:noFill/>
        </p:spPr>
        <p:txBody>
          <a:bodyPr wrap="square" rtlCol="0">
            <a:spAutoFit/>
          </a:bodyPr>
          <a:lstStyle/>
          <a:p>
            <a:r>
              <a:rPr lang="zh-CN" altLang="en-US" dirty="0"/>
              <a:t>图示</a:t>
            </a:r>
          </a:p>
        </p:txBody>
      </p:sp>
    </p:spTree>
    <p:extLst>
      <p:ext uri="{BB962C8B-B14F-4D97-AF65-F5344CB8AC3E}">
        <p14:creationId xmlns:p14="http://schemas.microsoft.com/office/powerpoint/2010/main" val="37550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ppt_x"/>
                                          </p:val>
                                        </p:tav>
                                        <p:tav tm="100000">
                                          <p:val>
                                            <p:strVal val="#ppt_x"/>
                                          </p:val>
                                        </p:tav>
                                      </p:tavLst>
                                    </p:anim>
                                    <p:anim calcmode="lin" valueType="num">
                                      <p:cBhvr additive="base">
                                        <p:cTn id="4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additive="base">
                                        <p:cTn id="87" dur="500" fill="hold"/>
                                        <p:tgtEl>
                                          <p:spTgt spid="22"/>
                                        </p:tgtEl>
                                        <p:attrNameLst>
                                          <p:attrName>ppt_x</p:attrName>
                                        </p:attrNameLst>
                                      </p:cBhvr>
                                      <p:tavLst>
                                        <p:tav tm="0">
                                          <p:val>
                                            <p:strVal val="#ppt_x"/>
                                          </p:val>
                                        </p:tav>
                                        <p:tav tm="100000">
                                          <p:val>
                                            <p:strVal val="#ppt_x"/>
                                          </p:val>
                                        </p:tav>
                                      </p:tavLst>
                                    </p:anim>
                                    <p:anim calcmode="lin" valueType="num">
                                      <p:cBhvr additive="base">
                                        <p:cTn id="8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additive="base">
                                        <p:cTn id="93" dur="500" fill="hold"/>
                                        <p:tgtEl>
                                          <p:spTgt spid="11"/>
                                        </p:tgtEl>
                                        <p:attrNameLst>
                                          <p:attrName>ppt_x</p:attrName>
                                        </p:attrNameLst>
                                      </p:cBhvr>
                                      <p:tavLst>
                                        <p:tav tm="0">
                                          <p:val>
                                            <p:strVal val="#ppt_x"/>
                                          </p:val>
                                        </p:tav>
                                        <p:tav tm="100000">
                                          <p:val>
                                            <p:strVal val="#ppt_x"/>
                                          </p:val>
                                        </p:tav>
                                      </p:tavLst>
                                    </p:anim>
                                    <p:anim calcmode="lin" valueType="num">
                                      <p:cBhvr additive="base">
                                        <p:cTn id="94" dur="500" fill="hold"/>
                                        <p:tgtEl>
                                          <p:spTgt spid="11"/>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 calcmode="lin" valueType="num">
                                      <p:cBhvr additive="base">
                                        <p:cTn id="107" dur="500" fill="hold"/>
                                        <p:tgtEl>
                                          <p:spTgt spid="12"/>
                                        </p:tgtEl>
                                        <p:attrNameLst>
                                          <p:attrName>ppt_x</p:attrName>
                                        </p:attrNameLst>
                                      </p:cBhvr>
                                      <p:tavLst>
                                        <p:tav tm="0">
                                          <p:val>
                                            <p:strVal val="#ppt_x"/>
                                          </p:val>
                                        </p:tav>
                                        <p:tav tm="100000">
                                          <p:val>
                                            <p:strVal val="#ppt_x"/>
                                          </p:val>
                                        </p:tav>
                                      </p:tavLst>
                                    </p:anim>
                                    <p:anim calcmode="lin" valueType="num">
                                      <p:cBhvr additive="base">
                                        <p:cTn id="108" dur="500" fill="hold"/>
                                        <p:tgtEl>
                                          <p:spTgt spid="12"/>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8"/>
                                        </p:tgtEl>
                                        <p:attrNameLst>
                                          <p:attrName>style.visibility</p:attrName>
                                        </p:attrNameLst>
                                      </p:cBhvr>
                                      <p:to>
                                        <p:strVal val="visible"/>
                                      </p:to>
                                    </p:set>
                                    <p:anim calcmode="lin" valueType="num">
                                      <p:cBhvr additive="base">
                                        <p:cTn id="111" dur="500" fill="hold"/>
                                        <p:tgtEl>
                                          <p:spTgt spid="18"/>
                                        </p:tgtEl>
                                        <p:attrNameLst>
                                          <p:attrName>ppt_x</p:attrName>
                                        </p:attrNameLst>
                                      </p:cBhvr>
                                      <p:tavLst>
                                        <p:tav tm="0">
                                          <p:val>
                                            <p:strVal val="#ppt_x"/>
                                          </p:val>
                                        </p:tav>
                                        <p:tav tm="100000">
                                          <p:val>
                                            <p:strVal val="#ppt_x"/>
                                          </p:val>
                                        </p:tav>
                                      </p:tavLst>
                                    </p:anim>
                                    <p:anim calcmode="lin" valueType="num">
                                      <p:cBhvr additive="base">
                                        <p:cTn id="112" dur="500" fill="hold"/>
                                        <p:tgtEl>
                                          <p:spTgt spid="1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additive="base">
                                        <p:cTn id="115" dur="500" fill="hold"/>
                                        <p:tgtEl>
                                          <p:spTgt spid="32"/>
                                        </p:tgtEl>
                                        <p:attrNameLst>
                                          <p:attrName>ppt_x</p:attrName>
                                        </p:attrNameLst>
                                      </p:cBhvr>
                                      <p:tavLst>
                                        <p:tav tm="0">
                                          <p:val>
                                            <p:strVal val="#ppt_x"/>
                                          </p:val>
                                        </p:tav>
                                        <p:tav tm="100000">
                                          <p:val>
                                            <p:strVal val="#ppt_x"/>
                                          </p:val>
                                        </p:tav>
                                      </p:tavLst>
                                    </p:anim>
                                    <p:anim calcmode="lin" valueType="num">
                                      <p:cBhvr additive="base">
                                        <p:cTn id="11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32" grpId="0"/>
      <p:bldP spid="37" grpId="0" animBg="1"/>
      <p:bldP spid="38" grpId="0" animBg="1"/>
      <p:bldP spid="40" grpId="0" animBg="1"/>
      <p:bldP spid="41" grpId="0" animBg="1"/>
      <p:bldP spid="42" grpId="0" animBg="1"/>
      <p:bldP spid="43" grpId="0" animBg="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BD4E8-268D-4A2B-92A7-7C9E8B1F9E45}"/>
              </a:ext>
            </a:extLst>
          </p:cNvPr>
          <p:cNvSpPr>
            <a:spLocks noGrp="1"/>
          </p:cNvSpPr>
          <p:nvPr>
            <p:ph type="title"/>
          </p:nvPr>
        </p:nvSpPr>
        <p:spPr/>
        <p:txBody>
          <a:bodyPr/>
          <a:lstStyle/>
          <a:p>
            <a:r>
              <a:rPr lang="en-US" altLang="zh-CN" dirty="0"/>
              <a:t>Chomp</a:t>
            </a:r>
            <a:r>
              <a:rPr lang="zh-CN" altLang="en-US" dirty="0"/>
              <a:t>！博弈是一种组合博弈游戏</a:t>
            </a:r>
          </a:p>
        </p:txBody>
      </p:sp>
      <p:sp>
        <p:nvSpPr>
          <p:cNvPr id="8" name="左大括号 7">
            <a:extLst>
              <a:ext uri="{FF2B5EF4-FFF2-40B4-BE49-F238E27FC236}">
                <a16:creationId xmlns:a16="http://schemas.microsoft.com/office/drawing/2014/main" id="{9EED646B-3A54-4958-A661-54F60DF28D33}"/>
              </a:ext>
            </a:extLst>
          </p:cNvPr>
          <p:cNvSpPr/>
          <p:nvPr/>
        </p:nvSpPr>
        <p:spPr>
          <a:xfrm>
            <a:off x="2111604" y="2674648"/>
            <a:ext cx="838986" cy="3477876"/>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solidFill>
                <a:schemeClr val="accent6">
                  <a:lumMod val="20000"/>
                  <a:lumOff val="80000"/>
                </a:schemeClr>
              </a:solidFill>
            </a:endParaRPr>
          </a:p>
        </p:txBody>
      </p:sp>
      <p:sp>
        <p:nvSpPr>
          <p:cNvPr id="9" name="文本框 8">
            <a:extLst>
              <a:ext uri="{FF2B5EF4-FFF2-40B4-BE49-F238E27FC236}">
                <a16:creationId xmlns:a16="http://schemas.microsoft.com/office/drawing/2014/main" id="{9E11A183-727F-4057-9E59-4E507A2771A9}"/>
              </a:ext>
            </a:extLst>
          </p:cNvPr>
          <p:cNvSpPr txBox="1"/>
          <p:nvPr/>
        </p:nvSpPr>
        <p:spPr>
          <a:xfrm>
            <a:off x="485481" y="3751866"/>
            <a:ext cx="2045616" cy="1323439"/>
          </a:xfrm>
          <a:prstGeom prst="rect">
            <a:avLst/>
          </a:prstGeom>
          <a:noFill/>
        </p:spPr>
        <p:txBody>
          <a:bodyPr wrap="square" rtlCol="0">
            <a:spAutoFit/>
          </a:bodyPr>
          <a:lstStyle/>
          <a:p>
            <a:r>
              <a:rPr lang="zh-CN" altLang="en-US" sz="4000" dirty="0"/>
              <a:t>组合博弈游戏</a:t>
            </a:r>
          </a:p>
        </p:txBody>
      </p:sp>
      <p:sp>
        <p:nvSpPr>
          <p:cNvPr id="10" name="文本框 9">
            <a:extLst>
              <a:ext uri="{FF2B5EF4-FFF2-40B4-BE49-F238E27FC236}">
                <a16:creationId xmlns:a16="http://schemas.microsoft.com/office/drawing/2014/main" id="{EC314FB1-10ED-4394-AE2F-377986ACD01A}"/>
              </a:ext>
            </a:extLst>
          </p:cNvPr>
          <p:cNvSpPr txBox="1"/>
          <p:nvPr/>
        </p:nvSpPr>
        <p:spPr>
          <a:xfrm>
            <a:off x="2950590" y="2674649"/>
            <a:ext cx="4477732" cy="3477875"/>
          </a:xfrm>
          <a:prstGeom prst="rect">
            <a:avLst/>
          </a:prstGeom>
          <a:noFill/>
        </p:spPr>
        <p:txBody>
          <a:bodyPr wrap="square" rtlCol="0">
            <a:spAutoFit/>
          </a:bodyPr>
          <a:lstStyle/>
          <a:p>
            <a:r>
              <a:rPr lang="en-US" altLang="zh-CN" sz="2000" b="1" dirty="0"/>
              <a:t>Bash’s Game</a:t>
            </a:r>
            <a:r>
              <a:rPr lang="zh-CN" altLang="en-US" sz="2000" b="1" dirty="0"/>
              <a:t>（巴什博弈）</a:t>
            </a:r>
            <a:endParaRPr lang="en-US" altLang="zh-CN" sz="2000" b="1" dirty="0"/>
          </a:p>
          <a:p>
            <a:endParaRPr lang="en-US" altLang="zh-CN" sz="2000" b="1" dirty="0"/>
          </a:p>
          <a:p>
            <a:r>
              <a:rPr lang="en-US" altLang="zh-CN" sz="2000" b="1" dirty="0" err="1"/>
              <a:t>Wythoff’s</a:t>
            </a:r>
            <a:r>
              <a:rPr lang="en-US" altLang="zh-CN" sz="2000" b="1" dirty="0"/>
              <a:t> Game </a:t>
            </a:r>
            <a:r>
              <a:rPr lang="zh-CN" altLang="en-US" sz="2000" b="1" dirty="0"/>
              <a:t>（威佐夫博弈）</a:t>
            </a:r>
            <a:endParaRPr lang="en-US" altLang="zh-CN" sz="2000" b="1" dirty="0"/>
          </a:p>
          <a:p>
            <a:endParaRPr lang="en-US" altLang="zh-CN" sz="2000" b="1" dirty="0"/>
          </a:p>
          <a:p>
            <a:r>
              <a:rPr lang="en-US" altLang="zh-CN" sz="2000" b="1" dirty="0"/>
              <a:t>Ferguson</a:t>
            </a:r>
            <a:r>
              <a:rPr lang="zh-CN" altLang="en-US" sz="2000" b="1" dirty="0"/>
              <a:t>博弈（清空</a:t>
            </a:r>
            <a:r>
              <a:rPr lang="en-US" altLang="zh-CN" sz="2000" b="1" dirty="0"/>
              <a:t>/</a:t>
            </a:r>
            <a:r>
              <a:rPr lang="zh-CN" altLang="en-US" sz="2000" b="1" dirty="0"/>
              <a:t>分割游戏）</a:t>
            </a:r>
            <a:endParaRPr lang="en-US" altLang="zh-CN" sz="2000" b="1" dirty="0"/>
          </a:p>
          <a:p>
            <a:endParaRPr lang="en-US" altLang="zh-CN" sz="2000" b="1" dirty="0"/>
          </a:p>
          <a:p>
            <a:r>
              <a:rPr lang="en-US" altLang="zh-CN" sz="2000" dirty="0">
                <a:solidFill>
                  <a:schemeClr val="accent1">
                    <a:lumMod val="60000"/>
                    <a:lumOff val="40000"/>
                  </a:schemeClr>
                </a:solidFill>
              </a:rPr>
              <a:t>Chomp! </a:t>
            </a:r>
            <a:r>
              <a:rPr lang="zh-CN" altLang="en-US" sz="2000" dirty="0">
                <a:solidFill>
                  <a:schemeClr val="accent1">
                    <a:lumMod val="60000"/>
                    <a:lumOff val="40000"/>
                  </a:schemeClr>
                </a:solidFill>
              </a:rPr>
              <a:t>博弈</a:t>
            </a:r>
            <a:r>
              <a:rPr lang="zh-CN" altLang="en-US" sz="2000" b="1" dirty="0">
                <a:solidFill>
                  <a:schemeClr val="accent1">
                    <a:lumMod val="60000"/>
                    <a:lumOff val="40000"/>
                  </a:schemeClr>
                </a:solidFill>
              </a:rPr>
              <a:t>（巧克力游戏）</a:t>
            </a:r>
            <a:endParaRPr lang="en-US" altLang="zh-CN" sz="2000" b="1" dirty="0">
              <a:solidFill>
                <a:schemeClr val="accent1">
                  <a:lumMod val="60000"/>
                  <a:lumOff val="40000"/>
                </a:schemeClr>
              </a:solidFill>
            </a:endParaRPr>
          </a:p>
          <a:p>
            <a:endParaRPr lang="en-US" altLang="zh-CN" sz="2000" b="1" dirty="0"/>
          </a:p>
          <a:p>
            <a:r>
              <a:rPr lang="en-US" altLang="zh-CN" sz="2000" b="1" dirty="0"/>
              <a:t>Fibonacci’s Game </a:t>
            </a:r>
            <a:r>
              <a:rPr lang="zh-CN" altLang="en-US" sz="2000" b="1" dirty="0"/>
              <a:t>（斐波那契博弈）</a:t>
            </a:r>
            <a:endParaRPr lang="en-US" altLang="zh-CN" sz="2000" b="1" dirty="0"/>
          </a:p>
          <a:p>
            <a:endParaRPr lang="en-US" altLang="zh-CN" sz="2000" b="1" dirty="0"/>
          </a:p>
          <a:p>
            <a:r>
              <a:rPr lang="en-US" altLang="zh-CN" sz="2000" b="1" dirty="0" err="1"/>
              <a:t>Nimm’s</a:t>
            </a:r>
            <a:r>
              <a:rPr lang="en-US" altLang="zh-CN" sz="2000" b="1" dirty="0"/>
              <a:t> Game(</a:t>
            </a:r>
            <a:r>
              <a:rPr lang="zh-CN" altLang="en-US" sz="2000" b="1" dirty="0"/>
              <a:t>尼姆博弈</a:t>
            </a:r>
            <a:r>
              <a:rPr lang="en-US" altLang="zh-CN" sz="2000" b="1" dirty="0"/>
              <a:t>)</a:t>
            </a:r>
            <a:endParaRPr lang="zh-CN" altLang="en-US" sz="2000" dirty="0"/>
          </a:p>
        </p:txBody>
      </p:sp>
    </p:spTree>
    <p:extLst>
      <p:ext uri="{BB962C8B-B14F-4D97-AF65-F5344CB8AC3E}">
        <p14:creationId xmlns:p14="http://schemas.microsoft.com/office/powerpoint/2010/main" val="345856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771EB-297C-4DFF-90B0-C59F146D6AA8}"/>
              </a:ext>
            </a:extLst>
          </p:cNvPr>
          <p:cNvSpPr>
            <a:spLocks noGrp="1"/>
          </p:cNvSpPr>
          <p:nvPr>
            <p:ph type="title"/>
          </p:nvPr>
        </p:nvSpPr>
        <p:spPr/>
        <p:txBody>
          <a:bodyPr/>
          <a:lstStyle/>
          <a:p>
            <a:r>
              <a:rPr lang="en-US" altLang="zh-CN" dirty="0"/>
              <a:t>Chomp</a:t>
            </a:r>
            <a:r>
              <a:rPr lang="zh-CN" altLang="en-US" dirty="0"/>
              <a:t>！博弈是一种组合博弈游戏</a:t>
            </a:r>
          </a:p>
        </p:txBody>
      </p:sp>
      <p:sp>
        <p:nvSpPr>
          <p:cNvPr id="4" name="文本框 3">
            <a:extLst>
              <a:ext uri="{FF2B5EF4-FFF2-40B4-BE49-F238E27FC236}">
                <a16:creationId xmlns:a16="http://schemas.microsoft.com/office/drawing/2014/main" id="{A81E67B2-CC01-4F00-914E-1574DC3B09F0}"/>
              </a:ext>
            </a:extLst>
          </p:cNvPr>
          <p:cNvSpPr txBox="1"/>
          <p:nvPr/>
        </p:nvSpPr>
        <p:spPr>
          <a:xfrm>
            <a:off x="467100" y="2354114"/>
            <a:ext cx="6768445" cy="2677656"/>
          </a:xfrm>
          <a:prstGeom prst="rect">
            <a:avLst/>
          </a:prstGeom>
          <a:noFill/>
        </p:spPr>
        <p:txBody>
          <a:bodyPr wrap="square" rtlCol="0">
            <a:spAutoFit/>
          </a:bodyPr>
          <a:lstStyle/>
          <a:p>
            <a:pPr marL="342900" indent="-342900">
              <a:buAutoNum type="arabicPeriod"/>
            </a:pPr>
            <a:r>
              <a:rPr lang="en-US" altLang="zh-CN" sz="2800" dirty="0"/>
              <a:t>Chomp</a:t>
            </a:r>
            <a:r>
              <a:rPr lang="zh-CN" altLang="en-US" sz="2800" dirty="0"/>
              <a:t>！博弈有两个人参与。</a:t>
            </a:r>
            <a:endParaRPr lang="en-US" altLang="zh-CN" sz="2800" dirty="0"/>
          </a:p>
          <a:p>
            <a:pPr marL="342900" indent="-342900">
              <a:buAutoNum type="arabicPeriod"/>
            </a:pPr>
            <a:r>
              <a:rPr lang="zh-CN" altLang="en-US" sz="2800" dirty="0"/>
              <a:t>二者轮流走。</a:t>
            </a:r>
            <a:endParaRPr lang="en-US" altLang="zh-CN" sz="2800" dirty="0"/>
          </a:p>
          <a:p>
            <a:pPr marL="342900" indent="-342900">
              <a:buAutoNum type="arabicPeriod"/>
            </a:pPr>
            <a:r>
              <a:rPr lang="zh-CN" altLang="en-US" sz="2800" dirty="0"/>
              <a:t>棋盘（巧克力）是有限的</a:t>
            </a:r>
            <a:endParaRPr lang="en-US" altLang="zh-CN" sz="2800" dirty="0"/>
          </a:p>
          <a:p>
            <a:pPr marL="342900" indent="-342900">
              <a:buAutoNum type="arabicPeriod"/>
            </a:pPr>
            <a:r>
              <a:rPr lang="zh-CN" altLang="en-US" sz="2800" dirty="0"/>
              <a:t>任意状态下双方的走步集合是相同的。</a:t>
            </a:r>
            <a:endParaRPr lang="en-US" altLang="zh-CN" sz="2800" dirty="0"/>
          </a:p>
          <a:p>
            <a:pPr marL="342900" indent="-342900">
              <a:buAutoNum type="arabicPeriod"/>
            </a:pPr>
            <a:r>
              <a:rPr lang="zh-CN" altLang="en-US" sz="2800" dirty="0"/>
              <a:t>当达到最后有毒的巧克力时，游戏结束。</a:t>
            </a:r>
            <a:endParaRPr lang="en-US" altLang="zh-CN" sz="2800" dirty="0"/>
          </a:p>
          <a:p>
            <a:pPr marL="342900" indent="-342900">
              <a:buAutoNum type="arabicPeriod"/>
            </a:pPr>
            <a:r>
              <a:rPr lang="en-US" altLang="zh-CN" sz="2800" dirty="0"/>
              <a:t>Chomp</a:t>
            </a:r>
            <a:r>
              <a:rPr lang="zh-CN" altLang="en-US" sz="2800" dirty="0"/>
              <a:t>！博弈总能在有限步后结束。</a:t>
            </a:r>
          </a:p>
        </p:txBody>
      </p:sp>
      <p:sp>
        <p:nvSpPr>
          <p:cNvPr id="5" name="文本框 4">
            <a:extLst>
              <a:ext uri="{FF2B5EF4-FFF2-40B4-BE49-F238E27FC236}">
                <a16:creationId xmlns:a16="http://schemas.microsoft.com/office/drawing/2014/main" id="{3500D8F2-F721-4489-A41A-C409F877685A}"/>
              </a:ext>
            </a:extLst>
          </p:cNvPr>
          <p:cNvSpPr txBox="1"/>
          <p:nvPr/>
        </p:nvSpPr>
        <p:spPr>
          <a:xfrm>
            <a:off x="467100" y="5253872"/>
            <a:ext cx="11334375" cy="1200329"/>
          </a:xfrm>
          <a:prstGeom prst="rect">
            <a:avLst/>
          </a:prstGeom>
          <a:noFill/>
        </p:spPr>
        <p:txBody>
          <a:bodyPr wrap="square" rtlCol="0">
            <a:spAutoFit/>
          </a:bodyPr>
          <a:lstStyle/>
          <a:p>
            <a:r>
              <a:rPr lang="zh-CN" altLang="en-US" sz="3600" dirty="0"/>
              <a:t>以上特点符合组合博弈游戏的特点，所以</a:t>
            </a:r>
            <a:r>
              <a:rPr lang="en-US" altLang="zh-CN" sz="3600" dirty="0"/>
              <a:t>chomp</a:t>
            </a:r>
            <a:r>
              <a:rPr lang="zh-CN" altLang="en-US" sz="3600" dirty="0"/>
              <a:t>！博弈时组合博弈游戏</a:t>
            </a:r>
          </a:p>
        </p:txBody>
      </p:sp>
    </p:spTree>
    <p:extLst>
      <p:ext uri="{BB962C8B-B14F-4D97-AF65-F5344CB8AC3E}">
        <p14:creationId xmlns:p14="http://schemas.microsoft.com/office/powerpoint/2010/main" val="168614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9A8EB-1860-42E6-ADD7-0FADA5454979}"/>
              </a:ext>
            </a:extLst>
          </p:cNvPr>
          <p:cNvSpPr>
            <a:spLocks noGrp="1"/>
          </p:cNvSpPr>
          <p:nvPr>
            <p:ph type="title"/>
          </p:nvPr>
        </p:nvSpPr>
        <p:spPr/>
        <p:txBody>
          <a:bodyPr/>
          <a:lstStyle/>
          <a:p>
            <a:r>
              <a:rPr lang="zh-CN" altLang="en-US" dirty="0"/>
              <a:t>证明</a:t>
            </a:r>
            <a:r>
              <a:rPr lang="en-US" altLang="zh-CN" dirty="0"/>
              <a:t>chomp</a:t>
            </a:r>
            <a:r>
              <a:rPr lang="zh-CN" altLang="en-US" dirty="0"/>
              <a:t>！博弈不存在后手必胜策略</a:t>
            </a:r>
          </a:p>
        </p:txBody>
      </p:sp>
      <p:sp>
        <p:nvSpPr>
          <p:cNvPr id="4" name="文本框 3">
            <a:extLst>
              <a:ext uri="{FF2B5EF4-FFF2-40B4-BE49-F238E27FC236}">
                <a16:creationId xmlns:a16="http://schemas.microsoft.com/office/drawing/2014/main" id="{498EB0CC-D0D0-4D32-8416-0C3ABE7E4B3C}"/>
              </a:ext>
            </a:extLst>
          </p:cNvPr>
          <p:cNvSpPr txBox="1"/>
          <p:nvPr/>
        </p:nvSpPr>
        <p:spPr>
          <a:xfrm>
            <a:off x="179109" y="2224726"/>
            <a:ext cx="6627044" cy="3970318"/>
          </a:xfrm>
          <a:prstGeom prst="rect">
            <a:avLst/>
          </a:prstGeom>
          <a:noFill/>
        </p:spPr>
        <p:txBody>
          <a:bodyPr wrap="square" rtlCol="0">
            <a:spAutoFit/>
          </a:bodyPr>
          <a:lstStyle/>
          <a:p>
            <a:r>
              <a:rPr lang="zh-CN" altLang="en-US" sz="2800" dirty="0"/>
              <a:t>假设后手有必胜策略，那么先手把最右下角的那一块取走。注意到接下来对方不管走哪一步，最右下角的那一块本来也会被取走，因此整个棋局并无变化，只是现在的先手扮演了后手的角色，可以用后手的那个必胜策略来应对棋局，这样便巧妙地“偷”走了后手的必胜策略</a:t>
            </a:r>
            <a:r>
              <a:rPr lang="zh-CN" altLang="en-US" dirty="0"/>
              <a:t>。</a:t>
            </a:r>
            <a:r>
              <a:rPr lang="zh-CN" altLang="en-US" sz="2800" dirty="0"/>
              <a:t>此时先手变成了后手，如果后手有必胜策略，那么先手也有。矛盾。假设不正确。</a:t>
            </a:r>
          </a:p>
        </p:txBody>
      </p:sp>
      <p:graphicFrame>
        <p:nvGraphicFramePr>
          <p:cNvPr id="5" name="表格 4">
            <a:extLst>
              <a:ext uri="{FF2B5EF4-FFF2-40B4-BE49-F238E27FC236}">
                <a16:creationId xmlns:a16="http://schemas.microsoft.com/office/drawing/2014/main" id="{12411C91-5050-4F75-943B-44AEFF202077}"/>
              </a:ext>
            </a:extLst>
          </p:cNvPr>
          <p:cNvGraphicFramePr>
            <a:graphicFrameLocks noGrp="1"/>
          </p:cNvGraphicFramePr>
          <p:nvPr>
            <p:extLst>
              <p:ext uri="{D42A27DB-BD31-4B8C-83A1-F6EECF244321}">
                <p14:modId xmlns:p14="http://schemas.microsoft.com/office/powerpoint/2010/main" val="2496823352"/>
              </p:ext>
            </p:extLst>
          </p:nvPr>
        </p:nvGraphicFramePr>
        <p:xfrm>
          <a:off x="7079530" y="2779022"/>
          <a:ext cx="3744000" cy="327600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2259730967"/>
                    </a:ext>
                  </a:extLst>
                </a:gridCol>
                <a:gridCol w="468000">
                  <a:extLst>
                    <a:ext uri="{9D8B030D-6E8A-4147-A177-3AD203B41FA5}">
                      <a16:colId xmlns:a16="http://schemas.microsoft.com/office/drawing/2014/main" val="823454846"/>
                    </a:ext>
                  </a:extLst>
                </a:gridCol>
                <a:gridCol w="468000">
                  <a:extLst>
                    <a:ext uri="{9D8B030D-6E8A-4147-A177-3AD203B41FA5}">
                      <a16:colId xmlns:a16="http://schemas.microsoft.com/office/drawing/2014/main" val="1035507588"/>
                    </a:ext>
                  </a:extLst>
                </a:gridCol>
                <a:gridCol w="468000">
                  <a:extLst>
                    <a:ext uri="{9D8B030D-6E8A-4147-A177-3AD203B41FA5}">
                      <a16:colId xmlns:a16="http://schemas.microsoft.com/office/drawing/2014/main" val="2018333735"/>
                    </a:ext>
                  </a:extLst>
                </a:gridCol>
                <a:gridCol w="468000">
                  <a:extLst>
                    <a:ext uri="{9D8B030D-6E8A-4147-A177-3AD203B41FA5}">
                      <a16:colId xmlns:a16="http://schemas.microsoft.com/office/drawing/2014/main" val="2394166568"/>
                    </a:ext>
                  </a:extLst>
                </a:gridCol>
                <a:gridCol w="468000">
                  <a:extLst>
                    <a:ext uri="{9D8B030D-6E8A-4147-A177-3AD203B41FA5}">
                      <a16:colId xmlns:a16="http://schemas.microsoft.com/office/drawing/2014/main" val="3059248189"/>
                    </a:ext>
                  </a:extLst>
                </a:gridCol>
                <a:gridCol w="468000">
                  <a:extLst>
                    <a:ext uri="{9D8B030D-6E8A-4147-A177-3AD203B41FA5}">
                      <a16:colId xmlns:a16="http://schemas.microsoft.com/office/drawing/2014/main" val="231474689"/>
                    </a:ext>
                  </a:extLst>
                </a:gridCol>
                <a:gridCol w="468000">
                  <a:extLst>
                    <a:ext uri="{9D8B030D-6E8A-4147-A177-3AD203B41FA5}">
                      <a16:colId xmlns:a16="http://schemas.microsoft.com/office/drawing/2014/main" val="464087185"/>
                    </a:ext>
                  </a:extLst>
                </a:gridCol>
              </a:tblGrid>
              <a:tr h="468000">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424656133"/>
                  </a:ext>
                </a:extLst>
              </a:tr>
              <a:tr h="468000">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1984135781"/>
                  </a:ext>
                </a:extLst>
              </a:tr>
              <a:tr h="468000">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090953724"/>
                  </a:ext>
                </a:extLst>
              </a:tr>
              <a:tr h="468000">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3821195894"/>
                  </a:ext>
                </a:extLst>
              </a:tr>
              <a:tr h="468000">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309574717"/>
                  </a:ext>
                </a:extLst>
              </a:tr>
              <a:tr h="468000">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694865201"/>
                  </a:ext>
                </a:extLst>
              </a:tr>
              <a:tr h="468000">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76200" cap="flat" cmpd="sng" algn="ctr">
                      <a:solidFill>
                        <a:schemeClr val="accent4">
                          <a:lumMod val="50000"/>
                        </a:schemeClr>
                      </a:solidFill>
                      <a:prstDash val="solid"/>
                      <a:round/>
                      <a:headEnd type="none" w="med" len="med"/>
                      <a:tailEnd type="none" w="med" len="med"/>
                    </a:lnL>
                    <a:lnR w="76200" cap="flat" cmpd="sng" algn="ctr">
                      <a:solidFill>
                        <a:schemeClr val="accent4">
                          <a:lumMod val="50000"/>
                        </a:schemeClr>
                      </a:solidFill>
                      <a:prstDash val="solid"/>
                      <a:round/>
                      <a:headEnd type="none" w="med" len="med"/>
                      <a:tailEnd type="none" w="med" len="med"/>
                    </a:lnR>
                    <a:lnT w="76200" cap="flat" cmpd="sng" algn="ctr">
                      <a:solidFill>
                        <a:schemeClr val="accent4">
                          <a:lumMod val="50000"/>
                        </a:schemeClr>
                      </a:solidFill>
                      <a:prstDash val="solid"/>
                      <a:round/>
                      <a:headEnd type="none" w="med" len="med"/>
                      <a:tailEnd type="none" w="med" len="med"/>
                    </a:lnT>
                    <a:lnB w="762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932208521"/>
                  </a:ext>
                </a:extLst>
              </a:tr>
            </a:tbl>
          </a:graphicData>
        </a:graphic>
      </p:graphicFrame>
      <p:sp>
        <p:nvSpPr>
          <p:cNvPr id="6" name="矩形 5">
            <a:extLst>
              <a:ext uri="{FF2B5EF4-FFF2-40B4-BE49-F238E27FC236}">
                <a16:creationId xmlns:a16="http://schemas.microsoft.com/office/drawing/2014/main" id="{C807727E-9529-404A-8293-04331786E2FE}"/>
              </a:ext>
            </a:extLst>
          </p:cNvPr>
          <p:cNvSpPr/>
          <p:nvPr/>
        </p:nvSpPr>
        <p:spPr>
          <a:xfrm>
            <a:off x="10355530" y="5587022"/>
            <a:ext cx="468000" cy="46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88A873C-C108-4F10-8F64-79A437F30A25}"/>
              </a:ext>
            </a:extLst>
          </p:cNvPr>
          <p:cNvSpPr/>
          <p:nvPr/>
        </p:nvSpPr>
        <p:spPr>
          <a:xfrm>
            <a:off x="8016012" y="4673732"/>
            <a:ext cx="2808000" cy="136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6F927EB-03C3-443B-B302-F17C48F2CFB8}"/>
              </a:ext>
            </a:extLst>
          </p:cNvPr>
          <p:cNvSpPr/>
          <p:nvPr/>
        </p:nvSpPr>
        <p:spPr>
          <a:xfrm>
            <a:off x="10355048" y="5573732"/>
            <a:ext cx="468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63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29ECF-4146-4C8A-B075-85FDD13E3FE2}"/>
              </a:ext>
            </a:extLst>
          </p:cNvPr>
          <p:cNvSpPr>
            <a:spLocks noGrp="1"/>
          </p:cNvSpPr>
          <p:nvPr>
            <p:ph type="title"/>
          </p:nvPr>
        </p:nvSpPr>
        <p:spPr/>
        <p:txBody>
          <a:bodyPr/>
          <a:lstStyle/>
          <a:p>
            <a:r>
              <a:rPr lang="zh-CN" altLang="en-US" dirty="0"/>
              <a:t>证明</a:t>
            </a:r>
            <a:r>
              <a:rPr lang="en-US" altLang="zh-CN" dirty="0"/>
              <a:t>Chomp</a:t>
            </a:r>
            <a:r>
              <a:rPr lang="zh-CN" altLang="en-US" dirty="0"/>
              <a:t>！博弈存在先手必胜策略</a:t>
            </a:r>
          </a:p>
        </p:txBody>
      </p:sp>
      <p:sp>
        <p:nvSpPr>
          <p:cNvPr id="4" name="文本框 3">
            <a:extLst>
              <a:ext uri="{FF2B5EF4-FFF2-40B4-BE49-F238E27FC236}">
                <a16:creationId xmlns:a16="http://schemas.microsoft.com/office/drawing/2014/main" id="{042909BB-2C6D-43FE-9E3B-FEE02452D160}"/>
              </a:ext>
            </a:extLst>
          </p:cNvPr>
          <p:cNvSpPr txBox="1"/>
          <p:nvPr/>
        </p:nvSpPr>
        <p:spPr>
          <a:xfrm>
            <a:off x="933254" y="2941163"/>
            <a:ext cx="9596486" cy="1384995"/>
          </a:xfrm>
          <a:prstGeom prst="rect">
            <a:avLst/>
          </a:prstGeom>
          <a:noFill/>
        </p:spPr>
        <p:txBody>
          <a:bodyPr wrap="square" rtlCol="0">
            <a:spAutoFit/>
          </a:bodyPr>
          <a:lstStyle/>
          <a:p>
            <a:r>
              <a:rPr lang="zh-CN" altLang="en-US" sz="2800" dirty="0"/>
              <a:t>因为，</a:t>
            </a:r>
            <a:r>
              <a:rPr lang="en-US" altLang="zh-CN" sz="2800" dirty="0"/>
              <a:t>Chomp</a:t>
            </a:r>
            <a:r>
              <a:rPr lang="zh-CN" altLang="en-US" sz="2800" dirty="0"/>
              <a:t>！博弈不存在后手必胜策略。且组合博弈必存在先手必胜策略后后手必胜策略，所以，</a:t>
            </a:r>
            <a:r>
              <a:rPr lang="en-US" altLang="zh-CN" sz="2800" dirty="0">
                <a:solidFill>
                  <a:schemeClr val="accent6"/>
                </a:solidFill>
              </a:rPr>
              <a:t>Chomp</a:t>
            </a:r>
            <a:r>
              <a:rPr lang="zh-CN" altLang="en-US" sz="2800" dirty="0">
                <a:solidFill>
                  <a:schemeClr val="accent6"/>
                </a:solidFill>
              </a:rPr>
              <a:t>！博弈必存在先手必胜策略</a:t>
            </a:r>
            <a:r>
              <a:rPr lang="zh-CN" altLang="en-US" sz="2800" dirty="0"/>
              <a:t>。</a:t>
            </a:r>
            <a:endParaRPr lang="zh-CN" altLang="en-US" sz="2800" dirty="0">
              <a:solidFill>
                <a:schemeClr val="accent6"/>
              </a:solidFill>
            </a:endParaRPr>
          </a:p>
        </p:txBody>
      </p:sp>
    </p:spTree>
    <p:extLst>
      <p:ext uri="{BB962C8B-B14F-4D97-AF65-F5344CB8AC3E}">
        <p14:creationId xmlns:p14="http://schemas.microsoft.com/office/powerpoint/2010/main" val="1034263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260</TotalTime>
  <Words>977</Words>
  <Application>Microsoft Office PowerPoint</Application>
  <PresentationFormat>宽屏</PresentationFormat>
  <Paragraphs>91</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宋体</vt:lpstr>
      <vt:lpstr>Century Gothic</vt:lpstr>
      <vt:lpstr>Wingdings 2</vt:lpstr>
      <vt:lpstr>引用</vt:lpstr>
      <vt:lpstr>证明chomp问题存在先手必胜策略</vt:lpstr>
      <vt:lpstr>组合博弈游戏（又称ICG游戏）</vt:lpstr>
      <vt:lpstr>组合博弈游戏</vt:lpstr>
      <vt:lpstr>组合博弈游戏</vt:lpstr>
      <vt:lpstr>组合博弈游戏</vt:lpstr>
      <vt:lpstr>Chomp！博弈是一种组合博弈游戏</vt:lpstr>
      <vt:lpstr>Chomp！博弈是一种组合博弈游戏</vt:lpstr>
      <vt:lpstr>证明chomp！博弈不存在后手必胜策略</vt:lpstr>
      <vt:lpstr>证明Chomp！博弈存在先手必胜策略</vt:lpstr>
      <vt:lpstr>ICG 游戏</vt:lpstr>
      <vt:lpstr>证明完毕</vt:lpstr>
      <vt:lpstr>参考资料</vt:lpstr>
      <vt:lpstr>讲（现）解（眼）完毕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证明chomp问题存在先手必胜策略</dc:title>
  <dc:creator>910558180@qq.com</dc:creator>
  <cp:lastModifiedBy>910558180@qq.com</cp:lastModifiedBy>
  <cp:revision>18</cp:revision>
  <dcterms:created xsi:type="dcterms:W3CDTF">2017-10-22T04:54:02Z</dcterms:created>
  <dcterms:modified xsi:type="dcterms:W3CDTF">2017-10-23T03:51:59Z</dcterms:modified>
</cp:coreProperties>
</file>