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3"/>
  </p:notesMasterIdLst>
  <p:sldIdLst>
    <p:sldId id="256" r:id="rId2"/>
    <p:sldId id="274" r:id="rId3"/>
    <p:sldId id="275" r:id="rId4"/>
    <p:sldId id="276" r:id="rId5"/>
    <p:sldId id="297" r:id="rId6"/>
    <p:sldId id="277" r:id="rId7"/>
    <p:sldId id="278" r:id="rId8"/>
    <p:sldId id="279" r:id="rId9"/>
    <p:sldId id="280" r:id="rId10"/>
    <p:sldId id="306" r:id="rId11"/>
    <p:sldId id="281" r:id="rId12"/>
    <p:sldId id="307" r:id="rId13"/>
    <p:sldId id="305" r:id="rId14"/>
    <p:sldId id="298" r:id="rId15"/>
    <p:sldId id="283" r:id="rId16"/>
    <p:sldId id="294" r:id="rId17"/>
    <p:sldId id="284" r:id="rId18"/>
    <p:sldId id="285" r:id="rId19"/>
    <p:sldId id="286" r:id="rId20"/>
    <p:sldId id="299" r:id="rId21"/>
    <p:sldId id="295" r:id="rId22"/>
    <p:sldId id="301" r:id="rId23"/>
    <p:sldId id="296" r:id="rId24"/>
    <p:sldId id="287" r:id="rId25"/>
    <p:sldId id="288" r:id="rId26"/>
    <p:sldId id="302" r:id="rId27"/>
    <p:sldId id="290" r:id="rId28"/>
    <p:sldId id="292" r:id="rId29"/>
    <p:sldId id="293" r:id="rId30"/>
    <p:sldId id="304" r:id="rId31"/>
    <p:sldId id="273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03" autoAdjust="0"/>
  </p:normalViewPr>
  <p:slideViewPr>
    <p:cSldViewPr>
      <p:cViewPr varScale="1">
        <p:scale>
          <a:sx n="76" d="100"/>
          <a:sy n="76" d="100"/>
        </p:scale>
        <p:origin x="54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995075C-9348-4347-A3E7-2C1614F335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0525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9A5F98-34EB-45A6-BC48-4C362349E5DA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648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尽管每次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过程中，比较次数都是“用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比较所有元素”，但“所有到底是多少”是一个随机的量。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之间的元素被选为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后，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将被分到两个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中，它们再不也不会被比较；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996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Xij</a:t>
            </a:r>
            <a:r>
              <a:rPr lang="zh-CN" altLang="en-US" dirty="0" smtClean="0"/>
              <a:t>是观察整个算法的执行后得到的结论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789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i:j</a:t>
            </a:r>
            <a:r>
              <a:rPr lang="zh-CN" altLang="en-US" dirty="0" smtClean="0"/>
              <a:t>代表待排序列中第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个元素进行一次比较</a:t>
            </a:r>
            <a:endParaRPr lang="en-US" altLang="zh-CN" dirty="0" smtClean="0"/>
          </a:p>
          <a:p>
            <a:r>
              <a:rPr lang="zh-CN" altLang="en-US" dirty="0" smtClean="0"/>
              <a:t>叶节点是排序前后元素位置的映射关系（排列）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高度就是最坏情况下的比较次数</a:t>
            </a:r>
            <a:endParaRPr lang="en-US" altLang="zh-CN" dirty="0" smtClean="0"/>
          </a:p>
          <a:p>
            <a:r>
              <a:rPr lang="zh-CN" altLang="en-US" dirty="0" smtClean="0"/>
              <a:t>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：所有可能</a:t>
            </a:r>
            <a:r>
              <a:rPr lang="en-US" altLang="zh-CN" dirty="0" smtClean="0"/>
              <a:t>n</a:t>
            </a:r>
            <a:r>
              <a:rPr lang="zh-CN" altLang="en-US" dirty="0" smtClean="0"/>
              <a:t>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叶子数</a:t>
            </a:r>
            <a:r>
              <a:rPr lang="en-US" altLang="zh-CN" dirty="0" smtClean="0"/>
              <a:t>&lt;=2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</a:t>
            </a:r>
            <a:r>
              <a:rPr lang="zh-CN" altLang="en-US" dirty="0" smtClean="0"/>
              <a:t>次幂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6317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下界是“问题”相关的概念，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是“算法”相关的概念</a:t>
            </a:r>
            <a:endParaRPr lang="en-US" altLang="zh-CN" dirty="0" smtClean="0"/>
          </a:p>
          <a:p>
            <a:r>
              <a:rPr lang="en-US" altLang="zh-CN" dirty="0" smtClean="0"/>
              <a:t>Lower</a:t>
            </a:r>
            <a:r>
              <a:rPr lang="en-US" altLang="zh-CN" baseline="0" dirty="0" smtClean="0"/>
              <a:t> bound</a:t>
            </a:r>
            <a:r>
              <a:rPr lang="zh-CN" altLang="en-US" baseline="0" dirty="0" smtClean="0"/>
              <a:t>定义了一个问题不可能用少于这个</a:t>
            </a:r>
            <a:r>
              <a:rPr lang="en-US" altLang="zh-CN" baseline="0" dirty="0" smtClean="0"/>
              <a:t>bound</a:t>
            </a:r>
            <a:r>
              <a:rPr lang="zh-CN" altLang="en-US" baseline="0" dirty="0" smtClean="0"/>
              <a:t>的代价去解决</a:t>
            </a:r>
            <a:endParaRPr lang="en-US" altLang="zh-CN" baseline="0" dirty="0" smtClean="0"/>
          </a:p>
          <a:p>
            <a:r>
              <a:rPr lang="en-US" altLang="zh-CN" baseline="0" dirty="0" smtClean="0"/>
              <a:t>Performance</a:t>
            </a:r>
            <a:r>
              <a:rPr lang="zh-CN" altLang="en-US" baseline="0" dirty="0" smtClean="0"/>
              <a:t>是一个算法的</a:t>
            </a:r>
            <a:r>
              <a:rPr lang="en-US" altLang="zh-CN" baseline="0" dirty="0" smtClean="0"/>
              <a:t>promise</a:t>
            </a:r>
            <a:r>
              <a:rPr lang="zh-CN" altLang="en-US" baseline="0" dirty="0" smtClean="0"/>
              <a:t>：最坏情况下一定能用不高于</a:t>
            </a:r>
            <a:r>
              <a:rPr lang="en-US" altLang="zh-CN" baseline="0" dirty="0" smtClean="0"/>
              <a:t>performance</a:t>
            </a:r>
            <a:r>
              <a:rPr lang="zh-CN" altLang="en-US" baseline="0" dirty="0" smtClean="0"/>
              <a:t>的代价去处理一个输入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961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Counting</a:t>
            </a:r>
            <a:r>
              <a:rPr lang="zh-CN" altLang="en-US" dirty="0" smtClean="0"/>
              <a:t>的关键在于“</a:t>
            </a:r>
            <a:r>
              <a:rPr lang="en-US" altLang="zh-CN" dirty="0" smtClean="0"/>
              <a:t>counting+</a:t>
            </a:r>
            <a:r>
              <a:rPr lang="zh-CN" altLang="en-US" dirty="0" smtClean="0"/>
              <a:t>用空间换时间”：</a:t>
            </a:r>
            <a:r>
              <a:rPr lang="en-US" altLang="zh-CN" dirty="0" smtClean="0"/>
              <a:t>counting</a:t>
            </a:r>
            <a:r>
              <a:rPr lang="zh-CN" altLang="en-US" dirty="0" smtClean="0"/>
              <a:t>每个数出现的次数；额外使用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个空间；</a:t>
            </a:r>
            <a:endParaRPr lang="en-US" altLang="zh-CN" dirty="0" smtClean="0"/>
          </a:p>
          <a:p>
            <a:r>
              <a:rPr lang="en-US" altLang="zh-CN" dirty="0" smtClean="0"/>
              <a:t>Radix</a:t>
            </a:r>
            <a:r>
              <a:rPr lang="zh-CN" altLang="en-US" dirty="0" smtClean="0"/>
              <a:t>的关键在于从个位比到最高位，每次比较必须</a:t>
            </a:r>
            <a:r>
              <a:rPr lang="en-US" altLang="zh-CN" dirty="0" smtClean="0"/>
              <a:t>stable</a:t>
            </a:r>
          </a:p>
          <a:p>
            <a:r>
              <a:rPr lang="en-US" altLang="zh-CN" dirty="0" smtClean="0"/>
              <a:t>Bucket</a:t>
            </a:r>
            <a:r>
              <a:rPr lang="zh-CN" altLang="en-US" dirty="0" smtClean="0"/>
              <a:t>的关键在于均匀分布使得桶内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的数量也“均匀”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分析桶排序的性能。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411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45</a:t>
            </a:r>
            <a:r>
              <a:rPr lang="zh-CN" altLang="en-US" dirty="0" smtClean="0"/>
              <a:t>两行统计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出现的次数：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r>
              <a:rPr lang="en-US" altLang="zh-CN" dirty="0" smtClean="0"/>
              <a:t>78</a:t>
            </a:r>
            <a:r>
              <a:rPr lang="zh-CN" altLang="en-US" dirty="0" smtClean="0"/>
              <a:t>两行统计有多少个小于等于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个小于等于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；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个小于等于</a:t>
            </a:r>
            <a:r>
              <a:rPr lang="en-US" altLang="zh-CN" dirty="0" smtClean="0"/>
              <a:t>4,7</a:t>
            </a:r>
            <a:r>
              <a:rPr lang="zh-CN" altLang="en-US" dirty="0" smtClean="0"/>
              <a:t>个小于等于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10,11,12</a:t>
            </a:r>
            <a:r>
              <a:rPr lang="zh-CN" altLang="en-US" dirty="0" smtClean="0"/>
              <a:t>三行从后向前遍历待排序列：有几个小于等于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的，也就是</a:t>
            </a:r>
            <a:r>
              <a:rPr lang="en-US" altLang="zh-CN" dirty="0" smtClean="0"/>
              <a:t>C[A[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就排在这个位置上，然后将</a:t>
            </a:r>
            <a:r>
              <a:rPr lang="en-US" altLang="zh-CN" dirty="0" smtClean="0"/>
              <a:t>C[A[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</a:t>
            </a:r>
            <a:r>
              <a:rPr lang="zh-CN" altLang="en-US" dirty="0" smtClean="0"/>
              <a:t>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889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如果不稳定，最高位排序时会导致排序失败：</a:t>
            </a:r>
            <a:r>
              <a:rPr lang="en-US" altLang="zh-CN" dirty="0" smtClean="0"/>
              <a:t>355</a:t>
            </a:r>
            <a:r>
              <a:rPr lang="zh-CN" altLang="en-US" dirty="0" smtClean="0"/>
              <a:t>被排在</a:t>
            </a:r>
            <a:r>
              <a:rPr lang="en-US" altLang="zh-CN" dirty="0" smtClean="0"/>
              <a:t>329</a:t>
            </a:r>
            <a:r>
              <a:rPr lang="zh-CN" altLang="en-US" dirty="0" smtClean="0"/>
              <a:t>之前。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0171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如果就是语义，无所谓</a:t>
            </a:r>
            <a:r>
              <a:rPr lang="en-US" altLang="zh-CN" dirty="0" smtClean="0"/>
              <a:t>stable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8200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算法可利用的信息越多，算法可能越高效</a:t>
            </a:r>
            <a:endParaRPr lang="en-US" altLang="zh-CN" dirty="0" smtClean="0"/>
          </a:p>
          <a:p>
            <a:r>
              <a:rPr lang="zh-CN" altLang="en-US" dirty="0" smtClean="0"/>
              <a:t>每两个元素处理一次：比较，小的和最小的比，大的和最大的比；</a:t>
            </a:r>
            <a:endParaRPr lang="en-US" altLang="zh-CN" dirty="0" smtClean="0"/>
          </a:p>
          <a:p>
            <a:r>
              <a:rPr lang="en-US" altLang="zh-CN" dirty="0" smtClean="0"/>
              <a:t>1.5n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336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合并的过程自然消失</a:t>
            </a:r>
            <a:endParaRPr lang="en-US" altLang="zh-CN" dirty="0" smtClean="0"/>
          </a:p>
          <a:p>
            <a:r>
              <a:rPr lang="en-US" altLang="zh-CN" dirty="0" smtClean="0"/>
              <a:t>Partition</a:t>
            </a:r>
            <a:r>
              <a:rPr lang="zh-CN" altLang="en-US" dirty="0" smtClean="0"/>
              <a:t>不是简单的二分或者</a:t>
            </a:r>
            <a:r>
              <a:rPr lang="en-US" altLang="zh-CN" dirty="0" smtClean="0"/>
              <a:t>n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的同时，确定了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的位置！</a:t>
            </a:r>
            <a:endParaRPr lang="en-US" altLang="zh-CN" dirty="0" smtClean="0"/>
          </a:p>
          <a:p>
            <a:r>
              <a:rPr lang="zh-CN" altLang="en-US" dirty="0" smtClean="0"/>
              <a:t>充分利用了比较时的信息！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5332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Quick sort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nlgn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randomized selection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随机的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不一定保障平衡，可以变为确定算法去选择</a:t>
            </a:r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290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8A8397-D851-43E9-833F-A25B137C0FD6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3*((n/2*5)-2)=3*(n/10-2)</a:t>
            </a:r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至少将约</a:t>
            </a:r>
            <a:r>
              <a:rPr lang="en-US" altLang="zh-CN" dirty="0" smtClean="0"/>
              <a:t>1/3</a:t>
            </a:r>
            <a:r>
              <a:rPr lang="zh-CN" altLang="en-US" dirty="0" smtClean="0"/>
              <a:t>的元素划到小于它的左边，约</a:t>
            </a:r>
            <a:r>
              <a:rPr lang="en-US" altLang="zh-CN" dirty="0" smtClean="0"/>
              <a:t>1/3</a:t>
            </a:r>
            <a:r>
              <a:rPr lang="zh-CN" altLang="en-US" dirty="0" smtClean="0"/>
              <a:t>的元素划到大于它的右边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5216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67E785-23CC-44E9-8C1E-C7CC14C48E0E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8591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4C558E-CF7E-4522-99CF-37D58D76C7CF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不需要！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63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讨论话题：</a:t>
            </a:r>
            <a:endParaRPr lang="en-US" altLang="zh-CN" dirty="0" smtClean="0"/>
          </a:p>
          <a:p>
            <a:r>
              <a:rPr lang="zh-CN" altLang="en-US" dirty="0" smtClean="0"/>
              <a:t>证明快速排序算法的正确性。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A[j]&gt;</a:t>
            </a:r>
            <a:r>
              <a:rPr lang="en-US" altLang="zh-CN" dirty="0" err="1" smtClean="0"/>
              <a:t>x,j</a:t>
            </a:r>
            <a:r>
              <a:rPr lang="zh-CN" altLang="en-US" dirty="0" smtClean="0"/>
              <a:t>后移一位；如果</a:t>
            </a:r>
            <a:r>
              <a:rPr lang="en-US" altLang="zh-CN" dirty="0" smtClean="0"/>
              <a:t>A[j]&lt;x, A [j]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]+1</a:t>
            </a:r>
            <a:r>
              <a:rPr lang="zh-CN" altLang="en-US" dirty="0" smtClean="0"/>
              <a:t>交换，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均后移一位；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779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T(n)=T(n1)+T(n2)+</a:t>
            </a:r>
            <a:r>
              <a:rPr lang="en-US" altLang="zh-CN" dirty="0" err="1" smtClean="0"/>
              <a:t>cn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n1+n2=n-1.</a:t>
            </a:r>
          </a:p>
          <a:p>
            <a:r>
              <a:rPr lang="zh-CN" altLang="en-US" dirty="0" smtClean="0"/>
              <a:t>但是每次递归调用是，</a:t>
            </a:r>
            <a:r>
              <a:rPr lang="en-US" altLang="zh-CN" dirty="0" smtClean="0"/>
              <a:t>n1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n2</a:t>
            </a:r>
            <a:r>
              <a:rPr lang="zh-CN" altLang="en-US" dirty="0" smtClean="0"/>
              <a:t>都随着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的进展而变化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750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Pivot</a:t>
            </a:r>
            <a:r>
              <a:rPr lang="zh-CN" altLang="en-US" dirty="0" smtClean="0"/>
              <a:t>的选择会导致递归树的高度！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4645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Worst</a:t>
            </a:r>
            <a:r>
              <a:rPr lang="en-US" altLang="zh-CN" baseline="0" dirty="0" smtClean="0"/>
              <a:t> case</a:t>
            </a:r>
            <a:r>
              <a:rPr lang="zh-CN" altLang="en-US" baseline="0" dirty="0" smtClean="0"/>
              <a:t>会以极小极小概率出现：每次</a:t>
            </a:r>
            <a:r>
              <a:rPr lang="en-US" altLang="zh-CN" baseline="0" dirty="0" smtClean="0"/>
              <a:t>pivot</a:t>
            </a:r>
            <a:r>
              <a:rPr lang="zh-CN" altLang="en-US" baseline="0" dirty="0" smtClean="0"/>
              <a:t>都是最大或者最小的；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任意的常量级比例进行</a:t>
            </a:r>
            <a:r>
              <a:rPr lang="en-US" altLang="zh-CN" baseline="0" dirty="0" smtClean="0"/>
              <a:t>partition</a:t>
            </a:r>
            <a:r>
              <a:rPr lang="zh-CN" altLang="en-US" baseline="0" dirty="0" smtClean="0"/>
              <a:t>，都会出现</a:t>
            </a:r>
            <a:r>
              <a:rPr lang="en-US" altLang="zh-CN" baseline="0" dirty="0" err="1" smtClean="0"/>
              <a:t>nlgn</a:t>
            </a:r>
            <a:r>
              <a:rPr lang="zh-CN" altLang="en-US" baseline="0" dirty="0" smtClean="0"/>
              <a:t>的性能。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算法的平均时间渐进复杂度应该靠近</a:t>
            </a:r>
            <a:r>
              <a:rPr lang="en-US" altLang="zh-CN" baseline="0" dirty="0" err="1" smtClean="0"/>
              <a:t>nlgn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700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最好情况就是平衡二叉树，即使不平衡，只要每次不是极不平衡，仍然接近于</a:t>
            </a:r>
            <a:r>
              <a:rPr lang="en-US" altLang="zh-CN" dirty="0" err="1" smtClean="0"/>
              <a:t>nlgn</a:t>
            </a:r>
            <a:endParaRPr lang="en-US" altLang="zh-CN" dirty="0" smtClean="0"/>
          </a:p>
          <a:p>
            <a:r>
              <a:rPr lang="zh-CN" altLang="en-US" dirty="0" smtClean="0"/>
              <a:t>直觉的大胆猜测有两个结果：创新和破坏。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581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代入法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705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quicksort</a:t>
            </a:r>
            <a:r>
              <a:rPr lang="zh-CN" altLang="en-US" dirty="0" smtClean="0"/>
              <a:t>最多调用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，每次调用是常量</a:t>
            </a:r>
            <a:r>
              <a:rPr lang="en-US" altLang="zh-CN" dirty="0" smtClean="0"/>
              <a:t>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5075C-9348-4347-A3E7-2C1614F335AB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008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AC380A-B46E-48CC-B891-B463ECC1702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788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529D6-38A5-49AE-BB5E-79A7508CE4E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248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6A50D-E698-4EF5-B303-B5DD23F0FCC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881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722313"/>
            <a:ext cx="11516784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8151" y="1941513"/>
            <a:ext cx="5369983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4" y="1941513"/>
            <a:ext cx="53721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8351" y="63436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44933" y="63436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33" y="6361113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AE782C-3C07-412F-8687-55A7D794AB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80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6231D-E476-4B6A-B969-95E1ADF533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05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FB4D-AD40-4C47-931A-9C83FBB9D4E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36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1413D-538E-4C4A-9F68-AE34FE0A07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18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4F11D-FF21-4C3F-8EE6-0488499B204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609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018F8-9B09-4571-9FDA-A41F86115D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844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B7D67-8BEC-4090-AE00-D5CA34F3ED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905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48703-632B-41F4-A957-82F927AFCA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45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90648-7B11-4B4F-AC2E-E9380D501A7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284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600AEC79-5305-4CE5-A559-41705D12CDD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Microsoft_Word_97_-_2003___1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2-10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排序与选择</a:t>
            </a:r>
            <a:endParaRPr lang="zh-CN" altLang="zh-CN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02</a:t>
            </a:r>
            <a:r>
              <a:rPr lang="zh-CN" dirty="0" smtClean="0"/>
              <a:t>日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再次观察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124744"/>
            <a:ext cx="6912768" cy="5025604"/>
          </a:xfrm>
        </p:spPr>
      </p:pic>
    </p:spTree>
    <p:extLst>
      <p:ext uri="{BB962C8B-B14F-4D97-AF65-F5344CB8AC3E}">
        <p14:creationId xmlns:p14="http://schemas.microsoft.com/office/powerpoint/2010/main" val="25169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随机快速排序的期望代价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1055440" y="1341438"/>
            <a:ext cx="10152558" cy="1223962"/>
          </a:xfrm>
        </p:spPr>
        <p:txBody>
          <a:bodyPr/>
          <a:lstStyle/>
          <a:p>
            <a:r>
              <a:rPr lang="zh-CN" altLang="en-US" dirty="0" smtClean="0"/>
              <a:t>快速排序的主要代价其实就是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的代价。</a:t>
            </a:r>
            <a:endParaRPr lang="en-US" altLang="zh-CN" dirty="0" smtClean="0"/>
          </a:p>
          <a:p>
            <a:r>
              <a:rPr lang="en-US" altLang="zh-CN" dirty="0" smtClean="0"/>
              <a:t>Partition</a:t>
            </a:r>
            <a:r>
              <a:rPr lang="zh-CN" altLang="en-US" dirty="0" smtClean="0"/>
              <a:t>的代价主要是循环中的比较操作。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2481263"/>
            <a:ext cx="10631384" cy="3191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 smtClean="0"/>
              <a:t>	Our </a:t>
            </a:r>
            <a:r>
              <a:rPr lang="en-US" altLang="zh-CN" dirty="0"/>
              <a:t>goal, therefore, is to compute X, the total number of comparisons </a:t>
            </a:r>
            <a:r>
              <a:rPr lang="en-US" altLang="zh-CN" dirty="0" smtClean="0"/>
              <a:t>performed in </a:t>
            </a:r>
            <a:r>
              <a:rPr lang="en-US" altLang="zh-CN" dirty="0"/>
              <a:t>all calls to PARTITION. We will not attempt to analyze how many </a:t>
            </a:r>
            <a:r>
              <a:rPr lang="en-US" altLang="zh-CN" dirty="0" smtClean="0"/>
              <a:t>comparisons are </a:t>
            </a:r>
            <a:r>
              <a:rPr lang="en-US" altLang="zh-CN" dirty="0"/>
              <a:t>made in </a:t>
            </a:r>
            <a:r>
              <a:rPr lang="en-US" altLang="zh-CN" i="1" dirty="0"/>
              <a:t>each </a:t>
            </a:r>
            <a:r>
              <a:rPr lang="en-US" altLang="zh-CN" dirty="0"/>
              <a:t>call to PARTITION.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9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zh-CN" altLang="en-US" dirty="0" smtClean="0"/>
              <a:t>快速排序的期望时间：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任意给定一个随机待排序列</a:t>
            </a:r>
            <a:r>
              <a:rPr lang="el-GR" altLang="zh-CN" dirty="0" smtClean="0"/>
              <a:t>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X(</a:t>
            </a:r>
            <a:r>
              <a:rPr lang="el-GR" altLang="zh-CN" dirty="0"/>
              <a:t>σ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表示对</a:t>
            </a:r>
            <a:r>
              <a:rPr lang="el-GR" altLang="zh-CN" dirty="0" smtClean="0"/>
              <a:t>σ</a:t>
            </a:r>
            <a:r>
              <a:rPr lang="zh-CN" altLang="en-US" dirty="0" smtClean="0"/>
              <a:t>进行排序</a:t>
            </a:r>
            <a:r>
              <a:rPr lang="zh-CN" altLang="en-US" dirty="0"/>
              <a:t>时</a:t>
            </a:r>
            <a:r>
              <a:rPr lang="zh-CN" altLang="en-US" dirty="0" smtClean="0"/>
              <a:t>进行的比较次数</a:t>
            </a:r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QS</a:t>
            </a:r>
            <a:r>
              <a:rPr lang="zh-CN" altLang="en-US" dirty="0" smtClean="0"/>
              <a:t>中的“比较”的两个事实：</a:t>
            </a:r>
            <a:endParaRPr lang="en-US" altLang="zh-CN" dirty="0" smtClean="0"/>
          </a:p>
          <a:p>
            <a:pPr lvl="1"/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任何两个元素之间最多比较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次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lvl="2"/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比较只发生在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pivot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和其它元素之间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 lvl="1"/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如果将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中元素按照大小重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命名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en-US" altLang="zh-CN" sz="2800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,z</a:t>
            </a:r>
            <a:r>
              <a:rPr lang="en-US" altLang="zh-CN" sz="2800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,…,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en-US" altLang="zh-CN" sz="2800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定义</a:t>
            </a:r>
            <a:r>
              <a:rPr lang="en-US" altLang="zh-CN" sz="2800" dirty="0" err="1">
                <a:latin typeface="华文新魏" pitchFamily="2" charset="-122"/>
                <a:ea typeface="华文新魏" pitchFamily="2" charset="-122"/>
              </a:rPr>
              <a:t>z</a:t>
            </a:r>
            <a:r>
              <a:rPr lang="en-US" altLang="zh-CN" sz="2800" baseline="-25000" dirty="0" err="1" smtClean="0">
                <a:latin typeface="华文新魏" pitchFamily="2" charset="-122"/>
                <a:ea typeface="华文新魏" pitchFamily="2" charset="-122"/>
              </a:rPr>
              <a:t>ij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{z</a:t>
            </a:r>
            <a:r>
              <a:rPr lang="en-US" altLang="zh-CN" sz="28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,z</a:t>
            </a:r>
            <a:r>
              <a:rPr lang="en-US" altLang="zh-CN" sz="2800" baseline="-25000" dirty="0">
                <a:latin typeface="华文新魏" pitchFamily="2" charset="-122"/>
                <a:ea typeface="华文新魏" pitchFamily="2" charset="-122"/>
              </a:rPr>
              <a:t>i+1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,…,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en-US" altLang="zh-CN" sz="28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},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en-US" altLang="zh-CN" sz="2800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en-US" altLang="zh-CN" sz="28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进行比较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iff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en-US" altLang="zh-CN" sz="2800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或者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en-US" altLang="zh-CN" sz="28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800" dirty="0" err="1" smtClean="0">
                <a:latin typeface="华文新魏" pitchFamily="2" charset="-122"/>
                <a:ea typeface="华文新魏" pitchFamily="2" charset="-122"/>
              </a:rPr>
              <a:t>z</a:t>
            </a:r>
            <a:r>
              <a:rPr lang="en-US" altLang="zh-CN" sz="2800" baseline="-25000" dirty="0" err="1">
                <a:latin typeface="华文新魏" pitchFamily="2" charset="-122"/>
                <a:ea typeface="华文新魏" pitchFamily="2" charset="-122"/>
              </a:rPr>
              <a:t>ij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中首先被选为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pivot</a:t>
            </a:r>
            <a:endParaRPr lang="zh-CN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7536160" y="3034566"/>
            <a:ext cx="4364059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为什么？</a:t>
            </a:r>
            <a:endParaRPr lang="en-US" altLang="zh-C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67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如何计算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的期望？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772817"/>
            <a:ext cx="9108504" cy="966139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3501008"/>
            <a:ext cx="325225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48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zh-CN" altLang="en-US" smtClean="0"/>
              <a:t>的期望值</a:t>
            </a:r>
            <a:endParaRPr lang="zh-CN" altLang="en-US" i="1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052514"/>
            <a:ext cx="2170112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1" y="965201"/>
            <a:ext cx="3592513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1" y="2511425"/>
            <a:ext cx="1806575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5473700" y="2349500"/>
            <a:ext cx="4799013" cy="2578101"/>
            <a:chOff x="5473700" y="2349500"/>
            <a:chExt cx="4799013" cy="2578101"/>
          </a:xfrm>
        </p:grpSpPr>
        <p:grpSp>
          <p:nvGrpSpPr>
            <p:cNvPr id="2" name="组合 1"/>
            <p:cNvGrpSpPr/>
            <p:nvPr/>
          </p:nvGrpSpPr>
          <p:grpSpPr>
            <a:xfrm>
              <a:off x="5473700" y="2349500"/>
              <a:ext cx="4718050" cy="2500314"/>
              <a:chOff x="5473700" y="2349500"/>
              <a:chExt cx="4718050" cy="2500314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5473700" y="2349500"/>
                <a:ext cx="227965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6888163" y="2365375"/>
                <a:ext cx="647700" cy="503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392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2738" y="2978151"/>
                <a:ext cx="3529012" cy="1871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" name="Rounded Rectangle 7"/>
            <p:cNvSpPr/>
            <p:nvPr/>
          </p:nvSpPr>
          <p:spPr>
            <a:xfrm>
              <a:off x="6581775" y="2911476"/>
              <a:ext cx="3690938" cy="20161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338513"/>
            <a:ext cx="2881312" cy="275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5" name="TextBox 8"/>
          <p:cNvSpPr txBox="1">
            <a:spLocks noChangeArrowheads="1"/>
          </p:cNvSpPr>
          <p:nvPr/>
        </p:nvSpPr>
        <p:spPr bwMode="auto">
          <a:xfrm>
            <a:off x="4800601" y="3913982"/>
            <a:ext cx="12358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令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00600" y="5300664"/>
            <a:ext cx="511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还能改进吗？</a:t>
            </a:r>
            <a:endParaRPr lang="zh-CN" altLang="en-US" sz="2800" i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63538"/>
            <a:ext cx="7002462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7248526" y="3806826"/>
            <a:ext cx="439209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2000</a:t>
            </a:r>
            <a:r>
              <a:rPr lang="zh-CN" altLang="en-US" sz="2400" dirty="0"/>
              <a:t>年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IEEE Computing in Science and Engineering</a:t>
            </a:r>
            <a:r>
              <a:rPr lang="zh-CN" altLang="en-US" sz="2400" dirty="0"/>
              <a:t> 评选</a:t>
            </a:r>
            <a:r>
              <a:rPr lang="en-US" altLang="zh-CN" sz="2400" dirty="0"/>
              <a:t>20</a:t>
            </a:r>
            <a:r>
              <a:rPr lang="zh-CN" altLang="en-US" sz="2400" dirty="0"/>
              <a:t>世纪对科学与工程发展影响最大的</a:t>
            </a:r>
            <a:r>
              <a:rPr lang="en-US" altLang="zh-CN" sz="2400" dirty="0"/>
              <a:t>10</a:t>
            </a:r>
            <a:r>
              <a:rPr lang="zh-CN" altLang="en-US" sz="2400" dirty="0"/>
              <a:t>个算法</a:t>
            </a:r>
            <a:r>
              <a:rPr lang="en-US" altLang="zh-CN" sz="2400" dirty="0"/>
              <a:t>,</a:t>
            </a:r>
            <a:r>
              <a:rPr lang="zh-CN" altLang="en-US" sz="2400" dirty="0"/>
              <a:t> 快速排序位列其中。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924176"/>
            <a:ext cx="6408663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Decision-tree Model</a:t>
            </a:r>
            <a:endParaRPr lang="zh-CN" altLang="en-US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908051"/>
            <a:ext cx="5903912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7484269" y="1417639"/>
            <a:ext cx="42624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如果允许的操作只是比较</a:t>
            </a:r>
            <a:r>
              <a:rPr lang="en-US" altLang="zh-CN" sz="2800" dirty="0"/>
              <a:t>key</a:t>
            </a:r>
            <a:r>
              <a:rPr lang="zh-CN" altLang="en-US" sz="2800" dirty="0"/>
              <a:t>的值，任一排序过程可以用左边的树表示。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这里，</a:t>
            </a:r>
            <a:r>
              <a:rPr lang="en-US" altLang="zh-CN" sz="2800" i="1" dirty="0"/>
              <a:t>n</a:t>
            </a:r>
            <a:r>
              <a:rPr lang="en-US" altLang="zh-CN" sz="2800" dirty="0"/>
              <a:t>=3</a:t>
            </a:r>
            <a:r>
              <a:rPr lang="zh-CN" altLang="en-US" sz="2800" dirty="0"/>
              <a:t>。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585" y="4506913"/>
            <a:ext cx="10690976" cy="21544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10</a:t>
            </a:r>
            <a:r>
              <a:rPr lang="zh-CN" alt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为什么至少是</a:t>
            </a:r>
            <a:r>
              <a:rPr lang="en-US" altLang="zh-CN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个叶子</a:t>
            </a:r>
            <a:r>
              <a:rPr lang="zh-CN" alt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？长度为</a:t>
            </a:r>
            <a:r>
              <a:rPr lang="en-US" altLang="zh-CN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n</a:t>
            </a:r>
            <a:r>
              <a:rPr lang="zh-CN" alt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宋体" charset="-122"/>
              </a:rPr>
              <a:t>的数列排序决策树呢？</a:t>
            </a:r>
            <a:endParaRPr lang="en-US" altLang="zh-CN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672263" y="4506913"/>
          <a:ext cx="31686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公式" r:id="rId5" imgW="863225" imgH="203112" progId="Equation.3">
                  <p:embed/>
                </p:oleObj>
              </mc:Choice>
              <mc:Fallback>
                <p:oleObj name="公式" r:id="rId5" imgW="86322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4506913"/>
                        <a:ext cx="31686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480" y="1484784"/>
            <a:ext cx="936104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问题的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lower bound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和算法的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performance</a:t>
            </a: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有什么不同，有什么关系？</a:t>
            </a:r>
            <a:endParaRPr lang="en-US" altLang="zh-CN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线性的排序算法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>
          <a:xfrm>
            <a:off x="983432" y="1341439"/>
            <a:ext cx="10225136" cy="4789487"/>
          </a:xfrm>
        </p:spPr>
        <p:txBody>
          <a:bodyPr/>
          <a:lstStyle/>
          <a:p>
            <a:r>
              <a:rPr lang="zh-CN" altLang="en-US" dirty="0" smtClean="0"/>
              <a:t>上面所讨论的</a:t>
            </a:r>
            <a:r>
              <a:rPr lang="en-US" altLang="zh-CN" dirty="0" smtClean="0"/>
              <a:t>lower bound</a:t>
            </a:r>
            <a:r>
              <a:rPr lang="zh-CN" altLang="en-US" dirty="0" smtClean="0"/>
              <a:t>是针对基于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比较的排序算法的。</a:t>
            </a:r>
            <a:endParaRPr lang="en-US" altLang="zh-CN" dirty="0" smtClean="0"/>
          </a:p>
          <a:p>
            <a:r>
              <a:rPr lang="zh-CN" altLang="en-US" dirty="0" smtClean="0"/>
              <a:t>充分利用附加的条件，可得到更高效的算法：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counting sort;</a:t>
            </a:r>
          </a:p>
          <a:p>
            <a:pPr lvl="1"/>
            <a:r>
              <a:rPr lang="en-US" altLang="zh-CN" dirty="0" smtClean="0"/>
              <a:t>radix sort;</a:t>
            </a:r>
          </a:p>
          <a:p>
            <a:pPr lvl="1"/>
            <a:r>
              <a:rPr lang="en-US" altLang="zh-CN" dirty="0" smtClean="0"/>
              <a:t>bucket sort;</a:t>
            </a:r>
            <a:endParaRPr lang="zh-CN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11624" y="4581129"/>
            <a:ext cx="7128793" cy="11387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12</a:t>
            </a:r>
            <a:r>
              <a:rPr lang="zh-CN" altLang="en-US" sz="36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32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利用了什么条件，为什么能提高效率？</a:t>
            </a:r>
            <a:endParaRPr lang="en-US" altLang="zh-CN" sz="32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133600" y="2667000"/>
          <a:ext cx="8001000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4" imgW="5274564" imgH="1772412" progId="Word.Document.8">
                  <p:embed/>
                </p:oleObj>
              </mc:Choice>
              <mc:Fallback>
                <p:oleObj name="Document" r:id="rId4" imgW="5274564" imgH="17724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8001000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895600" y="31242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[first]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8458200" y="3124200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[last]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752600" y="4572000"/>
            <a:ext cx="2362200" cy="9159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for any element in this segment, the key is </a:t>
            </a:r>
            <a:r>
              <a:rPr lang="en-US" altLang="zh-CN" sz="1800" b="1" i="1">
                <a:solidFill>
                  <a:srgbClr val="FF0000"/>
                </a:solidFill>
              </a:rPr>
              <a:t>less than pivot</a:t>
            </a:r>
            <a:r>
              <a:rPr lang="en-US" altLang="zh-CN" sz="1800"/>
              <a:t>.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7772401" y="4419600"/>
            <a:ext cx="2644775" cy="9159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for any element in this segment, the key is </a:t>
            </a:r>
            <a:r>
              <a:rPr lang="en-US" altLang="zh-CN" sz="1800" b="1" i="1">
                <a:solidFill>
                  <a:srgbClr val="FF0000"/>
                </a:solidFill>
              </a:rPr>
              <a:t>not less than pivot</a:t>
            </a:r>
            <a:r>
              <a:rPr lang="en-US" altLang="zh-CN" sz="180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34957" y="548681"/>
            <a:ext cx="5960705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你能否利用下图解释快速排序的基本思想</a:t>
            </a:r>
            <a:r>
              <a:rPr lang="en-US" altLang="zh-CN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  <a:r>
              <a:rPr lang="zh-CN" alt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 </a:t>
            </a:r>
            <a:endParaRPr lang="en-US" altLang="zh-CN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Counting sort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18" y="1268760"/>
            <a:ext cx="7058025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268760"/>
            <a:ext cx="5534714" cy="18722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28049" y="5013176"/>
            <a:ext cx="505435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比较排序算法的下界不是</a:t>
            </a:r>
            <a:r>
              <a:rPr lang="en-US" altLang="zh-CN" sz="2800" dirty="0" err="1" smtClean="0"/>
              <a:t>nlgn</a:t>
            </a:r>
            <a:r>
              <a:rPr lang="zh-CN" altLang="en-US" sz="2800" dirty="0" smtClean="0"/>
              <a:t>吗？这个排序算法怎么会是线性的呢？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770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89" y="1628800"/>
            <a:ext cx="5398552" cy="164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2135560" y="3140968"/>
            <a:ext cx="1800200" cy="339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9416" y="474132"/>
            <a:ext cx="4608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Radix sort:</a:t>
            </a:r>
            <a:endParaRPr lang="zh-CN" altLang="en-US" sz="4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677594"/>
            <a:ext cx="6010787" cy="2815179"/>
          </a:xfrm>
          <a:prstGeom prst="rect">
            <a:avLst/>
          </a:prstGeom>
        </p:spPr>
      </p:pic>
      <p:sp>
        <p:nvSpPr>
          <p:cNvPr id="7" name="云形 6"/>
          <p:cNvSpPr/>
          <p:nvPr/>
        </p:nvSpPr>
        <p:spPr>
          <a:xfrm>
            <a:off x="6528048" y="836712"/>
            <a:ext cx="5184576" cy="273630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假设我们没有用稳定算法进行</a:t>
            </a:r>
            <a:r>
              <a:rPr lang="en-US" altLang="zh-CN" sz="2800" dirty="0" smtClean="0">
                <a:solidFill>
                  <a:srgbClr val="FF0000"/>
                </a:solidFill>
              </a:rPr>
              <a:t>digit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2800" dirty="0" smtClean="0">
                <a:solidFill>
                  <a:srgbClr val="FF0000"/>
                </a:solidFill>
              </a:rPr>
              <a:t>的排序，你能举一个例子说明排序失败吗？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Bucket sort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1844824"/>
            <a:ext cx="8124677" cy="3744416"/>
          </a:xfrm>
          <a:prstGeom prst="rect">
            <a:avLst/>
          </a:prstGeom>
        </p:spPr>
      </p:pic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80" y="1844824"/>
            <a:ext cx="4090233" cy="2993882"/>
          </a:xfrm>
        </p:spPr>
      </p:pic>
    </p:spTree>
    <p:extLst>
      <p:ext uri="{BB962C8B-B14F-4D97-AF65-F5344CB8AC3E}">
        <p14:creationId xmlns:p14="http://schemas.microsoft.com/office/powerpoint/2010/main" val="29466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9617" y="1988841"/>
            <a:ext cx="7096027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13: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什么是“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stable sort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”，在算法设计中有什么意义？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95400" y="293142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问题求解与信息收集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>
          <a:xfrm>
            <a:off x="551384" y="1412875"/>
            <a:ext cx="11089232" cy="2808288"/>
          </a:xfrm>
        </p:spPr>
        <p:txBody>
          <a:bodyPr/>
          <a:lstStyle/>
          <a:p>
            <a:r>
              <a:rPr lang="zh-CN" altLang="en-US" dirty="0" smtClean="0"/>
              <a:t>问题：任给一个长度为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的序列，其元素属于一个全序集，找出其中的最小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最大元素。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需要执行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-1</a:t>
            </a:r>
            <a:r>
              <a:rPr lang="zh-CN" altLang="en-US" dirty="0" smtClean="0"/>
              <a:t>次比较操作</a:t>
            </a:r>
            <a:endParaRPr lang="en-US" altLang="zh-CN" dirty="0" smtClean="0"/>
          </a:p>
          <a:p>
            <a:r>
              <a:rPr lang="zh-CN" altLang="en-US" dirty="0" smtClean="0"/>
              <a:t>但是：如果问题是要既找出最小元素，也找出最大元素，并不需要执行</a:t>
            </a:r>
            <a:r>
              <a:rPr lang="en-US" altLang="zh-CN" dirty="0" smtClean="0"/>
              <a:t>2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-2</a:t>
            </a:r>
            <a:r>
              <a:rPr lang="zh-CN" altLang="en-US" dirty="0" smtClean="0"/>
              <a:t>次操作。</a:t>
            </a:r>
            <a:endParaRPr lang="en-US" altLang="zh-CN" dirty="0" smtClean="0"/>
          </a:p>
        </p:txBody>
      </p:sp>
      <p:sp>
        <p:nvSpPr>
          <p:cNvPr id="5" name="Rectangle 4"/>
          <p:cNvSpPr/>
          <p:nvPr/>
        </p:nvSpPr>
        <p:spPr>
          <a:xfrm>
            <a:off x="3680114" y="4480421"/>
            <a:ext cx="4831772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14</a:t>
            </a: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：为什么？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Selection Problem</a:t>
            </a:r>
            <a:endParaRPr lang="zh-CN" altLang="en-US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096964"/>
            <a:ext cx="712946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1559496" y="4941168"/>
            <a:ext cx="94333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这个算法很象</a:t>
            </a:r>
            <a:r>
              <a:rPr lang="en-US" altLang="zh-CN" sz="2400" dirty="0"/>
              <a:t>Quicksort</a:t>
            </a:r>
            <a:r>
              <a:rPr lang="zh-CN" altLang="en-US" sz="2400" i="1" dirty="0"/>
              <a:t>，</a:t>
            </a:r>
            <a:r>
              <a:rPr lang="zh-CN" altLang="en-US" sz="2400" dirty="0"/>
              <a:t>但只需要对一个子问题递归。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采用特殊的方法选择</a:t>
            </a:r>
            <a:r>
              <a:rPr lang="en-US" altLang="zh-CN" sz="2400" dirty="0"/>
              <a:t>pivot</a:t>
            </a:r>
            <a:r>
              <a:rPr lang="zh-CN" altLang="en-US" sz="2400" dirty="0"/>
              <a:t>，可以得到保证一定均衡的</a:t>
            </a:r>
            <a:r>
              <a:rPr lang="zh-CN" altLang="en-US" sz="2400" b="1" dirty="0">
                <a:solidFill>
                  <a:srgbClr val="FF0000"/>
                </a:solidFill>
              </a:rPr>
              <a:t>确定</a:t>
            </a:r>
            <a:r>
              <a:rPr lang="zh-CN" altLang="en-US" sz="2400" dirty="0"/>
              <a:t>算法！得到最坏情况下的线性算法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bldLvl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2857618" y="3446241"/>
            <a:ext cx="3167668" cy="1368470"/>
            <a:chOff x="4193964" y="2493340"/>
            <a:chExt cx="2647836" cy="1368470"/>
          </a:xfrm>
        </p:grpSpPr>
        <p:grpSp>
          <p:nvGrpSpPr>
            <p:cNvPr id="84" name="组合 83"/>
            <p:cNvGrpSpPr/>
            <p:nvPr/>
          </p:nvGrpSpPr>
          <p:grpSpPr>
            <a:xfrm>
              <a:off x="4193964" y="2493340"/>
              <a:ext cx="2647836" cy="1368470"/>
              <a:chOff x="1584627" y="2492896"/>
              <a:chExt cx="2411309" cy="886048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6" name="圆角矩形 85"/>
              <p:cNvSpPr/>
              <p:nvPr/>
            </p:nvSpPr>
            <p:spPr>
              <a:xfrm>
                <a:off x="1584627" y="2492896"/>
                <a:ext cx="2411309" cy="88604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650856" y="2719608"/>
                <a:ext cx="338252" cy="33877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5235796" y="3239617"/>
              <a:ext cx="502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&lt;</a:t>
              </a:r>
              <a:r>
                <a:rPr lang="en-US" altLang="zh-CN" dirty="0" smtClean="0"/>
                <a:t>m*</a:t>
              </a:r>
              <a:endParaRPr lang="zh-CN" altLang="en-US" dirty="0"/>
            </a:p>
          </p:txBody>
        </p:sp>
      </p:grpSp>
      <p:grpSp>
        <p:nvGrpSpPr>
          <p:cNvPr id="109570" name="组合 109569"/>
          <p:cNvGrpSpPr/>
          <p:nvPr/>
        </p:nvGrpSpPr>
        <p:grpSpPr>
          <a:xfrm>
            <a:off x="5717963" y="2493340"/>
            <a:ext cx="2963400" cy="1368470"/>
            <a:chOff x="4193964" y="2493340"/>
            <a:chExt cx="2647836" cy="1368470"/>
          </a:xfrm>
        </p:grpSpPr>
        <p:grpSp>
          <p:nvGrpSpPr>
            <p:cNvPr id="78" name="组合 77"/>
            <p:cNvGrpSpPr/>
            <p:nvPr/>
          </p:nvGrpSpPr>
          <p:grpSpPr>
            <a:xfrm>
              <a:off x="4193964" y="2493340"/>
              <a:ext cx="2647836" cy="1368470"/>
              <a:chOff x="1584627" y="2492896"/>
              <a:chExt cx="2411309" cy="886048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9" name="圆角矩形 78"/>
              <p:cNvSpPr/>
              <p:nvPr/>
            </p:nvSpPr>
            <p:spPr>
              <a:xfrm>
                <a:off x="1584627" y="2492896"/>
                <a:ext cx="2411309" cy="886048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650856" y="2719608"/>
                <a:ext cx="344612" cy="33877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</p:grpSp>
        <p:sp>
          <p:nvSpPr>
            <p:cNvPr id="109569" name="文本框 109568"/>
            <p:cNvSpPr txBox="1"/>
            <p:nvPr/>
          </p:nvSpPr>
          <p:spPr>
            <a:xfrm>
              <a:off x="5042183" y="2621865"/>
              <a:ext cx="537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&gt;m*</a:t>
              </a:r>
              <a:endParaRPr lang="zh-CN" alt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139854" y="3903453"/>
            <a:ext cx="2548434" cy="886048"/>
            <a:chOff x="1584627" y="2492896"/>
            <a:chExt cx="2411309" cy="88604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6" name="圆角矩形 75"/>
            <p:cNvSpPr/>
            <p:nvPr/>
          </p:nvSpPr>
          <p:spPr>
            <a:xfrm>
              <a:off x="1584627" y="2492896"/>
              <a:ext cx="2411309" cy="8860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440038" y="2666515"/>
              <a:ext cx="42044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D</a:t>
              </a:r>
              <a:endParaRPr lang="zh-CN" altLang="en-US" sz="2800" dirty="0"/>
            </a:p>
          </p:txBody>
        </p:sp>
      </p:grpSp>
      <p:grpSp>
        <p:nvGrpSpPr>
          <p:cNvPr id="109568" name="组合 109567"/>
          <p:cNvGrpSpPr/>
          <p:nvPr/>
        </p:nvGrpSpPr>
        <p:grpSpPr>
          <a:xfrm>
            <a:off x="2872101" y="2492896"/>
            <a:ext cx="2647836" cy="886048"/>
            <a:chOff x="1584627" y="2492896"/>
            <a:chExt cx="2411309" cy="886048"/>
          </a:xfrm>
        </p:grpSpPr>
        <p:sp>
          <p:nvSpPr>
            <p:cNvPr id="12" name="圆角矩形 11"/>
            <p:cNvSpPr/>
            <p:nvPr/>
          </p:nvSpPr>
          <p:spPr>
            <a:xfrm>
              <a:off x="1584627" y="2492896"/>
              <a:ext cx="2411309" cy="886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50856" y="2719608"/>
              <a:ext cx="385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</p:grp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89" y="404813"/>
            <a:ext cx="7196137" cy="762000"/>
          </a:xfrm>
        </p:spPr>
        <p:txBody>
          <a:bodyPr/>
          <a:lstStyle/>
          <a:p>
            <a:r>
              <a:rPr lang="en-US" altLang="zh-CN" smtClean="0"/>
              <a:t>Partition Improved: the Strategy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459348" y="1660798"/>
            <a:ext cx="4600575" cy="400050"/>
          </a:xfrm>
          <a:prstGeom prst="rect">
            <a:avLst/>
          </a:prstGeom>
          <a:solidFill>
            <a:srgbClr val="FFFF99"/>
          </a:solidFill>
          <a:ln w="31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All the elements are put in groups of 5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 flipH="1" flipV="1">
            <a:off x="2016721" y="2852767"/>
            <a:ext cx="404812" cy="1528762"/>
          </a:xfrm>
          <a:prstGeom prst="downArrow">
            <a:avLst>
              <a:gd name="adj1" fmla="val 50000"/>
              <a:gd name="adj2" fmla="val 9441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 rot="5400000">
            <a:off x="898328" y="3625086"/>
            <a:ext cx="1763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Increasing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2681287" y="3322948"/>
            <a:ext cx="6205538" cy="5857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8831398" y="3421858"/>
            <a:ext cx="1322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Medians</a:t>
            </a:r>
          </a:p>
        </p:txBody>
      </p:sp>
      <p:sp>
        <p:nvSpPr>
          <p:cNvPr id="109578" name="AutoShape 10"/>
          <p:cNvSpPr>
            <a:spLocks noChangeArrowheads="1"/>
          </p:cNvSpPr>
          <p:nvPr/>
        </p:nvSpPr>
        <p:spPr bwMode="auto">
          <a:xfrm>
            <a:off x="4667668" y="4929858"/>
            <a:ext cx="2339975" cy="406400"/>
          </a:xfrm>
          <a:prstGeom prst="rightArrow">
            <a:avLst>
              <a:gd name="adj1" fmla="val 50000"/>
              <a:gd name="adj2" fmla="val 143945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420017" y="5434684"/>
            <a:ext cx="315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Increasing by medians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55788" y="2629794"/>
            <a:ext cx="159892" cy="2023342"/>
            <a:chOff x="1691680" y="2276872"/>
            <a:chExt cx="159892" cy="2023342"/>
          </a:xfrm>
        </p:grpSpPr>
        <p:sp>
          <p:nvSpPr>
            <p:cNvPr id="2" name="椭圆 1"/>
            <p:cNvSpPr/>
            <p:nvPr/>
          </p:nvSpPr>
          <p:spPr>
            <a:xfrm>
              <a:off x="1691680" y="227687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274637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691680" y="321587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07556" y="36853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691680" y="415619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98690" y="2629794"/>
            <a:ext cx="159892" cy="2023342"/>
            <a:chOff x="1691680" y="2276872"/>
            <a:chExt cx="159892" cy="2023342"/>
          </a:xfrm>
        </p:grpSpPr>
        <p:sp>
          <p:nvSpPr>
            <p:cNvPr id="19" name="椭圆 18"/>
            <p:cNvSpPr/>
            <p:nvPr/>
          </p:nvSpPr>
          <p:spPr>
            <a:xfrm>
              <a:off x="1691680" y="227687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691680" y="274637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91680" y="321587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707556" y="36853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691680" y="415619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12372" y="2625801"/>
            <a:ext cx="159892" cy="2023342"/>
            <a:chOff x="1691680" y="2276872"/>
            <a:chExt cx="159892" cy="2023342"/>
          </a:xfrm>
        </p:grpSpPr>
        <p:sp>
          <p:nvSpPr>
            <p:cNvPr id="25" name="椭圆 24"/>
            <p:cNvSpPr/>
            <p:nvPr/>
          </p:nvSpPr>
          <p:spPr>
            <a:xfrm>
              <a:off x="1691680" y="227687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691680" y="274637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691680" y="321587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707556" y="36853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691680" y="415619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16028" y="2625801"/>
            <a:ext cx="159892" cy="2023342"/>
            <a:chOff x="1691680" y="2276872"/>
            <a:chExt cx="159892" cy="2023342"/>
          </a:xfrm>
        </p:grpSpPr>
        <p:sp>
          <p:nvSpPr>
            <p:cNvPr id="31" name="椭圆 30"/>
            <p:cNvSpPr/>
            <p:nvPr/>
          </p:nvSpPr>
          <p:spPr>
            <a:xfrm>
              <a:off x="1691680" y="227687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691680" y="274637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91680" y="321587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707556" y="36853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691680" y="415619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96148" y="2610387"/>
            <a:ext cx="159892" cy="2023342"/>
            <a:chOff x="1691680" y="2276872"/>
            <a:chExt cx="159892" cy="2023342"/>
          </a:xfrm>
        </p:grpSpPr>
        <p:sp>
          <p:nvSpPr>
            <p:cNvPr id="37" name="椭圆 36"/>
            <p:cNvSpPr/>
            <p:nvPr/>
          </p:nvSpPr>
          <p:spPr>
            <a:xfrm>
              <a:off x="1691680" y="227687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691680" y="274637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691680" y="321587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07556" y="36853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691680" y="415619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792092" y="2616177"/>
            <a:ext cx="159892" cy="2023342"/>
            <a:chOff x="1691680" y="2276872"/>
            <a:chExt cx="159892" cy="2023342"/>
          </a:xfrm>
        </p:grpSpPr>
        <p:sp>
          <p:nvSpPr>
            <p:cNvPr id="43" name="椭圆 42"/>
            <p:cNvSpPr/>
            <p:nvPr/>
          </p:nvSpPr>
          <p:spPr>
            <a:xfrm>
              <a:off x="1691680" y="227687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691680" y="274637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691680" y="321587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07556" y="36853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691680" y="415619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752184" y="2609730"/>
            <a:ext cx="159892" cy="2023342"/>
            <a:chOff x="1691680" y="2276872"/>
            <a:chExt cx="159892" cy="2023342"/>
          </a:xfrm>
        </p:grpSpPr>
        <p:sp>
          <p:nvSpPr>
            <p:cNvPr id="49" name="椭圆 48"/>
            <p:cNvSpPr/>
            <p:nvPr/>
          </p:nvSpPr>
          <p:spPr>
            <a:xfrm>
              <a:off x="1691680" y="227687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691680" y="274637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691680" y="321587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707556" y="36853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691680" y="415619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08628" y="1382524"/>
            <a:ext cx="5350857" cy="155960"/>
            <a:chOff x="1603796" y="1484784"/>
            <a:chExt cx="5350857" cy="155960"/>
          </a:xfrm>
        </p:grpSpPr>
        <p:sp>
          <p:nvSpPr>
            <p:cNvPr id="4" name="椭圆 3"/>
            <p:cNvSpPr/>
            <p:nvPr/>
          </p:nvSpPr>
          <p:spPr>
            <a:xfrm>
              <a:off x="1603796" y="1492300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980432" y="1504244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332174" y="1484784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843808" y="1492300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707184" y="1492300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379751" y="1492300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067585" y="1492300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5734050" y="1492300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221686" y="1492300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6794761" y="1492300"/>
              <a:ext cx="159892" cy="136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367270" y="3431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907806" y="3431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45" idx="3"/>
          </p:cNvCxnSpPr>
          <p:nvPr/>
        </p:nvCxnSpPr>
        <p:spPr>
          <a:xfrm flipV="1">
            <a:off x="3552045" y="3678108"/>
            <a:ext cx="2261138" cy="1695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18273" y="5123672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Median of </a:t>
            </a:r>
          </a:p>
          <a:p>
            <a:pPr algn="ctr"/>
            <a:r>
              <a:rPr lang="en-US" altLang="zh-CN" sz="2000" dirty="0"/>
              <a:t>the medians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5748176" y="3523070"/>
            <a:ext cx="203808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47928" y="32129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09572" name="文本框 109571"/>
          <p:cNvSpPr txBox="1"/>
          <p:nvPr/>
        </p:nvSpPr>
        <p:spPr>
          <a:xfrm>
            <a:off x="8027751" y="5188337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|B</a:t>
            </a:r>
            <a:r>
              <a:rPr lang="en-US" altLang="zh-CN" sz="2800" dirty="0" smtClean="0">
                <a:solidFill>
                  <a:srgbClr val="FF0000"/>
                </a:solidFill>
              </a:rPr>
              <a:t>|&gt;=3n/10-6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109574" grpId="0" animBg="1"/>
      <p:bldP spid="25607" grpId="0"/>
      <p:bldP spid="25608" grpId="0" animBg="1"/>
      <p:bldP spid="25609" grpId="0"/>
      <p:bldP spid="109578" grpId="0" animBg="1"/>
      <p:bldP spid="25611" grpId="0"/>
      <p:bldP spid="6" grpId="0"/>
      <p:bldP spid="66" grpId="0"/>
      <p:bldP spid="9" grpId="0"/>
      <p:bldP spid="10" grpId="0" animBg="1"/>
      <p:bldP spid="11" grpId="0"/>
      <p:bldP spid="1095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 the Partition and recursive call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寻找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*, 5</a:t>
            </a:r>
            <a:r>
              <a:rPr lang="zh-CN" altLang="en-US" dirty="0" smtClean="0"/>
              <a:t>个元素小组的中位数集合的中位数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个元素小组的中位数寻找，需要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次比较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采用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数组</a:t>
            </a:r>
            <a:r>
              <a:rPr lang="zh-CN" altLang="en-US" dirty="0" smtClean="0"/>
              <a:t>进行划分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区中所有元素和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 smtClean="0"/>
              <a:t>令</a:t>
            </a:r>
            <a:r>
              <a:rPr lang="en-US" altLang="zh-CN" dirty="0" smtClean="0"/>
              <a:t> 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{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|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</a:t>
            </a:r>
            <a:r>
              <a:rPr lang="en-US" altLang="zh-CN" i="1" dirty="0" err="1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*}</a:t>
            </a:r>
          </a:p>
          <a:p>
            <a:pPr lvl="1"/>
            <a:r>
              <a:rPr lang="zh-CN" altLang="en-US" dirty="0" smtClean="0"/>
              <a:t>令</a:t>
            </a:r>
            <a:r>
              <a:rPr lang="en-US" altLang="zh-CN" dirty="0" smtClean="0"/>
              <a:t> 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{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|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</a:t>
            </a:r>
            <a:r>
              <a:rPr lang="en-US" altLang="zh-CN" i="1" dirty="0" err="1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*}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dirty="0"/>
              <a:t>|S1</a:t>
            </a:r>
            <a:r>
              <a:rPr lang="en-US" altLang="zh-CN" dirty="0" smtClean="0"/>
              <a:t>|+1,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A[</a:t>
            </a:r>
            <a:r>
              <a:rPr lang="en-US" altLang="zh-CN" dirty="0"/>
              <a:t>|S1</a:t>
            </a:r>
            <a:r>
              <a:rPr lang="en-US" altLang="zh-CN" dirty="0" smtClean="0"/>
              <a:t>|+1]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&lt;=|S1|,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 S1</a:t>
            </a:r>
            <a:r>
              <a:rPr lang="zh-CN" altLang="en-US" dirty="0" smtClean="0"/>
              <a:t>递归寻找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顺序数</a:t>
            </a:r>
            <a:r>
              <a:rPr lang="en-US" altLang="zh-CN" dirty="0" smtClean="0"/>
              <a:t>; </a:t>
            </a:r>
            <a:r>
              <a:rPr lang="zh-CN" altLang="en-US" dirty="0" smtClean="0"/>
              <a:t>否则在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中递归寻找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</a:t>
            </a:r>
            <a:r>
              <a:rPr lang="en-US" altLang="zh-CN" dirty="0"/>
              <a:t>|S1</a:t>
            </a:r>
            <a:r>
              <a:rPr lang="en-US" altLang="zh-CN" dirty="0" smtClean="0"/>
              <a:t>|-1</a:t>
            </a:r>
            <a:r>
              <a:rPr lang="zh-CN" altLang="en-US" dirty="0" smtClean="0"/>
              <a:t>顺序数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0414" y="549276"/>
            <a:ext cx="8097837" cy="701675"/>
          </a:xfrm>
        </p:spPr>
        <p:txBody>
          <a:bodyPr/>
          <a:lstStyle/>
          <a:p>
            <a:r>
              <a:rPr lang="en-US" altLang="zh-CN" sz="4000"/>
              <a:t>Counting the Number of Comparisons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24508405"/>
              </p:ext>
            </p:extLst>
          </p:nvPr>
        </p:nvGraphicFramePr>
        <p:xfrm>
          <a:off x="2208214" y="2665413"/>
          <a:ext cx="55657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公式" r:id="rId4" imgW="2869920" imgH="330120" progId="Equation.3">
                  <p:embed/>
                </p:oleObj>
              </mc:Choice>
              <mc:Fallback>
                <p:oleObj name="公式" r:id="rId4" imgW="286992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665413"/>
                        <a:ext cx="55657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691840" y="3395663"/>
            <a:ext cx="2295525" cy="1020762"/>
            <a:chOff x="167839" y="3395663"/>
            <a:chExt cx="2295525" cy="1020762"/>
          </a:xfrm>
        </p:grpSpPr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167839" y="3770313"/>
              <a:ext cx="2295525" cy="646112"/>
            </a:xfrm>
            <a:prstGeom prst="rect">
              <a:avLst/>
            </a:prstGeom>
            <a:solidFill>
              <a:srgbClr val="FFFF00"/>
            </a:solidFill>
            <a:ln w="57150" cmpd="thinThick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Finding the median in every group of 5</a:t>
              </a:r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 flipV="1">
              <a:off x="1424394" y="3395663"/>
              <a:ext cx="718731" cy="39846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24191" y="2435227"/>
            <a:ext cx="2730690" cy="1015663"/>
            <a:chOff x="6300191" y="2435226"/>
            <a:chExt cx="2730690" cy="1015663"/>
          </a:xfrm>
        </p:grpSpPr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6644869" y="2435226"/>
              <a:ext cx="2386012" cy="1015663"/>
            </a:xfrm>
            <a:prstGeom prst="rect">
              <a:avLst/>
            </a:prstGeom>
            <a:solidFill>
              <a:srgbClr val="FFFF00"/>
            </a:solidFill>
            <a:ln w="57150" cmpd="thinThick" algn="ctr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The extreme case: all the elements in A</a:t>
              </a:r>
              <a:r>
                <a:rPr lang="en-US" altLang="zh-CN" sz="2000" dirty="0">
                  <a:sym typeface="Symbol" panose="05050102010706020507" pitchFamily="18" charset="2"/>
                </a:rPr>
                <a:t>D in one subset.</a:t>
              </a: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H="1">
              <a:off x="6300191" y="2499518"/>
              <a:ext cx="300226" cy="281409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80485" y="3140967"/>
            <a:ext cx="4152939" cy="1376546"/>
            <a:chOff x="4256484" y="3140967"/>
            <a:chExt cx="4152939" cy="1376546"/>
          </a:xfrm>
        </p:grpSpPr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5350311" y="3809627"/>
              <a:ext cx="3059112" cy="707886"/>
            </a:xfrm>
            <a:prstGeom prst="rect">
              <a:avLst/>
            </a:prstGeom>
            <a:solidFill>
              <a:srgbClr val="FFFF00"/>
            </a:solidFill>
            <a:ln w="57150" cmpd="thinThick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Comparing all the elements in A</a:t>
              </a:r>
              <a:r>
                <a:rPr lang="en-US" altLang="zh-CN" sz="2000" dirty="0">
                  <a:sym typeface="Symbol" panose="05050102010706020507" pitchFamily="18" charset="2"/>
                </a:rPr>
                <a:t>D with </a:t>
              </a:r>
              <a:r>
                <a:rPr lang="en-US" altLang="zh-CN" sz="2000" i="1" dirty="0">
                  <a:sym typeface="Symbol" panose="05050102010706020507" pitchFamily="18" charset="2"/>
                </a:rPr>
                <a:t>m</a:t>
              </a:r>
              <a:r>
                <a:rPr lang="en-US" altLang="zh-CN" sz="2000" dirty="0">
                  <a:sym typeface="Symbol" panose="05050102010706020507" pitchFamily="18" charset="2"/>
                </a:rPr>
                <a:t>*</a:t>
              </a:r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flipH="1" flipV="1">
              <a:off x="4256484" y="3140967"/>
              <a:ext cx="1077079" cy="653157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18001" y="3305176"/>
            <a:ext cx="2295525" cy="1349375"/>
            <a:chOff x="2794000" y="3305175"/>
            <a:chExt cx="2295525" cy="1349375"/>
          </a:xfrm>
        </p:grpSpPr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2794000" y="4008438"/>
              <a:ext cx="2295525" cy="646112"/>
            </a:xfrm>
            <a:prstGeom prst="rect">
              <a:avLst/>
            </a:prstGeom>
            <a:solidFill>
              <a:srgbClr val="FFFF00"/>
            </a:solidFill>
            <a:ln w="57150" cmpd="thinThick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Finding the median of the medians</a:t>
              </a:r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V="1">
              <a:off x="2979738" y="3305175"/>
              <a:ext cx="440134" cy="70961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78401" y="5077994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可使用代入法求解上述递归式：</a:t>
            </a:r>
            <a:r>
              <a:rPr lang="en-US" altLang="zh-CN" sz="2800" dirty="0" smtClean="0"/>
              <a:t>T(n)=O(n)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2678401" y="5805264"/>
            <a:ext cx="6683474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我们还需要分析这个算法的平均执行时间吗？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569" y="2132856"/>
            <a:ext cx="7632849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15: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比较</a:t>
            </a:r>
            <a:r>
              <a:rPr lang="en-US" altLang="zh-CN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次找出</a:t>
            </a:r>
            <a:r>
              <a:rPr lang="en-US" altLang="zh-CN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个数中的中位数</a:t>
            </a:r>
            <a:r>
              <a:rPr lang="en-US" altLang="zh-CN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比你想像的要难</a:t>
            </a:r>
            <a:r>
              <a:rPr lang="en-US" altLang="zh-CN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你试试</a:t>
            </a:r>
            <a:r>
              <a:rPr lang="en-US" altLang="zh-CN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908050"/>
            <a:ext cx="6769100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23592" y="3501008"/>
            <a:ext cx="7344815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2: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都是用</a:t>
            </a:r>
            <a:r>
              <a:rPr lang="en-US" altLang="zh-CN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divide-and conquer</a:t>
            </a:r>
            <a:r>
              <a:rPr lang="zh-CN" alt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策略</a:t>
            </a:r>
            <a:r>
              <a:rPr lang="en-US" altLang="zh-CN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这与</a:t>
            </a:r>
            <a:r>
              <a:rPr lang="en-US" altLang="zh-CN" sz="3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Mergesort</a:t>
            </a:r>
            <a:r>
              <a:rPr lang="zh-CN" alt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有什么不同</a:t>
            </a:r>
            <a:r>
              <a:rPr lang="en-US" altLang="zh-CN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请解决</a:t>
            </a:r>
            <a:r>
              <a:rPr lang="en-US" altLang="zh-CN" dirty="0" smtClean="0"/>
              <a:t>TC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problem 7.4</a:t>
            </a:r>
          </a:p>
          <a:p>
            <a:r>
              <a:rPr lang="zh-CN" altLang="en-US" dirty="0" smtClean="0"/>
              <a:t>请分析</a:t>
            </a:r>
            <a:r>
              <a:rPr lang="en-US" altLang="zh-CN" dirty="0" smtClean="0"/>
              <a:t>random-selection</a:t>
            </a:r>
            <a:r>
              <a:rPr lang="zh-CN" altLang="en-US" dirty="0" smtClean="0"/>
              <a:t>算法的渐进期望时间复杂度。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19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135188" y="1341439"/>
            <a:ext cx="8075612" cy="4789487"/>
          </a:xfrm>
        </p:spPr>
        <p:txBody>
          <a:bodyPr/>
          <a:lstStyle/>
          <a:p>
            <a:r>
              <a:rPr lang="en-US" altLang="zh-CN" dirty="0" smtClean="0"/>
              <a:t>TC</a:t>
            </a:r>
            <a:r>
              <a:rPr lang="zh-CN" altLang="en-US" dirty="0" smtClean="0"/>
              <a:t> 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Ex.7.1-3; </a:t>
            </a:r>
            <a:r>
              <a:rPr lang="en-US" altLang="zh-CN" dirty="0" smtClean="0"/>
              <a:t>7.2-4; 7.3-2; 7.4-2; </a:t>
            </a:r>
          </a:p>
          <a:p>
            <a:pPr lvl="1"/>
            <a:r>
              <a:rPr lang="en-US" altLang="zh-CN" dirty="0" smtClean="0"/>
              <a:t>Prob.7.5</a:t>
            </a:r>
            <a:endParaRPr lang="en-US" altLang="zh-CN" dirty="0" smtClean="0"/>
          </a:p>
          <a:p>
            <a:r>
              <a:rPr lang="en-US" altLang="zh-CN" dirty="0" smtClean="0"/>
              <a:t>TC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Ex.8.1-4</a:t>
            </a:r>
            <a:r>
              <a:rPr lang="en-US" altLang="zh-CN" dirty="0" smtClean="0"/>
              <a:t>; 8.2-4; 8.3-4; 8.4-2;</a:t>
            </a:r>
          </a:p>
          <a:p>
            <a:pPr lvl="1"/>
            <a:r>
              <a:rPr lang="en-US" altLang="zh-CN" dirty="0" smtClean="0"/>
              <a:t>Prob.8.2</a:t>
            </a:r>
          </a:p>
          <a:p>
            <a:r>
              <a:rPr lang="en-US" altLang="zh-CN" dirty="0" smtClean="0"/>
              <a:t>TC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Ex.9.1-1; </a:t>
            </a:r>
            <a:r>
              <a:rPr lang="en-US" altLang="zh-CN" dirty="0" smtClean="0"/>
              <a:t>9.3-7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63750" y="404814"/>
            <a:ext cx="8229600" cy="936625"/>
          </a:xfrm>
        </p:spPr>
        <p:txBody>
          <a:bodyPr/>
          <a:lstStyle/>
          <a:p>
            <a:r>
              <a:rPr lang="zh-CN" altLang="en-US" smtClean="0"/>
              <a:t>关键是</a:t>
            </a:r>
            <a:r>
              <a:rPr lang="en-US" altLang="zh-CN" smtClean="0"/>
              <a:t>Partition</a:t>
            </a:r>
            <a:endParaRPr lang="zh-CN" alt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2566989" y="1257300"/>
            <a:ext cx="6842125" cy="98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C00000"/>
                </a:solidFill>
                <a:latin typeface="+mj-lt"/>
                <a:ea typeface="楷体" pitchFamily="49" charset="-122"/>
              </a:rPr>
              <a:t>Partition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过程的核心是一个循环，执行</a:t>
            </a:r>
            <a:r>
              <a:rPr lang="en-US" altLang="zh-CN" sz="2400" i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楷体" pitchFamily="49" charset="-122"/>
              </a:rPr>
              <a:t>-</a:t>
            </a:r>
            <a:r>
              <a:rPr lang="en-US" altLang="zh-CN" sz="2400" i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p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次。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在第</a:t>
            </a:r>
            <a:r>
              <a:rPr lang="en-US" altLang="zh-CN" sz="2400" i="1" dirty="0">
                <a:solidFill>
                  <a:srgbClr val="C00000"/>
                </a:solidFill>
                <a:latin typeface="+mj-lt"/>
                <a:ea typeface="楷体" pitchFamily="49" charset="-122"/>
              </a:rPr>
              <a:t>k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楷体" pitchFamily="49" charset="-122"/>
              </a:rPr>
              <a:t>+1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次循环开始前，格局如下：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873375"/>
            <a:ext cx="6697662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Brace 3"/>
          <p:cNvSpPr/>
          <p:nvPr/>
        </p:nvSpPr>
        <p:spPr>
          <a:xfrm rot="5400000">
            <a:off x="4806951" y="1003301"/>
            <a:ext cx="504825" cy="345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83151" y="2100263"/>
            <a:ext cx="4873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i="1" dirty="0">
                <a:solidFill>
                  <a:srgbClr val="C00000"/>
                </a:solidFill>
                <a:latin typeface="+mj-lt"/>
                <a:ea typeface="宋体" charset="-122"/>
              </a:rPr>
              <a:t>k</a:t>
            </a:r>
            <a:endParaRPr lang="zh-CN" altLang="en-US" sz="2400" i="1" dirty="0">
              <a:solidFill>
                <a:srgbClr val="C00000"/>
              </a:solidFill>
              <a:latin typeface="+mj-lt"/>
              <a:ea typeface="宋体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1007" y="4293096"/>
            <a:ext cx="7097978" cy="178510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你能否借助此图，解释利用循环不变式如何证明这个过程的正确性？</a:t>
            </a:r>
            <a:endParaRPr lang="en-US" altLang="zh-CN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908050"/>
            <a:ext cx="6769100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23592" y="3501008"/>
            <a:ext cx="7344815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4: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这个递归算法的时间性能递归式是什么？</a:t>
            </a:r>
            <a:endParaRPr lang="en-US" altLang="zh-CN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33376"/>
            <a:ext cx="62420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3392" y="3431739"/>
            <a:ext cx="5798528" cy="1877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:</a:t>
            </a:r>
          </a:p>
          <a:p>
            <a:pPr eaLnBrk="1" hangingPunct="1">
              <a:defRPr/>
            </a:pPr>
            <a:r>
              <a:rPr lang="zh-CN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能否借助这个图解释影响</a:t>
            </a: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Quicksort</a:t>
            </a:r>
            <a:r>
              <a:rPr lang="zh-CN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效率的因素</a:t>
            </a: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84314"/>
            <a:ext cx="84248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19289" y="1412875"/>
            <a:ext cx="5400675" cy="5032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220200" y="1844675"/>
            <a:ext cx="93503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19289" y="2349500"/>
            <a:ext cx="15843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12776" y="3844498"/>
            <a:ext cx="697498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你看了这句话有什么想法？</a:t>
            </a:r>
            <a:endParaRPr lang="en-US" altLang="zh-CN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5812" y="545935"/>
            <a:ext cx="10657184" cy="243143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为什么直观上也会觉得快速排序的平均效率更接近最好情况，而不是最坏情况？</a:t>
            </a:r>
            <a:endParaRPr lang="en-US" altLang="zh-C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11824" y="3120796"/>
            <a:ext cx="3960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直觉对于探索很重要。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“大胆假设，小心求证！”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951059"/>
            <a:ext cx="10054835" cy="2558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Worst-Case Performance of Quicksort</a:t>
            </a:r>
            <a:endParaRPr lang="zh-CN" altLang="en-US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204914"/>
            <a:ext cx="67691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5448301" y="2262188"/>
            <a:ext cx="331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Partition</a:t>
            </a: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的返回值。</a:t>
            </a:r>
            <a:endParaRPr lang="zh-CN" altLang="en-US" sz="2400" i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6800" y="2996953"/>
            <a:ext cx="4962256" cy="243143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你能说说解这个递归的策略吗？</a:t>
            </a:r>
            <a:endParaRPr lang="en-US" altLang="zh-CN" sz="4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3318" name="TextBox 4"/>
          <p:cNvSpPr txBox="1">
            <a:spLocks noChangeArrowheads="1"/>
          </p:cNvSpPr>
          <p:nvPr/>
        </p:nvSpPr>
        <p:spPr bwMode="auto">
          <a:xfrm>
            <a:off x="6816725" y="4941889"/>
            <a:ext cx="2808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Guess and verifying</a:t>
            </a:r>
            <a:endParaRPr lang="zh-CN" altLang="en-US" sz="24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6394</TotalTime>
  <Pages>0</Pages>
  <Words>1711</Words>
  <Characters>0</Characters>
  <Application>Microsoft Office PowerPoint</Application>
  <DocSecurity>0</DocSecurity>
  <PresentationFormat>宽屏</PresentationFormat>
  <Lines>0</Lines>
  <Paragraphs>196</Paragraphs>
  <Slides>31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华文行楷</vt:lpstr>
      <vt:lpstr>华文新魏</vt:lpstr>
      <vt:lpstr>楷体</vt:lpstr>
      <vt:lpstr>宋体</vt:lpstr>
      <vt:lpstr>Arial</vt:lpstr>
      <vt:lpstr>Garamond</vt:lpstr>
      <vt:lpstr>Symbol</vt:lpstr>
      <vt:lpstr>Times New Roman</vt:lpstr>
      <vt:lpstr>Wingdings</vt:lpstr>
      <vt:lpstr>default</vt:lpstr>
      <vt:lpstr>Document</vt:lpstr>
      <vt:lpstr>公式</vt:lpstr>
      <vt:lpstr>计算机问题求解 – 论题2-10     -  排序与选择</vt:lpstr>
      <vt:lpstr>PowerPoint 演示文稿</vt:lpstr>
      <vt:lpstr>PowerPoint 演示文稿</vt:lpstr>
      <vt:lpstr>关键是Partition</vt:lpstr>
      <vt:lpstr>PowerPoint 演示文稿</vt:lpstr>
      <vt:lpstr>PowerPoint 演示文稿</vt:lpstr>
      <vt:lpstr>PowerPoint 演示文稿</vt:lpstr>
      <vt:lpstr>PowerPoint 演示文稿</vt:lpstr>
      <vt:lpstr>Worst-Case Performance of Quicksort</vt:lpstr>
      <vt:lpstr>再次观察partition过程</vt:lpstr>
      <vt:lpstr>随机快速排序的期望代价</vt:lpstr>
      <vt:lpstr>为什么：</vt:lpstr>
      <vt:lpstr>随机快速排序的期望时间：</vt:lpstr>
      <vt:lpstr>如何计算X的期望？</vt:lpstr>
      <vt:lpstr>X 的期望值</vt:lpstr>
      <vt:lpstr>PowerPoint 演示文稿</vt:lpstr>
      <vt:lpstr>Decision-tree Model</vt:lpstr>
      <vt:lpstr>PowerPoint 演示文稿</vt:lpstr>
      <vt:lpstr>线性的排序算法</vt:lpstr>
      <vt:lpstr>Counting sort</vt:lpstr>
      <vt:lpstr>PowerPoint 演示文稿</vt:lpstr>
      <vt:lpstr>Bucket sort</vt:lpstr>
      <vt:lpstr>PowerPoint 演示文稿</vt:lpstr>
      <vt:lpstr>问题求解与信息收集</vt:lpstr>
      <vt:lpstr>Selection Problem</vt:lpstr>
      <vt:lpstr>Partition Improved: the Strategy</vt:lpstr>
      <vt:lpstr>Construct the Partition and recursive call </vt:lpstr>
      <vt:lpstr>Counting the Number of Comparisons</vt:lpstr>
      <vt:lpstr>PowerPoint 演示文稿</vt:lpstr>
      <vt:lpstr>Open topics:</vt:lpstr>
      <vt:lpstr>课外作业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126</cp:revision>
  <cp:lastPrinted>1601-01-01T00:00:00Z</cp:lastPrinted>
  <dcterms:created xsi:type="dcterms:W3CDTF">2010-10-07T02:50:25Z</dcterms:created>
  <dcterms:modified xsi:type="dcterms:W3CDTF">2018-05-02T05:22:30Z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