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8" r:id="rId2"/>
    <p:sldId id="262" r:id="rId3"/>
    <p:sldId id="263" r:id="rId4"/>
    <p:sldId id="264" r:id="rId5"/>
    <p:sldId id="265" r:id="rId6"/>
    <p:sldId id="266" r:id="rId7"/>
    <p:sldId id="267" r:id="rId8"/>
    <p:sldId id="268" r:id="rId9"/>
    <p:sldId id="269" r:id="rId10"/>
    <p:sldId id="270" r:id="rId11"/>
    <p:sldId id="271"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477" autoAdjust="0"/>
  </p:normalViewPr>
  <p:slideViewPr>
    <p:cSldViewPr snapToGrid="0">
      <p:cViewPr varScale="1">
        <p:scale>
          <a:sx n="68" d="100"/>
          <a:sy n="68" d="100"/>
        </p:scale>
        <p:origin x="1186" y="43"/>
      </p:cViewPr>
      <p:guideLst/>
    </p:cSldViewPr>
  </p:slideViewPr>
  <p:notesTextViewPr>
    <p:cViewPr>
      <p:scale>
        <a:sx n="3" d="2"/>
        <a:sy n="3" d="2"/>
      </p:scale>
      <p:origin x="0" y="-1483"/>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因为序数本身就是自然数“良序性”的推广，而一个良序集中的任意两个元素都可以“比大小”（即</a:t>
            </a:r>
            <a:r>
              <a:rPr lang="en-US" altLang="zh-CN" dirty="0" err="1" smtClean="0"/>
              <a:t>a≤b</a:t>
            </a:r>
            <a:r>
              <a:rPr lang="zh-CN" altLang="en-US" dirty="0" smtClean="0"/>
              <a:t>或</a:t>
            </a:r>
            <a:r>
              <a:rPr lang="en-US" altLang="zh-CN" dirty="0" err="1" smtClean="0"/>
              <a:t>b≤a</a:t>
            </a:r>
            <a:r>
              <a:rPr lang="zh-CN" altLang="en-US" dirty="0" smtClean="0"/>
              <a:t>中必有一个为真）。，所以序数之间也是可以比大小的</a:t>
            </a:r>
          </a:p>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26730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en-US" altLang="zh-CN" dirty="0" smtClean="0"/>
          </a:p>
          <a:p>
            <a:r>
              <a:rPr lang="zh-CN" altLang="en-US" dirty="0" smtClean="0"/>
              <a:t>在开始之前，首先需要解释几个概念：</a:t>
            </a:r>
            <a:endParaRPr lang="en-US" altLang="zh-CN" dirty="0" smtClean="0"/>
          </a:p>
          <a:p>
            <a:r>
              <a:rPr lang="en-US" altLang="zh-CN" dirty="0" smtClean="0"/>
              <a:t>1. </a:t>
            </a:r>
            <a:r>
              <a:rPr lang="zh-CN" altLang="en-US" dirty="0" smtClean="0"/>
              <a:t>良序集合：良序集合是在其中所有非空子集都有一个最小元素的有序集合</a:t>
            </a:r>
            <a:endParaRPr lang="en-US" altLang="zh-CN" dirty="0" smtClean="0"/>
          </a:p>
          <a:p>
            <a:r>
              <a:rPr lang="en-US" altLang="zh-CN" dirty="0" smtClean="0"/>
              <a:t>2. </a:t>
            </a:r>
            <a:r>
              <a:rPr lang="zh-CN" altLang="en-US" dirty="0" smtClean="0"/>
              <a:t>序同构：如果我们可以把第一个集合的元素和第二个集合的元素配对起来，使得如果在第一个集合中一个元素与另一个元素</a:t>
            </a:r>
            <a:r>
              <a:rPr lang="en-US" altLang="zh-CN" dirty="0" smtClean="0"/>
              <a:t>(</a:t>
            </a:r>
            <a:r>
              <a:rPr lang="zh-CN" altLang="en-US" dirty="0" smtClean="0"/>
              <a:t>就比如是第二个元素吧</a:t>
            </a:r>
            <a:r>
              <a:rPr lang="en-US" altLang="zh-CN" dirty="0" smtClean="0"/>
              <a:t>)</a:t>
            </a:r>
            <a:r>
              <a:rPr lang="zh-CN" altLang="en-US" dirty="0" smtClean="0"/>
              <a:t>满足某种关系</a:t>
            </a:r>
            <a:r>
              <a:rPr lang="en-US" altLang="zh-CN" dirty="0" smtClean="0"/>
              <a:t>(</a:t>
            </a:r>
            <a:r>
              <a:rPr lang="zh-CN" altLang="en-US" dirty="0" smtClean="0"/>
              <a:t>比如小于</a:t>
            </a:r>
            <a:r>
              <a:rPr lang="en-US" altLang="zh-CN" dirty="0" smtClean="0"/>
              <a:t>)</a:t>
            </a:r>
            <a:r>
              <a:rPr lang="zh-CN" altLang="en-US" dirty="0" smtClean="0"/>
              <a:t>，则在第二个集合中第一个元素的配对者也小于第二个元素的配对者，反之亦然。这种一一对应叫做序同构</a:t>
            </a:r>
            <a:endParaRPr lang="en-US" altLang="zh-CN" dirty="0" smtClean="0"/>
          </a:p>
          <a:p>
            <a:r>
              <a:rPr lang="zh-CN" altLang="en-US" dirty="0" smtClean="0"/>
              <a:t>***</a:t>
            </a:r>
            <a:endParaRPr lang="en-US" altLang="zh-CN" dirty="0" smtClean="0"/>
          </a:p>
          <a:p>
            <a:r>
              <a:rPr lang="zh-CN" altLang="en-US" dirty="0" smtClean="0"/>
              <a:t>序</a:t>
            </a:r>
            <a:r>
              <a:rPr lang="zh-CN" altLang="en-US" dirty="0" smtClean="0"/>
              <a:t>类型：有序集合</a:t>
            </a:r>
            <a:r>
              <a:rPr lang="en-US" altLang="zh-CN" dirty="0" smtClean="0"/>
              <a:t>V</a:t>
            </a:r>
            <a:r>
              <a:rPr lang="zh-CN" altLang="en-US" dirty="0" smtClean="0"/>
              <a:t>的有序类型有时表示为</a:t>
            </a:r>
            <a:r>
              <a:rPr lang="en-US" altLang="zh-CN" dirty="0" err="1" smtClean="0"/>
              <a:t>ord</a:t>
            </a:r>
            <a:r>
              <a:rPr lang="zh-CN" altLang="en-US" dirty="0" smtClean="0"/>
              <a:t>（</a:t>
            </a:r>
            <a:r>
              <a:rPr lang="en-US" altLang="zh-CN" dirty="0" smtClean="0"/>
              <a:t>V</a:t>
            </a:r>
            <a:r>
              <a:rPr lang="zh-CN" altLang="en-US" dirty="0" smtClean="0"/>
              <a:t>）</a:t>
            </a:r>
          </a:p>
          <a:p>
            <a:r>
              <a:rPr lang="zh-CN" altLang="en-US" dirty="0" smtClean="0"/>
              <a:t>自然数的序类型是：</a:t>
            </a:r>
            <a:r>
              <a:rPr lang="en-US" altLang="zh-CN" dirty="0" smtClean="0"/>
              <a:t>ω</a:t>
            </a:r>
          </a:p>
          <a:p>
            <a:r>
              <a:rPr lang="zh-CN" altLang="en-US" dirty="0" smtClean="0"/>
              <a:t>例如，考虑小于</a:t>
            </a:r>
            <a:r>
              <a:rPr lang="en-US" altLang="zh-CN" dirty="0" smtClean="0"/>
              <a:t>ω·2 + 7</a:t>
            </a:r>
            <a:r>
              <a:rPr lang="zh-CN" altLang="en-US" dirty="0" smtClean="0"/>
              <a:t>的偶数序列，即：</a:t>
            </a:r>
            <a:r>
              <a:rPr lang="en-US" altLang="zh-CN" dirty="0" smtClean="0"/>
              <a:t>V = {0,2,4,6</a:t>
            </a:r>
            <a:r>
              <a:rPr lang="zh-CN" altLang="en-US" dirty="0" smtClean="0"/>
              <a:t>，</a:t>
            </a:r>
            <a:r>
              <a:rPr lang="en-US" altLang="zh-CN" dirty="0" smtClean="0"/>
              <a:t>...; ω</a:t>
            </a:r>
            <a:r>
              <a:rPr lang="zh-CN" altLang="en-US" dirty="0" smtClean="0"/>
              <a:t>，</a:t>
            </a:r>
            <a:r>
              <a:rPr lang="en-US" altLang="zh-CN" dirty="0" smtClean="0"/>
              <a:t>ω+ 2</a:t>
            </a:r>
            <a:r>
              <a:rPr lang="zh-CN" altLang="en-US" dirty="0" smtClean="0"/>
              <a:t>，</a:t>
            </a:r>
            <a:r>
              <a:rPr lang="en-US" altLang="zh-CN" dirty="0" smtClean="0"/>
              <a:t>ω+ 4</a:t>
            </a:r>
            <a:r>
              <a:rPr lang="zh-CN" altLang="en-US" dirty="0" smtClean="0"/>
              <a:t>，</a:t>
            </a:r>
            <a:r>
              <a:rPr lang="en-US" altLang="zh-CN" dirty="0" smtClean="0"/>
              <a:t>...; ω·2</a:t>
            </a:r>
            <a:r>
              <a:rPr lang="zh-CN" altLang="en-US" dirty="0" smtClean="0"/>
              <a:t>，</a:t>
            </a:r>
            <a:r>
              <a:rPr lang="en-US" altLang="zh-CN" dirty="0" smtClean="0"/>
              <a:t>ω·2 + 2</a:t>
            </a:r>
            <a:r>
              <a:rPr lang="zh-CN" altLang="en-US" dirty="0" smtClean="0"/>
              <a:t>，</a:t>
            </a:r>
            <a:r>
              <a:rPr lang="en-US" altLang="zh-CN" dirty="0" smtClean="0"/>
              <a:t>ω·2 + 4</a:t>
            </a:r>
            <a:r>
              <a:rPr lang="zh-CN" altLang="en-US" dirty="0" smtClean="0"/>
              <a:t>，</a:t>
            </a:r>
            <a:r>
              <a:rPr lang="en-US" altLang="zh-CN" dirty="0" smtClean="0"/>
              <a:t>ω·2 + 6}</a:t>
            </a:r>
            <a:r>
              <a:rPr lang="zh-CN" altLang="en-US" dirty="0" smtClean="0"/>
              <a:t>。</a:t>
            </a:r>
          </a:p>
          <a:p>
            <a:r>
              <a:rPr lang="zh-CN" altLang="en-US" dirty="0" smtClean="0"/>
              <a:t>其序类型是：</a:t>
            </a:r>
            <a:r>
              <a:rPr lang="en-US" altLang="zh-CN" dirty="0" err="1" smtClean="0"/>
              <a:t>ord</a:t>
            </a:r>
            <a:r>
              <a:rPr lang="zh-CN" altLang="en-US" dirty="0" smtClean="0"/>
              <a:t>（</a:t>
            </a:r>
            <a:r>
              <a:rPr lang="en-US" altLang="zh-CN" dirty="0" smtClean="0"/>
              <a:t>V</a:t>
            </a:r>
            <a:r>
              <a:rPr lang="zh-CN" altLang="en-US" dirty="0" smtClean="0"/>
              <a:t>）</a:t>
            </a:r>
            <a:r>
              <a:rPr lang="en-US" altLang="zh-CN" dirty="0" smtClean="0"/>
              <a:t>=ω·2 + 4 = {0,1,2,3</a:t>
            </a:r>
            <a:r>
              <a:rPr lang="zh-CN" altLang="en-US" dirty="0" smtClean="0"/>
              <a:t>，</a:t>
            </a:r>
            <a:r>
              <a:rPr lang="en-US" altLang="zh-CN" dirty="0" smtClean="0"/>
              <a:t>...; ω</a:t>
            </a:r>
            <a:r>
              <a:rPr lang="zh-CN" altLang="en-US" dirty="0" smtClean="0"/>
              <a:t>，</a:t>
            </a:r>
            <a:r>
              <a:rPr lang="en-US" altLang="zh-CN" dirty="0" smtClean="0"/>
              <a:t>ω+ 1</a:t>
            </a:r>
            <a:r>
              <a:rPr lang="zh-CN" altLang="en-US" dirty="0" smtClean="0"/>
              <a:t>，</a:t>
            </a:r>
            <a:r>
              <a:rPr lang="en-US" altLang="zh-CN" dirty="0" smtClean="0"/>
              <a:t>ω+ 2</a:t>
            </a:r>
            <a:r>
              <a:rPr lang="zh-CN" altLang="en-US" dirty="0" smtClean="0"/>
              <a:t>，</a:t>
            </a:r>
            <a:r>
              <a:rPr lang="en-US" altLang="zh-CN" dirty="0" smtClean="0"/>
              <a:t>...; ω·2</a:t>
            </a:r>
            <a:r>
              <a:rPr lang="zh-CN" altLang="en-US" dirty="0" smtClean="0"/>
              <a:t>，</a:t>
            </a:r>
            <a:r>
              <a:rPr lang="en-US" altLang="zh-CN" dirty="0" smtClean="0"/>
              <a:t>ω·2 + 1</a:t>
            </a:r>
            <a:r>
              <a:rPr lang="zh-CN" altLang="en-US" dirty="0" smtClean="0"/>
              <a:t>，</a:t>
            </a:r>
            <a:r>
              <a:rPr lang="en-US" altLang="zh-CN" dirty="0" smtClean="0"/>
              <a:t>ω·2 + 2</a:t>
            </a:r>
            <a:r>
              <a:rPr lang="zh-CN" altLang="en-US" dirty="0" smtClean="0"/>
              <a:t>，</a:t>
            </a:r>
            <a:r>
              <a:rPr lang="en-US" altLang="zh-CN" dirty="0" smtClean="0"/>
              <a:t>ω·2 + 3}</a:t>
            </a:r>
            <a:r>
              <a:rPr lang="zh-CN" altLang="en-US" dirty="0" smtClean="0"/>
              <a:t>。</a:t>
            </a:r>
            <a:endParaRPr lang="en-US" altLang="zh-CN" dirty="0" smtClean="0"/>
          </a:p>
          <a:p>
            <a:r>
              <a:rPr lang="zh-CN" altLang="en-US" dirty="0" smtClean="0"/>
              <a:t>也就是说小于</a:t>
            </a:r>
            <a:r>
              <a:rPr lang="en-US" altLang="zh-CN" dirty="0" smtClean="0"/>
              <a:t>ω·2 + 7</a:t>
            </a:r>
            <a:r>
              <a:rPr lang="zh-CN" altLang="en-US" dirty="0" smtClean="0"/>
              <a:t>的偶数序列和</a:t>
            </a:r>
            <a:r>
              <a:rPr lang="en-US" altLang="zh-CN" dirty="0" smtClean="0"/>
              <a:t>ω·2 + 4 </a:t>
            </a:r>
            <a:r>
              <a:rPr lang="zh-CN" altLang="en-US" dirty="0" smtClean="0"/>
              <a:t>之间构成了序同构，而序数</a:t>
            </a:r>
            <a:r>
              <a:rPr lang="en-US" altLang="zh-CN" dirty="0" err="1" smtClean="0"/>
              <a:t>ord</a:t>
            </a:r>
            <a:r>
              <a:rPr lang="zh-CN" altLang="en-US" dirty="0" smtClean="0"/>
              <a:t>（</a:t>
            </a:r>
            <a:r>
              <a:rPr lang="en-US" altLang="zh-CN" dirty="0" smtClean="0"/>
              <a:t>V</a:t>
            </a:r>
            <a:r>
              <a:rPr lang="zh-CN" altLang="en-US" dirty="0" smtClean="0"/>
              <a:t>）</a:t>
            </a:r>
            <a:r>
              <a:rPr lang="en-US" altLang="zh-CN" dirty="0" smtClean="0"/>
              <a:t>=ω·2 + 4</a:t>
            </a:r>
            <a:r>
              <a:rPr lang="zh-CN" altLang="en-US" dirty="0" smtClean="0"/>
              <a:t>就用来表示这所有的等价类</a:t>
            </a:r>
            <a:endParaRPr lang="en-US" altLang="zh-CN" dirty="0" smtClean="0"/>
          </a:p>
          <a:p>
            <a:r>
              <a:rPr lang="zh-CN" altLang="en-US" dirty="0" smtClean="0"/>
              <a:t>同理也可以说成这两个序列的序类型</a:t>
            </a:r>
            <a:r>
              <a:rPr lang="en-US" altLang="zh-CN" dirty="0" smtClean="0"/>
              <a:t>(</a:t>
            </a:r>
            <a:r>
              <a:rPr lang="zh-CN" altLang="en-US" dirty="0" smtClean="0"/>
              <a:t>可以通俗理解成</a:t>
            </a:r>
            <a:r>
              <a:rPr lang="en-US" altLang="zh-CN" dirty="0" smtClean="0"/>
              <a:t>”</a:t>
            </a:r>
            <a:r>
              <a:rPr lang="zh-CN" altLang="en-US" dirty="0" smtClean="0"/>
              <a:t>长度</a:t>
            </a:r>
            <a:r>
              <a:rPr lang="en-US" altLang="zh-CN" dirty="0" smtClean="0"/>
              <a:t>”</a:t>
            </a:r>
            <a:r>
              <a:rPr lang="zh-CN" altLang="en-US" dirty="0" smtClean="0"/>
              <a:t>因为要一一对应才能构成序同构嘛</a:t>
            </a:r>
            <a:r>
              <a:rPr lang="en-US" altLang="zh-CN" dirty="0" smtClean="0"/>
              <a:t>)</a:t>
            </a:r>
            <a:r>
              <a:rPr lang="zh-CN" altLang="en-US" dirty="0" smtClean="0"/>
              <a:t>是一样的，是</a:t>
            </a:r>
            <a:r>
              <a:rPr lang="en-US" altLang="zh-CN" dirty="0" smtClean="0"/>
              <a:t>ω·2 + 4</a:t>
            </a:r>
          </a:p>
          <a:p>
            <a:r>
              <a:rPr lang="zh-CN" altLang="en-US" dirty="0" smtClean="0"/>
              <a:t>在这个定义里，序数和序类型就是等价的</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20463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那我们再来看</a:t>
            </a:r>
            <a:r>
              <a:rPr lang="en-US" altLang="zh-CN" dirty="0" smtClean="0"/>
              <a:t>Ω</a:t>
            </a:r>
            <a:r>
              <a:rPr lang="zh-CN" altLang="en-US" dirty="0" smtClean="0"/>
              <a:t>本身，他是不是序数呢？</a:t>
            </a:r>
            <a:endParaRPr lang="en-US" altLang="zh-CN" dirty="0" smtClean="0"/>
          </a:p>
          <a:p>
            <a:r>
              <a:rPr lang="zh-CN" altLang="en-US" dirty="0" smtClean="0"/>
              <a:t>毫无疑问，他是小于</a:t>
            </a:r>
            <a:r>
              <a:rPr lang="en-US" altLang="zh-CN" dirty="0" smtClean="0"/>
              <a:t>Ω</a:t>
            </a:r>
            <a:r>
              <a:rPr lang="zh-CN" altLang="en-US" dirty="0" smtClean="0"/>
              <a:t>的所有等价类的序类型，之前说过了序类型跟序数是等价的，所以</a:t>
            </a:r>
            <a:r>
              <a:rPr lang="en-US" altLang="zh-CN" dirty="0" smtClean="0"/>
              <a:t>Ω</a:t>
            </a:r>
            <a:r>
              <a:rPr lang="zh-CN" altLang="en-US" dirty="0" smtClean="0"/>
              <a:t>也是序数</a:t>
            </a:r>
            <a:endParaRPr lang="en-US" altLang="zh-CN" dirty="0" smtClean="0"/>
          </a:p>
          <a:p>
            <a:r>
              <a:rPr lang="zh-CN" altLang="en-US" dirty="0" smtClean="0"/>
              <a:t>但是</a:t>
            </a:r>
            <a:r>
              <a:rPr lang="en-US" altLang="zh-CN" dirty="0" smtClean="0"/>
              <a:t>Ω</a:t>
            </a:r>
            <a:r>
              <a:rPr lang="zh-CN" altLang="en-US" dirty="0" smtClean="0"/>
              <a:t>已经定义为了是所有序数的集合，而被</a:t>
            </a:r>
            <a:r>
              <a:rPr lang="en-US" altLang="zh-CN" dirty="0" smtClean="0"/>
              <a:t>Ω</a:t>
            </a:r>
            <a:r>
              <a:rPr lang="zh-CN" altLang="en-US" dirty="0" smtClean="0"/>
              <a:t>包含的条件是小于</a:t>
            </a:r>
            <a:r>
              <a:rPr lang="en-US" altLang="zh-CN" dirty="0" smtClean="0"/>
              <a:t>Ω(</a:t>
            </a:r>
            <a:r>
              <a:rPr lang="zh-CN" altLang="en-US" dirty="0" smtClean="0"/>
              <a:t>序类型为</a:t>
            </a:r>
            <a:r>
              <a:rPr lang="en-US" altLang="zh-CN" dirty="0" smtClean="0"/>
              <a:t>Ω)</a:t>
            </a:r>
          </a:p>
          <a:p>
            <a:r>
              <a:rPr lang="zh-CN" altLang="en-US" dirty="0" smtClean="0"/>
              <a:t>明显</a:t>
            </a:r>
            <a:r>
              <a:rPr lang="en-US" altLang="zh-CN" dirty="0" smtClean="0"/>
              <a:t>Ω</a:t>
            </a:r>
            <a:r>
              <a:rPr lang="zh-CN" altLang="en-US" dirty="0" smtClean="0"/>
              <a:t>自身严格不小于</a:t>
            </a:r>
            <a:r>
              <a:rPr lang="en-US" altLang="zh-CN" dirty="0" smtClean="0"/>
              <a:t>Ω</a:t>
            </a:r>
            <a:r>
              <a:rPr lang="zh-CN" altLang="en-US" dirty="0" smtClean="0"/>
              <a:t>，它的序类型也当然不可能是</a:t>
            </a:r>
            <a:r>
              <a:rPr lang="en-US" altLang="zh-CN" dirty="0" smtClean="0"/>
              <a:t>Ω</a:t>
            </a:r>
            <a:r>
              <a:rPr lang="zh-CN" altLang="en-US" dirty="0" smtClean="0"/>
              <a:t>，</a:t>
            </a:r>
            <a:endParaRPr lang="en-US" altLang="zh-CN" dirty="0" smtClean="0"/>
          </a:p>
          <a:p>
            <a:r>
              <a:rPr lang="zh-CN" altLang="en-US" dirty="0" smtClean="0"/>
              <a:t>这就跟之前的一样了，</a:t>
            </a:r>
            <a:endParaRPr lang="en-US" altLang="zh-CN" dirty="0" smtClean="0"/>
          </a:p>
          <a:p>
            <a:r>
              <a:rPr lang="zh-CN" altLang="en-US" dirty="0" smtClean="0"/>
              <a:t>根据</a:t>
            </a:r>
            <a:r>
              <a:rPr lang="en-US" altLang="zh-CN" dirty="0" smtClean="0"/>
              <a:t>Ω</a:t>
            </a:r>
            <a:r>
              <a:rPr lang="zh-CN" altLang="en-US" dirty="0" smtClean="0"/>
              <a:t>的定义，他应该属于自身</a:t>
            </a:r>
            <a:endParaRPr lang="en-US" altLang="zh-CN" dirty="0" smtClean="0"/>
          </a:p>
          <a:p>
            <a:r>
              <a:rPr lang="zh-CN" altLang="en-US" dirty="0" smtClean="0"/>
              <a:t>而根据朴素集合论中序数的定义，他又不能属于自身，所以肯定是哪里出了问题</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414442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如何规避序数定义和集合定义之间的矛盾呢？</a:t>
            </a:r>
            <a:endParaRPr lang="en-US" altLang="zh-CN" dirty="0" smtClean="0"/>
          </a:p>
          <a:p>
            <a:r>
              <a:rPr lang="zh-CN" altLang="en-US" dirty="0" smtClean="0"/>
              <a:t>就像之前展示的，两种对于序数的定义都不可避免的与集合定义之间产生了矛盾，</a:t>
            </a:r>
            <a:endParaRPr lang="en-US" altLang="zh-CN" dirty="0" smtClean="0"/>
          </a:p>
          <a:p>
            <a:r>
              <a:rPr lang="zh-CN" altLang="en-US" dirty="0" smtClean="0"/>
              <a:t>所以这种集合的定义是存在弊端的，</a:t>
            </a:r>
            <a:endParaRPr lang="en-US" altLang="zh-CN" dirty="0" smtClean="0"/>
          </a:p>
          <a:p>
            <a:r>
              <a:rPr lang="zh-CN" altLang="en-US" dirty="0" smtClean="0"/>
              <a:t>数学家在此基础上提出了公理化集合论，</a:t>
            </a:r>
            <a:endParaRPr lang="en-US" altLang="zh-CN" dirty="0" smtClean="0"/>
          </a:p>
          <a:p>
            <a:r>
              <a:rPr lang="zh-CN" altLang="en-US" dirty="0" smtClean="0"/>
              <a:t>这不是这次</a:t>
            </a:r>
            <a:r>
              <a:rPr lang="en-US" altLang="zh-CN" dirty="0" smtClean="0"/>
              <a:t>open topic</a:t>
            </a:r>
            <a:r>
              <a:rPr lang="zh-CN" altLang="en-US" dirty="0" smtClean="0"/>
              <a:t>的主要讨论内容，要讲的序数悖论前面已经讲完了，</a:t>
            </a:r>
            <a:endParaRPr lang="en-US" altLang="zh-CN" dirty="0" smtClean="0"/>
          </a:p>
          <a:p>
            <a:r>
              <a:rPr lang="zh-CN" altLang="en-US" dirty="0" smtClean="0"/>
              <a:t>但是老师既然给了两个星期准备，我就想不妨多讲一点，以飨读者</a:t>
            </a:r>
            <a:endParaRPr lang="en-US" altLang="zh-CN" dirty="0" smtClean="0"/>
          </a:p>
          <a:p>
            <a:r>
              <a:rPr lang="zh-CN" altLang="en-US" dirty="0" smtClean="0"/>
              <a:t>******************************</a:t>
            </a:r>
            <a:endParaRPr lang="en-US" altLang="zh-CN" dirty="0" smtClean="0"/>
          </a:p>
          <a:p>
            <a:r>
              <a:rPr lang="zh-CN" altLang="en-US" sz="1200" b="1" i="0" kern="1200" dirty="0" smtClean="0">
                <a:solidFill>
                  <a:schemeClr val="tx1"/>
                </a:solidFill>
                <a:effectLst/>
                <a:latin typeface="+mn-lt"/>
                <a:ea typeface="+mn-ea"/>
                <a:cs typeface="+mn-cs"/>
              </a:rPr>
              <a:t>原子公式</a:t>
            </a:r>
            <a:r>
              <a:rPr lang="zh-CN" altLang="en-US" sz="1200" b="0" i="0" kern="1200" dirty="0" smtClean="0">
                <a:solidFill>
                  <a:schemeClr val="tx1"/>
                </a:solidFill>
                <a:effectLst/>
                <a:latin typeface="+mn-lt"/>
                <a:ea typeface="+mn-ea"/>
                <a:cs typeface="+mn-cs"/>
              </a:rPr>
              <a:t>（英语：</a:t>
            </a:r>
            <a:r>
              <a:rPr lang="en-US" altLang="zh-CN" sz="1200" b="1" i="0" kern="1200" dirty="0" smtClean="0">
                <a:solidFill>
                  <a:schemeClr val="tx1"/>
                </a:solidFill>
                <a:effectLst/>
                <a:latin typeface="+mn-lt"/>
                <a:ea typeface="+mn-ea"/>
                <a:cs typeface="+mn-cs"/>
              </a:rPr>
              <a:t>Atomic formula</a:t>
            </a:r>
            <a:r>
              <a:rPr lang="zh-CN" altLang="en-US" sz="1200" b="0" i="0" kern="1200" dirty="0" smtClean="0">
                <a:solidFill>
                  <a:schemeClr val="tx1"/>
                </a:solidFill>
                <a:effectLst/>
                <a:latin typeface="+mn-lt"/>
                <a:ea typeface="+mn-ea"/>
                <a:cs typeface="+mn-cs"/>
              </a:rPr>
              <a:t>）或</a:t>
            </a:r>
            <a:r>
              <a:rPr lang="zh-CN" altLang="en-US" sz="1200" b="1" i="0" kern="1200" dirty="0" smtClean="0">
                <a:solidFill>
                  <a:schemeClr val="tx1"/>
                </a:solidFill>
                <a:effectLst/>
                <a:latin typeface="+mn-lt"/>
                <a:ea typeface="+mn-ea"/>
                <a:cs typeface="+mn-cs"/>
              </a:rPr>
              <a:t>原子</a:t>
            </a:r>
            <a:r>
              <a:rPr lang="zh-CN" altLang="en-US" sz="1200" b="0" i="0" kern="1200" dirty="0" smtClean="0">
                <a:solidFill>
                  <a:schemeClr val="tx1"/>
                </a:solidFill>
                <a:effectLst/>
                <a:latin typeface="+mn-lt"/>
                <a:ea typeface="+mn-ea"/>
                <a:cs typeface="+mn-cs"/>
              </a:rPr>
              <a:t>是没有</a:t>
            </a:r>
            <a:r>
              <a:rPr lang="zh-CN" altLang="en-US" sz="1200" b="0" i="0" u="none" strike="noStrike" kern="1200" dirty="0" smtClean="0">
                <a:solidFill>
                  <a:schemeClr val="tx1"/>
                </a:solidFill>
                <a:effectLst/>
                <a:latin typeface="+mn-lt"/>
                <a:ea typeface="+mn-ea"/>
                <a:cs typeface="+mn-cs"/>
              </a:rPr>
              <a:t>子公式</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rPr>
              <a:t>公式</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原子公式是在逻辑系统中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的公式。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从原子公式制作的公式是</a:t>
            </a:r>
            <a:r>
              <a:rPr lang="zh-CN" altLang="en-US" sz="1200" b="0" i="0" u="none" strike="noStrike" kern="1200" dirty="0" smtClean="0">
                <a:solidFill>
                  <a:schemeClr val="tx1"/>
                </a:solidFill>
                <a:effectLst/>
                <a:latin typeface="+mn-lt"/>
                <a:ea typeface="+mn-ea"/>
                <a:cs typeface="+mn-cs"/>
              </a:rPr>
              <a:t>复合公式</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比如，从简单的原子公式</a:t>
            </a:r>
            <a:r>
              <a:rPr lang="en-US" altLang="zh-CN" sz="1200" b="0" i="1"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q</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1" kern="1200" dirty="0" smtClean="0">
                <a:solidFill>
                  <a:schemeClr val="tx1"/>
                </a:solidFill>
                <a:effectLst/>
                <a:latin typeface="+mn-lt"/>
                <a:ea typeface="+mn-ea"/>
                <a:cs typeface="+mn-cs"/>
              </a:rPr>
              <a:t>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和我们的构造规则构造出 </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p</a:t>
            </a:r>
            <a:r>
              <a:rPr lang="en-US" altLang="zh-CN" sz="1200" b="0" i="0" kern="1200" dirty="0" smtClean="0">
                <a:solidFill>
                  <a:schemeClr val="tx1"/>
                </a:solidFill>
                <a:effectLst/>
                <a:latin typeface="+mn-lt"/>
                <a:ea typeface="+mn-ea"/>
                <a:cs typeface="+mn-cs"/>
              </a:rPr>
              <a:t> ∧ ¬(</a:t>
            </a:r>
            <a:r>
              <a:rPr lang="en-US" altLang="zh-CN" sz="1200" b="0" i="1" kern="1200" dirty="0" smtClean="0">
                <a:solidFill>
                  <a:schemeClr val="tx1"/>
                </a:solidFill>
                <a:effectLst/>
                <a:latin typeface="+mn-lt"/>
                <a:ea typeface="+mn-ea"/>
                <a:cs typeface="+mn-cs"/>
              </a:rPr>
              <a:t>q</a:t>
            </a:r>
            <a:r>
              <a:rPr lang="en-US" altLang="zh-CN" sz="1200" b="0" i="0" kern="1200" dirty="0" smtClean="0">
                <a:solidFill>
                  <a:schemeClr val="tx1"/>
                </a:solidFill>
                <a:effectLst/>
                <a:latin typeface="+mn-lt"/>
                <a:ea typeface="+mn-ea"/>
                <a:cs typeface="+mn-cs"/>
              </a:rPr>
              <a:t> ⇒ </a:t>
            </a:r>
            <a:r>
              <a:rPr lang="en-US" altLang="zh-CN" sz="1200" b="0" i="1" kern="1200" dirty="0" smtClean="0">
                <a:solidFill>
                  <a:schemeClr val="tx1"/>
                </a:solidFill>
                <a:effectLst/>
                <a:latin typeface="+mn-lt"/>
                <a:ea typeface="+mn-ea"/>
                <a:cs typeface="+mn-cs"/>
              </a:rPr>
              <a:t>r</a:t>
            </a:r>
            <a:r>
              <a:rPr lang="en-US" altLang="zh-CN" sz="1200" b="0" i="0" kern="1200" dirty="0" smtClean="0">
                <a:solidFill>
                  <a:schemeClr val="tx1"/>
                </a:solidFill>
                <a:effectLst/>
                <a:latin typeface="+mn-lt"/>
                <a:ea typeface="+mn-ea"/>
                <a:cs typeface="+mn-cs"/>
              </a:rPr>
              <a:t>)) ∨ ¬</a:t>
            </a:r>
            <a:r>
              <a:rPr lang="en-US" altLang="zh-CN" sz="1200" b="0" i="1" kern="1200" dirty="0" smtClean="0">
                <a:solidFill>
                  <a:schemeClr val="tx1"/>
                </a:solidFill>
                <a:effectLst/>
                <a:latin typeface="+mn-lt"/>
                <a:ea typeface="+mn-ea"/>
                <a:cs typeface="+mn-cs"/>
              </a:rPr>
              <a:t>p</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390087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打个类型的比方</a:t>
            </a:r>
            <a:r>
              <a:rPr lang="en-US" altLang="zh-CN" dirty="0" smtClean="0"/>
              <a:t>{{1}}</a:t>
            </a:r>
            <a:r>
              <a:rPr lang="zh-CN" altLang="en-US" dirty="0" smtClean="0"/>
              <a:t>和</a:t>
            </a:r>
            <a:r>
              <a:rPr lang="en-US" altLang="zh-CN" dirty="0" smtClean="0"/>
              <a:t>{{{1}}}</a:t>
            </a:r>
            <a:r>
              <a:rPr lang="zh-CN" altLang="en-US" dirty="0" smtClean="0"/>
              <a:t>在新基础集合论中就不是一个类型的</a:t>
            </a:r>
            <a:endParaRPr lang="en-US" altLang="zh-CN" dirty="0" smtClean="0"/>
          </a:p>
          <a:p>
            <a:r>
              <a:rPr lang="zh-CN" altLang="en-US" dirty="0" smtClean="0"/>
              <a:t>后者的类型比前者要高</a:t>
            </a:r>
            <a:endParaRPr lang="en-US" altLang="zh-CN" dirty="0" smtClean="0"/>
          </a:p>
          <a:p>
            <a:r>
              <a:rPr lang="zh-CN" altLang="en-US" dirty="0" smtClean="0"/>
              <a:t>前者是后者的一个参数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因此类型齐平有序对的类型比它的参数的类型高</a:t>
            </a:r>
            <a:r>
              <a:rPr lang="en-US" altLang="zh-CN" sz="1200" b="0" i="0" kern="1200" dirty="0" smtClean="0">
                <a:solidFill>
                  <a:schemeClr val="tx1"/>
                </a:solidFill>
                <a:effectLst/>
                <a:latin typeface="+mn-lt"/>
                <a:ea typeface="+mn-ea"/>
                <a:cs typeface="+mn-cs"/>
              </a:rPr>
              <a:t>1</a:t>
            </a:r>
            <a:endParaRPr lang="zh-CN" altLang="en-US" dirty="0" smtClean="0"/>
          </a:p>
          <a:p>
            <a:r>
              <a:rPr lang="zh-CN" altLang="en-US" dirty="0" smtClean="0"/>
              <a:t>****************************************************</a:t>
            </a:r>
            <a:endParaRPr lang="en-US" altLang="zh-CN" dirty="0" smtClean="0"/>
          </a:p>
          <a:p>
            <a:r>
              <a:rPr lang="zh-CN" altLang="en-US" dirty="0" smtClean="0"/>
              <a:t>再来看</a:t>
            </a:r>
            <a:r>
              <a:rPr lang="zh-CN" altLang="en-US" dirty="0" smtClean="0">
                <a:latin typeface="华文楷体" panose="02010600040101010101" pitchFamily="2" charset="-122"/>
                <a:ea typeface="华文楷体" panose="02010600040101010101" pitchFamily="2" charset="-122"/>
              </a:rPr>
              <a:t>布拉利</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福尔蒂悖论</a:t>
            </a:r>
            <a:endParaRPr lang="en-US" altLang="zh-CN" dirty="0" smtClean="0">
              <a:latin typeface="华文楷体" panose="02010600040101010101" pitchFamily="2" charset="-122"/>
              <a:ea typeface="华文楷体" panose="02010600040101010101" pitchFamily="2" charset="-122"/>
            </a:endParaRPr>
          </a:p>
          <a:p>
            <a:r>
              <a:rPr lang="zh-CN" altLang="en-US" sz="1200" b="0" i="0" kern="1200" dirty="0" smtClean="0">
                <a:solidFill>
                  <a:schemeClr val="tx1"/>
                </a:solidFill>
                <a:effectLst/>
                <a:latin typeface="+mn-lt"/>
                <a:ea typeface="+mn-ea"/>
                <a:cs typeface="+mn-cs"/>
              </a:rPr>
              <a:t>小于一个给定序数</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的序数们上的自然次序的序类型是</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自身。</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但是这意味着</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是小于</a:t>
            </a:r>
            <a:r>
              <a:rPr lang="en-US" altLang="zh-CN" sz="1200" b="0" i="0" kern="1200" dirty="0" smtClean="0">
                <a:solidFill>
                  <a:schemeClr val="tx1"/>
                </a:solidFill>
                <a:effectLst/>
                <a:latin typeface="+mn-lt"/>
                <a:ea typeface="+mn-ea"/>
                <a:cs typeface="+mn-cs"/>
              </a:rPr>
              <a:t>Ω </a:t>
            </a:r>
            <a:r>
              <a:rPr lang="zh-CN" altLang="en-US" sz="1200" b="0" i="0" kern="1200" dirty="0" smtClean="0">
                <a:solidFill>
                  <a:schemeClr val="tx1"/>
                </a:solidFill>
                <a:effectLst/>
                <a:latin typeface="+mn-lt"/>
                <a:ea typeface="+mn-ea"/>
                <a:cs typeface="+mn-cs"/>
              </a:rPr>
              <a:t>的序数们的序类型，他自身是一个序类型，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因此它严格小于所有序数的序类型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但是通过定义，后者是</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自身</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即自己小于自己</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是由</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通过某种层化公式得到的，因此它的类型比</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要高</a:t>
            </a:r>
            <a:r>
              <a:rPr lang="en-US" altLang="zh-CN" dirty="0" smtClean="0">
                <a:latin typeface="华文楷体" panose="02010600040101010101" pitchFamily="2" charset="-122"/>
                <a:ea typeface="华文楷体" panose="02010600040101010101" pitchFamily="2" charset="-122"/>
              </a:rPr>
              <a:t>1</a:t>
            </a:r>
          </a:p>
          <a:p>
            <a:r>
              <a:rPr lang="zh-CN" altLang="en-US" dirty="0" smtClean="0">
                <a:latin typeface="华文楷体" panose="02010600040101010101" pitchFamily="2" charset="-122"/>
                <a:ea typeface="华文楷体" panose="02010600040101010101" pitchFamily="2" charset="-122"/>
              </a:rPr>
              <a:t>但是通过序数的定义可以看出，</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的序数实际上是一种库拉托夫斯基对，它比自身的参数</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要高</a:t>
            </a:r>
            <a:r>
              <a:rPr lang="en-US" altLang="zh-CN" dirty="0" smtClean="0">
                <a:latin typeface="华文楷体" panose="02010600040101010101" pitchFamily="2" charset="-122"/>
                <a:ea typeface="华文楷体" panose="02010600040101010101" pitchFamily="2" charset="-122"/>
              </a:rPr>
              <a:t>3</a:t>
            </a:r>
          </a:p>
          <a:p>
            <a:r>
              <a:rPr lang="zh-CN" altLang="en-US" sz="1200" b="0" i="0" kern="1200" dirty="0" smtClean="0">
                <a:solidFill>
                  <a:schemeClr val="tx1"/>
                </a:solidFill>
                <a:effectLst/>
                <a:latin typeface="+mn-lt"/>
                <a:ea typeface="+mn-ea"/>
                <a:cs typeface="+mn-cs"/>
              </a:rPr>
              <a:t>所以得出在小于</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的序数们上的自然次序的序类型的类型比</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的类型高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即小于</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的所有序数的序类型不为</a:t>
            </a:r>
            <a:r>
              <a:rPr lang="en-US" altLang="zh-CN" sz="1200" b="0" i="0" kern="1200" dirty="0" smtClean="0">
                <a:solidFill>
                  <a:schemeClr val="tx1"/>
                </a:solidFill>
                <a:effectLst/>
                <a:latin typeface="+mn-lt"/>
                <a:ea typeface="+mn-ea"/>
                <a:cs typeface="+mn-cs"/>
              </a:rPr>
              <a:t>Ω</a:t>
            </a:r>
          </a:p>
          <a:p>
            <a:r>
              <a:rPr lang="zh-CN" altLang="en-US" sz="1200" b="0" i="0" kern="1200" dirty="0" smtClean="0">
                <a:solidFill>
                  <a:schemeClr val="tx1"/>
                </a:solidFill>
                <a:effectLst/>
                <a:latin typeface="+mn-lt"/>
                <a:ea typeface="+mn-ea"/>
                <a:cs typeface="+mn-cs"/>
              </a:rPr>
              <a:t>而这个由所有小于</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的序数生成的序数被包括在</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Ω</a:t>
            </a:r>
            <a:r>
              <a:rPr lang="zh-CN" altLang="en-US" sz="1200" b="0" i="0" kern="1200" dirty="0" smtClean="0">
                <a:solidFill>
                  <a:schemeClr val="tx1"/>
                </a:solidFill>
                <a:effectLst/>
                <a:latin typeface="+mn-lt"/>
                <a:ea typeface="+mn-ea"/>
                <a:cs typeface="+mn-cs"/>
              </a:rPr>
              <a:t>即为所有序数的集合</a:t>
            </a:r>
            <a:endParaRPr lang="en-US" altLang="zh-CN"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327419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69925" y="4750438"/>
            <a:ext cx="6251063" cy="558799"/>
          </a:xfrm>
        </p:spPr>
        <p:txBody>
          <a:bodyPr anchor="t">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5" y="3684477"/>
            <a:ext cx="6251063" cy="1035317"/>
          </a:xfrm>
        </p:spPr>
        <p:txBody>
          <a:bodyPr anchor="b">
            <a:normAutofit/>
          </a:bodyPr>
          <a:lstStyle>
            <a:lvl1pPr algn="l">
              <a:defRPr sz="2800" b="1">
                <a:solidFill>
                  <a:schemeClr val="tx1"/>
                </a:solidFill>
              </a:defRPr>
            </a:lvl1pPr>
          </a:lstStyle>
          <a:p>
            <a:endParaRPr lang="zh-CN" altLang="en-US" dirty="0"/>
          </a:p>
        </p:txBody>
      </p:sp>
      <p:grpSp>
        <p:nvGrpSpPr>
          <p:cNvPr id="9" name="组合 8"/>
          <p:cNvGrpSpPr/>
          <p:nvPr userDrawn="1"/>
        </p:nvGrpSpPr>
        <p:grpSpPr>
          <a:xfrm>
            <a:off x="669925" y="2013649"/>
            <a:ext cx="5537071" cy="1015902"/>
            <a:chOff x="416689" y="1415352"/>
            <a:chExt cx="5537071" cy="1015902"/>
          </a:xfrm>
        </p:grpSpPr>
        <p:grpSp>
          <p:nvGrpSpPr>
            <p:cNvPr id="165" name="组合 164"/>
            <p:cNvGrpSpPr/>
            <p:nvPr userDrawn="1"/>
          </p:nvGrpSpPr>
          <p:grpSpPr>
            <a:xfrm>
              <a:off x="2681968" y="1415352"/>
              <a:ext cx="3271792" cy="1015901"/>
              <a:chOff x="0" y="3026106"/>
              <a:chExt cx="2057401" cy="781570"/>
            </a:xfrm>
          </p:grpSpPr>
          <p:sp>
            <p:nvSpPr>
              <p:cNvPr id="166" name="文本框 165"/>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REPORT</a:t>
                </a:r>
                <a:endParaRPr lang="zh-CN" altLang="en-US" sz="16600" b="1" dirty="0">
                  <a:solidFill>
                    <a:schemeClr val="accent1"/>
                  </a:solidFill>
                  <a:latin typeface="+mn-lt"/>
                </a:endParaRPr>
              </a:p>
            </p:txBody>
          </p:sp>
          <p:sp>
            <p:nvSpPr>
              <p:cNvPr id="167" name="矩形 166"/>
              <p:cNvSpPr/>
              <p:nvPr/>
            </p:nvSpPr>
            <p:spPr>
              <a:xfrm>
                <a:off x="0" y="3026106"/>
                <a:ext cx="1251032" cy="218356"/>
              </a:xfrm>
              <a:prstGeom prst="rect">
                <a:avLst/>
              </a:prstGeom>
              <a:noFill/>
            </p:spPr>
            <p:txBody>
              <a:bodyPr wrap="none" numCol="1" rtlCol="0">
                <a:prstTxWarp prst="textPlain">
                  <a:avLst/>
                </a:prstTxWarp>
                <a:spAutoFit/>
              </a:bodyPr>
              <a:lstStyle/>
              <a:p>
                <a:pPr lvl="0"/>
                <a:r>
                  <a:rPr lang="en-US" altLang="zh-CN" sz="16600" noProof="0" dirty="0">
                    <a:solidFill>
                      <a:schemeClr val="tx1">
                        <a:lumMod val="50000"/>
                        <a:lumOff val="50000"/>
                      </a:schemeClr>
                    </a:solidFill>
                    <a:latin typeface="+mn-lt"/>
                  </a:rPr>
                  <a:t>BUSINESS</a:t>
                </a:r>
              </a:p>
            </p:txBody>
          </p:sp>
        </p:grpSp>
        <p:sp>
          <p:nvSpPr>
            <p:cNvPr id="168" name="文本框 16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9600" dirty="0">
                  <a:solidFill>
                    <a:schemeClr val="accent2"/>
                  </a:solidFill>
                  <a:latin typeface="Impact" panose="020B0806030902050204" pitchFamily="34" charset="0"/>
                </a:rPr>
                <a:t>2018</a:t>
              </a:r>
              <a:endParaRPr lang="zh-CN" altLang="en-US" sz="9600" dirty="0">
                <a:solidFill>
                  <a:schemeClr val="accent2"/>
                </a:solidFill>
                <a:latin typeface="Impact" panose="020B0806030902050204" pitchFamily="34" charset="0"/>
              </a:endParaRPr>
            </a:p>
          </p:txBody>
        </p:sp>
      </p:grpSp>
      <p:grpSp>
        <p:nvGrpSpPr>
          <p:cNvPr id="257" name="组合 256"/>
          <p:cNvGrpSpPr/>
          <p:nvPr userDrawn="1"/>
        </p:nvGrpSpPr>
        <p:grpSpPr>
          <a:xfrm>
            <a:off x="669925" y="1591960"/>
            <a:ext cx="7114780" cy="1859280"/>
            <a:chOff x="669925" y="3483182"/>
            <a:chExt cx="6557408" cy="1859280"/>
          </a:xfrm>
        </p:grpSpPr>
        <p:cxnSp>
          <p:nvCxnSpPr>
            <p:cNvPr id="11" name="直接连接符 10"/>
            <p:cNvCxnSpPr/>
            <p:nvPr userDrawn="1"/>
          </p:nvCxnSpPr>
          <p:spPr>
            <a:xfrm>
              <a:off x="669925" y="3483182"/>
              <a:ext cx="655740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userDrawn="1"/>
          </p:nvCxnSpPr>
          <p:spPr>
            <a:xfrm>
              <a:off x="669925" y="5342462"/>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58" name="矩形 257"/>
          <p:cNvSpPr/>
          <p:nvPr userDrawn="1"/>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7202961" y="1200770"/>
            <a:ext cx="4185447" cy="4108467"/>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8"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0"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1"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5"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userDrawn="1"/>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13" name="日期占位符 12"/>
          <p:cNvSpPr>
            <a:spLocks noGrp="1"/>
          </p:cNvSpPr>
          <p:nvPr>
            <p:ph type="dt" sz="half" idx="14"/>
          </p:nvPr>
        </p:nvSpPr>
        <p:spPr/>
        <p:txBody>
          <a:bodyPr/>
          <a:lstStyle>
            <a:lvl1pPr>
              <a:defRPr>
                <a:solidFill>
                  <a:schemeClr val="tx1"/>
                </a:solidFill>
              </a:defRPr>
            </a:lvl1pPr>
          </a:lstStyle>
          <a:p>
            <a:fld id="{6489D9C7-5DC6-4263-87FF-7C99F6FB63C3}" type="datetime1">
              <a:rPr lang="zh-CN" altLang="en-US" smtClean="0"/>
              <a:pPr/>
              <a:t>2017/12/3</a:t>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5DD3DB80-B894-403A-B48E-6FDC1A72010E}" type="slidenum">
              <a:rPr lang="zh-CN" altLang="en-US" smtClean="0"/>
              <a:pPr/>
              <a:t>‹#›</a:t>
            </a:fld>
            <a:endParaRPr lang="zh-CN" altLang="en-US"/>
          </a:p>
        </p:txBody>
      </p:sp>
      <p:sp>
        <p:nvSpPr>
          <p:cNvPr id="20" name="标题 1"/>
          <p:cNvSpPr>
            <a:spLocks noGrp="1"/>
          </p:cNvSpPr>
          <p:nvPr>
            <p:ph type="title" hasCustomPrompt="1"/>
          </p:nvPr>
        </p:nvSpPr>
        <p:spPr>
          <a:xfrm>
            <a:off x="3930134" y="2027705"/>
            <a:ext cx="7590354" cy="1145332"/>
          </a:xfrm>
        </p:spPr>
        <p:txBody>
          <a:bodyPr anchor="b">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p:ph type="body" idx="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3385179" y="2041451"/>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9"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userDrawn="1"/>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25" name="直接连接符 124"/>
          <p:cNvCxnSpPr/>
          <p:nvPr userDrawn="1"/>
        </p:nvCxnSpPr>
        <p:spPr>
          <a:xfrm>
            <a:off x="3385179" y="4265363"/>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2017/12/3</a:t>
            </a:fld>
            <a:endParaRPr lang="zh-CN" altLang="en-US"/>
          </a:p>
        </p:txBody>
      </p:sp>
      <p:sp>
        <p:nvSpPr>
          <p:cNvPr id="8" name="页脚占位符 7"/>
          <p:cNvSpPr>
            <a:spLocks noGrp="1"/>
          </p:cNvSpPr>
          <p:nvPr>
            <p:ph type="ftr" sz="quarter" idx="11"/>
          </p:nvPr>
        </p:nvSpPr>
        <p:spPr/>
        <p:txBody>
          <a:bodyPr/>
          <a:lstStyle/>
          <a:p>
            <a:r>
              <a:rPr lang="en-US" altLang="zh-CN" dirty="0"/>
              <a:t>www.islide.cc </a:t>
            </a:r>
            <a:r>
              <a:rPr lang="zh-CN" altLang="en-US" dirty="0"/>
              <a:t>「 让</a:t>
            </a:r>
            <a:r>
              <a:rPr lang="en-US" altLang="zh-CN" dirty="0"/>
              <a:t>PPT</a:t>
            </a:r>
            <a:r>
              <a:rPr lang="zh-CN" altLang="en-US" dirty="0"/>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2017/12/3</a:t>
            </a:fld>
            <a:endParaRPr lang="zh-CN" altLang="en-US"/>
          </a:p>
        </p:txBody>
      </p:sp>
      <p:sp>
        <p:nvSpPr>
          <p:cNvPr id="7" name="页脚占位符 6"/>
          <p:cNvSpPr>
            <a:spLocks noGrp="1"/>
          </p:cNvSpPr>
          <p:nvPr>
            <p:ph type="ftr" sz="quarter" idx="11"/>
          </p:nvPr>
        </p:nvSpPr>
        <p:spPr/>
        <p:txBody>
          <a:bodyPr/>
          <a:lstStyle/>
          <a:p>
            <a:r>
              <a:rPr lang="en-US" altLang="zh-CN" dirty="0"/>
              <a:t>www.islide.cc </a:t>
            </a:r>
            <a:r>
              <a:rPr lang="zh-CN" altLang="en-US" dirty="0"/>
              <a:t>「 让</a:t>
            </a:r>
            <a:r>
              <a:rPr lang="en-US" altLang="zh-CN" dirty="0"/>
              <a:t>PPT</a:t>
            </a:r>
            <a:r>
              <a:rPr lang="zh-CN" altLang="en-US" dirty="0"/>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035242" y="3394537"/>
            <a:ext cx="5537071" cy="655784"/>
          </a:xfrm>
        </p:spPr>
        <p:txBody>
          <a:bodyPr anchor="ctr">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035242" y="4272591"/>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588225"/>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grpSp>
        <p:nvGrpSpPr>
          <p:cNvPr id="70" name="组合 69"/>
          <p:cNvGrpSpPr/>
          <p:nvPr userDrawn="1"/>
        </p:nvGrpSpPr>
        <p:grpSpPr>
          <a:xfrm>
            <a:off x="1035243" y="3072831"/>
            <a:ext cx="5536080" cy="1967876"/>
            <a:chOff x="669925" y="5439124"/>
            <a:chExt cx="5761355" cy="1967876"/>
          </a:xfrm>
        </p:grpSpPr>
        <p:cxnSp>
          <p:nvCxnSpPr>
            <p:cNvPr id="71" name="直接连接符 70"/>
            <p:cNvCxnSpPr/>
            <p:nvPr userDrawn="1"/>
          </p:nvCxnSpPr>
          <p:spPr>
            <a:xfrm>
              <a:off x="669925" y="7407000"/>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69925" y="5439124"/>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userDrawn="1"/>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userDrawn="1"/>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0"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5"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userDrawn="1"/>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2017/12/3</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1028700"/>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6240463"/>
            <a:ext cx="10850563"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spcBef>
                <a:spcPts val="600"/>
              </a:spcBef>
            </a:pPr>
            <a:r>
              <a:rPr lang="zh-CN" altLang="en-US" sz="6000" b="0" dirty="0">
                <a:latin typeface="华文行楷" panose="02010800040101010101" pitchFamily="2" charset="-122"/>
                <a:ea typeface="华文行楷" panose="02010800040101010101" pitchFamily="2" charset="-122"/>
              </a:rPr>
              <a:t>布拉利</a:t>
            </a:r>
            <a:r>
              <a:rPr lang="en-US" altLang="zh-CN" sz="6000" b="0" dirty="0">
                <a:latin typeface="华文行楷" panose="02010800040101010101" pitchFamily="2" charset="-122"/>
                <a:ea typeface="华文行楷" panose="02010800040101010101" pitchFamily="2" charset="-122"/>
              </a:rPr>
              <a:t>-</a:t>
            </a:r>
            <a:r>
              <a:rPr lang="zh-CN" altLang="en-US" sz="6000" b="0" dirty="0">
                <a:latin typeface="华文行楷" panose="02010800040101010101" pitchFamily="2" charset="-122"/>
                <a:ea typeface="华文行楷" panose="02010800040101010101" pitchFamily="2" charset="-122"/>
              </a:rPr>
              <a:t>福尔蒂悖论</a:t>
            </a:r>
          </a:p>
        </p:txBody>
      </p:sp>
      <p:sp>
        <p:nvSpPr>
          <p:cNvPr id="3" name="文本占位符 2"/>
          <p:cNvSpPr>
            <a:spLocks noGrp="1"/>
          </p:cNvSpPr>
          <p:nvPr>
            <p:ph type="body" idx="1"/>
          </p:nvPr>
        </p:nvSpPr>
        <p:spPr/>
        <p:txBody>
          <a:bodyPr>
            <a:normAutofit/>
          </a:bodyPr>
          <a:lstStyle/>
          <a:p>
            <a:pPr algn="r"/>
            <a:endParaRPr lang="en-US" altLang="zh-CN" dirty="0" smtClean="0"/>
          </a:p>
          <a:p>
            <a:pPr algn="r"/>
            <a:endParaRPr lang="en-US" altLang="zh-CN" dirty="0"/>
          </a:p>
          <a:p>
            <a:pPr algn="r"/>
            <a:endParaRPr lang="en-US" altLang="zh-CN" dirty="0" smtClean="0"/>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937"/>
            <a:ext cx="10850563" cy="1028699"/>
          </a:xfrm>
        </p:spPr>
        <p:txBody>
          <a:bodyPr/>
          <a:lstStyle/>
          <a:p>
            <a:r>
              <a:rPr lang="zh-CN" altLang="en-US" dirty="0" smtClean="0"/>
              <a:t>这可咋整啊？</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5" name="文本框 4"/>
          <p:cNvSpPr txBox="1"/>
          <p:nvPr/>
        </p:nvSpPr>
        <p:spPr>
          <a:xfrm>
            <a:off x="669924" y="1505415"/>
            <a:ext cx="10850563" cy="923330"/>
          </a:xfrm>
          <a:prstGeom prst="rect">
            <a:avLst/>
          </a:prstGeom>
          <a:noFill/>
        </p:spPr>
        <p:txBody>
          <a:bodyPr wrap="square" rtlCol="0">
            <a:spAutoFit/>
          </a:bodyPr>
          <a:lstStyle/>
          <a:p>
            <a:pPr>
              <a:lnSpc>
                <a:spcPct val="150000"/>
              </a:lnSpc>
            </a:pPr>
            <a:r>
              <a:rPr lang="zh-CN" altLang="en-US" dirty="0">
                <a:latin typeface="华文楷体" panose="02010600040101010101" pitchFamily="2" charset="-122"/>
                <a:ea typeface="华文楷体" panose="02010600040101010101" pitchFamily="2" charset="-122"/>
              </a:rPr>
              <a:t>公理化</a:t>
            </a:r>
            <a:r>
              <a:rPr lang="zh-CN" altLang="en-US" dirty="0" smtClean="0">
                <a:latin typeface="华文楷体" panose="02010600040101010101" pitchFamily="2" charset="-122"/>
                <a:ea typeface="华文楷体" panose="02010600040101010101" pitchFamily="2" charset="-122"/>
              </a:rPr>
              <a:t>集合论</a:t>
            </a:r>
            <a:r>
              <a:rPr lang="zh-CN" altLang="en-US" dirty="0">
                <a:latin typeface="华文楷体" panose="02010600040101010101" pitchFamily="2" charset="-122"/>
                <a:ea typeface="华文楷体" panose="02010600040101010101" pitchFamily="2" charset="-122"/>
              </a:rPr>
              <a:t>闪亮登场</a:t>
            </a:r>
            <a:endParaRPr lang="en-US" altLang="zh-CN" dirty="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其中</a:t>
            </a:r>
            <a:r>
              <a:rPr lang="zh-CN" altLang="en-US" b="1" dirty="0" smtClean="0"/>
              <a:t>新</a:t>
            </a:r>
            <a:r>
              <a:rPr lang="zh-CN" altLang="en-US" b="1" dirty="0"/>
              <a:t>基础集合论</a:t>
            </a:r>
            <a:r>
              <a:rPr lang="zh-CN" altLang="en-US" dirty="0"/>
              <a:t>（</a:t>
            </a:r>
            <a:r>
              <a:rPr lang="en-US" altLang="zh-CN" b="1" dirty="0"/>
              <a:t>NF</a:t>
            </a:r>
            <a:r>
              <a:rPr lang="zh-CN" altLang="en-US" dirty="0"/>
              <a:t>）</a:t>
            </a:r>
            <a:r>
              <a:rPr lang="zh-CN" altLang="en-US" dirty="0">
                <a:latin typeface="华文楷体" panose="02010600040101010101" pitchFamily="2" charset="-122"/>
                <a:ea typeface="华文楷体" panose="02010600040101010101" pitchFamily="2" charset="-122"/>
              </a:rPr>
              <a:t>是公理化集合论的一种</a:t>
            </a:r>
          </a:p>
        </p:txBody>
      </p:sp>
      <p:sp>
        <p:nvSpPr>
          <p:cNvPr id="6" name="文本框 5"/>
          <p:cNvSpPr txBox="1"/>
          <p:nvPr/>
        </p:nvSpPr>
        <p:spPr>
          <a:xfrm>
            <a:off x="685800" y="2477254"/>
            <a:ext cx="1072875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公理化集合论的几大公理</a:t>
            </a: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730830" y="3012843"/>
            <a:ext cx="10789657" cy="646331"/>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外延公理：</a:t>
            </a:r>
            <a:r>
              <a:rPr lang="zh-CN" altLang="en-US" dirty="0">
                <a:latin typeface="华文楷体" panose="02010600040101010101" pitchFamily="2" charset="-122"/>
                <a:ea typeface="华文楷体" panose="02010600040101010101" pitchFamily="2" charset="-122"/>
              </a:rPr>
              <a:t>有相同元素</a:t>
            </a:r>
            <a:r>
              <a:rPr lang="zh-CN" altLang="en-US" dirty="0" smtClean="0">
                <a:latin typeface="华文楷体" panose="02010600040101010101" pitchFamily="2" charset="-122"/>
                <a:ea typeface="华文楷体" panose="02010600040101010101" pitchFamily="2" charset="-122"/>
              </a:rPr>
              <a:t>的</a:t>
            </a:r>
            <a:r>
              <a:rPr lang="zh-CN" altLang="en-US" dirty="0" smtClean="0">
                <a:solidFill>
                  <a:srgbClr val="FF0000"/>
                </a:solidFill>
                <a:latin typeface="华文楷体" panose="02010600040101010101" pitchFamily="2" charset="-122"/>
                <a:ea typeface="华文楷体" panose="02010600040101010101" pitchFamily="2" charset="-122"/>
              </a:rPr>
              <a:t>相同类型</a:t>
            </a:r>
            <a:r>
              <a:rPr lang="zh-CN" altLang="en-US" dirty="0" smtClean="0">
                <a:latin typeface="华文楷体" panose="02010600040101010101" pitchFamily="2" charset="-122"/>
                <a:ea typeface="华文楷体" panose="02010600040101010101" pitchFamily="2" charset="-122"/>
              </a:rPr>
              <a:t>的两</a:t>
            </a:r>
            <a:r>
              <a:rPr lang="zh-CN" altLang="en-US" dirty="0">
                <a:latin typeface="华文楷体" panose="02010600040101010101" pitchFamily="2" charset="-122"/>
                <a:ea typeface="华文楷体" panose="02010600040101010101" pitchFamily="2" charset="-122"/>
              </a:rPr>
              <a:t>个对象是同一个对象；</a:t>
            </a:r>
          </a:p>
          <a:p>
            <a:endParaRPr lang="zh-CN" altLang="en-US" dirty="0">
              <a:latin typeface="华文楷体" panose="02010600040101010101" pitchFamily="2" charset="-122"/>
              <a:ea typeface="华文楷体" panose="02010600040101010101" pitchFamily="2" charset="-122"/>
            </a:endParaRPr>
          </a:p>
        </p:txBody>
      </p:sp>
      <p:sp>
        <p:nvSpPr>
          <p:cNvPr id="8" name="文本框 7"/>
          <p:cNvSpPr txBox="1"/>
          <p:nvPr/>
        </p:nvSpPr>
        <p:spPr>
          <a:xfrm>
            <a:off x="737530" y="3479193"/>
            <a:ext cx="10728750" cy="646331"/>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概括公理：如果</a:t>
            </a:r>
            <a:r>
              <a:rPr lang="el-GR" altLang="zh-CN" dirty="0">
                <a:latin typeface="华文楷体" panose="02010600040101010101" pitchFamily="2" charset="-122"/>
                <a:ea typeface="华文楷体" panose="02010600040101010101" pitchFamily="2" charset="-122"/>
              </a:rPr>
              <a:t>Φ</a:t>
            </a:r>
            <a:r>
              <a:rPr lang="zh-CN" altLang="el-GR"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x^n</a:t>
            </a:r>
            <a:r>
              <a:rPr lang="zh-CN" altLang="en-US" dirty="0">
                <a:latin typeface="华文楷体" panose="02010600040101010101" pitchFamily="2" charset="-122"/>
                <a:ea typeface="华文楷体" panose="02010600040101010101" pitchFamily="2" charset="-122"/>
              </a:rPr>
              <a:t>）是公式，那么集合</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x^n</a:t>
            </a:r>
            <a:r>
              <a:rPr lang="en-US" altLang="zh-CN" dirty="0">
                <a:latin typeface="华文楷体" panose="02010600040101010101" pitchFamily="2" charset="-122"/>
                <a:ea typeface="华文楷体" panose="02010600040101010101" pitchFamily="2" charset="-122"/>
              </a:rPr>
              <a:t> | </a:t>
            </a:r>
            <a:r>
              <a:rPr lang="el-GR" altLang="zh-CN" dirty="0">
                <a:latin typeface="华文楷体" panose="02010600040101010101" pitchFamily="2" charset="-122"/>
                <a:ea typeface="华文楷体" panose="02010600040101010101" pitchFamily="2" charset="-122"/>
              </a:rPr>
              <a:t>Φ</a:t>
            </a:r>
            <a:r>
              <a:rPr lang="zh-CN" altLang="el-GR"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x^n</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}^(n+1)</a:t>
            </a:r>
            <a:r>
              <a:rPr lang="zh-CN" altLang="en-US" dirty="0">
                <a:latin typeface="华文楷体" panose="02010600040101010101" pitchFamily="2" charset="-122"/>
                <a:ea typeface="华文楷体" panose="02010600040101010101" pitchFamily="2" charset="-122"/>
              </a:rPr>
              <a:t>存在</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10" name="AutoShape 3" descr="\phi (x^{n})\ "/>
          <p:cNvSpPr>
            <a:spLocks noChangeAspect="1" noChangeArrowheads="1"/>
          </p:cNvSpPr>
          <p:nvPr/>
        </p:nvSpPr>
        <p:spPr bwMode="auto">
          <a:xfrm>
            <a:off x="381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descr="\{x^{n}\mid \phi (x^{n})\}^{{n+1}}"/>
          <p:cNvSpPr>
            <a:spLocks noChangeAspect="1" noChangeArrowheads="1"/>
          </p:cNvSpPr>
          <p:nvPr/>
        </p:nvSpPr>
        <p:spPr bwMode="auto">
          <a:xfrm>
            <a:off x="1454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685800" y="4229754"/>
            <a:ext cx="9946888" cy="1714765"/>
          </a:xfrm>
          <a:prstGeom prst="rect">
            <a:avLst/>
          </a:prstGeom>
          <a:noFill/>
        </p:spPr>
        <p:txBody>
          <a:bodyPr wrap="square" rtlCol="0">
            <a:spAutoFit/>
          </a:bodyPr>
          <a:lstStyle/>
          <a:p>
            <a:pPr>
              <a:lnSpc>
                <a:spcPct val="150000"/>
              </a:lnSpc>
            </a:pPr>
            <a:r>
              <a:rPr lang="zh-CN" altLang="en-US" dirty="0">
                <a:latin typeface="华文楷体" panose="02010600040101010101" pitchFamily="2" charset="-122"/>
                <a:ea typeface="华文楷体" panose="02010600040101010101" pitchFamily="2" charset="-122"/>
              </a:rPr>
              <a:t>在此基础上，新基础集合论又引入了层化的概念：</a:t>
            </a:r>
            <a:endParaRPr lang="en-US" altLang="zh-CN" dirty="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一个层化</a:t>
            </a:r>
            <a:r>
              <a:rPr lang="zh-CN" altLang="en-US" dirty="0">
                <a:latin typeface="华文楷体" panose="02010600040101010101" pitchFamily="2" charset="-122"/>
                <a:ea typeface="华文楷体" panose="02010600040101010101" pitchFamily="2" charset="-122"/>
              </a:rPr>
              <a:t>公式</a:t>
            </a:r>
            <a:r>
              <a:rPr lang="el-GR" altLang="zh-CN" dirty="0">
                <a:latin typeface="华文楷体" panose="02010600040101010101" pitchFamily="2" charset="-122"/>
                <a:ea typeface="华文楷体" panose="02010600040101010101" pitchFamily="2" charset="-122"/>
              </a:rPr>
              <a:t>Φ</a:t>
            </a:r>
            <a:r>
              <a:rPr lang="zh-CN" altLang="en-US" dirty="0">
                <a:latin typeface="华文楷体" panose="02010600040101010101" pitchFamily="2" charset="-122"/>
                <a:ea typeface="华文楷体" panose="02010600040101010101" pitchFamily="2" charset="-122"/>
              </a:rPr>
              <a:t>必须要满足，</a:t>
            </a:r>
            <a:endParaRPr lang="en-US" altLang="zh-CN" dirty="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①</a:t>
            </a:r>
            <a:r>
              <a:rPr lang="zh-CN" altLang="en-US" dirty="0">
                <a:latin typeface="华文楷体" panose="02010600040101010101" pitchFamily="2" charset="-122"/>
                <a:ea typeface="华文楷体" panose="02010600040101010101" pitchFamily="2" charset="-122"/>
              </a:rPr>
              <a:t>对于</a:t>
            </a:r>
            <a:r>
              <a:rPr lang="zh-CN" altLang="en-US" dirty="0">
                <a:latin typeface="华文楷体" panose="02010600040101010101" pitchFamily="2" charset="-122"/>
                <a:ea typeface="华文楷体" panose="02010600040101010101" pitchFamily="2" charset="-122"/>
              </a:rPr>
              <a:t>任何</a:t>
            </a:r>
            <a:r>
              <a:rPr lang="el-GR" altLang="zh-CN" dirty="0">
                <a:latin typeface="华文楷体" panose="02010600040101010101" pitchFamily="2" charset="-122"/>
                <a:ea typeface="华文楷体" panose="02010600040101010101" pitchFamily="2" charset="-122"/>
              </a:rPr>
              <a:t>Φ</a:t>
            </a:r>
            <a:r>
              <a:rPr lang="zh-CN" altLang="en-US" dirty="0">
                <a:latin typeface="华文楷体" panose="02010600040101010101" pitchFamily="2" charset="-122"/>
                <a:ea typeface="华文楷体" panose="02010600040101010101" pitchFamily="2" charset="-122"/>
              </a:rPr>
              <a:t>的原子子</a:t>
            </a:r>
            <a:r>
              <a:rPr lang="zh-CN" altLang="en-US" dirty="0">
                <a:latin typeface="华文楷体" panose="02010600040101010101" pitchFamily="2" charset="-122"/>
                <a:ea typeface="华文楷体" panose="02010600040101010101" pitchFamily="2" charset="-122"/>
              </a:rPr>
              <a:t>公式，</a:t>
            </a:r>
            <a:r>
              <a:rPr lang="en-US" altLang="zh-CN" dirty="0" err="1">
                <a:latin typeface="华文楷体" panose="02010600040101010101" pitchFamily="2" charset="-122"/>
                <a:ea typeface="华文楷体" panose="02010600040101010101" pitchFamily="2" charset="-122"/>
              </a:rPr>
              <a:t>x</a:t>
            </a:r>
            <a:r>
              <a:rPr lang="en-US" altLang="zh-CN" dirty="0" err="1">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有</a:t>
            </a:r>
            <a:r>
              <a:rPr lang="en-US" altLang="zh-CN" dirty="0">
                <a:latin typeface="华文楷体" panose="02010600040101010101" pitchFamily="2" charset="-122"/>
                <a:ea typeface="华文楷体" panose="02010600040101010101" pitchFamily="2" charset="-122"/>
              </a:rPr>
              <a:t>f(y)=f(x)+1</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②对于</a:t>
            </a:r>
            <a:r>
              <a:rPr lang="zh-CN" altLang="en-US" dirty="0">
                <a:latin typeface="华文楷体" panose="02010600040101010101" pitchFamily="2" charset="-122"/>
                <a:ea typeface="华文楷体" panose="02010600040101010101" pitchFamily="2" charset="-122"/>
              </a:rPr>
              <a:t>任何</a:t>
            </a:r>
            <a:r>
              <a:rPr lang="el-GR" altLang="zh-CN" dirty="0">
                <a:latin typeface="华文楷体" panose="02010600040101010101" pitchFamily="2" charset="-122"/>
                <a:ea typeface="华文楷体" panose="02010600040101010101" pitchFamily="2" charset="-122"/>
              </a:rPr>
              <a:t>Φ</a:t>
            </a:r>
            <a:r>
              <a:rPr lang="zh-CN" altLang="en-US" dirty="0">
                <a:latin typeface="华文楷体" panose="02010600040101010101" pitchFamily="2" charset="-122"/>
                <a:ea typeface="华文楷体" panose="02010600040101010101" pitchFamily="2" charset="-122"/>
              </a:rPr>
              <a:t>的原子子公式</a:t>
            </a:r>
            <a:r>
              <a:rPr lang="en-US" altLang="zh-CN" dirty="0">
                <a:latin typeface="华文楷体" panose="02010600040101010101" pitchFamily="2" charset="-122"/>
                <a:ea typeface="华文楷体" panose="02010600040101010101" pitchFamily="2" charset="-122"/>
              </a:rPr>
              <a:t>x=y</a:t>
            </a:r>
            <a:r>
              <a:rPr lang="zh-CN" altLang="en-US" dirty="0">
                <a:latin typeface="华文楷体" panose="02010600040101010101" pitchFamily="2" charset="-122"/>
                <a:ea typeface="华文楷体" panose="02010600040101010101" pitchFamily="2" charset="-122"/>
              </a:rPr>
              <a:t>，有</a:t>
            </a:r>
            <a:r>
              <a:rPr lang="en-US" altLang="zh-CN" dirty="0">
                <a:latin typeface="华文楷体" panose="02010600040101010101" pitchFamily="2" charset="-122"/>
                <a:ea typeface="华文楷体" panose="02010600040101010101" pitchFamily="2" charset="-122"/>
              </a:rPr>
              <a:t>f(x)=f(y)</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8268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再看悖论</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669924" y="1527717"/>
                <a:ext cx="10748925" cy="1200329"/>
              </a:xfrm>
              <a:prstGeom prst="rect">
                <a:avLst/>
              </a:prstGeom>
              <a:noFill/>
            </p:spPr>
            <p:txBody>
              <a:bodyPr wrap="square" rtlCol="0">
                <a:spAutoFit/>
              </a:bodyPr>
              <a:lstStyle/>
              <a:p>
                <a:pPr>
                  <a:lnSpc>
                    <a:spcPct val="150000"/>
                  </a:lnSpc>
                </a:pPr>
                <a:r>
                  <a:rPr lang="zh-CN" altLang="en-US" dirty="0">
                    <a:latin typeface="华文楷体" panose="02010600040101010101" pitchFamily="2" charset="-122"/>
                    <a:ea typeface="华文楷体" panose="02010600040101010101" pitchFamily="2" charset="-122"/>
                  </a:rPr>
                  <a:t>罗素</a:t>
                </a:r>
                <a:r>
                  <a:rPr lang="zh-CN" altLang="en-US" dirty="0">
                    <a:latin typeface="华文楷体" panose="02010600040101010101" pitchFamily="2" charset="-122"/>
                    <a:ea typeface="华文楷体" panose="02010600040101010101" pitchFamily="2" charset="-122"/>
                  </a:rPr>
                  <a:t>悖论：</a:t>
                </a:r>
                <a:endParaRPr lang="en-US" altLang="zh-CN" dirty="0">
                  <a:latin typeface="华文楷体" panose="02010600040101010101" pitchFamily="2" charset="-122"/>
                  <a:ea typeface="华文楷体" panose="02010600040101010101" pitchFamily="2" charset="-122"/>
                </a:endParaRPr>
              </a:p>
              <a:p>
                <a:pPr>
                  <a:lnSpc>
                    <a:spcPct val="150000"/>
                  </a:lnSpc>
                </a:pPr>
                <a:r>
                  <a:rPr lang="en-US" altLang="zh-CN" dirty="0">
                    <a:latin typeface="华文楷体" panose="02010600040101010101" pitchFamily="2" charset="-122"/>
                    <a:ea typeface="华文楷体" panose="02010600040101010101" pitchFamily="2" charset="-122"/>
                  </a:rPr>
                  <a:t>x</a:t>
                </a:r>
                <a14:m>
                  <m:oMath xmlns:m="http://schemas.openxmlformats.org/officeDocument/2006/math">
                    <m:r>
                      <m:rPr>
                        <m:nor/>
                      </m:rPr>
                      <a:rPr lang="zh-CN" altLang="en-US">
                        <a:latin typeface="华文楷体" panose="02010600040101010101" pitchFamily="2" charset="-122"/>
                        <a:ea typeface="华文楷体" panose="02010600040101010101" pitchFamily="2" charset="-122"/>
                      </a:rPr>
                      <m:t>∉</m:t>
                    </m:r>
                  </m:oMath>
                </a14:m>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不是层化</a:t>
                </a:r>
                <a:r>
                  <a:rPr lang="zh-CN" altLang="en-US" dirty="0">
                    <a:latin typeface="华文楷体" panose="02010600040101010101" pitchFamily="2" charset="-122"/>
                    <a:ea typeface="华文楷体" panose="02010600040101010101" pitchFamily="2" charset="-122"/>
                  </a:rPr>
                  <a:t>公式，所以在新基础集合论中无法被定义</a:t>
                </a:r>
                <a:endParaRPr lang="zh-CN" altLang="en-US" dirty="0">
                  <a:latin typeface="华文楷体" panose="02010600040101010101" pitchFamily="2" charset="-122"/>
                  <a:ea typeface="华文楷体" panose="02010600040101010101" pitchFamily="2" charset="-122"/>
                </a:endParaRPr>
              </a:p>
              <a:p>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669924" y="1527717"/>
                <a:ext cx="10748925" cy="1200329"/>
              </a:xfrm>
              <a:prstGeom prst="rect">
                <a:avLst/>
              </a:prstGeom>
              <a:blipFill rotWithShape="0">
                <a:blip r:embed="rId3"/>
                <a:stretch>
                  <a:fillRect l="-510"/>
                </a:stretch>
              </a:blipFill>
            </p:spPr>
            <p:txBody>
              <a:bodyPr/>
              <a:lstStyle/>
              <a:p>
                <a:r>
                  <a:rPr lang="zh-CN" altLang="en-US">
                    <a:noFill/>
                  </a:rPr>
                  <a:t> </a:t>
                </a:r>
              </a:p>
            </p:txBody>
          </p:sp>
        </mc:Fallback>
      </mc:AlternateContent>
      <p:sp>
        <p:nvSpPr>
          <p:cNvPr id="7" name="文本框 6"/>
          <p:cNvSpPr txBox="1"/>
          <p:nvPr/>
        </p:nvSpPr>
        <p:spPr>
          <a:xfrm>
            <a:off x="669924" y="2480343"/>
            <a:ext cx="10414388" cy="923330"/>
          </a:xfrm>
          <a:prstGeom prst="rect">
            <a:avLst/>
          </a:prstGeom>
          <a:noFill/>
        </p:spPr>
        <p:txBody>
          <a:bodyPr wrap="square" rtlCol="0">
            <a:spAutoFit/>
          </a:bodyPr>
          <a:lstStyle/>
          <a:p>
            <a:pPr>
              <a:lnSpc>
                <a:spcPct val="150000"/>
              </a:lnSpc>
            </a:pPr>
            <a:r>
              <a:rPr lang="zh-CN" altLang="en-US" dirty="0">
                <a:latin typeface="华文楷体" panose="02010600040101010101" pitchFamily="2" charset="-122"/>
                <a:ea typeface="华文楷体" panose="02010600040101010101" pitchFamily="2" charset="-122"/>
              </a:rPr>
              <a:t>布拉利</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福尔蒂</a:t>
            </a:r>
            <a:r>
              <a:rPr lang="zh-CN" altLang="en-US" dirty="0" smtClean="0">
                <a:latin typeface="华文楷体" panose="02010600040101010101" pitchFamily="2" charset="-122"/>
                <a:ea typeface="华文楷体" panose="02010600040101010101" pitchFamily="2" charset="-122"/>
              </a:rPr>
              <a:t>悖论：</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通过进行类型的区分</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14978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7"/>
          </p:nvPr>
        </p:nvSpPr>
        <p:spPr>
          <a:xfrm>
            <a:off x="1043335" y="3649504"/>
            <a:ext cx="5537071" cy="310871"/>
          </a:xfrm>
        </p:spPr>
        <p:txBody>
          <a:bodyPr>
            <a:noAutofit/>
          </a:bodyPr>
          <a:lstStyle/>
          <a:p>
            <a:r>
              <a:rPr lang="en-US" altLang="zh-CN" sz="2800" dirty="0">
                <a:latin typeface="方正舒体" panose="02010601030101010101" pitchFamily="2" charset="-122"/>
                <a:ea typeface="方正舒体" panose="02010601030101010101" pitchFamily="2" charset="-122"/>
              </a:rPr>
              <a:t>——</a:t>
            </a:r>
            <a:r>
              <a:rPr lang="zh-CN" altLang="en-US" sz="2800" dirty="0">
                <a:latin typeface="方正舒体" panose="02010601030101010101" pitchFamily="2" charset="-122"/>
                <a:ea typeface="方正舒体" panose="02010601030101010101" pitchFamily="2" charset="-122"/>
              </a:rPr>
              <a:t>毕秋宇</a:t>
            </a:r>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关于悖论</a:t>
            </a:r>
            <a:endParaRPr lang="zh-CN" altLang="en-US" dirty="0">
              <a:latin typeface="+mj-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2</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67" y="2158017"/>
            <a:ext cx="6247052" cy="3741077"/>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267" y="2438990"/>
            <a:ext cx="5858296" cy="304180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040" y="0"/>
            <a:ext cx="4436962" cy="6858000"/>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260" y="1382602"/>
            <a:ext cx="11846740" cy="3650266"/>
          </a:xfrm>
          <a:prstGeom prst="rect">
            <a:avLst/>
          </a:prstGeom>
        </p:spPr>
      </p:pic>
    </p:spTree>
    <p:extLst>
      <p:ext uri="{BB962C8B-B14F-4D97-AF65-F5344CB8AC3E}">
        <p14:creationId xmlns:p14="http://schemas.microsoft.com/office/powerpoint/2010/main" val="27979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朴素集合论中对集合的定义即其弊端</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5" name="文本框 4"/>
          <p:cNvSpPr txBox="1"/>
          <p:nvPr/>
        </p:nvSpPr>
        <p:spPr>
          <a:xfrm>
            <a:off x="809204" y="1634591"/>
            <a:ext cx="4345423"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朴素集合论将</a:t>
            </a:r>
            <a:r>
              <a:rPr lang="zh-CN" altLang="en-US" dirty="0">
                <a:latin typeface="华文楷体" panose="02010600040101010101" pitchFamily="2" charset="-122"/>
                <a:ea typeface="华文楷体" panose="02010600040101010101" pitchFamily="2" charset="-122"/>
              </a:rPr>
              <a:t>集合定义为任何一堆东西的总体</a:t>
            </a:r>
            <a:r>
              <a:rPr lang="zh-CN" altLang="en-US" dirty="0" smtClean="0">
                <a:latin typeface="华文楷体" panose="02010600040101010101" pitchFamily="2" charset="-122"/>
                <a:ea typeface="华文楷体" panose="02010600040101010101" pitchFamily="2" charset="-122"/>
              </a:rPr>
              <a:t>，这样定义不但</a:t>
            </a:r>
            <a:r>
              <a:rPr lang="zh-CN" altLang="en-US" dirty="0">
                <a:latin typeface="华文楷体" panose="02010600040101010101" pitchFamily="2" charset="-122"/>
                <a:ea typeface="华文楷体" panose="02010600040101010101" pitchFamily="2" charset="-122"/>
              </a:rPr>
              <a:t>不精确</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所以严格地说根本不是定义</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，而且还会产生</a:t>
            </a:r>
            <a:r>
              <a:rPr lang="zh-CN" altLang="en-US" dirty="0" smtClean="0">
                <a:latin typeface="华文楷体" panose="02010600040101010101" pitchFamily="2" charset="-122"/>
                <a:ea typeface="华文楷体" panose="02010600040101010101" pitchFamily="2" charset="-122"/>
              </a:rPr>
              <a:t>矛盾。</a:t>
            </a:r>
            <a:endParaRPr lang="zh-CN" altLang="en-US" dirty="0">
              <a:latin typeface="华文楷体" panose="02010600040101010101" pitchFamily="2" charset="-122"/>
              <a:ea typeface="华文楷体" panose="02010600040101010101" pitchFamily="2" charset="-122"/>
            </a:endParaRPr>
          </a:p>
        </p:txBody>
      </p:sp>
      <p:sp>
        <p:nvSpPr>
          <p:cNvPr id="6" name="文本框 5"/>
          <p:cNvSpPr txBox="1"/>
          <p:nvPr/>
        </p:nvSpPr>
        <p:spPr>
          <a:xfrm>
            <a:off x="5955739" y="1634591"/>
            <a:ext cx="2840304" cy="1477328"/>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朴素集合论悖论中最主要</a:t>
            </a:r>
            <a:r>
              <a:rPr lang="zh-CN" altLang="en-US" dirty="0">
                <a:latin typeface="华文楷体" panose="02010600040101010101" pitchFamily="2" charset="-122"/>
                <a:ea typeface="华文楷体" panose="02010600040101010101" pitchFamily="2" charset="-122"/>
              </a:rPr>
              <a:t>的有序数</a:t>
            </a:r>
            <a:r>
              <a:rPr lang="zh-CN" altLang="en-US" dirty="0" smtClean="0">
                <a:latin typeface="华文楷体" panose="02010600040101010101" pitchFamily="2" charset="-122"/>
                <a:ea typeface="华文楷体" panose="02010600040101010101" pitchFamily="2" charset="-122"/>
              </a:rPr>
              <a:t>悖论（</a:t>
            </a:r>
            <a:r>
              <a:rPr lang="en-US" altLang="zh-CN" dirty="0" err="1">
                <a:ea typeface="华文楷体" panose="02010600040101010101" pitchFamily="2" charset="-122"/>
              </a:rPr>
              <a:t>Burali-Forti</a:t>
            </a:r>
            <a:r>
              <a:rPr lang="en-US" altLang="zh-CN" dirty="0">
                <a:ea typeface="华文楷体" panose="02010600040101010101" pitchFamily="2" charset="-122"/>
              </a:rPr>
              <a:t> </a:t>
            </a:r>
            <a:r>
              <a:rPr lang="en-US" altLang="zh-CN" dirty="0" smtClean="0">
                <a:ea typeface="华文楷体" panose="02010600040101010101" pitchFamily="2" charset="-122"/>
              </a:rPr>
              <a:t>paradox</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基数</a:t>
            </a:r>
            <a:r>
              <a:rPr lang="zh-CN" altLang="en-US" dirty="0" smtClean="0">
                <a:latin typeface="华文楷体" panose="02010600040101010101" pitchFamily="2" charset="-122"/>
                <a:ea typeface="华文楷体" panose="02010600040101010101" pitchFamily="2" charset="-122"/>
              </a:rPr>
              <a:t>悖论（</a:t>
            </a:r>
            <a:r>
              <a:rPr lang="en-US" altLang="zh-CN" dirty="0" smtClean="0">
                <a:ea typeface="华文楷体" panose="02010600040101010101" pitchFamily="2" charset="-122"/>
              </a:rPr>
              <a:t>Cantor’s paradox</a:t>
            </a:r>
            <a:r>
              <a:rPr lang="zh-CN" altLang="en-US" dirty="0" smtClean="0">
                <a:latin typeface="华文楷体" panose="02010600040101010101" pitchFamily="2" charset="-122"/>
                <a:ea typeface="华文楷体" panose="02010600040101010101" pitchFamily="2" charset="-122"/>
              </a:rPr>
              <a:t>）和 </a:t>
            </a:r>
            <a:r>
              <a:rPr lang="en-US" altLang="zh-CN" dirty="0">
                <a:latin typeface="华文楷体" panose="02010600040101010101" pitchFamily="2" charset="-122"/>
                <a:ea typeface="华文楷体" panose="02010600040101010101" pitchFamily="2" charset="-122"/>
              </a:rPr>
              <a:t>Russell </a:t>
            </a:r>
            <a:r>
              <a:rPr lang="zh-CN" altLang="en-US" dirty="0">
                <a:latin typeface="华文楷体" panose="02010600040101010101" pitchFamily="2" charset="-122"/>
                <a:ea typeface="华文楷体" panose="02010600040101010101" pitchFamily="2" charset="-122"/>
              </a:rPr>
              <a:t>悖论。</a:t>
            </a:r>
          </a:p>
        </p:txBody>
      </p:sp>
    </p:spTree>
    <p:extLst>
      <p:ext uri="{BB962C8B-B14F-4D97-AF65-F5344CB8AC3E}">
        <p14:creationId xmlns:p14="http://schemas.microsoft.com/office/powerpoint/2010/main" val="858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什么是序数</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6" name="文本框 5"/>
          <p:cNvSpPr txBox="1"/>
          <p:nvPr/>
        </p:nvSpPr>
        <p:spPr>
          <a:xfrm>
            <a:off x="669924" y="1530182"/>
            <a:ext cx="10850563" cy="2031325"/>
          </a:xfrm>
          <a:prstGeom prst="rect">
            <a:avLst/>
          </a:prstGeom>
          <a:noFill/>
        </p:spPr>
        <p:txBody>
          <a:bodyPr wrap="square" rtlCol="0">
            <a:spAutoFit/>
          </a:bodyPr>
          <a:lstStyle/>
          <a:p>
            <a:r>
              <a:rPr lang="zh-CN" altLang="en-US" dirty="0"/>
              <a:t>冯</a:t>
            </a:r>
            <a:r>
              <a:rPr lang="en-US" altLang="zh-CN" dirty="0"/>
              <a:t>·</a:t>
            </a:r>
            <a:r>
              <a:rPr lang="zh-CN" altLang="en-US" dirty="0"/>
              <a:t>诺伊曼的序数定义：是自然数的一种扩展，跟整数与基数不同，着重的是次序的性质</a:t>
            </a:r>
          </a:p>
          <a:p>
            <a:r>
              <a:rPr lang="zh-CN" altLang="en-US" dirty="0"/>
              <a:t>自然数可以用来做两件事：描述一个集合的大小，或者描述序列中一个元素的位置。在有限的世界里这两个概念是一致的，当处理无限集合时人们不得不区分这两者。从大小的概念可以引申出如康托尔描述的“基数”，而位置的概念则被推广到这里将要说明的序数。</a:t>
            </a:r>
          </a:p>
          <a:p>
            <a:r>
              <a:rPr lang="zh-CN" altLang="en-US" dirty="0"/>
              <a:t>序数可以用来标定任何给定的良序集的元素（最小的元素标定为</a:t>
            </a:r>
            <a:r>
              <a:rPr lang="en-US" altLang="zh-CN" dirty="0"/>
              <a:t>0</a:t>
            </a:r>
            <a:r>
              <a:rPr lang="zh-CN" altLang="en-US" dirty="0"/>
              <a:t>，其后的标定为</a:t>
            </a:r>
            <a:r>
              <a:rPr lang="en-US" altLang="zh-CN" dirty="0"/>
              <a:t>1</a:t>
            </a:r>
            <a:r>
              <a:rPr lang="zh-CN" altLang="en-US" dirty="0"/>
              <a:t>，再后的标定为</a:t>
            </a:r>
            <a:r>
              <a:rPr lang="en-US" altLang="zh-CN" dirty="0"/>
              <a:t>2</a:t>
            </a:r>
            <a:r>
              <a:rPr lang="zh-CN" altLang="en-US" dirty="0"/>
              <a:t>，依此类推</a:t>
            </a:r>
            <a:r>
              <a:rPr lang="zh-CN" altLang="en-US" dirty="0" smtClean="0"/>
              <a:t>）</a:t>
            </a:r>
            <a:endParaRPr lang="en-US" altLang="zh-CN" dirty="0" smtClean="0"/>
          </a:p>
          <a:p>
            <a:r>
              <a:rPr lang="zh-CN" altLang="en-US" dirty="0"/>
              <a:t>序数最常见的定义就是把每个序数等同于先于它的所有序数构成的集合。</a:t>
            </a:r>
          </a:p>
        </p:txBody>
      </p:sp>
      <p:cxnSp>
        <p:nvCxnSpPr>
          <p:cNvPr id="8" name="直接连接符 7"/>
          <p:cNvCxnSpPr/>
          <p:nvPr/>
        </p:nvCxnSpPr>
        <p:spPr>
          <a:xfrm>
            <a:off x="760651" y="3552404"/>
            <a:ext cx="7201912" cy="8092"/>
          </a:xfrm>
          <a:prstGeom prst="line">
            <a:avLst/>
          </a:prstGeom>
          <a:ln>
            <a:solidFill>
              <a:srgbClr val="FF0000"/>
            </a:solidFill>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823" y="1530182"/>
            <a:ext cx="4379506" cy="4379506"/>
          </a:xfrm>
          <a:prstGeom prst="rect">
            <a:avLst/>
          </a:prstGeom>
        </p:spPr>
      </p:pic>
    </p:spTree>
    <p:extLst>
      <p:ext uri="{BB962C8B-B14F-4D97-AF65-F5344CB8AC3E}">
        <p14:creationId xmlns:p14="http://schemas.microsoft.com/office/powerpoint/2010/main" val="3635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362">
                                          <p:stCondLst>
                                            <p:cond delay="0"/>
                                          </p:stCondLst>
                                        </p:cTn>
                                        <p:tgtEl>
                                          <p:spTgt spid="5"/>
                                        </p:tgtEl>
                                      </p:cBhvr>
                                    </p:animEffect>
                                    <p:anim calcmode="lin" valueType="num">
                                      <p:cBhvr>
                                        <p:cTn id="8" dur="1139"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5"/>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5"/>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5"/>
                                        </p:tgtEl>
                                        <p:attrNameLst>
                                          <p:attrName>ppt_y</p:attrName>
                                        </p:attrNameLst>
                                      </p:cBhvr>
                                      <p:tavLst>
                                        <p:tav tm="0" fmla="#ppt_y-sin(pi*$)/81">
                                          <p:val>
                                            <p:fltVal val="0"/>
                                          </p:val>
                                        </p:tav>
                                        <p:tav tm="100000">
                                          <p:val>
                                            <p:fltVal val="1"/>
                                          </p:val>
                                        </p:tav>
                                      </p:tavLst>
                                    </p:anim>
                                    <p:animScale>
                                      <p:cBhvr>
                                        <p:cTn id="13" dur="16">
                                          <p:stCondLst>
                                            <p:cond delay="406"/>
                                          </p:stCondLst>
                                        </p:cTn>
                                        <p:tgtEl>
                                          <p:spTgt spid="5"/>
                                        </p:tgtEl>
                                      </p:cBhvr>
                                      <p:to x="100000" y="60000"/>
                                    </p:animScale>
                                    <p:animScale>
                                      <p:cBhvr>
                                        <p:cTn id="14" dur="104" decel="50000">
                                          <p:stCondLst>
                                            <p:cond delay="423"/>
                                          </p:stCondLst>
                                        </p:cTn>
                                        <p:tgtEl>
                                          <p:spTgt spid="5"/>
                                        </p:tgtEl>
                                      </p:cBhvr>
                                      <p:to x="100000" y="100000"/>
                                    </p:animScale>
                                    <p:animScale>
                                      <p:cBhvr>
                                        <p:cTn id="15" dur="16">
                                          <p:stCondLst>
                                            <p:cond delay="820"/>
                                          </p:stCondLst>
                                        </p:cTn>
                                        <p:tgtEl>
                                          <p:spTgt spid="5"/>
                                        </p:tgtEl>
                                      </p:cBhvr>
                                      <p:to x="100000" y="80000"/>
                                    </p:animScale>
                                    <p:animScale>
                                      <p:cBhvr>
                                        <p:cTn id="16" dur="104" decel="50000">
                                          <p:stCondLst>
                                            <p:cond delay="836"/>
                                          </p:stCondLst>
                                        </p:cTn>
                                        <p:tgtEl>
                                          <p:spTgt spid="5"/>
                                        </p:tgtEl>
                                      </p:cBhvr>
                                      <p:to x="100000" y="100000"/>
                                    </p:animScale>
                                    <p:animScale>
                                      <p:cBhvr>
                                        <p:cTn id="17" dur="16">
                                          <p:stCondLst>
                                            <p:cond delay="1026"/>
                                          </p:stCondLst>
                                        </p:cTn>
                                        <p:tgtEl>
                                          <p:spTgt spid="5"/>
                                        </p:tgtEl>
                                      </p:cBhvr>
                                      <p:to x="100000" y="90000"/>
                                    </p:animScale>
                                    <p:animScale>
                                      <p:cBhvr>
                                        <p:cTn id="18" dur="104" decel="50000">
                                          <p:stCondLst>
                                            <p:cond delay="1042"/>
                                          </p:stCondLst>
                                        </p:cTn>
                                        <p:tgtEl>
                                          <p:spTgt spid="5"/>
                                        </p:tgtEl>
                                      </p:cBhvr>
                                      <p:to x="100000" y="100000"/>
                                    </p:animScale>
                                    <p:animScale>
                                      <p:cBhvr>
                                        <p:cTn id="19" dur="16">
                                          <p:stCondLst>
                                            <p:cond delay="1130"/>
                                          </p:stCondLst>
                                        </p:cTn>
                                        <p:tgtEl>
                                          <p:spTgt spid="5"/>
                                        </p:tgtEl>
                                      </p:cBhvr>
                                      <p:to x="100000" y="95000"/>
                                    </p:animScale>
                                    <p:animScale>
                                      <p:cBhvr>
                                        <p:cTn id="20" dur="104" decel="50000">
                                          <p:stCondLst>
                                            <p:cond delay="1146"/>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真</a:t>
            </a:r>
            <a:r>
              <a:rPr lang="en-US" altLang="zh-CN" dirty="0" smtClean="0">
                <a:latin typeface="+mj-ea"/>
              </a:rPr>
              <a:t>·</a:t>
            </a:r>
            <a:r>
              <a:rPr lang="zh-CN" altLang="en-US" dirty="0" smtClean="0">
                <a:latin typeface="+mj-ea"/>
              </a:rPr>
              <a:t>正文部分</a:t>
            </a:r>
            <a:endParaRPr lang="zh-CN" altLang="en-US" dirty="0">
              <a:latin typeface="+mj-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6" name="文本框 5"/>
          <p:cNvSpPr txBox="1"/>
          <p:nvPr/>
        </p:nvSpPr>
        <p:spPr>
          <a:xfrm>
            <a:off x="669924" y="1577947"/>
            <a:ext cx="10764122"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首先让我们来构建一个所有序数的集合</a:t>
            </a:r>
            <a:r>
              <a:rPr lang="el-GR"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，那么</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大于</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内的任意一个元素</a:t>
            </a:r>
            <a:endParaRPr lang="en-US" altLang="zh-CN"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669924" y="2127194"/>
            <a:ext cx="10503461"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由所有</a:t>
            </a:r>
            <a:r>
              <a:rPr lang="zh-CN" altLang="en-US" dirty="0" smtClean="0">
                <a:latin typeface="华文楷体" panose="02010600040101010101" pitchFamily="2" charset="-122"/>
                <a:ea typeface="华文楷体" panose="02010600040101010101" pitchFamily="2" charset="-122"/>
              </a:rPr>
              <a:t>序数所</a:t>
            </a:r>
            <a:r>
              <a:rPr lang="zh-CN" altLang="en-US" dirty="0">
                <a:latin typeface="华文楷体" panose="02010600040101010101" pitchFamily="2" charset="-122"/>
                <a:ea typeface="华文楷体" panose="02010600040101010101" pitchFamily="2" charset="-122"/>
              </a:rPr>
              <a:t>组成的</a:t>
            </a:r>
            <a:r>
              <a:rPr lang="zh-CN" altLang="en-US" dirty="0" smtClean="0">
                <a:latin typeface="华文楷体" panose="02010600040101010101" pitchFamily="2" charset="-122"/>
                <a:ea typeface="华文楷体" panose="02010600040101010101" pitchFamily="2" charset="-122"/>
              </a:rPr>
              <a:t>集合</a:t>
            </a:r>
            <a:r>
              <a:rPr lang="el-GR" altLang="zh-CN" dirty="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带有</a:t>
            </a:r>
            <a:r>
              <a:rPr lang="zh-CN" altLang="en-US" dirty="0">
                <a:latin typeface="华文楷体" panose="02010600040101010101" pitchFamily="2" charset="-122"/>
                <a:ea typeface="华文楷体" panose="02010600040101010101" pitchFamily="2" charset="-122"/>
              </a:rPr>
              <a:t>序数的所有性质，</a:t>
            </a:r>
            <a:r>
              <a:rPr lang="zh-CN" altLang="en-US" dirty="0" smtClean="0">
                <a:latin typeface="华文楷体" panose="02010600040101010101" pitchFamily="2" charset="-122"/>
                <a:ea typeface="华文楷体" panose="02010600040101010101" pitchFamily="2" charset="-122"/>
              </a:rPr>
              <a:t>所以</a:t>
            </a:r>
            <a:r>
              <a:rPr lang="el-GR"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自身</a:t>
            </a:r>
            <a:r>
              <a:rPr lang="zh-CN" altLang="en-US" dirty="0">
                <a:latin typeface="华文楷体" panose="02010600040101010101" pitchFamily="2" charset="-122"/>
                <a:ea typeface="华文楷体" panose="02010600040101010101" pitchFamily="2" charset="-122"/>
              </a:rPr>
              <a:t>也必须被视为是一个序数。</a:t>
            </a:r>
          </a:p>
        </p:txBody>
      </p:sp>
      <p:sp>
        <p:nvSpPr>
          <p:cNvPr id="8" name="文本框 7"/>
          <p:cNvSpPr txBox="1"/>
          <p:nvPr/>
        </p:nvSpPr>
        <p:spPr>
          <a:xfrm>
            <a:off x="669924" y="2677318"/>
            <a:ext cx="10236425" cy="64633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接下来，我们可以建构出此序数的后继序数 </a:t>
            </a:r>
            <a:r>
              <a:rPr lang="en-US" altLang="zh-CN" dirty="0" smtClean="0">
                <a:latin typeface="华文楷体" panose="02010600040101010101" pitchFamily="2" charset="-122"/>
                <a:ea typeface="华文楷体" panose="02010600040101010101" pitchFamily="2" charset="-122"/>
              </a:rPr>
              <a:t>Ω </a:t>
            </a:r>
            <a:r>
              <a:rPr lang="en-US" altLang="zh-CN" dirty="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，因为序数的后继必定大于当前序数，所以</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严格大于</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9" name="文本框 8"/>
          <p:cNvSpPr txBox="1"/>
          <p:nvPr/>
        </p:nvSpPr>
        <p:spPr>
          <a:xfrm>
            <a:off x="669924" y="3384404"/>
            <a:ext cx="10009848" cy="1754326"/>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不过</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因为</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包括</a:t>
            </a:r>
            <a:r>
              <a:rPr lang="zh-CN" altLang="en-US" dirty="0">
                <a:latin typeface="华文楷体" panose="02010600040101010101" pitchFamily="2" charset="-122"/>
                <a:ea typeface="华文楷体" panose="02010600040101010101" pitchFamily="2" charset="-122"/>
              </a:rPr>
              <a:t>所有的序数</a:t>
            </a:r>
            <a:r>
              <a:rPr lang="zh-CN" altLang="en-US" dirty="0" smtClean="0">
                <a:latin typeface="华文楷体" panose="02010600040101010101" pitchFamily="2" charset="-122"/>
                <a:ea typeface="华文楷体" panose="02010600040101010101" pitchFamily="2" charset="-122"/>
              </a:rPr>
              <a:t>，所以这个</a:t>
            </a:r>
            <a:r>
              <a:rPr lang="zh-CN" altLang="en-US" dirty="0">
                <a:latin typeface="华文楷体" panose="02010600040101010101" pitchFamily="2" charset="-122"/>
                <a:ea typeface="华文楷体" panose="02010600040101010101" pitchFamily="2" charset="-122"/>
              </a:rPr>
              <a:t>后继</a:t>
            </a:r>
            <a:r>
              <a:rPr lang="zh-CN" altLang="en-US" dirty="0" smtClean="0">
                <a:latin typeface="华文楷体" panose="02010600040101010101" pitchFamily="2" charset="-122"/>
                <a:ea typeface="华文楷体" panose="02010600040101010101" pitchFamily="2" charset="-122"/>
              </a:rPr>
              <a:t>序数</a:t>
            </a:r>
            <a:r>
              <a:rPr lang="en-US" altLang="zh-CN" dirty="0" smtClean="0">
                <a:latin typeface="华文楷体" panose="02010600040101010101" pitchFamily="2" charset="-122"/>
                <a:ea typeface="华文楷体" panose="02010600040101010101" pitchFamily="2" charset="-122"/>
              </a:rPr>
              <a:t>Ω+1</a:t>
            </a:r>
            <a:r>
              <a:rPr lang="zh-CN" altLang="en-US" dirty="0" smtClean="0">
                <a:latin typeface="华文楷体" panose="02010600040101010101" pitchFamily="2" charset="-122"/>
                <a:ea typeface="华文楷体" panose="02010600040101010101" pitchFamily="2" charset="-122"/>
              </a:rPr>
              <a:t>也</a:t>
            </a:r>
            <a:r>
              <a:rPr lang="zh-CN" altLang="en-US" dirty="0">
                <a:latin typeface="华文楷体" panose="02010600040101010101" pitchFamily="2" charset="-122"/>
                <a:ea typeface="华文楷体" panose="02010600040101010101" pitchFamily="2" charset="-122"/>
              </a:rPr>
              <a:t>必然</a:t>
            </a:r>
            <a:r>
              <a:rPr lang="zh-CN" altLang="en-US" dirty="0" smtClean="0">
                <a:latin typeface="华文楷体" panose="02010600040101010101" pitchFamily="2" charset="-122"/>
                <a:ea typeface="华文楷体" panose="02010600040101010101" pitchFamily="2" charset="-122"/>
              </a:rPr>
              <a:t>是</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内</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元素，</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又因为因为</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大于</a:t>
            </a:r>
            <a:r>
              <a:rPr lang="en-US" altLang="zh-CN" dirty="0" smtClean="0">
                <a:latin typeface="华文楷体" panose="02010600040101010101" pitchFamily="2" charset="-122"/>
                <a:ea typeface="华文楷体" panose="02010600040101010101" pitchFamily="2" charset="-122"/>
              </a:rPr>
              <a:t>Ω</a:t>
            </a:r>
            <a:r>
              <a:rPr lang="zh-CN" altLang="en-US" dirty="0" smtClean="0">
                <a:latin typeface="华文楷体" panose="02010600040101010101" pitchFamily="2" charset="-122"/>
                <a:ea typeface="华文楷体" panose="02010600040101010101" pitchFamily="2" charset="-122"/>
              </a:rPr>
              <a:t>内的任意一个元素</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而</a:t>
            </a:r>
            <a:r>
              <a:rPr lang="zh-CN" altLang="en-US" dirty="0">
                <a:latin typeface="华文楷体" panose="02010600040101010101" pitchFamily="2" charset="-122"/>
                <a:ea typeface="华文楷体" panose="02010600040101010101" pitchFamily="2" charset="-122"/>
              </a:rPr>
              <a:t>因此</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Ω&lt;Ω+1 </a:t>
            </a:r>
            <a:r>
              <a:rPr lang="zh-CN" altLang="en-US" dirty="0" smtClean="0">
                <a:latin typeface="华文楷体" panose="02010600040101010101" pitchFamily="2" charset="-122"/>
                <a:ea typeface="华文楷体" panose="02010600040101010101" pitchFamily="2" charset="-122"/>
              </a:rPr>
              <a:t>且</a:t>
            </a:r>
            <a:r>
              <a:rPr lang="en-US" altLang="zh-CN" dirty="0" smtClean="0">
                <a:latin typeface="华文楷体" panose="02010600040101010101" pitchFamily="2" charset="-122"/>
                <a:ea typeface="华文楷体" panose="02010600040101010101" pitchFamily="2" charset="-122"/>
              </a:rPr>
              <a:t>Ω+1&lt;Ω</a:t>
            </a:r>
            <a:endParaRPr lang="en-US" altLang="zh-CN"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40955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于是乎</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5" name="文本框 4"/>
          <p:cNvSpPr txBox="1"/>
          <p:nvPr/>
        </p:nvSpPr>
        <p:spPr>
          <a:xfrm>
            <a:off x="669924" y="1691235"/>
            <a:ext cx="10917871" cy="646331"/>
          </a:xfrm>
          <a:prstGeom prst="rect">
            <a:avLst/>
          </a:prstGeom>
          <a:noFill/>
        </p:spPr>
        <p:txBody>
          <a:bodyPr wrap="square" rtlCol="0">
            <a:spAutoFit/>
          </a:bodyPr>
          <a:lstStyle/>
          <a:p>
            <a:r>
              <a:rPr lang="zh-CN" altLang="en-US" dirty="0" smtClean="0"/>
              <a:t>结论：在</a:t>
            </a:r>
            <a:r>
              <a:rPr lang="zh-CN" altLang="en-US" dirty="0"/>
              <a:t>集合论此一数学领域里，布拉利</a:t>
            </a:r>
            <a:r>
              <a:rPr lang="en-US" altLang="zh-CN" dirty="0"/>
              <a:t>-</a:t>
            </a:r>
            <a:r>
              <a:rPr lang="zh-CN" altLang="en-US" dirty="0"/>
              <a:t>福尔蒂悖论断言，朴素建构“所有序数的集合”会导致矛盾</a:t>
            </a:r>
          </a:p>
          <a:p>
            <a:endParaRPr lang="zh-CN" altLang="en-US" dirty="0"/>
          </a:p>
        </p:txBody>
      </p:sp>
      <p:sp>
        <p:nvSpPr>
          <p:cNvPr id="6" name="文本框 5"/>
          <p:cNvSpPr txBox="1"/>
          <p:nvPr/>
        </p:nvSpPr>
        <p:spPr>
          <a:xfrm>
            <a:off x="669924" y="2337566"/>
            <a:ext cx="10950239" cy="369332"/>
          </a:xfrm>
          <a:prstGeom prst="rect">
            <a:avLst/>
          </a:prstGeom>
          <a:noFill/>
        </p:spPr>
        <p:txBody>
          <a:bodyPr wrap="square" rtlCol="0">
            <a:spAutoFit/>
          </a:bodyPr>
          <a:lstStyle/>
          <a:p>
            <a:r>
              <a:rPr lang="zh-CN" altLang="en-US" dirty="0"/>
              <a:t>将集合定义为任何一堆东西的总体，不但不精确</a:t>
            </a:r>
            <a:r>
              <a:rPr lang="en-US" altLang="zh-CN" dirty="0"/>
              <a:t>(</a:t>
            </a:r>
            <a:r>
              <a:rPr lang="zh-CN" altLang="en-US" dirty="0"/>
              <a:t>所以严格地说根本不是定义</a:t>
            </a:r>
            <a:r>
              <a:rPr lang="en-US" altLang="zh-CN" dirty="0"/>
              <a:t>)</a:t>
            </a:r>
            <a:r>
              <a:rPr lang="zh-CN" altLang="en-US" dirty="0"/>
              <a:t>，而且还会产生矛盾</a:t>
            </a:r>
          </a:p>
        </p:txBody>
      </p:sp>
      <p:sp>
        <p:nvSpPr>
          <p:cNvPr id="7" name="文本框 6"/>
          <p:cNvSpPr txBox="1"/>
          <p:nvPr/>
        </p:nvSpPr>
        <p:spPr>
          <a:xfrm>
            <a:off x="768743" y="3293458"/>
            <a:ext cx="3463392" cy="861774"/>
          </a:xfrm>
          <a:prstGeom prst="rect">
            <a:avLst/>
          </a:prstGeom>
          <a:noFill/>
        </p:spPr>
        <p:txBody>
          <a:bodyPr wrap="square" rtlCol="0">
            <a:spAutoFit/>
          </a:bodyPr>
          <a:lstStyle/>
          <a:p>
            <a:pPr lvl="0"/>
            <a:r>
              <a:rPr lang="zh-CN" altLang="zh-CN" sz="3200" b="1" dirty="0">
                <a:solidFill>
                  <a:srgbClr val="212121"/>
                </a:solidFill>
                <a:latin typeface="inherit"/>
                <a:ea typeface="inherit"/>
              </a:rPr>
              <a:t>Naive set theory</a:t>
            </a:r>
            <a:r>
              <a:rPr lang="zh-CN" altLang="zh-CN" sz="3200" b="1" dirty="0">
                <a:latin typeface="inherit"/>
              </a:rPr>
              <a:t> </a:t>
            </a:r>
          </a:p>
          <a:p>
            <a:endParaRPr lang="zh-CN" altLang="en-US" dirty="0"/>
          </a:p>
        </p:txBody>
      </p:sp>
      <p:sp>
        <p:nvSpPr>
          <p:cNvPr id="8"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4232135" y="3293458"/>
            <a:ext cx="4232135" cy="584775"/>
          </a:xfrm>
          <a:prstGeom prst="rect">
            <a:avLst/>
          </a:prstGeom>
          <a:noFill/>
        </p:spPr>
        <p:txBody>
          <a:bodyPr wrap="square" rtlCol="0">
            <a:spAutoFit/>
          </a:bodyPr>
          <a:lstStyle/>
          <a:p>
            <a:r>
              <a:rPr lang="en-US" altLang="zh-CN" sz="3200" b="1" dirty="0">
                <a:latin typeface="inherit"/>
              </a:rPr>
              <a:t>c</a:t>
            </a:r>
            <a:r>
              <a:rPr lang="en-US" altLang="zh-CN" sz="3200" b="1" dirty="0" smtClean="0">
                <a:latin typeface="inherit"/>
              </a:rPr>
              <a:t>onsidered harmful</a:t>
            </a:r>
            <a:endParaRPr lang="zh-CN" altLang="en-US" sz="3200" b="1" dirty="0">
              <a:latin typeface="inherit"/>
            </a:endParaRPr>
          </a:p>
        </p:txBody>
      </p:sp>
    </p:spTree>
    <p:extLst>
      <p:ext uri="{BB962C8B-B14F-4D97-AF65-F5344CB8AC3E}">
        <p14:creationId xmlns:p14="http://schemas.microsoft.com/office/powerpoint/2010/main" val="32808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a:t>
            </a:r>
            <a:r>
              <a:rPr lang="zh-CN" altLang="en-US" dirty="0" smtClean="0"/>
              <a:t>以为这样就结束了？</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855" t="108" r="4859" b="32180"/>
          <a:stretch/>
        </p:blipFill>
        <p:spPr>
          <a:xfrm>
            <a:off x="1526875" y="1450085"/>
            <a:ext cx="5745193" cy="464362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434" y="1338573"/>
            <a:ext cx="5174166" cy="5065015"/>
          </a:xfrm>
          <a:prstGeom prst="rect">
            <a:avLst/>
          </a:prstGeom>
        </p:spPr>
      </p:pic>
    </p:spTree>
    <p:extLst>
      <p:ext uri="{BB962C8B-B14F-4D97-AF65-F5344CB8AC3E}">
        <p14:creationId xmlns:p14="http://schemas.microsoft.com/office/powerpoint/2010/main" val="384719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通过等价类定义的序数</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a:p>
        </p:txBody>
      </p:sp>
      <p:sp>
        <p:nvSpPr>
          <p:cNvPr id="5" name="文本框 4"/>
          <p:cNvSpPr txBox="1"/>
          <p:nvPr/>
        </p:nvSpPr>
        <p:spPr>
          <a:xfrm>
            <a:off x="669924" y="1526875"/>
            <a:ext cx="10850563" cy="203132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在数学中，特别是集合论中，序数可以用来标记</a:t>
            </a:r>
            <a:r>
              <a:rPr lang="en-US" altLang="zh-CN" dirty="0">
                <a:latin typeface="华文楷体" panose="02010600040101010101" pitchFamily="2" charset="-122"/>
                <a:ea typeface="华文楷体" panose="02010600040101010101" pitchFamily="2" charset="-122"/>
              </a:rPr>
              <a:t>(label)</a:t>
            </a:r>
            <a:r>
              <a:rPr lang="zh-CN" altLang="en-US" dirty="0">
                <a:latin typeface="华文楷体" panose="02010600040101010101" pitchFamily="2" charset="-122"/>
                <a:ea typeface="华文楷体" panose="02010600040101010101" pitchFamily="2" charset="-122"/>
              </a:rPr>
              <a:t>任何给定良序集合的元素</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最小元素标记为 </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，次小标记为 </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，再次是 </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，以此类推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，并通过未用来标记这个集合的元素的最小的序数来测量整个集合的“长度”。这个集合的“长度”叫做序类型</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序数表示良序集合的等价类，这里的等价关系是序同构。这样的序数是在等价类中任何集合的序类型。</a:t>
            </a:r>
          </a:p>
          <a:p>
            <a:r>
              <a:rPr lang="zh-CN" altLang="en-US" dirty="0" smtClean="0">
                <a:latin typeface="华文楷体" panose="02010600040101010101" pitchFamily="2" charset="-122"/>
                <a:ea typeface="华文楷体" panose="02010600040101010101" pitchFamily="2" charset="-122"/>
              </a:rPr>
              <a:t>更加</a:t>
            </a:r>
            <a:r>
              <a:rPr lang="zh-CN" altLang="en-US" dirty="0">
                <a:latin typeface="华文楷体" panose="02010600040101010101" pitchFamily="2" charset="-122"/>
                <a:ea typeface="华文楷体" panose="02010600040101010101" pitchFamily="2" charset="-122"/>
              </a:rPr>
              <a:t>形象</a:t>
            </a:r>
            <a:r>
              <a:rPr lang="zh-CN" altLang="en-US" dirty="0" smtClean="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说，良序集合的序类型是唯一的序数，对于它有在序数和良序集合之间的一个序保持双射。</a:t>
            </a:r>
          </a:p>
          <a:p>
            <a:endParaRPr lang="zh-CN" altLang="en-US" dirty="0">
              <a:latin typeface="华文楷体" panose="02010600040101010101" pitchFamily="2" charset="-122"/>
              <a:ea typeface="华文楷体" panose="02010600040101010101" pitchFamily="2" charset="-122"/>
            </a:endParaRPr>
          </a:p>
          <a:p>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868" y="433150"/>
            <a:ext cx="6330351" cy="6185140"/>
          </a:xfrm>
          <a:prstGeom prst="rect">
            <a:avLst/>
          </a:prstGeom>
        </p:spPr>
      </p:pic>
      <p:sp>
        <p:nvSpPr>
          <p:cNvPr id="6" name="文本框 5"/>
          <p:cNvSpPr txBox="1"/>
          <p:nvPr/>
        </p:nvSpPr>
        <p:spPr>
          <a:xfrm>
            <a:off x="669924" y="3985600"/>
            <a:ext cx="9545934" cy="461665"/>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让我们来举一个简单而有趣的例子</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157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5" name="文本框 4"/>
          <p:cNvSpPr txBox="1"/>
          <p:nvPr/>
        </p:nvSpPr>
        <p:spPr>
          <a:xfrm>
            <a:off x="669924" y="1561171"/>
            <a:ext cx="10850563" cy="1200329"/>
          </a:xfrm>
          <a:prstGeom prst="rect">
            <a:avLst/>
          </a:prstGeom>
          <a:noFill/>
        </p:spPr>
        <p:txBody>
          <a:bodyPr wrap="square" rtlCol="0">
            <a:spAutoFit/>
          </a:bodyPr>
          <a:lstStyle/>
          <a:p>
            <a:pPr>
              <a:lnSpc>
                <a:spcPct val="150000"/>
              </a:lnSpc>
            </a:pPr>
            <a:r>
              <a:rPr lang="zh-CN" altLang="en-US" dirty="0">
                <a:latin typeface="华文楷体" panose="02010600040101010101" pitchFamily="2" charset="-122"/>
                <a:ea typeface="华文楷体" panose="02010600040101010101" pitchFamily="2" charset="-122"/>
              </a:rPr>
              <a:t>在这种通过等价类定义序数的情况下，</a:t>
            </a:r>
            <a:endParaRPr lang="en-US" altLang="zh-CN" dirty="0">
              <a:latin typeface="华文楷体" panose="02010600040101010101" pitchFamily="2" charset="-122"/>
              <a:ea typeface="华文楷体" panose="02010600040101010101" pitchFamily="2" charset="-122"/>
            </a:endParaRPr>
          </a:p>
          <a:p>
            <a:pPr lvl="0">
              <a:lnSpc>
                <a:spcPct val="150000"/>
              </a:lnSpc>
            </a:pPr>
            <a:r>
              <a:rPr lang="zh-CN" altLang="en-US" dirty="0">
                <a:latin typeface="华文楷体" panose="02010600040101010101" pitchFamily="2" charset="-122"/>
                <a:ea typeface="华文楷体" panose="02010600040101010101" pitchFamily="2" charset="-122"/>
              </a:rPr>
              <a:t>容易得出</a:t>
            </a:r>
            <a:r>
              <a:rPr lang="zh-CN"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所有小于一个固定</a:t>
            </a:r>
            <a:r>
              <a:rPr lang="zh-CN" altLang="zh-CN" dirty="0">
                <a:latin typeface="华文楷体" panose="02010600040101010101" pitchFamily="2" charset="-122"/>
                <a:ea typeface="华文楷体" panose="02010600040101010101" pitchFamily="2" charset="-122"/>
              </a:rPr>
              <a:t>的</a:t>
            </a:r>
            <a:r>
              <a:rPr lang="el-GR" altLang="zh-CN" dirty="0">
                <a:latin typeface="华文楷体" panose="02010600040101010101" pitchFamily="2" charset="-122"/>
                <a:ea typeface="华文楷体" panose="02010600040101010101" pitchFamily="2" charset="-122"/>
              </a:rPr>
              <a:t>Ω</a:t>
            </a:r>
            <a:r>
              <a:rPr lang="zh-CN" altLang="zh-CN" dirty="0">
                <a:latin typeface="华文楷体" panose="02010600040101010101" pitchFamily="2" charset="-122"/>
                <a:ea typeface="华文楷体" panose="02010600040101010101" pitchFamily="2" charset="-122"/>
              </a:rPr>
              <a:t>的</a:t>
            </a:r>
            <a:r>
              <a:rPr lang="zh-CN" altLang="zh-CN" dirty="0">
                <a:latin typeface="华文楷体" panose="02010600040101010101" pitchFamily="2" charset="-122"/>
                <a:ea typeface="华文楷体" panose="02010600040101010101" pitchFamily="2" charset="-122"/>
              </a:rPr>
              <a:t>序数的序类型</a:t>
            </a:r>
            <a:r>
              <a:rPr lang="zh-CN" altLang="zh-CN" dirty="0">
                <a:latin typeface="华文楷体" panose="02010600040101010101" pitchFamily="2" charset="-122"/>
                <a:ea typeface="华文楷体" panose="02010600040101010101" pitchFamily="2" charset="-122"/>
              </a:rPr>
              <a:t>是</a:t>
            </a:r>
            <a:r>
              <a:rPr lang="el-GR" altLang="zh-CN" dirty="0">
                <a:latin typeface="华文楷体" panose="02010600040101010101" pitchFamily="2" charset="-122"/>
                <a:ea typeface="华文楷体" panose="02010600040101010101" pitchFamily="2" charset="-122"/>
              </a:rPr>
              <a:t>Ω</a:t>
            </a:r>
            <a:r>
              <a:rPr lang="zh-CN" altLang="zh-CN" dirty="0">
                <a:latin typeface="华文楷体" panose="02010600040101010101" pitchFamily="2" charset="-122"/>
                <a:ea typeface="华文楷体" panose="02010600040101010101" pitchFamily="2" charset="-122"/>
              </a:rPr>
              <a:t>自身 </a:t>
            </a:r>
            <a:endParaRPr lang="zh-CN"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
        <p:nvSpPr>
          <p:cNvPr id="7" name="AutoShape 3" descr="\alpha \ "/>
          <p:cNvSpPr>
            <a:spLocks noChangeAspect="1" noChangeArrowheads="1"/>
          </p:cNvSpPr>
          <p:nvPr/>
        </p:nvSpPr>
        <p:spPr bwMode="auto">
          <a:xfrm>
            <a:off x="5010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alpha \ "/>
          <p:cNvSpPr>
            <a:spLocks noChangeAspect="1" noChangeArrowheads="1"/>
          </p:cNvSpPr>
          <p:nvPr/>
        </p:nvSpPr>
        <p:spPr bwMode="auto">
          <a:xfrm>
            <a:off x="61976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669924" y="2720834"/>
            <a:ext cx="10571356" cy="523220"/>
          </a:xfrm>
          <a:prstGeom prst="rect">
            <a:avLst/>
          </a:prstGeom>
          <a:noFill/>
        </p:spPr>
        <p:txBody>
          <a:bodyPr wrap="square" rtlCol="0">
            <a:spAutoFit/>
          </a:bodyPr>
          <a:lstStyle/>
          <a:p>
            <a:pPr algn="ctr"/>
            <a:r>
              <a:rPr lang="zh-CN" altLang="en-US" sz="2800" dirty="0">
                <a:latin typeface="华文楷体" panose="02010600040101010101" pitchFamily="2" charset="-122"/>
                <a:ea typeface="华文楷体" panose="02010600040101010101" pitchFamily="2" charset="-122"/>
              </a:rPr>
              <a:t>肯定是哪里出了问题</a:t>
            </a:r>
            <a:endParaRPr lang="zh-CN" altLang="en-US" sz="2800"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082" y="3332343"/>
            <a:ext cx="5437936" cy="3389137"/>
          </a:xfrm>
          <a:prstGeom prst="rect">
            <a:avLst/>
          </a:prstGeom>
        </p:spPr>
      </p:pic>
    </p:spTree>
    <p:extLst>
      <p:ext uri="{BB962C8B-B14F-4D97-AF65-F5344CB8AC3E}">
        <p14:creationId xmlns:p14="http://schemas.microsoft.com/office/powerpoint/2010/main" val="28359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9dd78399-86ee-4ca3-bc64-6e1bf925823e"/>
</p:tagLst>
</file>

<file path=ppt/theme/theme1.xml><?xml version="1.0" encoding="utf-8"?>
<a:theme xmlns:a="http://schemas.openxmlformats.org/drawingml/2006/main" name="主题5">
  <a:themeElements>
    <a:clrScheme name="slidepower">
      <a:dk1>
        <a:srgbClr val="000000"/>
      </a:dk1>
      <a:lt1>
        <a:srgbClr val="FFFFFF"/>
      </a:lt1>
      <a:dk2>
        <a:srgbClr val="44546A"/>
      </a:dk2>
      <a:lt2>
        <a:srgbClr val="E7E6E6"/>
      </a:lt2>
      <a:accent1>
        <a:srgbClr val="354B5E"/>
      </a:accent1>
      <a:accent2>
        <a:srgbClr val="D74B4B"/>
      </a:accent2>
      <a:accent3>
        <a:srgbClr val="2192BC"/>
      </a:accent3>
      <a:accent4>
        <a:srgbClr val="A7AA9D"/>
      </a:accent4>
      <a:accent5>
        <a:srgbClr val="475F77"/>
      </a:accent5>
      <a:accent6>
        <a:srgbClr val="BFBFBF"/>
      </a:accent6>
      <a:hlink>
        <a:srgbClr val="D74B4B"/>
      </a:hlink>
      <a:folHlink>
        <a:srgbClr val="869FB7"/>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259</TotalTime>
  <Words>1645</Words>
  <Application>Microsoft Office PowerPoint</Application>
  <PresentationFormat>宽屏</PresentationFormat>
  <Paragraphs>113</Paragraphs>
  <Slides>12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inherit</vt:lpstr>
      <vt:lpstr>方正舒体</vt:lpstr>
      <vt:lpstr>华文行楷</vt:lpstr>
      <vt:lpstr>华文楷体</vt:lpstr>
      <vt:lpstr>宋体</vt:lpstr>
      <vt:lpstr>微软雅黑</vt:lpstr>
      <vt:lpstr>Arial</vt:lpstr>
      <vt:lpstr>Calibri</vt:lpstr>
      <vt:lpstr>Impact</vt:lpstr>
      <vt:lpstr>主题5</vt:lpstr>
      <vt:lpstr>布拉利-福尔蒂悖论</vt:lpstr>
      <vt:lpstr>关于悖论</vt:lpstr>
      <vt:lpstr>朴素集合论中对集合的定义即其弊端</vt:lpstr>
      <vt:lpstr>什么是序数</vt:lpstr>
      <vt:lpstr>真·正文部分</vt:lpstr>
      <vt:lpstr>于是乎</vt:lpstr>
      <vt:lpstr>你以为这样就结束了？</vt:lpstr>
      <vt:lpstr>通过等价类定义的序数</vt:lpstr>
      <vt:lpstr>PowerPoint 演示文稿</vt:lpstr>
      <vt:lpstr>这可咋整啊？</vt:lpstr>
      <vt:lpstr>再看悖论</vt:lpstr>
      <vt:lpstr>PowerPoint 演示文稿</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bqy@protonmail.com</cp:lastModifiedBy>
  <cp:revision>30</cp:revision>
  <cp:lastPrinted>2017-08-08T16:00:00Z</cp:lastPrinted>
  <dcterms:created xsi:type="dcterms:W3CDTF">2017-08-08T16:00:00Z</dcterms:created>
  <dcterms:modified xsi:type="dcterms:W3CDTF">2017-12-03T09:40:20Z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9dd78399-86ee-4ca3-bc64-6e1bf925823e</vt:lpwstr>
  </property>
</Properties>
</file>