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61" r:id="rId6"/>
    <p:sldId id="267" r:id="rId7"/>
    <p:sldId id="270" r:id="rId8"/>
    <p:sldId id="269" r:id="rId9"/>
    <p:sldId id="268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71" r:id="rId18"/>
    <p:sldId id="274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7876" y="855617"/>
            <a:ext cx="8915399" cy="2262781"/>
          </a:xfrm>
        </p:spPr>
        <p:txBody>
          <a:bodyPr/>
          <a:lstStyle/>
          <a:p>
            <a:r>
              <a:rPr lang="en-US" altLang="zh-CN" dirty="0" smtClean="0"/>
              <a:t>OPEN TOPIC 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张博乔</a:t>
            </a:r>
          </a:p>
        </p:txBody>
      </p:sp>
    </p:spTree>
    <p:extLst>
      <p:ext uri="{BB962C8B-B14F-4D97-AF65-F5344CB8AC3E}">
        <p14:creationId xmlns:p14="http://schemas.microsoft.com/office/powerpoint/2010/main" val="426161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252" y="1136469"/>
            <a:ext cx="8915400" cy="530352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假设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不是分配格，且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不含与五角格同构的子格（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是模格）</a:t>
            </a:r>
            <a:endParaRPr lang="en-US" altLang="zh-CN" sz="2400" dirty="0" smtClean="0"/>
          </a:p>
          <a:p>
            <a:r>
              <a:rPr lang="zh-CN" altLang="en-US" sz="2400" dirty="0" smtClean="0"/>
              <a:t>所以，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中分配律不成立</a:t>
            </a:r>
            <a:endParaRPr lang="en-US" altLang="zh-CN" sz="2400" dirty="0" smtClean="0"/>
          </a:p>
          <a:p>
            <a:r>
              <a:rPr lang="zh-CN" altLang="en-US" sz="2400" dirty="0" smtClean="0"/>
              <a:t>由之前的运算律可得到：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中必定存在</a:t>
            </a:r>
            <a:r>
              <a:rPr lang="en-US" altLang="zh-CN" sz="2400" dirty="0" err="1" smtClean="0"/>
              <a:t>a,b,c</a:t>
            </a:r>
            <a:r>
              <a:rPr lang="zh-CN" altLang="en-US" sz="2400" dirty="0" smtClean="0"/>
              <a:t>使得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(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)&lt;a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令</a:t>
            </a:r>
            <a:r>
              <a:rPr lang="en-US" altLang="zh-CN" sz="2400" dirty="0" smtClean="0"/>
              <a:t>d=(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e=(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a’=(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b’=(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c’=(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100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3736" y="193036"/>
            <a:ext cx="8911687" cy="128089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6252" y="1463040"/>
            <a:ext cx="8915400" cy="488550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我们有 </a:t>
            </a:r>
            <a:r>
              <a:rPr lang="en-US" altLang="zh-CN" sz="2800" dirty="0" smtClean="0"/>
              <a:t>d ≤ a’, b’, c’ ≤ e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 smtClean="0"/>
              <a:t>a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e</a:t>
            </a:r>
            <a:r>
              <a:rPr lang="en-US" altLang="zh-CN" sz="2800" dirty="0" smtClean="0"/>
              <a:t>=a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a</a:t>
            </a:r>
            <a:r>
              <a:rPr lang="en-US" altLang="zh-CN" sz="28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d</a:t>
            </a:r>
            <a:r>
              <a:rPr lang="en-US" altLang="zh-CN" sz="2800" dirty="0" smtClean="0"/>
              <a:t>=a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smtClean="0"/>
              <a:t>[(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)]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en-US" altLang="zh-CN" sz="2800" dirty="0" smtClean="0"/>
              <a:t>    =[(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)]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smtClean="0"/>
              <a:t>[a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b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)]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en-US" altLang="zh-CN" sz="2800" dirty="0" smtClean="0"/>
              <a:t>     </a:t>
            </a:r>
            <a:r>
              <a:rPr lang="en-US" altLang="zh-CN" sz="2800" dirty="0" smtClean="0"/>
              <a:t>=(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b</a:t>
            </a:r>
            <a:r>
              <a:rPr lang="en-US" altLang="zh-CN" sz="2800" dirty="0" smtClean="0"/>
              <a:t>)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sz="2800" dirty="0" smtClean="0"/>
              <a:t>所以，</a:t>
            </a:r>
            <a:r>
              <a:rPr lang="en-US" altLang="zh-CN" sz="2800" dirty="0" smtClean="0"/>
              <a:t>d&lt;e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945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121" y="3080378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现在，我们希望在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中找到与钻石格同构的子格</a:t>
            </a:r>
            <a:endParaRPr lang="en-US" altLang="zh-CN" sz="2400" dirty="0" smtClean="0"/>
          </a:p>
          <a:p>
            <a:r>
              <a:rPr lang="zh-CN" altLang="en-US" sz="2400" dirty="0" smtClean="0"/>
              <a:t>即需证：</a:t>
            </a:r>
            <a:r>
              <a:rPr lang="en-US" altLang="zh-CN" sz="2400" dirty="0" err="1" smtClean="0"/>
              <a:t>a’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a’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b’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’=d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且   </a:t>
            </a:r>
            <a:r>
              <a:rPr lang="en-US" altLang="zh-CN" sz="2400" dirty="0" err="1" smtClean="0"/>
              <a:t>a’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</a:t>
            </a:r>
            <a:r>
              <a:rPr lang="en-US" altLang="zh-CN" sz="2400" dirty="0" err="1"/>
              <a:t>a</a:t>
            </a:r>
            <a:r>
              <a:rPr lang="en-US" altLang="zh-CN" sz="2400" dirty="0" err="1" smtClean="0"/>
              <a:t>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/>
              <a:t>’=</a:t>
            </a:r>
            <a:r>
              <a:rPr lang="en-US" altLang="zh-CN" sz="2400" dirty="0" err="1"/>
              <a:t>b</a:t>
            </a:r>
            <a:r>
              <a:rPr lang="en-US" altLang="zh-CN" sz="2400" dirty="0" err="1" smtClean="0"/>
              <a:t>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’=e</a:t>
            </a:r>
            <a:endParaRPr lang="zh-CN" altLang="en-US" sz="2400" dirty="0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3918857" y="783771"/>
            <a:ext cx="849086" cy="7968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67943" y="783771"/>
            <a:ext cx="0" cy="744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781006" y="757646"/>
            <a:ext cx="992777" cy="78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94069" y="1528354"/>
            <a:ext cx="26125" cy="822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31920" y="1645920"/>
            <a:ext cx="901337" cy="71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20194" y="1502229"/>
            <a:ext cx="100584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702629" y="692331"/>
            <a:ext cx="143691" cy="117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695406" y="1423851"/>
            <a:ext cx="169817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741817" y="2338251"/>
            <a:ext cx="169817" cy="14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27417" y="1554480"/>
            <a:ext cx="143692" cy="1698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728754" y="1449977"/>
            <a:ext cx="130629" cy="130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715692" y="444137"/>
            <a:ext cx="23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3357153" y="1423851"/>
            <a:ext cx="39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a’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11633" y="1436914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b’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035040" y="1476103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C’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264" y="2403566"/>
            <a:ext cx="33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4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051" y="783771"/>
            <a:ext cx="9209315" cy="5812972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/>
              <a:t>a</a:t>
            </a:r>
            <a:r>
              <a:rPr lang="en-US" altLang="zh-CN" sz="2400" dirty="0" err="1" smtClean="0"/>
              <a:t>’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’=[(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[(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d]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e)]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e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=[(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e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</a:t>
            </a:r>
            <a:r>
              <a:rPr lang="en-US" altLang="zh-CN" sz="2400" dirty="0" smtClean="0"/>
              <a:t>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</a:t>
            </a:r>
            <a:r>
              <a:rPr lang="en-US" altLang="zh-CN" sz="2400" dirty="0" smtClean="0"/>
              <a:t>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)(</a:t>
            </a:r>
            <a:r>
              <a:rPr lang="en-US" altLang="zh-CN" sz="2400" dirty="0" err="1" smtClean="0"/>
              <a:t>a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)))]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=[</a:t>
            </a:r>
            <a:r>
              <a:rPr lang="en-US" altLang="zh-CN" sz="2400" dirty="0" smtClean="0"/>
              <a:t>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d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  =</a:t>
            </a:r>
            <a:r>
              <a:rPr lang="en-US" altLang="zh-CN" sz="2400" dirty="0" smtClean="0"/>
              <a:t>d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38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9315" y="679269"/>
            <a:ext cx="8915400" cy="532339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同理可证，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a</a:t>
            </a:r>
            <a:r>
              <a:rPr lang="en-US" altLang="zh-CN" sz="2400" dirty="0" err="1"/>
              <a:t>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/>
              <a:t>c</a:t>
            </a:r>
            <a:r>
              <a:rPr lang="en-US" altLang="zh-CN" sz="2400" dirty="0"/>
              <a:t>’=</a:t>
            </a:r>
            <a:r>
              <a:rPr lang="en-US" altLang="zh-CN" sz="2400" dirty="0" err="1"/>
              <a:t>b’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/>
              <a:t>c</a:t>
            </a:r>
            <a:r>
              <a:rPr lang="en-US" altLang="zh-CN" sz="2400" dirty="0"/>
              <a:t>’=d</a:t>
            </a:r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且   </a:t>
            </a:r>
            <a:r>
              <a:rPr lang="en-US" altLang="zh-CN" sz="2400" dirty="0" err="1"/>
              <a:t>a’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/>
              <a:t>b</a:t>
            </a:r>
            <a:r>
              <a:rPr lang="en-US" altLang="zh-CN" sz="2400" dirty="0"/>
              <a:t>’=</a:t>
            </a:r>
            <a:r>
              <a:rPr lang="en-US" altLang="zh-CN" sz="2400" dirty="0" err="1"/>
              <a:t>a’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/>
              <a:t>c</a:t>
            </a:r>
            <a:r>
              <a:rPr lang="en-US" altLang="zh-CN" sz="2400" dirty="0"/>
              <a:t>’=</a:t>
            </a:r>
            <a:r>
              <a:rPr lang="en-US" altLang="zh-CN" sz="2400" dirty="0" err="1"/>
              <a:t>b’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/>
              <a:t>c</a:t>
            </a:r>
            <a:r>
              <a:rPr lang="en-US" altLang="zh-CN" sz="2400" dirty="0"/>
              <a:t>’=</a:t>
            </a:r>
            <a:r>
              <a:rPr lang="en-US" altLang="zh-CN" sz="2400" dirty="0" smtClean="0"/>
              <a:t>e</a:t>
            </a:r>
          </a:p>
          <a:p>
            <a:r>
              <a:rPr lang="zh-CN" altLang="en-US" sz="2400" dirty="0" smtClean="0"/>
              <a:t>即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中含有与钻石格同构的子格</a:t>
            </a:r>
            <a:endParaRPr lang="en-US" altLang="zh-CN" sz="2400" dirty="0" smtClean="0"/>
          </a:p>
          <a:p>
            <a:r>
              <a:rPr lang="zh-CN" altLang="en-US" sz="2400" dirty="0" smtClean="0"/>
              <a:t>那反过来，分配格中没有与钻石格同构的子格</a:t>
            </a:r>
            <a:endParaRPr lang="en-US" altLang="zh-CN" sz="2400" dirty="0" smtClean="0"/>
          </a:p>
          <a:p>
            <a:r>
              <a:rPr lang="zh-CN" altLang="en-US" sz="2400" dirty="0" smtClean="0"/>
              <a:t>综上所述：若格</a:t>
            </a:r>
            <a:r>
              <a:rPr lang="en-US" altLang="zh-CN" sz="2400" dirty="0"/>
              <a:t>L</a:t>
            </a:r>
            <a:r>
              <a:rPr lang="zh-CN" altLang="en-US" sz="2400" dirty="0"/>
              <a:t>是分配格 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·L</a:t>
            </a:r>
            <a:r>
              <a:rPr lang="zh-CN" altLang="en-US" sz="2400" dirty="0"/>
              <a:t>不含与五角格同构的子格，也不含与钻石格同构的子格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充分性证毕。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70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5623" y="1075509"/>
            <a:ext cx="8915400" cy="5064034"/>
          </a:xfrm>
        </p:spPr>
        <p:txBody>
          <a:bodyPr/>
          <a:lstStyle/>
          <a:p>
            <a:r>
              <a:rPr lang="zh-CN" altLang="en-US" sz="3200" dirty="0" smtClean="0"/>
              <a:t>再证明必要性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要成为分配格则要满足：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∧(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y∨z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)≈(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x∧y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)∨(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x∧z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∨(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y∧z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)≈(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x∨y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)∧(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x∨z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15" y="3634102"/>
            <a:ext cx="4212054" cy="200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4812" y="1023257"/>
            <a:ext cx="8915400" cy="524691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钻石格：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)=b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)=e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≠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d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钻石</a:t>
            </a:r>
            <a:r>
              <a:rPr lang="zh-CN" altLang="en-US" sz="2400" dirty="0" smtClean="0"/>
              <a:t>格不是分配格，即含与钻石格同构的子格的格不是分配格</a:t>
            </a:r>
            <a:endParaRPr lang="en-US" altLang="zh-CN" sz="2400" dirty="0" smtClean="0"/>
          </a:p>
          <a:p>
            <a:r>
              <a:rPr lang="zh-CN" altLang="en-US" sz="2400" dirty="0"/>
              <a:t>五角</a:t>
            </a:r>
            <a:r>
              <a:rPr lang="zh-CN" altLang="en-US" sz="2400" dirty="0" smtClean="0"/>
              <a:t>格：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)=d</a:t>
            </a:r>
          </a:p>
          <a:p>
            <a:r>
              <a:rPr lang="en-US" altLang="zh-CN" sz="2400" dirty="0" smtClean="0"/>
              <a:t>        (</a:t>
            </a:r>
            <a:r>
              <a:rPr lang="en-US" altLang="zh-CN" sz="2400" dirty="0" err="1" smtClean="0"/>
              <a:t>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)=c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/>
              <a:t>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/>
              <a:t>c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/>
              <a:t>b</a:t>
            </a:r>
            <a:r>
              <a:rPr lang="en-US" altLang="zh-CN" sz="2400" dirty="0"/>
              <a:t>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/>
              <a:t>(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/>
              <a:t>c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/>
              <a:t>五角</a:t>
            </a:r>
            <a:r>
              <a:rPr lang="zh-CN" altLang="en-US" sz="2400" dirty="0" smtClean="0"/>
              <a:t>格</a:t>
            </a:r>
            <a:r>
              <a:rPr lang="zh-CN" altLang="en-US" sz="2400" dirty="0"/>
              <a:t>不是分配格，即含与钻石格同构的子格的格不是分配格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117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2560" y="1127760"/>
            <a:ext cx="8915400" cy="511628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综上所述：</a:t>
            </a:r>
            <a:endParaRPr lang="en-US" altLang="zh-CN" sz="2400" dirty="0" smtClean="0"/>
          </a:p>
          <a:p>
            <a:r>
              <a:rPr lang="zh-CN" altLang="en-US" sz="2400" dirty="0" smtClean="0"/>
              <a:t>        如果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含</a:t>
            </a:r>
            <a:r>
              <a:rPr lang="zh-CN" altLang="en-US" sz="2400" dirty="0"/>
              <a:t>与五角格同构的子格</a:t>
            </a:r>
            <a:r>
              <a:rPr lang="zh-CN" altLang="en-US" sz="2400" dirty="0" smtClean="0"/>
              <a:t>，或者含</a:t>
            </a:r>
            <a:r>
              <a:rPr lang="zh-CN" altLang="en-US" sz="2400" dirty="0"/>
              <a:t>与钻石格同构的</a:t>
            </a:r>
            <a:r>
              <a:rPr lang="zh-CN" altLang="en-US" sz="2400" dirty="0" smtClean="0"/>
              <a:t>子格，则格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不是</a:t>
            </a:r>
            <a:r>
              <a:rPr lang="zh-CN" altLang="en-US" sz="2400" dirty="0"/>
              <a:t>分配格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        即若</a:t>
            </a:r>
            <a:r>
              <a:rPr lang="en-US" altLang="zh-CN" sz="2400" dirty="0" smtClean="0"/>
              <a:t>L</a:t>
            </a:r>
            <a:r>
              <a:rPr lang="zh-CN" altLang="en-US" sz="2400" dirty="0"/>
              <a:t>不含与五角格同构的子格，也不含与钻石格同构的</a:t>
            </a:r>
            <a:r>
              <a:rPr lang="zh-CN" altLang="en-US" sz="2400" dirty="0" smtClean="0"/>
              <a:t>子格，则格</a:t>
            </a:r>
            <a:r>
              <a:rPr lang="en-US" altLang="zh-CN" sz="2400" dirty="0"/>
              <a:t>L</a:t>
            </a:r>
            <a:r>
              <a:rPr lang="zh-CN" altLang="en-US" sz="2400" dirty="0"/>
              <a:t>是分配格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必要性证毕。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721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1" y="770708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78355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9" y="679269"/>
            <a:ext cx="8551147" cy="4807131"/>
          </a:xfrm>
        </p:spPr>
      </p:pic>
    </p:spTree>
    <p:extLst>
      <p:ext uri="{BB962C8B-B14F-4D97-AF65-F5344CB8AC3E}">
        <p14:creationId xmlns:p14="http://schemas.microsoft.com/office/powerpoint/2010/main" val="7370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2399" y="139481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证明：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5704" y="2747555"/>
            <a:ext cx="8915400" cy="3777622"/>
          </a:xfrm>
        </p:spPr>
        <p:txBody>
          <a:bodyPr/>
          <a:lstStyle/>
          <a:p>
            <a:r>
              <a:rPr lang="zh-CN" altLang="en-US" sz="3200" dirty="0"/>
              <a:t>格</a:t>
            </a:r>
            <a:r>
              <a:rPr lang="en-US" altLang="zh-CN" sz="3200" dirty="0"/>
              <a:t>L</a:t>
            </a:r>
            <a:r>
              <a:rPr lang="zh-CN" altLang="en-US" sz="3200" dirty="0"/>
              <a:t>是分配格 </a:t>
            </a:r>
            <a:r>
              <a:rPr lang="zh-CN" altLang="en-US" sz="3200" dirty="0" smtClean="0"/>
              <a:t>   ↔    </a:t>
            </a:r>
            <a:r>
              <a:rPr lang="en-US" altLang="zh-CN" sz="3200" dirty="0"/>
              <a:t>L</a:t>
            </a:r>
            <a:r>
              <a:rPr lang="zh-CN" altLang="en-US" sz="3200" dirty="0"/>
              <a:t>不含与五角格同构的子格，也不含与钻石格同构的子格。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4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0446" y="2512423"/>
            <a:ext cx="594083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6600" dirty="0" smtClean="0"/>
              <a:t>谢谢！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582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06" y="591547"/>
            <a:ext cx="5658893" cy="533232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13" y="559525"/>
            <a:ext cx="6335487" cy="596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1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2925" y="624111"/>
            <a:ext cx="8911687" cy="773616"/>
          </a:xfrm>
        </p:spPr>
        <p:txBody>
          <a:bodyPr/>
          <a:lstStyle/>
          <a:p>
            <a:r>
              <a:rPr lang="zh-CN" altLang="en-US" dirty="0" smtClean="0"/>
              <a:t>一些运算律：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10789"/>
            <a:ext cx="8915400" cy="450043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分配格：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x∧(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y∨z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)≈(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x∧y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x∨(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y∧z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)≈(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)∧(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x∨z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模格：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x≤y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,  then x∨(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)≈y∧(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x∧y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≈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y∧((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)∨z)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钻石格：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b∨(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)=a∧(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b∨c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五角格：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d∧(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)≠c∨(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    (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c,d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20208" t="-33" r="-114" b="20378"/>
          <a:stretch/>
        </p:blipFill>
        <p:spPr>
          <a:xfrm>
            <a:off x="3958045" y="4572001"/>
            <a:ext cx="3526972" cy="168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8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4285" y="89843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补充定理：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8138" y="2956560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所有分配格都是模格。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1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96435" y="1110342"/>
            <a:ext cx="8915400" cy="513370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先证明充分性：</a:t>
            </a:r>
            <a:endParaRPr lang="en-US" altLang="zh-CN" sz="36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假设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非模格，即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不满足模律</a:t>
            </a:r>
            <a:endParaRPr lang="en-US" altLang="zh-CN" sz="2400" dirty="0" smtClean="0"/>
          </a:p>
          <a:p>
            <a:r>
              <a:rPr lang="zh-CN" altLang="en-US" sz="2400" dirty="0" smtClean="0"/>
              <a:t>即对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中的一些</a:t>
            </a:r>
            <a:r>
              <a:rPr lang="en-US" altLang="zh-CN" sz="2400" dirty="0" smtClean="0"/>
              <a:t>a, b, c</a:t>
            </a:r>
            <a:r>
              <a:rPr lang="zh-CN" altLang="en-US" sz="2400" dirty="0" smtClean="0"/>
              <a:t>，有</a:t>
            </a:r>
            <a:r>
              <a:rPr lang="en-US" altLang="zh-CN" sz="2400" dirty="0" err="1" smtClean="0"/>
              <a:t>a≤b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且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)&lt;b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令  </a:t>
            </a:r>
            <a:r>
              <a:rPr lang="en-US" altLang="zh-CN" sz="2400" dirty="0" smtClean="0"/>
              <a:t>a’=a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 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b’=b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2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1566" y="1110343"/>
            <a:ext cx="8915400" cy="522514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有</a:t>
            </a:r>
            <a:r>
              <a:rPr lang="en-US" altLang="zh-CN" sz="2400" dirty="0" smtClean="0"/>
              <a:t>: 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[b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)]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=[c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smtClean="0"/>
              <a:t>b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=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endParaRPr lang="en-US" altLang="zh-CN" sz="2400" dirty="0" smtClean="0"/>
          </a:p>
          <a:p>
            <a:r>
              <a:rPr lang="en-US" altLang="zh-CN" sz="2400" dirty="0" smtClean="0"/>
              <a:t>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’=c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[a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c</a:t>
            </a:r>
            <a:r>
              <a:rPr lang="en-US" altLang="zh-CN" sz="2400" dirty="0" smtClean="0"/>
              <a:t>)]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=[c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)]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smtClean="0"/>
              <a:t>a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30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875" y="1140823"/>
            <a:ext cx="8915400" cy="4855028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又因为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 ≤ a’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≤ b’</a:t>
            </a:r>
          </a:p>
          <a:p>
            <a:r>
              <a:rPr lang="zh-CN" altLang="en-US" sz="2400" dirty="0" smtClean="0"/>
              <a:t>我们有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’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因此  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dirty="0" err="1" smtClean="0"/>
              <a:t>b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同理     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a</a:t>
            </a:r>
            <a:r>
              <a:rPr lang="en-US" altLang="zh-CN" sz="2400" dirty="0" smtClean="0"/>
              <a:t>’=</a:t>
            </a:r>
            <a:r>
              <a:rPr lang="en-US" altLang="zh-CN" sz="2400" dirty="0" err="1" smtClean="0"/>
              <a:t>c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dirty="0" err="1" smtClean="0"/>
              <a:t>a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可见，我们在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中找到了五角格的</a:t>
            </a:r>
            <a:r>
              <a:rPr lang="en-US" altLang="zh-CN" sz="2400" dirty="0" smtClean="0"/>
              <a:t>copy!</a:t>
            </a:r>
            <a:endParaRPr lang="zh-CN" altLang="en-US" sz="2400" dirty="0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767943" y="4454434"/>
            <a:ext cx="1240971" cy="40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754880" y="4846320"/>
            <a:ext cx="13063" cy="101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754880" y="5878286"/>
            <a:ext cx="1397726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6178731" y="5499463"/>
            <a:ext cx="1515292" cy="83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6061166" y="4454434"/>
            <a:ext cx="1632857" cy="105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995851" y="4376057"/>
            <a:ext cx="143692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628709" y="5460274"/>
            <a:ext cx="143691" cy="143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689566" y="4794069"/>
            <a:ext cx="143691" cy="156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728754" y="5812971"/>
            <a:ext cx="130629" cy="169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139543" y="6270171"/>
            <a:ext cx="117566" cy="156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26926" y="4297680"/>
            <a:ext cx="83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dirty="0" err="1" smtClean="0"/>
              <a:t>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942217" y="5434149"/>
            <a:ext cx="40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80116" y="4637314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b’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206241" y="5812972"/>
            <a:ext cx="43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a’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518366" y="6335486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</a:t>
            </a:r>
            <a:r>
              <a:rPr lang="en-US" altLang="zh-CN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dirty="0" err="1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32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874" y="1606731"/>
            <a:ext cx="8915400" cy="474181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即含与五角格同构的子格的格不是模格</a:t>
            </a:r>
            <a:endParaRPr lang="en-US" altLang="zh-CN" sz="2800" dirty="0" smtClean="0"/>
          </a:p>
          <a:p>
            <a:r>
              <a:rPr lang="zh-CN" altLang="en-US" sz="2800" dirty="0" smtClean="0"/>
              <a:t>由</a:t>
            </a:r>
            <a:r>
              <a:rPr lang="zh-CN" altLang="en-US" sz="3600" dirty="0" smtClean="0">
                <a:solidFill>
                  <a:srgbClr val="FF0000"/>
                </a:solidFill>
              </a:rPr>
              <a:t>补充定理：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    含</a:t>
            </a:r>
            <a:r>
              <a:rPr lang="zh-CN" altLang="en-US" sz="2800" dirty="0"/>
              <a:t>与五角格同构的子格的格</a:t>
            </a:r>
            <a:r>
              <a:rPr lang="zh-CN" altLang="en-US" sz="2800" dirty="0" smtClean="0"/>
              <a:t>不是分配格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052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1161</Words>
  <Application>Microsoft Office PowerPoint</Application>
  <PresentationFormat>宽屏</PresentationFormat>
  <Paragraphs>103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宋体</vt:lpstr>
      <vt:lpstr>幼圆</vt:lpstr>
      <vt:lpstr>Arial</vt:lpstr>
      <vt:lpstr>Century Gothic</vt:lpstr>
      <vt:lpstr>Wingdings 3</vt:lpstr>
      <vt:lpstr>丝状</vt:lpstr>
      <vt:lpstr>OPEN TOPIC 2</vt:lpstr>
      <vt:lpstr>证明：</vt:lpstr>
      <vt:lpstr>PowerPoint 演示文稿</vt:lpstr>
      <vt:lpstr>一些运算律：</vt:lpstr>
      <vt:lpstr>补充定理：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TOPIC 2</dc:title>
  <dc:creator>Administrator</dc:creator>
  <cp:lastModifiedBy>Administrator</cp:lastModifiedBy>
  <cp:revision>21</cp:revision>
  <dcterms:created xsi:type="dcterms:W3CDTF">2017-12-24T03:43:18Z</dcterms:created>
  <dcterms:modified xsi:type="dcterms:W3CDTF">2017-12-24T14:30:01Z</dcterms:modified>
</cp:coreProperties>
</file>