
<file path=[Content_Types].xml><?xml version="1.0" encoding="utf-8"?>
<Types xmlns="http://schemas.openxmlformats.org/package/2006/content-types">
  <Default Extension="tmp" ContentType="image/png"/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notesMasterIdLst>
    <p:notesMasterId r:id="rId45"/>
  </p:notesMasterIdLst>
  <p:sldIdLst>
    <p:sldId id="256" r:id="rId2"/>
    <p:sldId id="274" r:id="rId3"/>
    <p:sldId id="275" r:id="rId4"/>
    <p:sldId id="276" r:id="rId5"/>
    <p:sldId id="278" r:id="rId6"/>
    <p:sldId id="277" r:id="rId7"/>
    <p:sldId id="279" r:id="rId8"/>
    <p:sldId id="324" r:id="rId9"/>
    <p:sldId id="280" r:id="rId10"/>
    <p:sldId id="281" r:id="rId11"/>
    <p:sldId id="282" r:id="rId12"/>
    <p:sldId id="283" r:id="rId13"/>
    <p:sldId id="284" r:id="rId14"/>
    <p:sldId id="285" r:id="rId15"/>
    <p:sldId id="317" r:id="rId16"/>
    <p:sldId id="286" r:id="rId17"/>
    <p:sldId id="287" r:id="rId18"/>
    <p:sldId id="288" r:id="rId19"/>
    <p:sldId id="289" r:id="rId20"/>
    <p:sldId id="290" r:id="rId21"/>
    <p:sldId id="325" r:id="rId22"/>
    <p:sldId id="305" r:id="rId23"/>
    <p:sldId id="291" r:id="rId24"/>
    <p:sldId id="311" r:id="rId25"/>
    <p:sldId id="310" r:id="rId26"/>
    <p:sldId id="312" r:id="rId27"/>
    <p:sldId id="313" r:id="rId28"/>
    <p:sldId id="315" r:id="rId29"/>
    <p:sldId id="314" r:id="rId30"/>
    <p:sldId id="318" r:id="rId31"/>
    <p:sldId id="296" r:id="rId32"/>
    <p:sldId id="326" r:id="rId33"/>
    <p:sldId id="293" r:id="rId34"/>
    <p:sldId id="297" r:id="rId35"/>
    <p:sldId id="320" r:id="rId36"/>
    <p:sldId id="321" r:id="rId37"/>
    <p:sldId id="322" r:id="rId38"/>
    <p:sldId id="327" r:id="rId39"/>
    <p:sldId id="302" r:id="rId40"/>
    <p:sldId id="303" r:id="rId41"/>
    <p:sldId id="306" r:id="rId42"/>
    <p:sldId id="304" r:id="rId43"/>
    <p:sldId id="323" r:id="rId44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82849" autoAdjust="0"/>
  </p:normalViewPr>
  <p:slideViewPr>
    <p:cSldViewPr>
      <p:cViewPr varScale="1">
        <p:scale>
          <a:sx n="76" d="100"/>
          <a:sy n="76" d="100"/>
        </p:scale>
        <p:origin x="546" y="9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39.wmf"/><Relationship Id="rId1" Type="http://schemas.openxmlformats.org/officeDocument/2006/relationships/image" Target="../media/image40.wmf"/><Relationship Id="rId4" Type="http://schemas.openxmlformats.org/officeDocument/2006/relationships/image" Target="../media/image4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4" Type="http://schemas.openxmlformats.org/officeDocument/2006/relationships/image" Target="../media/image4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noProof="0" smtClean="0"/>
              <a:t>Click to edit Master text styles</a:t>
            </a:r>
          </a:p>
          <a:p>
            <a:pPr lvl="1"/>
            <a:r>
              <a:rPr lang="zh-CN" altLang="zh-CN" noProof="0" smtClean="0"/>
              <a:t>Second level</a:t>
            </a:r>
          </a:p>
          <a:p>
            <a:pPr lvl="2"/>
            <a:r>
              <a:rPr lang="zh-CN" altLang="zh-CN" noProof="0" smtClean="0"/>
              <a:t>Third level</a:t>
            </a:r>
          </a:p>
          <a:p>
            <a:pPr lvl="3"/>
            <a:r>
              <a:rPr lang="zh-CN" altLang="zh-CN" noProof="0" smtClean="0"/>
              <a:t>Fourth level</a:t>
            </a:r>
          </a:p>
          <a:p>
            <a:pPr lvl="4"/>
            <a:r>
              <a:rPr lang="zh-CN" altLang="zh-CN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96014D43-6989-4908-89D5-32A3ECCCC892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531633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递归：如果分而后的“</a:t>
            </a:r>
            <a:r>
              <a:rPr lang="zh-CN" altLang="en-US" dirty="0" smtClean="0"/>
              <a:t>治</a:t>
            </a:r>
            <a:r>
              <a:rPr lang="zh-CN" altLang="en-US" dirty="0" smtClean="0"/>
              <a:t>”是同样的“治”</a:t>
            </a:r>
            <a:endParaRPr lang="en-US" altLang="zh-CN" dirty="0" smtClean="0"/>
          </a:p>
          <a:p>
            <a:r>
              <a:rPr lang="zh-CN" altLang="en-US" dirty="0" smtClean="0"/>
              <a:t>叠加：否则。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014D43-6989-4908-89D5-32A3ECCCC892}" type="slidenum">
              <a:rPr lang="zh-CN" altLang="zh-CN" smtClean="0"/>
              <a:pPr>
                <a:defRPr/>
              </a:pPr>
              <a:t>4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210332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子问题个数的区别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014D43-6989-4908-89D5-32A3ECCCC892}" type="slidenum">
              <a:rPr lang="zh-CN" altLang="zh-CN" smtClean="0"/>
              <a:pPr>
                <a:defRPr/>
              </a:pPr>
              <a:t>21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556881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E87D2E6-440B-4872-93CF-294FEA5F643C}" type="slidenum">
              <a:rPr lang="zh-CN" altLang="en-US" smtClean="0"/>
              <a:pPr>
                <a:spcBef>
                  <a:spcPct val="0"/>
                </a:spcBef>
              </a:pPr>
              <a:t>23</a:t>
            </a:fld>
            <a:endParaRPr lang="en-US" altLang="zh-CN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7004176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找出其上界或者下界，或者紧致界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014D43-6989-4908-89D5-32A3ECCCC892}" type="slidenum">
              <a:rPr lang="zh-CN" altLang="zh-CN" smtClean="0"/>
              <a:pPr>
                <a:defRPr/>
              </a:pPr>
              <a:t>26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915028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验证我们的猜测是否是“合理的”，“可能的”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014D43-6989-4908-89D5-32A3ECCCC892}" type="slidenum">
              <a:rPr lang="zh-CN" altLang="zh-CN" smtClean="0"/>
              <a:pPr>
                <a:defRPr/>
              </a:pPr>
              <a:t>27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7060358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本质上，我们只是找到了</a:t>
            </a:r>
            <a:r>
              <a:rPr lang="en-US" altLang="zh-CN" dirty="0" smtClean="0"/>
              <a:t>T(n)</a:t>
            </a:r>
            <a:r>
              <a:rPr lang="zh-CN" altLang="en-US" dirty="0" smtClean="0"/>
              <a:t>的一个上界</a:t>
            </a:r>
            <a:r>
              <a:rPr lang="en-US" altLang="zh-CN" dirty="0" err="1" smtClean="0"/>
              <a:t>nlgn</a:t>
            </a:r>
            <a:r>
              <a:rPr lang="zh-CN" altLang="en-US" dirty="0" smtClean="0"/>
              <a:t>，如果我们需要证明</a:t>
            </a:r>
            <a:r>
              <a:rPr lang="en-US" altLang="zh-CN" dirty="0" err="1" smtClean="0"/>
              <a:t>nlgn</a:t>
            </a:r>
            <a:r>
              <a:rPr lang="zh-CN" altLang="en-US" dirty="0" smtClean="0"/>
              <a:t>是</a:t>
            </a:r>
            <a:r>
              <a:rPr lang="en-US" altLang="zh-CN" dirty="0" smtClean="0"/>
              <a:t>T(n)</a:t>
            </a:r>
            <a:r>
              <a:rPr lang="zh-CN" altLang="en-US" dirty="0" smtClean="0"/>
              <a:t>的紧致界，还需做什么？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014D43-6989-4908-89D5-32A3ECCCC892}" type="slidenum">
              <a:rPr lang="zh-CN" altLang="zh-CN" smtClean="0"/>
              <a:pPr>
                <a:defRPr/>
              </a:pPr>
              <a:t>29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2700283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本质上，我们只是找到了</a:t>
            </a:r>
            <a:r>
              <a:rPr lang="en-US" altLang="zh-CN" dirty="0" smtClean="0"/>
              <a:t>T(n)</a:t>
            </a:r>
            <a:r>
              <a:rPr lang="zh-CN" altLang="en-US" dirty="0" smtClean="0"/>
              <a:t>的一个上界</a:t>
            </a:r>
            <a:r>
              <a:rPr lang="en-US" altLang="zh-CN" dirty="0" err="1" smtClean="0"/>
              <a:t>nlgn</a:t>
            </a:r>
            <a:r>
              <a:rPr lang="zh-CN" altLang="en-US" dirty="0" smtClean="0"/>
              <a:t>，如果我们需要证明</a:t>
            </a:r>
            <a:r>
              <a:rPr lang="en-US" altLang="zh-CN" dirty="0" err="1" smtClean="0"/>
              <a:t>nlgn</a:t>
            </a:r>
            <a:r>
              <a:rPr lang="zh-CN" altLang="en-US" dirty="0" smtClean="0"/>
              <a:t>是</a:t>
            </a:r>
            <a:r>
              <a:rPr lang="en-US" altLang="zh-CN" dirty="0" smtClean="0"/>
              <a:t>T(n)</a:t>
            </a:r>
            <a:r>
              <a:rPr lang="zh-CN" altLang="en-US" dirty="0" smtClean="0"/>
              <a:t>的紧致界，还需做什么？证明</a:t>
            </a:r>
            <a:r>
              <a:rPr lang="en-US" altLang="zh-CN" dirty="0" smtClean="0"/>
              <a:t>T(n)=</a:t>
            </a:r>
            <a:r>
              <a:rPr lang="el-GR" altLang="zh-CN" dirty="0" smtClean="0"/>
              <a:t>Ω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nlgn</a:t>
            </a:r>
            <a:r>
              <a:rPr lang="zh-CN" altLang="en-US" dirty="0" smtClean="0"/>
              <a:t>）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014D43-6989-4908-89D5-32A3ECCCC892}" type="slidenum">
              <a:rPr lang="zh-CN" altLang="zh-CN" smtClean="0"/>
              <a:pPr>
                <a:defRPr/>
              </a:pPr>
              <a:t>30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242619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7EA4CE6-BE3F-4D96-B93C-FBE1FEE0C848}" type="slidenum">
              <a:rPr lang="zh-CN" altLang="en-US" smtClean="0"/>
              <a:pPr>
                <a:spcBef>
                  <a:spcPct val="0"/>
                </a:spcBef>
              </a:pPr>
              <a:t>31</a:t>
            </a:fld>
            <a:endParaRPr lang="en-US" altLang="zh-CN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5680671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7EA4CE6-BE3F-4D96-B93C-FBE1FEE0C848}" type="slidenum">
              <a:rPr lang="zh-CN" altLang="en-US" smtClean="0"/>
              <a:pPr>
                <a:spcBef>
                  <a:spcPct val="0"/>
                </a:spcBef>
              </a:pPr>
              <a:t>32</a:t>
            </a:fld>
            <a:endParaRPr lang="en-US" altLang="zh-CN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470915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24B78DE-C6AA-469F-B462-333439FFD772}" type="slidenum">
              <a:rPr lang="zh-CN" altLang="en-US" smtClean="0"/>
              <a:pPr>
                <a:spcBef>
                  <a:spcPct val="0"/>
                </a:spcBef>
              </a:pPr>
              <a:t>33</a:t>
            </a:fld>
            <a:endParaRPr lang="en-US" altLang="zh-CN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8725701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2363360-2C6E-48BF-B374-24252097EDE5}" type="slidenum">
              <a:rPr lang="zh-CN" altLang="en-US" smtClean="0"/>
              <a:pPr>
                <a:spcBef>
                  <a:spcPct val="0"/>
                </a:spcBef>
              </a:pPr>
              <a:t>34</a:t>
            </a:fld>
            <a:endParaRPr lang="en-US" altLang="zh-CN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 smtClean="0"/>
              <a:t>a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</a:t>
            </a:r>
            <a:r>
              <a:rPr lang="zh-CN" altLang="en-US" dirty="0" smtClean="0"/>
              <a:t>的关系决定了树的“形状”</a:t>
            </a:r>
            <a:endParaRPr lang="en-US" altLang="zh-CN" dirty="0" smtClean="0"/>
          </a:p>
          <a:p>
            <a:r>
              <a:rPr lang="en-US" altLang="zh-CN" dirty="0" smtClean="0"/>
              <a:t>F(n)</a:t>
            </a:r>
            <a:r>
              <a:rPr lang="zh-CN" altLang="en-US" dirty="0" smtClean="0"/>
              <a:t>到</a:t>
            </a:r>
            <a:r>
              <a:rPr lang="en-US" altLang="zh-CN" dirty="0" err="1" smtClean="0"/>
              <a:t>n</a:t>
            </a:r>
            <a:r>
              <a:rPr lang="en-US" altLang="zh-CN" baseline="30000" dirty="0" err="1" smtClean="0"/>
              <a:t>log</a:t>
            </a:r>
            <a:r>
              <a:rPr lang="en-US" altLang="zh-CN" baseline="-25000" dirty="0" err="1" smtClean="0"/>
              <a:t>b</a:t>
            </a:r>
            <a:r>
              <a:rPr lang="en-US" altLang="zh-CN" baseline="30000" dirty="0" err="1" smtClean="0"/>
              <a:t>a</a:t>
            </a:r>
            <a:r>
              <a:rPr lang="zh-CN" altLang="en-US" dirty="0" smtClean="0"/>
              <a:t>次幂，是递增、递减还是不变，决定了</a:t>
            </a:r>
            <a:r>
              <a:rPr lang="en-US" altLang="zh-CN" dirty="0" smtClean="0"/>
              <a:t>sum</a:t>
            </a:r>
            <a:r>
              <a:rPr lang="zh-CN" altLang="en-US" dirty="0" smtClean="0"/>
              <a:t>是什么量级</a:t>
            </a:r>
          </a:p>
        </p:txBody>
      </p:sp>
    </p:spTree>
    <p:extLst>
      <p:ext uri="{BB962C8B-B14F-4D97-AF65-F5344CB8AC3E}">
        <p14:creationId xmlns:p14="http://schemas.microsoft.com/office/powerpoint/2010/main" val="3552878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递归算法的实际运行效率另行讨论。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014D43-6989-4908-89D5-32A3ECCCC892}" type="slidenum">
              <a:rPr lang="zh-CN" altLang="zh-CN" smtClean="0"/>
              <a:pPr>
                <a:defRPr/>
              </a:pPr>
              <a:t>7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750263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2363360-2C6E-48BF-B374-24252097EDE5}" type="slidenum">
              <a:rPr lang="zh-CN" altLang="en-US" smtClean="0"/>
              <a:pPr>
                <a:spcBef>
                  <a:spcPct val="0"/>
                </a:spcBef>
              </a:pPr>
              <a:t>35</a:t>
            </a:fld>
            <a:endParaRPr lang="en-US" altLang="zh-CN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 smtClean="0"/>
              <a:t>a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</a:t>
            </a:r>
            <a:r>
              <a:rPr lang="zh-CN" altLang="en-US" dirty="0" smtClean="0"/>
              <a:t>的关系决定了树的“形状”</a:t>
            </a:r>
            <a:endParaRPr lang="en-US" altLang="zh-CN" dirty="0" smtClean="0"/>
          </a:p>
          <a:p>
            <a:r>
              <a:rPr lang="en-US" altLang="zh-CN" dirty="0" smtClean="0"/>
              <a:t>F(n)</a:t>
            </a:r>
            <a:r>
              <a:rPr lang="zh-CN" altLang="en-US" dirty="0" smtClean="0"/>
              <a:t>到</a:t>
            </a:r>
            <a:r>
              <a:rPr lang="en-US" altLang="zh-CN" dirty="0" err="1" smtClean="0"/>
              <a:t>n</a:t>
            </a:r>
            <a:r>
              <a:rPr lang="en-US" altLang="zh-CN" baseline="30000" dirty="0" err="1" smtClean="0"/>
              <a:t>log</a:t>
            </a:r>
            <a:r>
              <a:rPr lang="en-US" altLang="zh-CN" baseline="-25000" dirty="0" err="1" smtClean="0"/>
              <a:t>b</a:t>
            </a:r>
            <a:r>
              <a:rPr lang="en-US" altLang="zh-CN" baseline="30000" dirty="0" err="1" smtClean="0"/>
              <a:t>a</a:t>
            </a:r>
            <a:r>
              <a:rPr lang="zh-CN" altLang="en-US" dirty="0" smtClean="0"/>
              <a:t>次幂，是递增、递减还是不变，决定了</a:t>
            </a:r>
            <a:r>
              <a:rPr lang="en-US" altLang="zh-CN" dirty="0" smtClean="0"/>
              <a:t>sum</a:t>
            </a:r>
            <a:r>
              <a:rPr lang="zh-CN" altLang="en-US" dirty="0" smtClean="0"/>
              <a:t>是什么量级</a:t>
            </a:r>
          </a:p>
        </p:txBody>
      </p:sp>
    </p:spTree>
    <p:extLst>
      <p:ext uri="{BB962C8B-B14F-4D97-AF65-F5344CB8AC3E}">
        <p14:creationId xmlns:p14="http://schemas.microsoft.com/office/powerpoint/2010/main" val="41156315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前者是解</a:t>
            </a:r>
            <a:r>
              <a:rPr lang="en-US" altLang="zh-CN" dirty="0" err="1" smtClean="0"/>
              <a:t>nlogba</a:t>
            </a:r>
            <a:r>
              <a:rPr lang="zh-CN" altLang="en-US" dirty="0" smtClean="0"/>
              <a:t>个小问题的开销，后者是分解</a:t>
            </a:r>
            <a:r>
              <a:rPr lang="en-US" altLang="zh-CN" dirty="0" err="1" smtClean="0"/>
              <a:t>logbn</a:t>
            </a:r>
            <a:r>
              <a:rPr lang="zh-CN" altLang="en-US" dirty="0" smtClean="0"/>
              <a:t>层问题以及合并</a:t>
            </a:r>
            <a:r>
              <a:rPr lang="en-US" altLang="zh-CN" dirty="0" err="1" smtClean="0"/>
              <a:t>logbn</a:t>
            </a:r>
            <a:r>
              <a:rPr lang="zh-CN" altLang="en-US" dirty="0" smtClean="0"/>
              <a:t>层解的开销。</a:t>
            </a:r>
            <a:endParaRPr lang="en-US" altLang="zh-CN" dirty="0" smtClean="0"/>
          </a:p>
          <a:p>
            <a:r>
              <a:rPr lang="zh-CN" altLang="en-US" dirty="0" smtClean="0"/>
              <a:t>从</a:t>
            </a:r>
            <a:r>
              <a:rPr lang="en-US" altLang="zh-CN" dirty="0" err="1" smtClean="0"/>
              <a:t>bigO</a:t>
            </a:r>
            <a:r>
              <a:rPr lang="zh-CN" altLang="en-US" dirty="0" smtClean="0"/>
              <a:t>的角度看，比较两者到底“谁的</a:t>
            </a:r>
            <a:r>
              <a:rPr lang="en-US" altLang="zh-CN" dirty="0" smtClean="0"/>
              <a:t>order</a:t>
            </a:r>
            <a:r>
              <a:rPr lang="zh-CN" altLang="en-US" dirty="0" smtClean="0"/>
              <a:t>高”成为关键。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014D43-6989-4908-89D5-32A3ECCCC892}" type="slidenum">
              <a:rPr lang="zh-CN" altLang="zh-CN" smtClean="0"/>
              <a:pPr>
                <a:defRPr/>
              </a:pPr>
              <a:t>36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696288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af</a:t>
            </a:r>
            <a:r>
              <a:rPr lang="en-US" altLang="zh-CN" dirty="0" smtClean="0"/>
              <a:t>(n/b)&lt;=</a:t>
            </a:r>
            <a:r>
              <a:rPr lang="en-US" altLang="zh-CN" dirty="0" err="1" smtClean="0"/>
              <a:t>cf</a:t>
            </a:r>
            <a:r>
              <a:rPr lang="en-US" altLang="zh-CN" dirty="0" smtClean="0"/>
              <a:t>(n),</a:t>
            </a:r>
            <a:r>
              <a:rPr lang="zh-CN" altLang="en-US" dirty="0" smtClean="0"/>
              <a:t>将在分治过程中形成一个（小问题分解、小问题解合并）代价的几何递减序列，其综合代价将和</a:t>
            </a:r>
            <a:r>
              <a:rPr lang="en-US" altLang="zh-CN" dirty="0" smtClean="0"/>
              <a:t>f(n)</a:t>
            </a:r>
            <a:r>
              <a:rPr lang="zh-CN" altLang="en-US" dirty="0" smtClean="0"/>
              <a:t>相同阶。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014D43-6989-4908-89D5-32A3ECCCC892}" type="slidenum">
              <a:rPr lang="zh-CN" altLang="zh-CN" smtClean="0"/>
              <a:pPr>
                <a:defRPr/>
              </a:pPr>
              <a:t>37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849690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C15585B-D48E-4727-A1EC-D0481B37ECF6}" type="slidenum">
              <a:rPr lang="zh-CN" altLang="en-US" smtClean="0"/>
              <a:pPr>
                <a:spcBef>
                  <a:spcPct val="0"/>
                </a:spcBef>
              </a:pPr>
              <a:t>39</a:t>
            </a:fld>
            <a:endParaRPr lang="en-US" altLang="zh-CN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2281210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C26C0C0-8436-4DB2-B578-AAEA18CB5DDD}" type="slidenum">
              <a:rPr lang="zh-CN" altLang="en-US" smtClean="0"/>
              <a:pPr>
                <a:spcBef>
                  <a:spcPct val="0"/>
                </a:spcBef>
              </a:pPr>
              <a:t>40</a:t>
            </a:fld>
            <a:endParaRPr lang="en-US" altLang="zh-CN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4192350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014D43-6989-4908-89D5-32A3ECCCC892}" type="slidenum">
              <a:rPr lang="zh-CN" altLang="zh-CN" smtClean="0"/>
              <a:pPr>
                <a:defRPr/>
              </a:pPr>
              <a:t>41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8572560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DF13CF1-08C9-42E4-B54F-A9CD8DC1271C}" type="slidenum">
              <a:rPr lang="zh-CN" altLang="en-US" smtClean="0"/>
              <a:pPr>
                <a:spcBef>
                  <a:spcPct val="0"/>
                </a:spcBef>
              </a:pPr>
              <a:t>42</a:t>
            </a:fld>
            <a:endParaRPr lang="en-US" altLang="zh-CN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没有覆盖所有可能性！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Case1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3</a:t>
            </a:r>
            <a:r>
              <a:rPr lang="zh-CN" altLang="en-US" dirty="0" smtClean="0"/>
              <a:t>都必须满足多项式大</a:t>
            </a:r>
            <a:r>
              <a:rPr lang="en-US" altLang="zh-CN" dirty="0" smtClean="0"/>
              <a:t>(</a:t>
            </a:r>
            <a:r>
              <a:rPr lang="zh-CN" altLang="en-US" dirty="0" smtClean="0"/>
              <a:t>小</a:t>
            </a:r>
            <a:r>
              <a:rPr lang="en-US" altLang="zh-CN" dirty="0" smtClean="0"/>
              <a:t>):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zh-CN" altLang="en-US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必须存在</a:t>
            </a:r>
            <a:r>
              <a:rPr lang="en-US" altLang="zh-CN" dirty="0" smtClean="0">
                <a:latin typeface="Arial" pitchFamily="34" charset="0"/>
                <a:sym typeface="Symbol" panose="05050102010706020507" pitchFamily="18" charset="2"/>
              </a:rPr>
              <a:t>,</a:t>
            </a:r>
          </a:p>
          <a:p>
            <a:r>
              <a:rPr lang="en-US" altLang="zh-CN" dirty="0" smtClean="0">
                <a:latin typeface="Arial" pitchFamily="34" charset="0"/>
                <a:sym typeface="Symbol" panose="05050102010706020507" pitchFamily="18" charset="2"/>
              </a:rPr>
              <a:t>2</a:t>
            </a:r>
            <a:r>
              <a:rPr lang="zh-CN" altLang="en-US" dirty="0" smtClean="0">
                <a:latin typeface="Arial" pitchFamily="34" charset="0"/>
                <a:sym typeface="Symbol" panose="05050102010706020507" pitchFamily="18" charset="2"/>
              </a:rPr>
              <a:t>，</a:t>
            </a:r>
            <a:r>
              <a:rPr lang="en-US" altLang="zh-CN" dirty="0" smtClean="0"/>
              <a:t>Case3</a:t>
            </a:r>
            <a:r>
              <a:rPr lang="zh-CN" altLang="en-US" dirty="0" smtClean="0"/>
              <a:t>的“分解综合开销”呈几何递减趋势！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618622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“分”成了多少小问题：</a:t>
            </a:r>
            <a:r>
              <a:rPr lang="en-US" altLang="zh-CN" dirty="0" smtClean="0"/>
              <a:t>a</a:t>
            </a:r>
          </a:p>
          <a:p>
            <a:r>
              <a:rPr lang="zh-CN" altLang="en-US" dirty="0" smtClean="0"/>
              <a:t>小问题的规模（通常规模是一样的）：</a:t>
            </a:r>
            <a:r>
              <a:rPr lang="en-US" altLang="zh-CN" dirty="0" smtClean="0"/>
              <a:t>b</a:t>
            </a:r>
          </a:p>
          <a:p>
            <a:r>
              <a:rPr lang="zh-CN" altLang="en-US" dirty="0" smtClean="0"/>
              <a:t>可以直接求解的“原子”小问题的规模：</a:t>
            </a:r>
            <a:r>
              <a:rPr lang="en-US" altLang="zh-CN" dirty="0" smtClean="0"/>
              <a:t>c</a:t>
            </a:r>
          </a:p>
          <a:p>
            <a:r>
              <a:rPr lang="zh-CN" altLang="en-US" dirty="0" smtClean="0"/>
              <a:t>“分”要付出的代价：</a:t>
            </a:r>
            <a:r>
              <a:rPr lang="en-US" altLang="zh-CN" dirty="0" smtClean="0"/>
              <a:t>D(n)</a:t>
            </a:r>
          </a:p>
          <a:p>
            <a:r>
              <a:rPr lang="zh-CN" altLang="en-US" dirty="0" smtClean="0"/>
              <a:t>“合”要付出的代价：</a:t>
            </a:r>
            <a:r>
              <a:rPr lang="en-US" altLang="zh-CN" dirty="0" smtClean="0"/>
              <a:t>C(n)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014D43-6989-4908-89D5-32A3ECCCC892}" type="slidenum">
              <a:rPr lang="zh-CN" altLang="zh-CN" smtClean="0"/>
              <a:pPr>
                <a:defRPr/>
              </a:pPr>
              <a:t>8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941405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We want to find a sequence of days over which the net change from the first day to the last is maximum.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014D43-6989-4908-89D5-32A3ECCCC892}" type="slidenum">
              <a:rPr lang="zh-CN" altLang="zh-CN" smtClean="0"/>
              <a:pPr>
                <a:defRPr/>
              </a:pPr>
              <a:t>9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126530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7B23ACE-BA60-4057-ACEA-362C6CB04945}" type="slidenum">
              <a:rPr lang="zh-CN" altLang="en-US" smtClean="0"/>
              <a:pPr>
                <a:spcBef>
                  <a:spcPct val="0"/>
                </a:spcBef>
              </a:pPr>
              <a:t>11</a:t>
            </a:fld>
            <a:endParaRPr lang="en-US" altLang="zh-CN" smtClean="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 smtClean="0"/>
              <a:t>N</a:t>
            </a:r>
            <a:r>
              <a:rPr lang="zh-CN" altLang="en-US" dirty="0" smtClean="0"/>
              <a:t>个元素中任取两个元素子集，</a:t>
            </a:r>
            <a:r>
              <a:rPr lang="en-US" altLang="zh-CN" dirty="0" smtClean="0"/>
              <a:t>C</a:t>
            </a:r>
            <a:r>
              <a:rPr lang="zh-CN" altLang="en-US" dirty="0" smtClean="0"/>
              <a:t>（</a:t>
            </a:r>
            <a:r>
              <a:rPr lang="en-US" altLang="zh-CN" dirty="0" smtClean="0"/>
              <a:t>n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618785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72123DB-8638-4B3A-BF8E-456A65C39F4C}" type="slidenum">
              <a:rPr lang="zh-CN" altLang="en-US" smtClean="0"/>
              <a:pPr>
                <a:spcBef>
                  <a:spcPct val="0"/>
                </a:spcBef>
              </a:pPr>
              <a:t>12</a:t>
            </a:fld>
            <a:endParaRPr lang="en-US" altLang="zh-CN" smtClean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从</a:t>
            </a:r>
            <a:r>
              <a:rPr lang="en-US" altLang="zh-CN" dirty="0" smtClean="0"/>
              <a:t>mid</a:t>
            </a:r>
            <a:r>
              <a:rPr lang="zh-CN" altLang="en-US" dirty="0" smtClean="0"/>
              <a:t>开始向左扫描到最左边：累加，判断累加后的值是否为最大，记录累加最大时的下标。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9905257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T(n)=2T(n)+</a:t>
            </a:r>
            <a:r>
              <a:rPr lang="el-GR" altLang="zh-CN" dirty="0" smtClean="0"/>
              <a:t>Θ</a:t>
            </a:r>
            <a:r>
              <a:rPr lang="en-US" altLang="zh-CN" dirty="0" smtClean="0"/>
              <a:t>(n)+c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014D43-6989-4908-89D5-32A3ECCCC892}" type="slidenum">
              <a:rPr lang="zh-CN" altLang="zh-CN" smtClean="0"/>
              <a:pPr>
                <a:defRPr/>
              </a:pPr>
              <a:t>13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424780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N</a:t>
            </a:r>
            <a:r>
              <a:rPr lang="zh-CN" altLang="en-US" dirty="0" smtClean="0"/>
              <a:t>代表的是</a:t>
            </a:r>
            <a:r>
              <a:rPr lang="en-US" altLang="zh-CN" dirty="0" smtClean="0"/>
              <a:t>2</a:t>
            </a:r>
            <a:r>
              <a:rPr lang="zh-CN" altLang="en-US" dirty="0" smtClean="0"/>
              <a:t>维</a:t>
            </a:r>
            <a:r>
              <a:rPr lang="en-US" altLang="zh-CN" dirty="0" smtClean="0"/>
              <a:t>n</a:t>
            </a:r>
            <a:r>
              <a:rPr lang="zh-CN" altLang="en-US" dirty="0" smtClean="0"/>
              <a:t>矩阵，不是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个元素构成的二维矩阵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014D43-6989-4908-89D5-32A3ECCCC892}" type="slidenum">
              <a:rPr lang="zh-CN" altLang="zh-CN" smtClean="0"/>
              <a:pPr>
                <a:defRPr/>
              </a:pPr>
              <a:t>16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081976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因子</a:t>
            </a:r>
            <a:r>
              <a:rPr lang="en-US" altLang="zh-CN" smtClean="0"/>
              <a:t>8</a:t>
            </a:r>
            <a:r>
              <a:rPr lang="zh-CN" altLang="en-US" smtClean="0"/>
              <a:t>不能被“吞啮”掉</a:t>
            </a: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C55E3B7-8D6E-49EC-9794-45F546184245}" type="slidenum">
              <a:rPr lang="zh-CN" altLang="zh-CN" smtClean="0"/>
              <a:pPr/>
              <a:t>17</a:t>
            </a:fld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107048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未知"/>
          <p:cNvSpPr>
            <a:spLocks/>
          </p:cNvSpPr>
          <p:nvPr/>
        </p:nvSpPr>
        <p:spPr bwMode="auto">
          <a:xfrm>
            <a:off x="812800" y="1219200"/>
            <a:ext cx="105664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2641601" y="3962400"/>
            <a:ext cx="8682567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1" y="1524000"/>
            <a:ext cx="10164233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641600" y="3962400"/>
            <a:ext cx="87376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/>
              <a:t>单击此处编辑母版副标题样式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3638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C1F2A1-2D5C-488F-B985-E551741E324C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75307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3D0E44-05A3-42F0-BEE5-423270670153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39367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7813"/>
            <a:ext cx="274320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7813"/>
            <a:ext cx="802640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36688C-CF50-4ADB-AF5A-93982E8F5E1F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61625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27C9EC-5918-4896-8CCF-3C2D01C2E18B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16449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B81FEC-5D81-4B50-8284-519D1052D21B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15666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1B2A84-8585-4AB6-88D2-36172E2061C7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301970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13223D-0DE8-41FF-B6AE-E6FF7C88241C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11692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F22974-B35E-4069-A0EA-60ED40AA0015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76644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A8623B-64B4-4320-B84D-BCF7EA5C41B7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00253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8B0992-77ED-4BE3-BCB5-0E750D6139F6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45558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9AEE4D-8F23-473D-BF1E-1F41350BD528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91180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7814"/>
            <a:ext cx="109728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3638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+mj-lt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+mj-lt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3638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Garamond" panose="02020404030301010803" pitchFamily="18" charset="0"/>
              </a:defRPr>
            </a:lvl1pPr>
          </a:lstStyle>
          <a:p>
            <a:pPr>
              <a:defRPr/>
            </a:pPr>
            <a:fld id="{A0ABF5DE-0A22-4470-8C8A-5751F8C99D94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  <p:sp>
        <p:nvSpPr>
          <p:cNvPr id="1031" name="未知"/>
          <p:cNvSpPr>
            <a:spLocks/>
          </p:cNvSpPr>
          <p:nvPr/>
        </p:nvSpPr>
        <p:spPr bwMode="auto">
          <a:xfrm>
            <a:off x="508000" y="228600"/>
            <a:ext cx="10972800" cy="6096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609600" y="6172200"/>
            <a:ext cx="109728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  <a:ea typeface="+mn-ea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  <a:ea typeface="+mn-ea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  <a:ea typeface="+mn-ea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emf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tmp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9.wmf"/><Relationship Id="rId4" Type="http://schemas.openxmlformats.org/officeDocument/2006/relationships/oleObject" Target="../embeddings/oleObject1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notesSlide" Target="../notesSlides/notesSlide17.xml"/><Relationship Id="rId7" Type="http://schemas.openxmlformats.org/officeDocument/2006/relationships/oleObject" Target="../embeddings/oleObject3.bin"/><Relationship Id="rId12" Type="http://schemas.openxmlformats.org/officeDocument/2006/relationships/image" Target="../media/image4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0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1.wmf"/><Relationship Id="rId4" Type="http://schemas.openxmlformats.org/officeDocument/2006/relationships/image" Target="../media/image43.jpeg"/><Relationship Id="rId9" Type="http://schemas.openxmlformats.org/officeDocument/2006/relationships/oleObject" Target="../embeddings/oleObject4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4.wmf"/><Relationship Id="rId4" Type="http://schemas.openxmlformats.org/officeDocument/2006/relationships/oleObject" Target="../embeddings/oleObject6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4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45.wmf"/><Relationship Id="rId4" Type="http://schemas.openxmlformats.org/officeDocument/2006/relationships/oleObject" Target="../embeddings/oleObject7.bin"/><Relationship Id="rId9" Type="http://schemas.openxmlformats.org/officeDocument/2006/relationships/image" Target="../media/image44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notesSlide" Target="../notesSlides/notesSlide20.xml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4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5.w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47.wmf"/><Relationship Id="rId4" Type="http://schemas.openxmlformats.org/officeDocument/2006/relationships/image" Target="../media/image43.jpeg"/><Relationship Id="rId9" Type="http://schemas.openxmlformats.org/officeDocument/2006/relationships/oleObject" Target="../embeddings/oleObject12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tmp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tmp"/><Relationship Id="rId13" Type="http://schemas.openxmlformats.org/officeDocument/2006/relationships/image" Target="../media/image59.tmp"/><Relationship Id="rId3" Type="http://schemas.openxmlformats.org/officeDocument/2006/relationships/image" Target="../media/image50.tmp"/><Relationship Id="rId7" Type="http://schemas.openxmlformats.org/officeDocument/2006/relationships/image" Target="../media/image53.tmp"/><Relationship Id="rId12" Type="http://schemas.openxmlformats.org/officeDocument/2006/relationships/image" Target="../media/image58.tmp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tmp"/><Relationship Id="rId11" Type="http://schemas.openxmlformats.org/officeDocument/2006/relationships/image" Target="../media/image57.tmp"/><Relationship Id="rId5" Type="http://schemas.openxmlformats.org/officeDocument/2006/relationships/image" Target="../media/image51.tmp"/><Relationship Id="rId10" Type="http://schemas.openxmlformats.org/officeDocument/2006/relationships/image" Target="../media/image56.tmp"/><Relationship Id="rId4" Type="http://schemas.openxmlformats.org/officeDocument/2006/relationships/image" Target="../media/image49.tmp"/><Relationship Id="rId9" Type="http://schemas.openxmlformats.org/officeDocument/2006/relationships/image" Target="../media/image55.tmp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tmp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61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6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t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zh-CN" dirty="0" smtClean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计算机问题求解</a:t>
            </a:r>
            <a:r>
              <a:rPr lang="zh-CN" altLang="en-US" dirty="0" smtClean="0"/>
              <a:t> </a:t>
            </a:r>
            <a:r>
              <a:rPr lang="en-US" altLang="zh-CN" dirty="0" smtClean="0"/>
              <a:t>–</a:t>
            </a:r>
            <a:r>
              <a:rPr lang="zh-CN" altLang="en-US" dirty="0" smtClean="0"/>
              <a:t> </a:t>
            </a:r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论题</a:t>
            </a:r>
            <a:r>
              <a:rPr lang="en-US" altLang="zh-CN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2-4</a:t>
            </a:r>
            <a:r>
              <a:rPr lang="zh-CN" altLang="zh-CN" dirty="0" smtClean="0"/>
              <a:t/>
            </a:r>
            <a:br>
              <a:rPr lang="zh-CN" altLang="zh-CN" dirty="0" smtClean="0"/>
            </a:br>
            <a:r>
              <a:rPr lang="zh-CN" altLang="zh-CN" dirty="0" smtClean="0"/>
              <a:t>    -  </a:t>
            </a:r>
            <a:r>
              <a:rPr lang="zh-CN" altLang="en-US" sz="4800" dirty="0">
                <a:latin typeface="楷体" panose="02010609060101010101" pitchFamily="49" charset="-122"/>
                <a:ea typeface="楷体" panose="02010609060101010101" pitchFamily="49" charset="-122"/>
              </a:rPr>
              <a:t>分治法与递归</a:t>
            </a:r>
            <a:endParaRPr lang="zh-CN" altLang="zh-CN" sz="4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zh-CN" altLang="zh-CN" dirty="0" smtClean="0"/>
              <a:t>201</a:t>
            </a:r>
            <a:r>
              <a:rPr lang="en-US" altLang="zh-CN" dirty="0"/>
              <a:t>8</a:t>
            </a:r>
            <a:r>
              <a:rPr lang="zh-CN" altLang="zh-CN" dirty="0" smtClean="0"/>
              <a:t>年</a:t>
            </a:r>
            <a:r>
              <a:rPr lang="en-US" altLang="zh-CN" dirty="0" smtClean="0"/>
              <a:t>03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28</a:t>
            </a:r>
            <a:r>
              <a:rPr lang="zh-CN" altLang="zh-CN" dirty="0" smtClean="0"/>
              <a:t>日</a:t>
            </a:r>
            <a:endParaRPr lang="zh-CN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5214" y="620714"/>
            <a:ext cx="7488237" cy="432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6167439" y="4797426"/>
            <a:ext cx="2376487" cy="785813"/>
            <a:chOff x="4644008" y="4797152"/>
            <a:chExt cx="2376264" cy="785574"/>
          </a:xfrm>
        </p:grpSpPr>
        <p:sp>
          <p:nvSpPr>
            <p:cNvPr id="3" name="Right Brace 2"/>
            <p:cNvSpPr/>
            <p:nvPr/>
          </p:nvSpPr>
          <p:spPr>
            <a:xfrm rot="5400000">
              <a:off x="5508351" y="4364568"/>
              <a:ext cx="287251" cy="1152417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4341" name="TextBox 3"/>
            <p:cNvSpPr txBox="1">
              <a:spLocks noChangeArrowheads="1"/>
            </p:cNvSpPr>
            <p:nvPr/>
          </p:nvSpPr>
          <p:spPr bwMode="auto">
            <a:xfrm>
              <a:off x="4644008" y="5121061"/>
              <a:ext cx="237626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FF0000"/>
                  </a:solidFill>
                  <a:latin typeface="Aparajita" panose="020B0604020202020204" pitchFamily="34" charset="0"/>
                  <a:cs typeface="Aparajita" panose="020B0604020202020204" pitchFamily="34" charset="0"/>
                </a:rPr>
                <a:t>Maximum subarray</a:t>
              </a:r>
              <a:endParaRPr lang="zh-CN" altLang="en-US" sz="2400" b="1">
                <a:solidFill>
                  <a:srgbClr val="FF0000"/>
                </a:solidFill>
                <a:latin typeface="Aparajita" panose="020B0604020202020204" pitchFamily="34" charset="0"/>
                <a:cs typeface="Aparajita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6705" y="159000"/>
            <a:ext cx="10945216" cy="1139825"/>
          </a:xfrm>
          <a:solidFill>
            <a:schemeClr val="bg1"/>
          </a:solidFill>
        </p:spPr>
        <p:txBody>
          <a:bodyPr/>
          <a:lstStyle/>
          <a:p>
            <a:r>
              <a:rPr lang="zh-CN" altLang="en-US" dirty="0" smtClean="0"/>
              <a:t>最大投资回报问题：暴力解法</a:t>
            </a:r>
            <a:endParaRPr lang="en-US" altLang="zh-CN" dirty="0" smtClean="0"/>
          </a:p>
        </p:txBody>
      </p:sp>
      <p:sp>
        <p:nvSpPr>
          <p:cNvPr id="15363" name="Text Box 4"/>
          <p:cNvSpPr txBox="1">
            <a:spLocks noChangeArrowheads="1"/>
          </p:cNvSpPr>
          <p:nvPr/>
        </p:nvSpPr>
        <p:spPr bwMode="auto">
          <a:xfrm>
            <a:off x="1182690" y="1989695"/>
            <a:ext cx="4338636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zh-CN" sz="20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dirty="0" err="1"/>
              <a:t>MaxSum</a:t>
            </a:r>
            <a:r>
              <a:rPr lang="en-US" altLang="zh-TW" sz="2000" dirty="0"/>
              <a:t> = 0;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dirty="0"/>
              <a:t>  </a:t>
            </a:r>
            <a:r>
              <a:rPr lang="en-US" altLang="zh-TW" sz="2000" dirty="0">
                <a:solidFill>
                  <a:srgbClr val="000099"/>
                </a:solidFill>
              </a:rPr>
              <a:t>for (</a:t>
            </a:r>
            <a:r>
              <a:rPr lang="en-US" altLang="zh-TW" sz="2000" dirty="0" err="1">
                <a:solidFill>
                  <a:srgbClr val="000099"/>
                </a:solidFill>
              </a:rPr>
              <a:t>i</a:t>
            </a:r>
            <a:r>
              <a:rPr lang="en-US" altLang="zh-TW" sz="2000" dirty="0">
                <a:solidFill>
                  <a:srgbClr val="000099"/>
                </a:solidFill>
              </a:rPr>
              <a:t> = 0; </a:t>
            </a:r>
            <a:r>
              <a:rPr lang="en-US" altLang="zh-TW" sz="2000" dirty="0" err="1">
                <a:solidFill>
                  <a:srgbClr val="000099"/>
                </a:solidFill>
              </a:rPr>
              <a:t>i</a:t>
            </a:r>
            <a:r>
              <a:rPr lang="en-US" altLang="zh-TW" sz="2000" dirty="0">
                <a:solidFill>
                  <a:srgbClr val="000099"/>
                </a:solidFill>
              </a:rPr>
              <a:t> &lt; N; </a:t>
            </a:r>
            <a:r>
              <a:rPr lang="en-US" altLang="zh-TW" sz="2000" dirty="0" err="1">
                <a:solidFill>
                  <a:srgbClr val="000099"/>
                </a:solidFill>
              </a:rPr>
              <a:t>i</a:t>
            </a:r>
            <a:r>
              <a:rPr lang="en-US" altLang="zh-TW" sz="2000" dirty="0">
                <a:solidFill>
                  <a:srgbClr val="000099"/>
                </a:solidFill>
              </a:rPr>
              <a:t>++)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dirty="0"/>
              <a:t> 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dirty="0"/>
              <a:t>    </a:t>
            </a:r>
            <a:r>
              <a:rPr lang="en-US" altLang="zh-TW" sz="2000" dirty="0" err="1"/>
              <a:t>ThisSum</a:t>
            </a:r>
            <a:r>
              <a:rPr lang="en-US" altLang="zh-TW" sz="2000" dirty="0"/>
              <a:t> = 0;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dirty="0"/>
              <a:t>    </a:t>
            </a:r>
            <a:r>
              <a:rPr lang="en-US" altLang="zh-TW" sz="2000" dirty="0">
                <a:solidFill>
                  <a:srgbClr val="000099"/>
                </a:solidFill>
              </a:rPr>
              <a:t>for (j = </a:t>
            </a:r>
            <a:r>
              <a:rPr lang="en-US" altLang="zh-TW" sz="2000" dirty="0" err="1">
                <a:solidFill>
                  <a:srgbClr val="000099"/>
                </a:solidFill>
              </a:rPr>
              <a:t>i</a:t>
            </a:r>
            <a:r>
              <a:rPr lang="en-US" altLang="zh-TW" sz="2000" dirty="0">
                <a:solidFill>
                  <a:srgbClr val="000099"/>
                </a:solidFill>
              </a:rPr>
              <a:t>; j &lt; N; </a:t>
            </a:r>
            <a:r>
              <a:rPr lang="en-US" altLang="zh-TW" sz="2000" dirty="0" err="1">
                <a:solidFill>
                  <a:srgbClr val="000099"/>
                </a:solidFill>
              </a:rPr>
              <a:t>j++</a:t>
            </a:r>
            <a:r>
              <a:rPr lang="en-US" altLang="zh-TW" sz="2000" dirty="0">
                <a:solidFill>
                  <a:srgbClr val="000099"/>
                </a:solidFill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dirty="0"/>
              <a:t>   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dirty="0"/>
              <a:t>      </a:t>
            </a:r>
            <a:r>
              <a:rPr lang="en-US" altLang="zh-TW" sz="2000" b="1" dirty="0" err="1">
                <a:solidFill>
                  <a:srgbClr val="006600"/>
                </a:solidFill>
              </a:rPr>
              <a:t>ThisSum</a:t>
            </a:r>
            <a:r>
              <a:rPr lang="en-US" altLang="zh-TW" sz="2000" b="1" dirty="0">
                <a:solidFill>
                  <a:srgbClr val="006600"/>
                </a:solidFill>
              </a:rPr>
              <a:t> += A[j];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b="1" dirty="0">
                <a:solidFill>
                  <a:srgbClr val="006600"/>
                </a:solidFill>
              </a:rPr>
              <a:t>      if (</a:t>
            </a:r>
            <a:r>
              <a:rPr lang="en-US" altLang="zh-TW" sz="2000" b="1" dirty="0" err="1">
                <a:solidFill>
                  <a:srgbClr val="006600"/>
                </a:solidFill>
              </a:rPr>
              <a:t>ThisSum</a:t>
            </a:r>
            <a:r>
              <a:rPr lang="en-US" altLang="zh-TW" sz="2000" b="1" dirty="0">
                <a:solidFill>
                  <a:srgbClr val="006600"/>
                </a:solidFill>
              </a:rPr>
              <a:t> &gt; </a:t>
            </a:r>
            <a:r>
              <a:rPr lang="en-US" altLang="zh-TW" sz="2000" b="1" dirty="0" err="1">
                <a:solidFill>
                  <a:srgbClr val="006600"/>
                </a:solidFill>
              </a:rPr>
              <a:t>MaxSum</a:t>
            </a:r>
            <a:r>
              <a:rPr lang="en-US" altLang="zh-TW" sz="2000" b="1" dirty="0">
                <a:solidFill>
                  <a:srgbClr val="006600"/>
                </a:solidFill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b="1" dirty="0">
                <a:solidFill>
                  <a:srgbClr val="006600"/>
                </a:solidFill>
              </a:rPr>
              <a:t>        </a:t>
            </a:r>
            <a:r>
              <a:rPr lang="en-US" altLang="zh-TW" sz="2000" b="1" dirty="0" err="1">
                <a:solidFill>
                  <a:srgbClr val="006600"/>
                </a:solidFill>
              </a:rPr>
              <a:t>MaxSum</a:t>
            </a:r>
            <a:r>
              <a:rPr lang="en-US" altLang="zh-TW" sz="2000" b="1" dirty="0">
                <a:solidFill>
                  <a:srgbClr val="006600"/>
                </a:solidFill>
              </a:rPr>
              <a:t> = </a:t>
            </a:r>
            <a:r>
              <a:rPr lang="en-US" altLang="zh-TW" sz="2000" b="1" dirty="0" err="1">
                <a:solidFill>
                  <a:srgbClr val="006600"/>
                </a:solidFill>
              </a:rPr>
              <a:t>ThisSum</a:t>
            </a:r>
            <a:r>
              <a:rPr lang="en-US" altLang="zh-TW" sz="2000" b="1" dirty="0">
                <a:solidFill>
                  <a:srgbClr val="006600"/>
                </a:solidFill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dirty="0"/>
              <a:t>   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dirty="0"/>
              <a:t> 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dirty="0"/>
              <a:t>  return </a:t>
            </a:r>
            <a:r>
              <a:rPr lang="en-US" altLang="zh-TW" sz="2000" dirty="0" err="1"/>
              <a:t>MaxSum</a:t>
            </a:r>
            <a:r>
              <a:rPr lang="en-US" altLang="zh-TW" sz="2000" dirty="0"/>
              <a:t>;</a:t>
            </a:r>
            <a:endParaRPr lang="en-US" altLang="zh-CN" sz="2000" dirty="0"/>
          </a:p>
        </p:txBody>
      </p:sp>
      <p:sp>
        <p:nvSpPr>
          <p:cNvPr id="119813" name="Rectangle 5" descr="斜纹布"/>
          <p:cNvSpPr>
            <a:spLocks noChangeArrowheads="1"/>
          </p:cNvSpPr>
          <p:nvPr/>
        </p:nvSpPr>
        <p:spPr bwMode="auto">
          <a:xfrm>
            <a:off x="5422901" y="2817814"/>
            <a:ext cx="4537075" cy="73025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5365" name="AutoShape 6"/>
          <p:cNvSpPr>
            <a:spLocks noChangeArrowheads="1"/>
          </p:cNvSpPr>
          <p:nvPr/>
        </p:nvSpPr>
        <p:spPr bwMode="auto">
          <a:xfrm flipH="1" flipV="1">
            <a:off x="5422901" y="3395663"/>
            <a:ext cx="4537075" cy="2089150"/>
          </a:xfrm>
          <a:prstGeom prst="rtTriangl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5366" name="Text Box 7"/>
          <p:cNvSpPr txBox="1">
            <a:spLocks noChangeArrowheads="1"/>
          </p:cNvSpPr>
          <p:nvPr/>
        </p:nvSpPr>
        <p:spPr bwMode="auto">
          <a:xfrm>
            <a:off x="8443914" y="2808288"/>
            <a:ext cx="179863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the sequence</a:t>
            </a:r>
          </a:p>
        </p:txBody>
      </p:sp>
      <p:sp>
        <p:nvSpPr>
          <p:cNvPr id="15367" name="Text Box 8"/>
          <p:cNvSpPr txBox="1">
            <a:spLocks noChangeArrowheads="1"/>
          </p:cNvSpPr>
          <p:nvPr/>
        </p:nvSpPr>
        <p:spPr bwMode="auto">
          <a:xfrm>
            <a:off x="5278439" y="3395663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 i="1"/>
              <a:t>i</a:t>
            </a:r>
            <a:r>
              <a:rPr lang="en-US" altLang="zh-CN" sz="1600"/>
              <a:t>=0</a:t>
            </a:r>
          </a:p>
        </p:txBody>
      </p:sp>
      <p:sp>
        <p:nvSpPr>
          <p:cNvPr id="15368" name="Text Box 9"/>
          <p:cNvSpPr txBox="1">
            <a:spLocks noChangeArrowheads="1"/>
          </p:cNvSpPr>
          <p:nvPr/>
        </p:nvSpPr>
        <p:spPr bwMode="auto">
          <a:xfrm>
            <a:off x="5788026" y="3671888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 i="1"/>
              <a:t>i</a:t>
            </a:r>
            <a:r>
              <a:rPr lang="en-US" altLang="zh-CN" sz="1600"/>
              <a:t>=1</a:t>
            </a:r>
          </a:p>
        </p:txBody>
      </p:sp>
      <p:sp>
        <p:nvSpPr>
          <p:cNvPr id="15369" name="Text Box 10"/>
          <p:cNvSpPr txBox="1">
            <a:spLocks noChangeArrowheads="1"/>
          </p:cNvSpPr>
          <p:nvPr/>
        </p:nvSpPr>
        <p:spPr bwMode="auto">
          <a:xfrm>
            <a:off x="6283326" y="3919538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 i="1"/>
              <a:t>i</a:t>
            </a:r>
            <a:r>
              <a:rPr lang="en-US" altLang="zh-CN" sz="1600"/>
              <a:t>=2</a:t>
            </a:r>
          </a:p>
        </p:txBody>
      </p:sp>
      <p:sp>
        <p:nvSpPr>
          <p:cNvPr id="15370" name="Text Box 11"/>
          <p:cNvSpPr txBox="1">
            <a:spLocks noChangeArrowheads="1"/>
          </p:cNvSpPr>
          <p:nvPr/>
        </p:nvSpPr>
        <p:spPr bwMode="auto">
          <a:xfrm>
            <a:off x="9245601" y="5316538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 i="1"/>
              <a:t>i</a:t>
            </a:r>
            <a:r>
              <a:rPr lang="en-US" altLang="zh-CN" sz="1600"/>
              <a:t>=</a:t>
            </a:r>
            <a:r>
              <a:rPr lang="en-US" altLang="zh-CN" sz="1600" i="1"/>
              <a:t>n</a:t>
            </a:r>
            <a:r>
              <a:rPr lang="en-US" altLang="zh-CN" sz="1600"/>
              <a:t>-1</a:t>
            </a:r>
            <a:endParaRPr lang="en-US" altLang="zh-CN" sz="1600" i="1"/>
          </a:p>
        </p:txBody>
      </p:sp>
      <p:sp>
        <p:nvSpPr>
          <p:cNvPr id="119820" name="AutoShape 12"/>
          <p:cNvSpPr>
            <a:spLocks noChangeArrowheads="1"/>
          </p:cNvSpPr>
          <p:nvPr/>
        </p:nvSpPr>
        <p:spPr bwMode="auto">
          <a:xfrm>
            <a:off x="7870826" y="4116388"/>
            <a:ext cx="1439863" cy="21590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15372" name="Text Box 13"/>
          <p:cNvSpPr txBox="1">
            <a:spLocks noChangeArrowheads="1"/>
          </p:cNvSpPr>
          <p:nvPr/>
        </p:nvSpPr>
        <p:spPr bwMode="auto">
          <a:xfrm>
            <a:off x="8261350" y="3811588"/>
            <a:ext cx="6477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 i="1"/>
              <a:t>j</a:t>
            </a:r>
          </a:p>
        </p:txBody>
      </p:sp>
      <p:sp>
        <p:nvSpPr>
          <p:cNvPr id="15373" name="Line 14"/>
          <p:cNvSpPr>
            <a:spLocks noChangeShapeType="1"/>
          </p:cNvSpPr>
          <p:nvPr/>
        </p:nvSpPr>
        <p:spPr bwMode="auto">
          <a:xfrm>
            <a:off x="6070600" y="3538538"/>
            <a:ext cx="36004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374" name="Line 15"/>
          <p:cNvSpPr>
            <a:spLocks noChangeShapeType="1"/>
          </p:cNvSpPr>
          <p:nvPr/>
        </p:nvSpPr>
        <p:spPr bwMode="auto">
          <a:xfrm>
            <a:off x="6503988" y="3754438"/>
            <a:ext cx="316706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375" name="Line 16"/>
          <p:cNvSpPr>
            <a:spLocks noChangeShapeType="1"/>
          </p:cNvSpPr>
          <p:nvPr/>
        </p:nvSpPr>
        <p:spPr bwMode="auto">
          <a:xfrm>
            <a:off x="9002714" y="4948238"/>
            <a:ext cx="7207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9825" name="Text Box 17"/>
          <p:cNvSpPr txBox="1">
            <a:spLocks noChangeArrowheads="1"/>
          </p:cNvSpPr>
          <p:nvPr/>
        </p:nvSpPr>
        <p:spPr bwMode="auto">
          <a:xfrm>
            <a:off x="6072189" y="5026025"/>
            <a:ext cx="15843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3200" b="1" dirty="0">
                <a:solidFill>
                  <a:srgbClr val="FF0000"/>
                </a:solidFill>
              </a:rPr>
              <a:t>in </a:t>
            </a:r>
            <a:r>
              <a:rPr lang="en-US" altLang="zh-CN" sz="3200" b="1" i="1" dirty="0">
                <a:solidFill>
                  <a:srgbClr val="FF0000"/>
                </a:solidFill>
              </a:rPr>
              <a:t>O</a:t>
            </a:r>
            <a:r>
              <a:rPr lang="en-US" altLang="zh-CN" sz="3200" b="1" dirty="0">
                <a:solidFill>
                  <a:srgbClr val="FF0000"/>
                </a:solidFill>
              </a:rPr>
              <a:t>(</a:t>
            </a:r>
            <a:r>
              <a:rPr lang="en-US" altLang="zh-CN" sz="3200" b="1" i="1" dirty="0">
                <a:solidFill>
                  <a:srgbClr val="FF0000"/>
                </a:solidFill>
              </a:rPr>
              <a:t>n</a:t>
            </a:r>
            <a:r>
              <a:rPr lang="en-US" altLang="zh-CN" sz="3200" b="1" baseline="30000" dirty="0">
                <a:solidFill>
                  <a:srgbClr val="FF0000"/>
                </a:solidFill>
              </a:rPr>
              <a:t>2</a:t>
            </a:r>
            <a:r>
              <a:rPr lang="en-US" altLang="zh-CN" sz="3200" b="1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15377" name="TextBox 1"/>
          <p:cNvSpPr txBox="1">
            <a:spLocks noChangeArrowheads="1"/>
          </p:cNvSpPr>
          <p:nvPr/>
        </p:nvSpPr>
        <p:spPr bwMode="auto">
          <a:xfrm>
            <a:off x="958604" y="1268365"/>
            <a:ext cx="1008111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/>
              <a:t>下面的过程遍历</a:t>
            </a:r>
            <a:r>
              <a:rPr lang="zh-CN" altLang="en-US" sz="2000" dirty="0">
                <a:sym typeface="Wingdings" panose="05000000000000000000" pitchFamily="2" charset="2"/>
              </a:rPr>
              <a:t>的顺序为：</a:t>
            </a:r>
            <a:endParaRPr lang="en-US" altLang="zh-CN" sz="2000" dirty="0">
              <a:sym typeface="Wingdings" panose="05000000000000000000" pitchFamily="2" charset="2"/>
            </a:endParaRP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ym typeface="Wingdings" panose="05000000000000000000" pitchFamily="2" charset="2"/>
              </a:rPr>
              <a:t>(0,0), (0,1), …, (0,</a:t>
            </a:r>
            <a:r>
              <a:rPr lang="en-US" altLang="zh-CN" sz="2000" i="1" dirty="0">
                <a:sym typeface="Wingdings" panose="05000000000000000000" pitchFamily="2" charset="2"/>
              </a:rPr>
              <a:t>n</a:t>
            </a:r>
            <a:r>
              <a:rPr lang="en-US" altLang="zh-CN" sz="2000" dirty="0">
                <a:sym typeface="Wingdings" panose="05000000000000000000" pitchFamily="2" charset="2"/>
              </a:rPr>
              <a:t>-1);  (1,1), (1,2), …, (1,</a:t>
            </a:r>
            <a:r>
              <a:rPr lang="en-US" altLang="zh-CN" sz="2000" i="1" dirty="0">
                <a:sym typeface="Wingdings" panose="05000000000000000000" pitchFamily="2" charset="2"/>
              </a:rPr>
              <a:t>n</a:t>
            </a:r>
            <a:r>
              <a:rPr lang="en-US" altLang="zh-CN" sz="2000" dirty="0">
                <a:sym typeface="Wingdings" panose="05000000000000000000" pitchFamily="2" charset="2"/>
              </a:rPr>
              <a:t>-1), </a:t>
            </a:r>
            <a:r>
              <a:rPr lang="en-US" altLang="zh-CN" sz="2000" dirty="0" smtClean="0">
                <a:sym typeface="Wingdings" panose="05000000000000000000" pitchFamily="2" charset="2"/>
              </a:rPr>
              <a:t>…… (</a:t>
            </a:r>
            <a:r>
              <a:rPr lang="en-US" altLang="zh-CN" sz="2000" i="1" dirty="0">
                <a:sym typeface="Wingdings" panose="05000000000000000000" pitchFamily="2" charset="2"/>
              </a:rPr>
              <a:t>n</a:t>
            </a:r>
            <a:r>
              <a:rPr lang="en-US" altLang="zh-CN" sz="2000" dirty="0">
                <a:sym typeface="Wingdings" panose="05000000000000000000" pitchFamily="2" charset="2"/>
              </a:rPr>
              <a:t>-2,</a:t>
            </a:r>
            <a:r>
              <a:rPr lang="en-US" altLang="zh-CN" sz="2000" i="1" dirty="0">
                <a:sym typeface="Wingdings" panose="05000000000000000000" pitchFamily="2" charset="2"/>
              </a:rPr>
              <a:t>n</a:t>
            </a:r>
            <a:r>
              <a:rPr lang="en-US" altLang="zh-CN" sz="2000" dirty="0">
                <a:sym typeface="Wingdings" panose="05000000000000000000" pitchFamily="2" charset="2"/>
              </a:rPr>
              <a:t>-2), (</a:t>
            </a:r>
            <a:r>
              <a:rPr lang="en-US" altLang="zh-CN" sz="2000" i="1" dirty="0">
                <a:sym typeface="Wingdings" panose="05000000000000000000" pitchFamily="2" charset="2"/>
              </a:rPr>
              <a:t>n</a:t>
            </a:r>
            <a:r>
              <a:rPr lang="en-US" altLang="zh-CN" sz="2000" dirty="0">
                <a:sym typeface="Wingdings" panose="05000000000000000000" pitchFamily="2" charset="2"/>
              </a:rPr>
              <a:t>-2, </a:t>
            </a:r>
            <a:r>
              <a:rPr lang="en-US" altLang="zh-CN" sz="2000" i="1" dirty="0">
                <a:sym typeface="Wingdings" panose="05000000000000000000" pitchFamily="2" charset="2"/>
              </a:rPr>
              <a:t>n</a:t>
            </a:r>
            <a:r>
              <a:rPr lang="en-US" altLang="zh-CN" sz="2000" dirty="0">
                <a:sym typeface="Wingdings" panose="05000000000000000000" pitchFamily="2" charset="2"/>
              </a:rPr>
              <a:t>-1), (</a:t>
            </a:r>
            <a:r>
              <a:rPr lang="en-US" altLang="zh-CN" sz="2000" i="1" dirty="0">
                <a:sym typeface="Wingdings" panose="05000000000000000000" pitchFamily="2" charset="2"/>
              </a:rPr>
              <a:t>n</a:t>
            </a:r>
            <a:r>
              <a:rPr lang="en-US" altLang="zh-CN" sz="2000" dirty="0">
                <a:sym typeface="Wingdings" panose="05000000000000000000" pitchFamily="2" charset="2"/>
              </a:rPr>
              <a:t>-1,</a:t>
            </a:r>
            <a:r>
              <a:rPr lang="en-US" altLang="zh-CN" sz="2000" i="1" dirty="0">
                <a:sym typeface="Wingdings" panose="05000000000000000000" pitchFamily="2" charset="2"/>
              </a:rPr>
              <a:t>n</a:t>
            </a:r>
            <a:r>
              <a:rPr lang="en-US" altLang="zh-CN" sz="2000" dirty="0">
                <a:sym typeface="Wingdings" panose="05000000000000000000" pitchFamily="2" charset="2"/>
              </a:rPr>
              <a:t>-1)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3" grpId="0" animBg="1"/>
      <p:bldP spid="11982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用分治法解最大子数组问题</a:t>
            </a:r>
            <a:endParaRPr lang="en-US" altLang="zh-CN" smtClean="0"/>
          </a:p>
        </p:txBody>
      </p:sp>
      <p:grpSp>
        <p:nvGrpSpPr>
          <p:cNvPr id="17411" name="Group 9"/>
          <p:cNvGrpSpPr>
            <a:grpSpLocks/>
          </p:cNvGrpSpPr>
          <p:nvPr/>
        </p:nvGrpSpPr>
        <p:grpSpPr bwMode="auto">
          <a:xfrm>
            <a:off x="2763838" y="965200"/>
            <a:ext cx="6553200" cy="1079500"/>
            <a:chOff x="748" y="1117"/>
            <a:chExt cx="4128" cy="680"/>
          </a:xfrm>
        </p:grpSpPr>
        <p:sp>
          <p:nvSpPr>
            <p:cNvPr id="17434" name="Rectangle 4"/>
            <p:cNvSpPr>
              <a:spLocks noChangeArrowheads="1"/>
            </p:cNvSpPr>
            <p:nvPr/>
          </p:nvSpPr>
          <p:spPr bwMode="auto">
            <a:xfrm>
              <a:off x="748" y="1389"/>
              <a:ext cx="4128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7435" name="Line 5"/>
            <p:cNvSpPr>
              <a:spLocks noChangeShapeType="1"/>
            </p:cNvSpPr>
            <p:nvPr/>
          </p:nvSpPr>
          <p:spPr bwMode="auto">
            <a:xfrm>
              <a:off x="2835" y="1117"/>
              <a:ext cx="0" cy="68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36" name="Text Box 6"/>
            <p:cNvSpPr txBox="1">
              <a:spLocks noChangeArrowheads="1"/>
            </p:cNvSpPr>
            <p:nvPr/>
          </p:nvSpPr>
          <p:spPr bwMode="auto">
            <a:xfrm>
              <a:off x="1499" y="1502"/>
              <a:ext cx="5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/>
                <a:t>Part 1</a:t>
              </a:r>
            </a:p>
          </p:txBody>
        </p:sp>
        <p:sp>
          <p:nvSpPr>
            <p:cNvPr id="17437" name="Text Box 7"/>
            <p:cNvSpPr txBox="1">
              <a:spLocks noChangeArrowheads="1"/>
            </p:cNvSpPr>
            <p:nvPr/>
          </p:nvSpPr>
          <p:spPr bwMode="auto">
            <a:xfrm>
              <a:off x="3538" y="1531"/>
              <a:ext cx="5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/>
                <a:t>Part 2</a:t>
              </a:r>
            </a:p>
          </p:txBody>
        </p:sp>
      </p:grpSp>
      <p:sp>
        <p:nvSpPr>
          <p:cNvPr id="17412" name="Text Box 8"/>
          <p:cNvSpPr txBox="1">
            <a:spLocks noChangeArrowheads="1"/>
          </p:cNvSpPr>
          <p:nvPr/>
        </p:nvSpPr>
        <p:spPr bwMode="auto">
          <a:xfrm>
            <a:off x="1900239" y="2116138"/>
            <a:ext cx="49688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the sub with largest sum may be in:</a:t>
            </a:r>
          </a:p>
        </p:txBody>
      </p:sp>
      <p:grpSp>
        <p:nvGrpSpPr>
          <p:cNvPr id="17413" name="Group 10"/>
          <p:cNvGrpSpPr>
            <a:grpSpLocks/>
          </p:cNvGrpSpPr>
          <p:nvPr/>
        </p:nvGrpSpPr>
        <p:grpSpPr bwMode="auto">
          <a:xfrm>
            <a:off x="2835275" y="2549525"/>
            <a:ext cx="6553200" cy="1079500"/>
            <a:chOff x="748" y="1117"/>
            <a:chExt cx="4128" cy="680"/>
          </a:xfrm>
        </p:grpSpPr>
        <p:sp>
          <p:nvSpPr>
            <p:cNvPr id="17430" name="Rectangle 11"/>
            <p:cNvSpPr>
              <a:spLocks noChangeArrowheads="1"/>
            </p:cNvSpPr>
            <p:nvPr/>
          </p:nvSpPr>
          <p:spPr bwMode="auto">
            <a:xfrm>
              <a:off x="748" y="1389"/>
              <a:ext cx="4128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7431" name="Line 12"/>
            <p:cNvSpPr>
              <a:spLocks noChangeShapeType="1"/>
            </p:cNvSpPr>
            <p:nvPr/>
          </p:nvSpPr>
          <p:spPr bwMode="auto">
            <a:xfrm>
              <a:off x="2835" y="1117"/>
              <a:ext cx="0" cy="68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32" name="Text Box 13"/>
            <p:cNvSpPr txBox="1">
              <a:spLocks noChangeArrowheads="1"/>
            </p:cNvSpPr>
            <p:nvPr/>
          </p:nvSpPr>
          <p:spPr bwMode="auto">
            <a:xfrm>
              <a:off x="1499" y="1502"/>
              <a:ext cx="5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/>
                <a:t>Part 1</a:t>
              </a:r>
            </a:p>
          </p:txBody>
        </p:sp>
        <p:sp>
          <p:nvSpPr>
            <p:cNvPr id="17433" name="Text Box 14"/>
            <p:cNvSpPr txBox="1">
              <a:spLocks noChangeArrowheads="1"/>
            </p:cNvSpPr>
            <p:nvPr/>
          </p:nvSpPr>
          <p:spPr bwMode="auto">
            <a:xfrm>
              <a:off x="3538" y="1531"/>
              <a:ext cx="5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/>
                <a:t>Part 2</a:t>
              </a:r>
            </a:p>
          </p:txBody>
        </p:sp>
      </p:grpSp>
      <p:sp>
        <p:nvSpPr>
          <p:cNvPr id="17414" name="Text Box 15"/>
          <p:cNvSpPr txBox="1">
            <a:spLocks noChangeArrowheads="1"/>
          </p:cNvSpPr>
          <p:nvPr/>
        </p:nvSpPr>
        <p:spPr bwMode="auto">
          <a:xfrm>
            <a:off x="1971676" y="3484563"/>
            <a:ext cx="11525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or:</a:t>
            </a:r>
          </a:p>
        </p:txBody>
      </p:sp>
      <p:sp>
        <p:nvSpPr>
          <p:cNvPr id="17415" name="Rectangle 17"/>
          <p:cNvSpPr>
            <a:spLocks noChangeArrowheads="1"/>
          </p:cNvSpPr>
          <p:nvPr/>
        </p:nvSpPr>
        <p:spPr bwMode="auto">
          <a:xfrm>
            <a:off x="2835275" y="4565650"/>
            <a:ext cx="65532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7416" name="Text Box 19"/>
          <p:cNvSpPr txBox="1">
            <a:spLocks noChangeArrowheads="1"/>
          </p:cNvSpPr>
          <p:nvPr/>
        </p:nvSpPr>
        <p:spPr bwMode="auto">
          <a:xfrm>
            <a:off x="4027489" y="4745038"/>
            <a:ext cx="9366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Part 1</a:t>
            </a:r>
          </a:p>
        </p:txBody>
      </p:sp>
      <p:sp>
        <p:nvSpPr>
          <p:cNvPr id="17417" name="Text Box 20"/>
          <p:cNvSpPr txBox="1">
            <a:spLocks noChangeArrowheads="1"/>
          </p:cNvSpPr>
          <p:nvPr/>
        </p:nvSpPr>
        <p:spPr bwMode="auto">
          <a:xfrm>
            <a:off x="7264401" y="4791075"/>
            <a:ext cx="9366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Part 2</a:t>
            </a:r>
          </a:p>
        </p:txBody>
      </p:sp>
      <p:sp>
        <p:nvSpPr>
          <p:cNvPr id="17418" name="Rectangle 21"/>
          <p:cNvSpPr>
            <a:spLocks noChangeArrowheads="1"/>
          </p:cNvSpPr>
          <p:nvPr/>
        </p:nvSpPr>
        <p:spPr bwMode="auto">
          <a:xfrm>
            <a:off x="3627439" y="2981325"/>
            <a:ext cx="1368425" cy="2159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7419" name="Rectangle 22"/>
          <p:cNvSpPr>
            <a:spLocks noChangeArrowheads="1"/>
          </p:cNvSpPr>
          <p:nvPr/>
        </p:nvSpPr>
        <p:spPr bwMode="auto">
          <a:xfrm>
            <a:off x="6364289" y="2981325"/>
            <a:ext cx="2232025" cy="215900"/>
          </a:xfrm>
          <a:prstGeom prst="rect">
            <a:avLst/>
          </a:prstGeom>
          <a:solidFill>
            <a:srgbClr val="00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7420" name="Line 18"/>
          <p:cNvSpPr>
            <a:spLocks noChangeShapeType="1"/>
          </p:cNvSpPr>
          <p:nvPr/>
        </p:nvSpPr>
        <p:spPr bwMode="auto">
          <a:xfrm>
            <a:off x="6148388" y="4133850"/>
            <a:ext cx="0" cy="10795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421" name="Text Box 25"/>
          <p:cNvSpPr txBox="1">
            <a:spLocks noChangeArrowheads="1"/>
          </p:cNvSpPr>
          <p:nvPr/>
        </p:nvSpPr>
        <p:spPr bwMode="auto">
          <a:xfrm>
            <a:off x="8235950" y="2333625"/>
            <a:ext cx="21605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recursion </a:t>
            </a:r>
          </a:p>
        </p:txBody>
      </p:sp>
      <p:sp>
        <p:nvSpPr>
          <p:cNvPr id="17422" name="Freeform 26"/>
          <p:cNvSpPr>
            <a:spLocks/>
          </p:cNvSpPr>
          <p:nvPr/>
        </p:nvSpPr>
        <p:spPr bwMode="auto">
          <a:xfrm>
            <a:off x="8020051" y="2692401"/>
            <a:ext cx="504825" cy="360363"/>
          </a:xfrm>
          <a:custGeom>
            <a:avLst/>
            <a:gdLst>
              <a:gd name="T0" fmla="*/ 2147483646 w 318"/>
              <a:gd name="T1" fmla="*/ 0 h 227"/>
              <a:gd name="T2" fmla="*/ 0 w 318"/>
              <a:gd name="T3" fmla="*/ 2147483646 h 227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318" h="227">
                <a:moveTo>
                  <a:pt x="318" y="0"/>
                </a:moveTo>
                <a:cubicBezTo>
                  <a:pt x="185" y="94"/>
                  <a:pt x="53" y="189"/>
                  <a:pt x="0" y="227"/>
                </a:cubicBezTo>
              </a:path>
            </a:pathLst>
          </a:custGeom>
          <a:noFill/>
          <a:ln w="9525" cap="flat">
            <a:solidFill>
              <a:srgbClr val="969696"/>
            </a:solidFill>
            <a:prstDash val="lgDash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423" name="Freeform 27"/>
          <p:cNvSpPr>
            <a:spLocks/>
          </p:cNvSpPr>
          <p:nvPr/>
        </p:nvSpPr>
        <p:spPr bwMode="auto">
          <a:xfrm>
            <a:off x="4348164" y="2549525"/>
            <a:ext cx="3887787" cy="503238"/>
          </a:xfrm>
          <a:custGeom>
            <a:avLst/>
            <a:gdLst>
              <a:gd name="T0" fmla="*/ 2147483646 w 2449"/>
              <a:gd name="T1" fmla="*/ 2147483646 h 317"/>
              <a:gd name="T2" fmla="*/ 2147483646 w 2449"/>
              <a:gd name="T3" fmla="*/ 2147483646 h 317"/>
              <a:gd name="T4" fmla="*/ 0 w 2449"/>
              <a:gd name="T5" fmla="*/ 2147483646 h 31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449" h="317">
                <a:moveTo>
                  <a:pt x="2449" y="45"/>
                </a:moveTo>
                <a:cubicBezTo>
                  <a:pt x="1905" y="22"/>
                  <a:pt x="1361" y="0"/>
                  <a:pt x="953" y="45"/>
                </a:cubicBezTo>
                <a:cubicBezTo>
                  <a:pt x="545" y="90"/>
                  <a:pt x="166" y="272"/>
                  <a:pt x="0" y="317"/>
                </a:cubicBezTo>
              </a:path>
            </a:pathLst>
          </a:custGeom>
          <a:noFill/>
          <a:ln w="9525" cap="flat">
            <a:solidFill>
              <a:srgbClr val="969696"/>
            </a:solidFill>
            <a:prstDash val="lgDash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424" name="Line 28"/>
          <p:cNvSpPr>
            <a:spLocks noChangeShapeType="1"/>
          </p:cNvSpPr>
          <p:nvPr/>
        </p:nvSpPr>
        <p:spPr bwMode="auto">
          <a:xfrm flipH="1">
            <a:off x="5356226" y="4349750"/>
            <a:ext cx="720725" cy="0"/>
          </a:xfrm>
          <a:prstGeom prst="line">
            <a:avLst/>
          </a:prstGeom>
          <a:noFill/>
          <a:ln w="9525">
            <a:solidFill>
              <a:srgbClr val="969696"/>
            </a:solidFill>
            <a:prstDash val="lgDash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425" name="Line 29"/>
          <p:cNvSpPr>
            <a:spLocks noChangeShapeType="1"/>
          </p:cNvSpPr>
          <p:nvPr/>
        </p:nvSpPr>
        <p:spPr bwMode="auto">
          <a:xfrm>
            <a:off x="6148388" y="4349750"/>
            <a:ext cx="792162" cy="0"/>
          </a:xfrm>
          <a:prstGeom prst="line">
            <a:avLst/>
          </a:prstGeom>
          <a:noFill/>
          <a:ln w="9525">
            <a:solidFill>
              <a:srgbClr val="969696"/>
            </a:solidFill>
            <a:prstDash val="lgDash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426" name="Rectangle 30"/>
          <p:cNvSpPr>
            <a:spLocks noChangeArrowheads="1"/>
          </p:cNvSpPr>
          <p:nvPr/>
        </p:nvSpPr>
        <p:spPr bwMode="auto">
          <a:xfrm>
            <a:off x="7588251" y="3989388"/>
            <a:ext cx="1368425" cy="2159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7427" name="Text Box 31"/>
          <p:cNvSpPr txBox="1">
            <a:spLocks noChangeArrowheads="1"/>
          </p:cNvSpPr>
          <p:nvPr/>
        </p:nvSpPr>
        <p:spPr bwMode="auto">
          <a:xfrm>
            <a:off x="8951913" y="3762376"/>
            <a:ext cx="14414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/>
              <a:t>The largest is the result</a:t>
            </a:r>
          </a:p>
        </p:txBody>
      </p:sp>
      <p:pic>
        <p:nvPicPr>
          <p:cNvPr id="1742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75" y="4556126"/>
            <a:ext cx="1377950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2454755" y="5377263"/>
            <a:ext cx="7673896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zh-CN" altLang="en-US" sz="4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charset="0"/>
                <a:ea typeface="宋体" charset="-122"/>
              </a:rPr>
              <a:t>问题</a:t>
            </a:r>
            <a:r>
              <a:rPr lang="en-US" altLang="zh-CN" sz="4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charset="0"/>
                <a:ea typeface="宋体" charset="-122"/>
              </a:rPr>
              <a:t>5</a:t>
            </a:r>
            <a:r>
              <a:rPr lang="zh-CN" altLang="en-US" sz="4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charset="0"/>
                <a:ea typeface="宋体" charset="-122"/>
              </a:rPr>
              <a:t>：跨中点的部分如何计算？</a:t>
            </a:r>
            <a:endParaRPr lang="en-US" altLang="zh-CN" sz="40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189" y="692150"/>
            <a:ext cx="7489825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4656138" y="981076"/>
            <a:ext cx="4679950" cy="576263"/>
            <a:chOff x="3132138" y="981075"/>
            <a:chExt cx="4679950" cy="576263"/>
          </a:xfrm>
        </p:grpSpPr>
        <p:cxnSp>
          <p:nvCxnSpPr>
            <p:cNvPr id="3" name="Straight Arrow Connector 2"/>
            <p:cNvCxnSpPr/>
            <p:nvPr/>
          </p:nvCxnSpPr>
          <p:spPr>
            <a:xfrm flipH="1">
              <a:off x="3132138" y="1196975"/>
              <a:ext cx="2232025" cy="36036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72" name="TextBox 3"/>
            <p:cNvSpPr txBox="1">
              <a:spLocks noChangeArrowheads="1"/>
            </p:cNvSpPr>
            <p:nvPr/>
          </p:nvSpPr>
          <p:spPr bwMode="auto">
            <a:xfrm>
              <a:off x="5364163" y="981075"/>
              <a:ext cx="244792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solidFill>
                    <a:srgbClr val="C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非递归代价：常量</a:t>
              </a:r>
            </a:p>
          </p:txBody>
        </p:sp>
      </p:grpSp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6743701" y="2133600"/>
            <a:ext cx="3529013" cy="1079500"/>
            <a:chOff x="5219700" y="2133600"/>
            <a:chExt cx="3529013" cy="1079500"/>
          </a:xfrm>
        </p:grpSpPr>
        <p:sp>
          <p:nvSpPr>
            <p:cNvPr id="19468" name="TextBox 4"/>
            <p:cNvSpPr txBox="1">
              <a:spLocks noChangeArrowheads="1"/>
            </p:cNvSpPr>
            <p:nvPr/>
          </p:nvSpPr>
          <p:spPr bwMode="auto">
            <a:xfrm>
              <a:off x="6588125" y="2133600"/>
              <a:ext cx="2160588" cy="922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solidFill>
                    <a:srgbClr val="C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递归，理想状况下问题规模是原来的一半。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>
              <a:off x="6011863" y="2420938"/>
              <a:ext cx="576262" cy="17303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19468" idx="1"/>
            </p:cNvCxnSpPr>
            <p:nvPr/>
          </p:nvCxnSpPr>
          <p:spPr>
            <a:xfrm flipH="1">
              <a:off x="5219700" y="2593975"/>
              <a:ext cx="1368425" cy="61912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7319963" y="3321051"/>
            <a:ext cx="2736850" cy="646113"/>
            <a:chOff x="5795963" y="3321050"/>
            <a:chExt cx="2736850" cy="646113"/>
          </a:xfrm>
        </p:grpSpPr>
        <p:sp>
          <p:nvSpPr>
            <p:cNvPr id="19466" name="TextBox 9"/>
            <p:cNvSpPr txBox="1">
              <a:spLocks noChangeArrowheads="1"/>
            </p:cNvSpPr>
            <p:nvPr/>
          </p:nvSpPr>
          <p:spPr bwMode="auto">
            <a:xfrm>
              <a:off x="7019925" y="3321050"/>
              <a:ext cx="1512888" cy="646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solidFill>
                    <a:srgbClr val="C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非递归代价：线性</a:t>
              </a:r>
            </a:p>
          </p:txBody>
        </p:sp>
        <p:cxnSp>
          <p:nvCxnSpPr>
            <p:cNvPr id="12" name="Straight Arrow Connector 11"/>
            <p:cNvCxnSpPr>
              <a:stCxn id="19466" idx="1"/>
            </p:cNvCxnSpPr>
            <p:nvPr/>
          </p:nvCxnSpPr>
          <p:spPr>
            <a:xfrm flipH="1">
              <a:off x="5795963" y="3644900"/>
              <a:ext cx="1223962" cy="2159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组合 5"/>
          <p:cNvGrpSpPr>
            <a:grpSpLocks/>
          </p:cNvGrpSpPr>
          <p:nvPr/>
        </p:nvGrpSpPr>
        <p:grpSpPr bwMode="auto">
          <a:xfrm>
            <a:off x="8112125" y="4365625"/>
            <a:ext cx="2160588" cy="1295400"/>
            <a:chOff x="6588125" y="4365625"/>
            <a:chExt cx="2160588" cy="1295400"/>
          </a:xfrm>
        </p:grpSpPr>
        <p:sp>
          <p:nvSpPr>
            <p:cNvPr id="13" name="Right Brace 12"/>
            <p:cNvSpPr/>
            <p:nvPr/>
          </p:nvSpPr>
          <p:spPr>
            <a:xfrm>
              <a:off x="6588125" y="4365625"/>
              <a:ext cx="431800" cy="129540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9465" name="TextBox 13"/>
            <p:cNvSpPr txBox="1">
              <a:spLocks noChangeArrowheads="1"/>
            </p:cNvSpPr>
            <p:nvPr/>
          </p:nvSpPr>
          <p:spPr bwMode="auto">
            <a:xfrm>
              <a:off x="7092950" y="4724400"/>
              <a:ext cx="1655763" cy="647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solidFill>
                    <a:srgbClr val="C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非递归代价：常量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8543926" y="5589589"/>
            <a:ext cx="2016125" cy="5222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800" b="1" i="1" dirty="0">
                <a:solidFill>
                  <a:srgbClr val="FF0000"/>
                </a:solidFill>
                <a:latin typeface="+mj-lt"/>
                <a:ea typeface="宋体" charset="-122"/>
              </a:rPr>
              <a:t>O</a:t>
            </a:r>
            <a:r>
              <a:rPr lang="en-US" altLang="zh-CN" sz="2800" b="1" dirty="0">
                <a:solidFill>
                  <a:srgbClr val="FF0000"/>
                </a:solidFill>
                <a:latin typeface="+mj-lt"/>
                <a:ea typeface="宋体" charset="-122"/>
              </a:rPr>
              <a:t>(</a:t>
            </a:r>
            <a:r>
              <a:rPr lang="en-US" altLang="zh-CN" sz="2800" b="1" i="1" dirty="0">
                <a:solidFill>
                  <a:srgbClr val="FF0000"/>
                </a:solidFill>
                <a:latin typeface="+mj-lt"/>
                <a:ea typeface="宋体" charset="-122"/>
              </a:rPr>
              <a:t>n</a:t>
            </a:r>
            <a:r>
              <a:rPr lang="en-US" altLang="zh-CN" sz="1000" b="1" i="1" dirty="0">
                <a:solidFill>
                  <a:srgbClr val="FF0000"/>
                </a:solidFill>
                <a:latin typeface="+mj-lt"/>
                <a:ea typeface="宋体" charset="-122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latin typeface="+mj-lt"/>
                <a:ea typeface="宋体" charset="-122"/>
              </a:rPr>
              <a:t>log</a:t>
            </a:r>
            <a:r>
              <a:rPr lang="en-US" altLang="zh-CN" sz="1000" b="1" dirty="0">
                <a:solidFill>
                  <a:srgbClr val="FF0000"/>
                </a:solidFill>
                <a:latin typeface="+mj-lt"/>
                <a:ea typeface="宋体" charset="-122"/>
              </a:rPr>
              <a:t> </a:t>
            </a:r>
            <a:r>
              <a:rPr lang="en-US" altLang="zh-CN" sz="2800" b="1" i="1" dirty="0">
                <a:solidFill>
                  <a:srgbClr val="FF0000"/>
                </a:solidFill>
                <a:latin typeface="+mj-lt"/>
                <a:ea typeface="宋体" charset="-122"/>
              </a:rPr>
              <a:t>n</a:t>
            </a:r>
            <a:r>
              <a:rPr lang="en-US" altLang="zh-CN" sz="2800" b="1" dirty="0">
                <a:solidFill>
                  <a:srgbClr val="FF0000"/>
                </a:solidFill>
                <a:latin typeface="+mj-lt"/>
                <a:ea typeface="宋体" charset="-122"/>
              </a:rPr>
              <a:t>)</a:t>
            </a:r>
            <a:endParaRPr lang="zh-CN" altLang="en-US" sz="2800" b="1" i="1" dirty="0">
              <a:solidFill>
                <a:srgbClr val="FF0000"/>
              </a:solidFill>
              <a:latin typeface="+mj-lt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矩阵乘法：似乎非得</a:t>
            </a:r>
            <a:r>
              <a:rPr lang="zh-CN" altLang="en-US" i="1" smtClean="0">
                <a:sym typeface="Symbol" panose="05050102010706020507" pitchFamily="18" charset="2"/>
              </a:rPr>
              <a:t></a:t>
            </a:r>
            <a:r>
              <a:rPr lang="en-US" altLang="zh-CN" smtClean="0">
                <a:sym typeface="Symbol" panose="05050102010706020507" pitchFamily="18" charset="2"/>
              </a:rPr>
              <a:t>(</a:t>
            </a:r>
            <a:r>
              <a:rPr lang="en-US" altLang="zh-CN" i="1" smtClean="0">
                <a:sym typeface="Symbol" panose="05050102010706020507" pitchFamily="18" charset="2"/>
              </a:rPr>
              <a:t>n</a:t>
            </a:r>
            <a:r>
              <a:rPr lang="en-US" altLang="zh-CN" baseline="30000" smtClean="0">
                <a:sym typeface="Symbol" panose="05050102010706020507" pitchFamily="18" charset="2"/>
              </a:rPr>
              <a:t>3</a:t>
            </a:r>
            <a:r>
              <a:rPr lang="en-US" altLang="zh-CN" smtClean="0">
                <a:sym typeface="Symbol" panose="05050102010706020507" pitchFamily="18" charset="2"/>
              </a:rPr>
              <a:t>)</a:t>
            </a:r>
            <a:endParaRPr lang="zh-CN" altLang="en-US" smtClean="0"/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773238"/>
            <a:ext cx="115824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ounded Rectangle 2"/>
          <p:cNvSpPr/>
          <p:nvPr/>
        </p:nvSpPr>
        <p:spPr>
          <a:xfrm>
            <a:off x="609600" y="1773239"/>
            <a:ext cx="8474075" cy="50323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pic>
        <p:nvPicPr>
          <p:cNvPr id="2048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988" y="3860801"/>
            <a:ext cx="2736850" cy="104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组合 1"/>
          <p:cNvGrpSpPr/>
          <p:nvPr/>
        </p:nvGrpSpPr>
        <p:grpSpPr>
          <a:xfrm>
            <a:off x="5951984" y="2924944"/>
            <a:ext cx="5257476" cy="3739405"/>
            <a:chOff x="5807076" y="3001963"/>
            <a:chExt cx="3311525" cy="2736850"/>
          </a:xfrm>
        </p:grpSpPr>
        <p:pic>
          <p:nvPicPr>
            <p:cNvPr id="20486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88051" y="3141663"/>
              <a:ext cx="3095625" cy="2457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Rounded Rectangle 3"/>
            <p:cNvSpPr/>
            <p:nvPr/>
          </p:nvSpPr>
          <p:spPr>
            <a:xfrm>
              <a:off x="5807076" y="3001963"/>
              <a:ext cx="3311525" cy="2736850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350986"/>
          </a:xfrm>
        </p:spPr>
        <p:txBody>
          <a:bodyPr/>
          <a:lstStyle/>
          <a:p>
            <a:r>
              <a:rPr lang="zh-CN" altLang="en-US" dirty="0" smtClean="0"/>
              <a:t>问题：你能就以下这句话，说清楚</a:t>
            </a:r>
            <a:r>
              <a:rPr lang="el-GR" altLang="zh-CN" dirty="0" smtClean="0"/>
              <a:t>Ω</a:t>
            </a:r>
            <a:r>
              <a:rPr lang="en-US" altLang="zh-CN" dirty="0" smtClean="0"/>
              <a:t>,</a:t>
            </a:r>
            <a:r>
              <a:rPr lang="el-GR" altLang="zh-CN" dirty="0" smtClean="0"/>
              <a:t>Θ</a:t>
            </a:r>
            <a:r>
              <a:rPr lang="en-US" altLang="zh-CN" dirty="0" smtClean="0"/>
              <a:t>,</a:t>
            </a:r>
            <a:r>
              <a:rPr lang="az-Cyrl-AZ" altLang="zh-CN" dirty="0" smtClean="0"/>
              <a:t>О</a:t>
            </a:r>
            <a:r>
              <a:rPr lang="zh-CN" altLang="en-US" dirty="0" smtClean="0"/>
              <a:t>和</a:t>
            </a:r>
            <a:r>
              <a:rPr lang="en-US" altLang="zh-CN" dirty="0" smtClean="0"/>
              <a:t>o</a:t>
            </a:r>
            <a:r>
              <a:rPr lang="zh-CN" altLang="en-US" dirty="0" smtClean="0"/>
              <a:t>的区别吗？</a:t>
            </a:r>
            <a:endParaRPr lang="zh-CN" altLang="en-US" dirty="0"/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808" y="2348880"/>
            <a:ext cx="10450383" cy="3048425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9048328" y="1787590"/>
            <a:ext cx="2376264" cy="921330"/>
            <a:chOff x="9048328" y="1787590"/>
            <a:chExt cx="2376264" cy="921330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9048328" y="2708920"/>
              <a:ext cx="2376264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/>
            <p:cNvSpPr txBox="1"/>
            <p:nvPr/>
          </p:nvSpPr>
          <p:spPr>
            <a:xfrm>
              <a:off x="9259269" y="1787590"/>
              <a:ext cx="195438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 smtClean="0"/>
                <a:t>不会比</a:t>
              </a:r>
              <a:r>
                <a:rPr lang="en-US" altLang="zh-CN" sz="2800" dirty="0" smtClean="0"/>
                <a:t>n</a:t>
              </a:r>
              <a:r>
                <a:rPr lang="en-US" altLang="zh-CN" sz="2800" baseline="30000" dirty="0" smtClean="0"/>
                <a:t>3</a:t>
              </a:r>
              <a:r>
                <a:rPr lang="zh-CN" altLang="en-US" sz="2800" dirty="0" smtClean="0"/>
                <a:t>小</a:t>
              </a:r>
              <a:endParaRPr lang="zh-CN" altLang="en-US" sz="2800" dirty="0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246706" y="2705348"/>
            <a:ext cx="2536925" cy="2246769"/>
            <a:chOff x="8273019" y="1541176"/>
            <a:chExt cx="3151573" cy="2246769"/>
          </a:xfrm>
        </p:grpSpPr>
        <p:cxnSp>
          <p:nvCxnSpPr>
            <p:cNvPr id="11" name="直接连接符 10"/>
            <p:cNvCxnSpPr/>
            <p:nvPr/>
          </p:nvCxnSpPr>
          <p:spPr>
            <a:xfrm>
              <a:off x="9048328" y="2708920"/>
              <a:ext cx="2376264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8273019" y="1541176"/>
              <a:ext cx="637796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/>
                <a:t>一定</a:t>
              </a:r>
              <a:r>
                <a:rPr lang="zh-CN" altLang="en-US" sz="2800" dirty="0" smtClean="0"/>
                <a:t>比</a:t>
              </a:r>
              <a:r>
                <a:rPr lang="en-US" altLang="zh-CN" sz="2800" dirty="0" smtClean="0"/>
                <a:t>n</a:t>
              </a:r>
              <a:r>
                <a:rPr lang="en-US" altLang="zh-CN" sz="2800" baseline="30000" dirty="0" smtClean="0"/>
                <a:t>3</a:t>
              </a:r>
              <a:r>
                <a:rPr lang="zh-CN" altLang="en-US" sz="2800" dirty="0" smtClean="0"/>
                <a:t>小</a:t>
              </a:r>
              <a:endParaRPr lang="zh-CN" altLang="en-US" sz="2800" dirty="0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870807" y="4293096"/>
            <a:ext cx="7745473" cy="720080"/>
            <a:chOff x="870807" y="4293096"/>
            <a:chExt cx="7745473" cy="72008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6240016" y="4293096"/>
              <a:ext cx="2376264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870807" y="4990713"/>
              <a:ext cx="1768809" cy="22463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92654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189" y="836614"/>
            <a:ext cx="81375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650" y="1628775"/>
            <a:ext cx="6624638" cy="4103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6024563" y="4365626"/>
            <a:ext cx="3816350" cy="1223963"/>
            <a:chOff x="4499992" y="4365104"/>
            <a:chExt cx="3816424" cy="1224136"/>
          </a:xfrm>
        </p:grpSpPr>
        <p:sp>
          <p:nvSpPr>
            <p:cNvPr id="2" name="Right Brace 1"/>
            <p:cNvSpPr/>
            <p:nvPr/>
          </p:nvSpPr>
          <p:spPr>
            <a:xfrm>
              <a:off x="4499992" y="4365104"/>
              <a:ext cx="144465" cy="1224136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1510" name="TextBox 2"/>
            <p:cNvSpPr txBox="1">
              <a:spLocks noChangeArrowheads="1"/>
            </p:cNvSpPr>
            <p:nvPr/>
          </p:nvSpPr>
          <p:spPr bwMode="auto">
            <a:xfrm>
              <a:off x="5004048" y="4365104"/>
              <a:ext cx="3312368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C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1</a:t>
              </a:r>
              <a:r>
                <a:rPr lang="zh-CN" altLang="en-US" sz="2400">
                  <a:solidFill>
                    <a:srgbClr val="C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个</a:t>
              </a:r>
              <a:r>
                <a:rPr lang="en-US" altLang="zh-CN" sz="2400" i="1">
                  <a:solidFill>
                    <a:srgbClr val="C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n</a:t>
              </a:r>
              <a:r>
                <a:rPr lang="zh-CN" altLang="en-US" sz="2400">
                  <a:solidFill>
                    <a:srgbClr val="C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阶方阵相乘的问题可以分解为</a:t>
              </a:r>
              <a:r>
                <a:rPr lang="en-US" altLang="zh-CN" sz="2400">
                  <a:solidFill>
                    <a:srgbClr val="C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8</a:t>
              </a:r>
              <a:r>
                <a:rPr lang="zh-CN" altLang="en-US" sz="2400">
                  <a:solidFill>
                    <a:srgbClr val="C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个</a:t>
              </a:r>
              <a:r>
                <a:rPr lang="en-US" altLang="zh-CN" sz="2400" i="1">
                  <a:solidFill>
                    <a:srgbClr val="C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n</a:t>
              </a:r>
              <a:r>
                <a:rPr lang="en-US" altLang="zh-CN" sz="2400">
                  <a:solidFill>
                    <a:srgbClr val="C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/2</a:t>
              </a:r>
              <a:r>
                <a:rPr lang="zh-CN" altLang="en-US" sz="2400">
                  <a:solidFill>
                    <a:srgbClr val="C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阶方阵相乘的子问题。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仍然是立方复杂度</a:t>
            </a:r>
          </a:p>
        </p:txBody>
      </p:sp>
      <p:pic>
        <p:nvPicPr>
          <p:cNvPr id="2253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314" y="1341438"/>
            <a:ext cx="7704137" cy="1439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3143672" y="3140969"/>
            <a:ext cx="5760640" cy="2431435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eaLnBrk="1" hangingPunct="1">
              <a:defRPr/>
            </a:pPr>
            <a:r>
              <a:rPr lang="zh-CN" altLang="en-US" sz="54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" charset="0"/>
                <a:ea typeface="宋体" charset="-122"/>
              </a:rPr>
              <a:t>问题</a:t>
            </a:r>
            <a:r>
              <a:rPr lang="en-US" altLang="zh-CN" sz="54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" charset="0"/>
                <a:ea typeface="宋体" charset="-122"/>
              </a:rPr>
              <a:t>6</a:t>
            </a:r>
            <a:r>
              <a:rPr lang="zh-CN" altLang="en-US" sz="54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" charset="0"/>
                <a:ea typeface="宋体" charset="-122"/>
              </a:rPr>
              <a:t>：</a:t>
            </a:r>
            <a:endParaRPr lang="en-US" altLang="zh-CN" sz="5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Arial" charset="0"/>
              <a:ea typeface="宋体" charset="-122"/>
            </a:endParaRPr>
          </a:p>
          <a:p>
            <a:pPr eaLnBrk="1" hangingPunct="1">
              <a:spcBef>
                <a:spcPts val="1200"/>
              </a:spcBef>
              <a:defRPr/>
            </a:pPr>
            <a:r>
              <a:rPr lang="zh-CN" altLang="en-US" sz="44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" charset="0"/>
                <a:ea typeface="宋体" charset="-122"/>
              </a:rPr>
              <a:t>决定上面的递归代价比较大的原因是什么？</a:t>
            </a:r>
            <a:endParaRPr lang="en-US" altLang="zh-CN" sz="4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27649" y="1988841"/>
            <a:ext cx="6408711" cy="255454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54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问题</a:t>
            </a:r>
            <a:r>
              <a:rPr lang="en-US" altLang="zh-CN" sz="54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7</a:t>
            </a:r>
            <a:r>
              <a:rPr lang="zh-CN" altLang="en-US" sz="54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：</a:t>
            </a:r>
            <a:endParaRPr lang="en-US" altLang="zh-CN" sz="54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latin typeface="Arial" charset="0"/>
              <a:ea typeface="宋体" charset="-122"/>
            </a:endParaRPr>
          </a:p>
          <a:p>
            <a:pPr eaLnBrk="1" hangingPunct="1">
              <a:spcBef>
                <a:spcPts val="1200"/>
              </a:spcBef>
              <a:defRPr/>
            </a:pPr>
            <a:r>
              <a:rPr lang="zh-CN" altLang="en-US" sz="48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你能否描述</a:t>
            </a:r>
            <a:r>
              <a:rPr lang="en-US" altLang="zh-CN" sz="4800" b="1" dirty="0" err="1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Strassen</a:t>
            </a:r>
            <a:r>
              <a:rPr lang="zh-CN" altLang="en-US" sz="48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方法的基本思想？</a:t>
            </a:r>
            <a:endParaRPr lang="en-US" altLang="zh-CN" sz="48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复杂的组合为了减少一次乘法</a:t>
            </a:r>
          </a:p>
        </p:txBody>
      </p:sp>
      <p:pic>
        <p:nvPicPr>
          <p:cNvPr id="2560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651" y="1144589"/>
            <a:ext cx="2303463" cy="367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5604" name="Group 3"/>
          <p:cNvGrpSpPr>
            <a:grpSpLocks/>
          </p:cNvGrpSpPr>
          <p:nvPr/>
        </p:nvGrpSpPr>
        <p:grpSpPr bwMode="auto">
          <a:xfrm>
            <a:off x="5735639" y="2516189"/>
            <a:ext cx="4321175" cy="3017837"/>
            <a:chOff x="4211960" y="2516342"/>
            <a:chExt cx="4320480" cy="3016950"/>
          </a:xfrm>
        </p:grpSpPr>
        <p:pic>
          <p:nvPicPr>
            <p:cNvPr id="2560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1960" y="2516342"/>
              <a:ext cx="4071193" cy="751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5608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5976" y="3249980"/>
              <a:ext cx="2598390" cy="7065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5609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34199" y="3979947"/>
              <a:ext cx="2526382" cy="8640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5610" name="Picture 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53100" y="4759569"/>
              <a:ext cx="3431268" cy="773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Rounded Rectangle 2"/>
            <p:cNvSpPr/>
            <p:nvPr/>
          </p:nvSpPr>
          <p:spPr>
            <a:xfrm>
              <a:off x="4211960" y="2516342"/>
              <a:ext cx="4320480" cy="3016950"/>
            </a:xfrm>
            <a:prstGeom prst="roundRect">
              <a:avLst/>
            </a:prstGeom>
            <a:noFill/>
            <a:ln w="44450" cmpd="tri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</p:grpSp>
      <p:sp>
        <p:nvSpPr>
          <p:cNvPr id="5" name="Striped Right Arrow 4"/>
          <p:cNvSpPr/>
          <p:nvPr/>
        </p:nvSpPr>
        <p:spPr>
          <a:xfrm rot="1425076">
            <a:off x="4727576" y="3249613"/>
            <a:ext cx="792163" cy="354012"/>
          </a:xfrm>
          <a:prstGeom prst="stripedRightArrow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25606" name="TextBox 5"/>
          <p:cNvSpPr txBox="1">
            <a:spLocks noChangeArrowheads="1"/>
          </p:cNvSpPr>
          <p:nvPr/>
        </p:nvSpPr>
        <p:spPr bwMode="auto">
          <a:xfrm>
            <a:off x="2268539" y="4973639"/>
            <a:ext cx="26638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诸</a:t>
            </a:r>
            <a:r>
              <a:rPr lang="en-US" altLang="zh-CN" sz="1800" i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</a:t>
            </a:r>
            <a:r>
              <a:rPr lang="en-US" altLang="zh-CN" sz="1800" baseline="-2500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zh-CN" altLang="en-US" sz="180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只需通过加减法计算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Mergesort Revisited</a:t>
            </a:r>
            <a:endParaRPr lang="zh-CN" altLang="en-US" smtClean="0"/>
          </a:p>
        </p:txBody>
      </p:sp>
      <p:pic>
        <p:nvPicPr>
          <p:cNvPr id="717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888" y="1196976"/>
            <a:ext cx="5473700" cy="2519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2066927" y="4149081"/>
            <a:ext cx="8064896" cy="166199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4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  <a:ea typeface="宋体" charset="-122"/>
              </a:rPr>
              <a:t>问题</a:t>
            </a:r>
            <a:r>
              <a:rPr lang="en-US" altLang="zh-CN" sz="4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  <a:ea typeface="宋体" charset="-122"/>
              </a:rPr>
              <a:t>1:</a:t>
            </a:r>
          </a:p>
          <a:p>
            <a:pPr eaLnBrk="1" hangingPunct="1">
              <a:spcBef>
                <a:spcPts val="1200"/>
              </a:spcBef>
              <a:defRPr/>
            </a:pPr>
            <a:r>
              <a:rPr lang="zh-CN" altLang="en-US" sz="4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  <a:ea typeface="宋体" charset="-122"/>
              </a:rPr>
              <a:t>这个算法究竟是如何“排”序的？</a:t>
            </a:r>
            <a:endParaRPr lang="en-US" altLang="zh-CN" sz="4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4" y="1160463"/>
            <a:ext cx="7559675" cy="1223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ounded Rectangle 1"/>
          <p:cNvSpPr/>
          <p:nvPr/>
        </p:nvSpPr>
        <p:spPr>
          <a:xfrm>
            <a:off x="2424113" y="1160463"/>
            <a:ext cx="4895850" cy="4318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2495551" y="1952625"/>
            <a:ext cx="792163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62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440" y="2744788"/>
            <a:ext cx="10729192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3719736" y="3160714"/>
            <a:ext cx="2663603" cy="41592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26631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这个算法曾经引起轰动</a:t>
            </a:r>
          </a:p>
        </p:txBody>
      </p:sp>
      <p:sp>
        <p:nvSpPr>
          <p:cNvPr id="8" name="Rectangle 7"/>
          <p:cNvSpPr/>
          <p:nvPr/>
        </p:nvSpPr>
        <p:spPr>
          <a:xfrm>
            <a:off x="2891644" y="3861048"/>
            <a:ext cx="6624736" cy="1477328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eaLnBrk="1" hangingPunct="1">
              <a:defRPr/>
            </a:pPr>
            <a:r>
              <a:rPr lang="zh-CN" altLang="en-US" sz="44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" charset="0"/>
                <a:ea typeface="宋体" charset="-122"/>
              </a:rPr>
              <a:t>问题</a:t>
            </a:r>
            <a:r>
              <a:rPr lang="en-US" altLang="zh-CN" sz="44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" charset="0"/>
                <a:ea typeface="宋体" charset="-122"/>
              </a:rPr>
              <a:t>8</a:t>
            </a:r>
            <a:r>
              <a:rPr lang="zh-CN" altLang="en-US" sz="44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" charset="0"/>
                <a:ea typeface="宋体" charset="-122"/>
              </a:rPr>
              <a:t>：</a:t>
            </a:r>
            <a:endParaRPr lang="en-US" altLang="zh-CN" sz="4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Arial" charset="0"/>
              <a:ea typeface="宋体" charset="-122"/>
            </a:endParaRPr>
          </a:p>
          <a:p>
            <a:pPr eaLnBrk="1" hangingPunct="1">
              <a:spcBef>
                <a:spcPts val="1200"/>
              </a:spcBef>
              <a:defRPr/>
            </a:pPr>
            <a:r>
              <a:rPr lang="zh-CN" altLang="en-US" sz="36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" charset="0"/>
                <a:ea typeface="宋体" charset="-122"/>
              </a:rPr>
              <a:t>你对于这个结果是否有感性认识？</a:t>
            </a:r>
            <a:endParaRPr lang="en-US" altLang="zh-CN" sz="36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两种算法性能的比较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经典矩阵相乘：</a:t>
            </a:r>
            <a:endParaRPr lang="en-US" altLang="zh-CN" dirty="0" smtClean="0"/>
          </a:p>
          <a:p>
            <a:pPr lvl="1"/>
            <a:r>
              <a:rPr lang="en-US" altLang="zh-CN" dirty="0"/>
              <a:t>T(n</a:t>
            </a:r>
            <a:r>
              <a:rPr lang="en-US" altLang="zh-CN" dirty="0" smtClean="0"/>
              <a:t>)=8T(n/2)+</a:t>
            </a:r>
            <a:r>
              <a:rPr lang="el-GR" altLang="zh-CN" dirty="0" smtClean="0"/>
              <a:t>Θ</a:t>
            </a:r>
            <a:r>
              <a:rPr lang="en-US" altLang="zh-CN" dirty="0" smtClean="0"/>
              <a:t>(n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)</a:t>
            </a:r>
          </a:p>
          <a:p>
            <a:pPr lvl="1"/>
            <a:endParaRPr lang="en-US" altLang="zh-CN" dirty="0"/>
          </a:p>
          <a:p>
            <a:r>
              <a:rPr lang="en-US" altLang="zh-CN" dirty="0" smtClean="0"/>
              <a:t>Strassen</a:t>
            </a:r>
            <a:r>
              <a:rPr lang="zh-CN" altLang="en-US" dirty="0" smtClean="0"/>
              <a:t>算法</a:t>
            </a:r>
            <a:endParaRPr lang="en-US" altLang="zh-CN" dirty="0" smtClean="0"/>
          </a:p>
          <a:p>
            <a:pPr lvl="1"/>
            <a:r>
              <a:rPr lang="en-US" altLang="zh-CN" dirty="0"/>
              <a:t>T(n</a:t>
            </a:r>
            <a:r>
              <a:rPr lang="en-US" altLang="zh-CN" dirty="0" smtClean="0"/>
              <a:t>)=7T(n/2</a:t>
            </a:r>
            <a:r>
              <a:rPr lang="en-US" altLang="zh-CN" dirty="0"/>
              <a:t>)+</a:t>
            </a:r>
            <a:r>
              <a:rPr lang="el-GR" altLang="zh-CN" dirty="0"/>
              <a:t>Θ</a:t>
            </a:r>
            <a:r>
              <a:rPr lang="en-US" altLang="zh-CN" dirty="0"/>
              <a:t>(n</a:t>
            </a:r>
            <a:r>
              <a:rPr lang="en-US" altLang="zh-CN" baseline="30000" dirty="0"/>
              <a:t>2</a:t>
            </a:r>
            <a:r>
              <a:rPr lang="en-US" altLang="zh-CN" dirty="0" smtClean="0"/>
              <a:t>)</a:t>
            </a:r>
            <a:endParaRPr lang="en-US" altLang="zh-CN" dirty="0"/>
          </a:p>
        </p:txBody>
      </p:sp>
      <p:sp>
        <p:nvSpPr>
          <p:cNvPr id="4" name="Rectangle 2"/>
          <p:cNvSpPr/>
          <p:nvPr/>
        </p:nvSpPr>
        <p:spPr>
          <a:xfrm>
            <a:off x="4799856" y="2276872"/>
            <a:ext cx="6439087" cy="2031325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eaLnBrk="1" hangingPunct="1">
              <a:defRPr/>
            </a:pPr>
            <a:r>
              <a:rPr lang="zh-CN" altLang="en-US" sz="4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charset="0"/>
                <a:ea typeface="宋体" charset="-122"/>
              </a:rPr>
              <a:t>问题：</a:t>
            </a:r>
            <a:endParaRPr lang="en-US" altLang="zh-CN" sz="4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Arial" charset="0"/>
              <a:ea typeface="宋体" charset="-122"/>
            </a:endParaRPr>
          </a:p>
          <a:p>
            <a:pPr eaLnBrk="1" hangingPunct="1">
              <a:spcBef>
                <a:spcPts val="1200"/>
              </a:spcBef>
              <a:defRPr/>
            </a:pPr>
            <a:r>
              <a:rPr lang="en-US" altLang="zh-CN" sz="36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charset="0"/>
                <a:ea typeface="宋体" charset="-122"/>
              </a:rPr>
              <a:t>8</a:t>
            </a:r>
            <a:r>
              <a:rPr lang="zh-CN" altLang="en-US" sz="36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charset="0"/>
                <a:ea typeface="宋体" charset="-122"/>
              </a:rPr>
              <a:t>和</a:t>
            </a:r>
            <a:r>
              <a:rPr lang="en-US" altLang="zh-CN" sz="36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charset="0"/>
                <a:ea typeface="宋体" charset="-122"/>
              </a:rPr>
              <a:t>7</a:t>
            </a:r>
            <a:r>
              <a:rPr lang="zh-CN" altLang="en-US" sz="36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charset="0"/>
                <a:ea typeface="宋体" charset="-122"/>
              </a:rPr>
              <a:t>的区别本质上来说是什么的区别？</a:t>
            </a:r>
            <a:endParaRPr lang="en-US" altLang="zh-CN" sz="36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758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495600" y="2204864"/>
            <a:ext cx="7416824" cy="2031325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eaLnBrk="1" hangingPunct="1">
              <a:defRPr/>
            </a:pPr>
            <a:r>
              <a:rPr lang="zh-CN" altLang="en-US" sz="4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charset="0"/>
                <a:ea typeface="宋体" charset="-122"/>
              </a:rPr>
              <a:t>问题</a:t>
            </a:r>
            <a:r>
              <a:rPr lang="en-US" altLang="zh-CN" sz="4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charset="0"/>
                <a:ea typeface="宋体" charset="-122"/>
              </a:rPr>
              <a:t>9</a:t>
            </a:r>
            <a:r>
              <a:rPr lang="zh-CN" altLang="en-US" sz="4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charset="0"/>
                <a:ea typeface="宋体" charset="-122"/>
              </a:rPr>
              <a:t>：</a:t>
            </a:r>
            <a:endParaRPr lang="en-US" altLang="zh-CN" sz="4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Arial" charset="0"/>
              <a:ea typeface="宋体" charset="-122"/>
            </a:endParaRPr>
          </a:p>
          <a:p>
            <a:pPr eaLnBrk="1" hangingPunct="1">
              <a:spcBef>
                <a:spcPts val="1200"/>
              </a:spcBef>
              <a:defRPr/>
            </a:pPr>
            <a:r>
              <a:rPr lang="zh-CN" altLang="en-US" sz="36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charset="0"/>
                <a:ea typeface="宋体" charset="-122"/>
              </a:rPr>
              <a:t>为什么降低子问题个数会导致复杂度的阶下降</a:t>
            </a:r>
            <a:r>
              <a:rPr lang="zh-CN" altLang="en-US" sz="36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charset="0"/>
                <a:ea typeface="宋体" charset="-122"/>
              </a:rPr>
              <a:t>？是一定的吗？</a:t>
            </a:r>
            <a:endParaRPr lang="en-US" altLang="zh-CN" sz="36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Times New Roman" panose="02020603050405020304" pitchFamily="18" charset="0"/>
              </a:rPr>
              <a:t>递归树</a:t>
            </a:r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17713" y="908051"/>
            <a:ext cx="8229600" cy="4530725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mtClean="0"/>
              <a:t> </a:t>
            </a:r>
          </a:p>
        </p:txBody>
      </p:sp>
      <p:sp>
        <p:nvSpPr>
          <p:cNvPr id="28676" name="Text Box 8"/>
          <p:cNvSpPr txBox="1">
            <a:spLocks noChangeArrowheads="1"/>
          </p:cNvSpPr>
          <p:nvPr/>
        </p:nvSpPr>
        <p:spPr bwMode="auto">
          <a:xfrm>
            <a:off x="4773614" y="742950"/>
            <a:ext cx="4968875" cy="433388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 dirty="0">
                <a:solidFill>
                  <a:srgbClr val="0000CC"/>
                </a:solidFill>
              </a:rPr>
              <a:t>对应于</a:t>
            </a:r>
            <a:r>
              <a:rPr lang="en-US" altLang="zh-CN" sz="1800" b="1" dirty="0">
                <a:solidFill>
                  <a:srgbClr val="0000CC"/>
                </a:solidFill>
              </a:rPr>
              <a:t> T(n)=T(n/2)+T(n/2)+n</a:t>
            </a:r>
            <a:r>
              <a:rPr lang="zh-CN" altLang="en-US" sz="1800" b="1" dirty="0">
                <a:solidFill>
                  <a:srgbClr val="0000CC"/>
                </a:solidFill>
              </a:rPr>
              <a:t> 的递归树</a:t>
            </a:r>
            <a:endParaRPr lang="en-US" altLang="zh-CN" sz="1800" b="1" dirty="0">
              <a:solidFill>
                <a:srgbClr val="0000CC"/>
              </a:solidFill>
            </a:endParaRPr>
          </a:p>
        </p:txBody>
      </p:sp>
      <p:grpSp>
        <p:nvGrpSpPr>
          <p:cNvPr id="28677" name="组合 1"/>
          <p:cNvGrpSpPr>
            <a:grpSpLocks/>
          </p:cNvGrpSpPr>
          <p:nvPr/>
        </p:nvGrpSpPr>
        <p:grpSpPr bwMode="auto">
          <a:xfrm>
            <a:off x="2356644" y="1358454"/>
            <a:ext cx="7478712" cy="3311525"/>
            <a:chOff x="874713" y="1724025"/>
            <a:chExt cx="7478712" cy="3311525"/>
          </a:xfrm>
        </p:grpSpPr>
        <p:sp>
          <p:nvSpPr>
            <p:cNvPr id="28681" name="Text Box 4"/>
            <p:cNvSpPr txBox="1">
              <a:spLocks noChangeArrowheads="1"/>
            </p:cNvSpPr>
            <p:nvPr/>
          </p:nvSpPr>
          <p:spPr bwMode="auto">
            <a:xfrm>
              <a:off x="1885950" y="1724025"/>
              <a:ext cx="1062038" cy="423863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i="1"/>
                <a:t>T</a:t>
              </a:r>
              <a:r>
                <a:rPr lang="en-US" altLang="zh-CN" sz="1800"/>
                <a:t>(</a:t>
              </a:r>
              <a:r>
                <a:rPr lang="en-US" altLang="zh-CN" sz="1800" i="1"/>
                <a:t>size</a:t>
              </a:r>
              <a:r>
                <a:rPr lang="en-US" altLang="zh-CN" sz="1800"/>
                <a:t>)</a:t>
              </a:r>
            </a:p>
          </p:txBody>
        </p:sp>
        <p:sp>
          <p:nvSpPr>
            <p:cNvPr id="28682" name="Line 5"/>
            <p:cNvSpPr>
              <a:spLocks noChangeShapeType="1"/>
            </p:cNvSpPr>
            <p:nvPr/>
          </p:nvSpPr>
          <p:spPr bwMode="auto">
            <a:xfrm>
              <a:off x="2782888" y="2006600"/>
              <a:ext cx="995362" cy="196850"/>
            </a:xfrm>
            <a:prstGeom prst="line">
              <a:avLst/>
            </a:prstGeom>
            <a:noFill/>
            <a:ln w="9525">
              <a:solidFill>
                <a:srgbClr val="FFCC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83" name="Text Box 6"/>
            <p:cNvSpPr txBox="1">
              <a:spLocks noChangeArrowheads="1"/>
            </p:cNvSpPr>
            <p:nvPr/>
          </p:nvSpPr>
          <p:spPr bwMode="auto">
            <a:xfrm>
              <a:off x="5905500" y="1808163"/>
              <a:ext cx="1992313" cy="423862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i="1"/>
                <a:t>nonrecursive cost</a:t>
              </a:r>
              <a:endParaRPr lang="en-US" altLang="zh-CN" sz="1800"/>
            </a:p>
          </p:txBody>
        </p:sp>
        <p:sp>
          <p:nvSpPr>
            <p:cNvPr id="28684" name="Line 7"/>
            <p:cNvSpPr>
              <a:spLocks noChangeShapeType="1"/>
            </p:cNvSpPr>
            <p:nvPr/>
          </p:nvSpPr>
          <p:spPr bwMode="auto">
            <a:xfrm flipH="1">
              <a:off x="5241925" y="2003425"/>
              <a:ext cx="730250" cy="225425"/>
            </a:xfrm>
            <a:prstGeom prst="line">
              <a:avLst/>
            </a:prstGeom>
            <a:noFill/>
            <a:ln w="9525">
              <a:solidFill>
                <a:srgbClr val="FFCC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85" name="Rectangle 9"/>
            <p:cNvSpPr>
              <a:spLocks noChangeArrowheads="1"/>
            </p:cNvSpPr>
            <p:nvPr/>
          </p:nvSpPr>
          <p:spPr bwMode="auto">
            <a:xfrm>
              <a:off x="3575050" y="1992313"/>
              <a:ext cx="1744663" cy="46672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28686" name="Line 10"/>
            <p:cNvSpPr>
              <a:spLocks noChangeShapeType="1"/>
            </p:cNvSpPr>
            <p:nvPr/>
          </p:nvSpPr>
          <p:spPr bwMode="auto">
            <a:xfrm>
              <a:off x="4702175" y="1992313"/>
              <a:ext cx="0" cy="4667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87" name="Text Box 11"/>
            <p:cNvSpPr txBox="1">
              <a:spLocks noChangeArrowheads="1"/>
            </p:cNvSpPr>
            <p:nvPr/>
          </p:nvSpPr>
          <p:spPr bwMode="auto">
            <a:xfrm>
              <a:off x="3670300" y="2006600"/>
              <a:ext cx="1000125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i="1"/>
                <a:t>T</a:t>
              </a:r>
              <a:r>
                <a:rPr lang="en-US" altLang="zh-CN" sz="1800"/>
                <a:t>(</a:t>
              </a:r>
              <a:r>
                <a:rPr lang="en-US" altLang="zh-CN" sz="1800" i="1"/>
                <a:t>n</a:t>
              </a:r>
              <a:r>
                <a:rPr lang="en-US" altLang="zh-CN" sz="1800"/>
                <a:t>)</a:t>
              </a:r>
            </a:p>
          </p:txBody>
        </p:sp>
        <p:sp>
          <p:nvSpPr>
            <p:cNvPr id="28688" name="Text Box 12"/>
            <p:cNvSpPr txBox="1">
              <a:spLocks noChangeArrowheads="1"/>
            </p:cNvSpPr>
            <p:nvPr/>
          </p:nvSpPr>
          <p:spPr bwMode="auto">
            <a:xfrm>
              <a:off x="4718050" y="2020888"/>
              <a:ext cx="714375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i="1"/>
                <a:t>n</a:t>
              </a:r>
              <a:endParaRPr lang="en-US" altLang="zh-CN" sz="1800"/>
            </a:p>
          </p:txBody>
        </p:sp>
        <p:grpSp>
          <p:nvGrpSpPr>
            <p:cNvPr id="28689" name="Group 13"/>
            <p:cNvGrpSpPr>
              <a:grpSpLocks/>
            </p:cNvGrpSpPr>
            <p:nvPr/>
          </p:nvGrpSpPr>
          <p:grpSpPr bwMode="auto">
            <a:xfrm>
              <a:off x="6496050" y="3883025"/>
              <a:ext cx="1857375" cy="536575"/>
              <a:chOff x="3974" y="1800"/>
              <a:chExt cx="1756" cy="570"/>
            </a:xfrm>
          </p:grpSpPr>
          <p:sp>
            <p:nvSpPr>
              <p:cNvPr id="28728" name="Rectangle 14"/>
              <p:cNvSpPr>
                <a:spLocks noChangeArrowheads="1"/>
              </p:cNvSpPr>
              <p:nvPr/>
            </p:nvSpPr>
            <p:spPr bwMode="auto">
              <a:xfrm>
                <a:off x="3974" y="1800"/>
                <a:ext cx="1650" cy="49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28729" name="Line 15"/>
              <p:cNvSpPr>
                <a:spLocks noChangeShapeType="1"/>
              </p:cNvSpPr>
              <p:nvPr/>
            </p:nvSpPr>
            <p:spPr bwMode="auto">
              <a:xfrm>
                <a:off x="5040" y="1800"/>
                <a:ext cx="0" cy="49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30" name="Text Box 16"/>
              <p:cNvSpPr txBox="1">
                <a:spLocks noChangeArrowheads="1"/>
              </p:cNvSpPr>
              <p:nvPr/>
            </p:nvSpPr>
            <p:spPr bwMode="auto">
              <a:xfrm>
                <a:off x="4064" y="1815"/>
                <a:ext cx="946" cy="4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i="1"/>
                  <a:t>T</a:t>
                </a:r>
                <a:r>
                  <a:rPr lang="en-US" altLang="zh-CN" sz="1800"/>
                  <a:t>(</a:t>
                </a:r>
                <a:r>
                  <a:rPr lang="en-US" altLang="zh-CN" sz="1800" i="1"/>
                  <a:t>n</a:t>
                </a:r>
                <a:r>
                  <a:rPr lang="en-US" altLang="zh-CN" sz="1800"/>
                  <a:t>/</a:t>
                </a:r>
                <a:r>
                  <a:rPr lang="en-US" altLang="zh-CN" sz="1800" i="1"/>
                  <a:t>4</a:t>
                </a:r>
                <a:r>
                  <a:rPr lang="en-US" altLang="zh-CN" sz="1800"/>
                  <a:t>)</a:t>
                </a:r>
              </a:p>
            </p:txBody>
          </p:sp>
          <p:sp>
            <p:nvSpPr>
              <p:cNvPr id="28731" name="Text Box 17"/>
              <p:cNvSpPr txBox="1">
                <a:spLocks noChangeArrowheads="1"/>
              </p:cNvSpPr>
              <p:nvPr/>
            </p:nvSpPr>
            <p:spPr bwMode="auto">
              <a:xfrm>
                <a:off x="5054" y="1830"/>
                <a:ext cx="676" cy="5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i="1">
                    <a:solidFill>
                      <a:srgbClr val="FF9900"/>
                    </a:solidFill>
                  </a:rPr>
                  <a:t>n/4</a:t>
                </a:r>
              </a:p>
            </p:txBody>
          </p:sp>
        </p:grpSp>
        <p:grpSp>
          <p:nvGrpSpPr>
            <p:cNvPr id="28690" name="Group 18"/>
            <p:cNvGrpSpPr>
              <a:grpSpLocks/>
            </p:cNvGrpSpPr>
            <p:nvPr/>
          </p:nvGrpSpPr>
          <p:grpSpPr bwMode="auto">
            <a:xfrm>
              <a:off x="4638675" y="3883025"/>
              <a:ext cx="1857375" cy="536575"/>
              <a:chOff x="3974" y="1800"/>
              <a:chExt cx="1756" cy="570"/>
            </a:xfrm>
          </p:grpSpPr>
          <p:sp>
            <p:nvSpPr>
              <p:cNvPr id="28724" name="Rectangle 19"/>
              <p:cNvSpPr>
                <a:spLocks noChangeArrowheads="1"/>
              </p:cNvSpPr>
              <p:nvPr/>
            </p:nvSpPr>
            <p:spPr bwMode="auto">
              <a:xfrm>
                <a:off x="3974" y="1800"/>
                <a:ext cx="1650" cy="49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28725" name="Line 20"/>
              <p:cNvSpPr>
                <a:spLocks noChangeShapeType="1"/>
              </p:cNvSpPr>
              <p:nvPr/>
            </p:nvSpPr>
            <p:spPr bwMode="auto">
              <a:xfrm>
                <a:off x="5040" y="1800"/>
                <a:ext cx="0" cy="49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26" name="Text Box 21"/>
              <p:cNvSpPr txBox="1">
                <a:spLocks noChangeArrowheads="1"/>
              </p:cNvSpPr>
              <p:nvPr/>
            </p:nvSpPr>
            <p:spPr bwMode="auto">
              <a:xfrm>
                <a:off x="4064" y="1815"/>
                <a:ext cx="946" cy="4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i="1"/>
                  <a:t>T</a:t>
                </a:r>
                <a:r>
                  <a:rPr lang="en-US" altLang="zh-CN" sz="1800"/>
                  <a:t>(</a:t>
                </a:r>
                <a:r>
                  <a:rPr lang="en-US" altLang="zh-CN" sz="1800" i="1"/>
                  <a:t>n</a:t>
                </a:r>
                <a:r>
                  <a:rPr lang="en-US" altLang="zh-CN" sz="1800"/>
                  <a:t>/</a:t>
                </a:r>
                <a:r>
                  <a:rPr lang="en-US" altLang="zh-CN" sz="1800" i="1"/>
                  <a:t>4</a:t>
                </a:r>
                <a:r>
                  <a:rPr lang="en-US" altLang="zh-CN" sz="1800"/>
                  <a:t>)</a:t>
                </a:r>
              </a:p>
            </p:txBody>
          </p:sp>
          <p:sp>
            <p:nvSpPr>
              <p:cNvPr id="28727" name="Text Box 22"/>
              <p:cNvSpPr txBox="1">
                <a:spLocks noChangeArrowheads="1"/>
              </p:cNvSpPr>
              <p:nvPr/>
            </p:nvSpPr>
            <p:spPr bwMode="auto">
              <a:xfrm>
                <a:off x="5054" y="1830"/>
                <a:ext cx="676" cy="5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i="1">
                    <a:solidFill>
                      <a:srgbClr val="FF9900"/>
                    </a:solidFill>
                  </a:rPr>
                  <a:t>n/4</a:t>
                </a:r>
              </a:p>
            </p:txBody>
          </p:sp>
        </p:grpSp>
        <p:grpSp>
          <p:nvGrpSpPr>
            <p:cNvPr id="28691" name="Group 23"/>
            <p:cNvGrpSpPr>
              <a:grpSpLocks/>
            </p:cNvGrpSpPr>
            <p:nvPr/>
          </p:nvGrpSpPr>
          <p:grpSpPr bwMode="auto">
            <a:xfrm>
              <a:off x="2781300" y="3868738"/>
              <a:ext cx="1857375" cy="536575"/>
              <a:chOff x="3974" y="1800"/>
              <a:chExt cx="1756" cy="570"/>
            </a:xfrm>
          </p:grpSpPr>
          <p:sp>
            <p:nvSpPr>
              <p:cNvPr id="28720" name="Rectangle 24"/>
              <p:cNvSpPr>
                <a:spLocks noChangeArrowheads="1"/>
              </p:cNvSpPr>
              <p:nvPr/>
            </p:nvSpPr>
            <p:spPr bwMode="auto">
              <a:xfrm>
                <a:off x="3974" y="1800"/>
                <a:ext cx="1650" cy="49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28721" name="Line 25"/>
              <p:cNvSpPr>
                <a:spLocks noChangeShapeType="1"/>
              </p:cNvSpPr>
              <p:nvPr/>
            </p:nvSpPr>
            <p:spPr bwMode="auto">
              <a:xfrm>
                <a:off x="5040" y="1800"/>
                <a:ext cx="0" cy="49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22" name="Text Box 26"/>
              <p:cNvSpPr txBox="1">
                <a:spLocks noChangeArrowheads="1"/>
              </p:cNvSpPr>
              <p:nvPr/>
            </p:nvSpPr>
            <p:spPr bwMode="auto">
              <a:xfrm>
                <a:off x="4064" y="1815"/>
                <a:ext cx="946" cy="4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i="1"/>
                  <a:t>T</a:t>
                </a:r>
                <a:r>
                  <a:rPr lang="en-US" altLang="zh-CN" sz="1800"/>
                  <a:t>(</a:t>
                </a:r>
                <a:r>
                  <a:rPr lang="en-US" altLang="zh-CN" sz="1800" i="1"/>
                  <a:t>n</a:t>
                </a:r>
                <a:r>
                  <a:rPr lang="en-US" altLang="zh-CN" sz="1800"/>
                  <a:t>/4)</a:t>
                </a:r>
              </a:p>
            </p:txBody>
          </p:sp>
          <p:sp>
            <p:nvSpPr>
              <p:cNvPr id="28723" name="Text Box 27"/>
              <p:cNvSpPr txBox="1">
                <a:spLocks noChangeArrowheads="1"/>
              </p:cNvSpPr>
              <p:nvPr/>
            </p:nvSpPr>
            <p:spPr bwMode="auto">
              <a:xfrm>
                <a:off x="5054" y="1830"/>
                <a:ext cx="676" cy="5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i="1">
                    <a:solidFill>
                      <a:srgbClr val="FF9900"/>
                    </a:solidFill>
                  </a:rPr>
                  <a:t>n/4</a:t>
                </a:r>
              </a:p>
            </p:txBody>
          </p:sp>
        </p:grpSp>
        <p:grpSp>
          <p:nvGrpSpPr>
            <p:cNvPr id="28692" name="Group 28"/>
            <p:cNvGrpSpPr>
              <a:grpSpLocks/>
            </p:cNvGrpSpPr>
            <p:nvPr/>
          </p:nvGrpSpPr>
          <p:grpSpPr bwMode="auto">
            <a:xfrm>
              <a:off x="874713" y="3854450"/>
              <a:ext cx="1857375" cy="536575"/>
              <a:chOff x="3974" y="1800"/>
              <a:chExt cx="1756" cy="570"/>
            </a:xfrm>
          </p:grpSpPr>
          <p:sp>
            <p:nvSpPr>
              <p:cNvPr id="28716" name="Rectangle 29"/>
              <p:cNvSpPr>
                <a:spLocks noChangeArrowheads="1"/>
              </p:cNvSpPr>
              <p:nvPr/>
            </p:nvSpPr>
            <p:spPr bwMode="auto">
              <a:xfrm>
                <a:off x="3974" y="1800"/>
                <a:ext cx="1650" cy="49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28717" name="Line 30"/>
              <p:cNvSpPr>
                <a:spLocks noChangeShapeType="1"/>
              </p:cNvSpPr>
              <p:nvPr/>
            </p:nvSpPr>
            <p:spPr bwMode="auto">
              <a:xfrm>
                <a:off x="5040" y="1800"/>
                <a:ext cx="0" cy="49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18" name="Text Box 31"/>
              <p:cNvSpPr txBox="1">
                <a:spLocks noChangeArrowheads="1"/>
              </p:cNvSpPr>
              <p:nvPr/>
            </p:nvSpPr>
            <p:spPr bwMode="auto">
              <a:xfrm>
                <a:off x="4064" y="1815"/>
                <a:ext cx="946" cy="4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i="1"/>
                  <a:t>T</a:t>
                </a:r>
                <a:r>
                  <a:rPr lang="en-US" altLang="zh-CN" sz="1800"/>
                  <a:t>(</a:t>
                </a:r>
                <a:r>
                  <a:rPr lang="en-US" altLang="zh-CN" sz="1800" i="1"/>
                  <a:t>n</a:t>
                </a:r>
                <a:r>
                  <a:rPr lang="en-US" altLang="zh-CN" sz="1800"/>
                  <a:t>/</a:t>
                </a:r>
                <a:r>
                  <a:rPr lang="en-US" altLang="zh-CN" sz="1800" i="1"/>
                  <a:t>4</a:t>
                </a:r>
                <a:r>
                  <a:rPr lang="en-US" altLang="zh-CN" sz="1800"/>
                  <a:t>)</a:t>
                </a:r>
              </a:p>
            </p:txBody>
          </p:sp>
          <p:sp>
            <p:nvSpPr>
              <p:cNvPr id="28719" name="Text Box 32"/>
              <p:cNvSpPr txBox="1">
                <a:spLocks noChangeArrowheads="1"/>
              </p:cNvSpPr>
              <p:nvPr/>
            </p:nvSpPr>
            <p:spPr bwMode="auto">
              <a:xfrm>
                <a:off x="5054" y="1830"/>
                <a:ext cx="676" cy="5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i="1">
                    <a:solidFill>
                      <a:srgbClr val="FF9900"/>
                    </a:solidFill>
                  </a:rPr>
                  <a:t>n</a:t>
                </a:r>
                <a:r>
                  <a:rPr lang="en-US" altLang="zh-CN" sz="1800">
                    <a:solidFill>
                      <a:srgbClr val="FF9900"/>
                    </a:solidFill>
                  </a:rPr>
                  <a:t>/</a:t>
                </a:r>
                <a:r>
                  <a:rPr lang="en-US" altLang="zh-CN" sz="1800" i="1">
                    <a:solidFill>
                      <a:srgbClr val="FF9900"/>
                    </a:solidFill>
                  </a:rPr>
                  <a:t>4</a:t>
                </a:r>
                <a:endParaRPr lang="en-US" altLang="zh-CN" sz="1800">
                  <a:solidFill>
                    <a:srgbClr val="FF9900"/>
                  </a:solidFill>
                </a:endParaRPr>
              </a:p>
            </p:txBody>
          </p:sp>
        </p:grpSp>
        <p:grpSp>
          <p:nvGrpSpPr>
            <p:cNvPr id="28693" name="Group 33"/>
            <p:cNvGrpSpPr>
              <a:grpSpLocks/>
            </p:cNvGrpSpPr>
            <p:nvPr/>
          </p:nvGrpSpPr>
          <p:grpSpPr bwMode="auto">
            <a:xfrm>
              <a:off x="5495925" y="2881313"/>
              <a:ext cx="1857375" cy="536575"/>
              <a:chOff x="3974" y="1800"/>
              <a:chExt cx="1756" cy="570"/>
            </a:xfrm>
          </p:grpSpPr>
          <p:sp>
            <p:nvSpPr>
              <p:cNvPr id="28712" name="Rectangle 34"/>
              <p:cNvSpPr>
                <a:spLocks noChangeArrowheads="1"/>
              </p:cNvSpPr>
              <p:nvPr/>
            </p:nvSpPr>
            <p:spPr bwMode="auto">
              <a:xfrm>
                <a:off x="3974" y="1800"/>
                <a:ext cx="1650" cy="49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28713" name="Line 35"/>
              <p:cNvSpPr>
                <a:spLocks noChangeShapeType="1"/>
              </p:cNvSpPr>
              <p:nvPr/>
            </p:nvSpPr>
            <p:spPr bwMode="auto">
              <a:xfrm>
                <a:off x="5040" y="1800"/>
                <a:ext cx="0" cy="49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14" name="Text Box 36"/>
              <p:cNvSpPr txBox="1">
                <a:spLocks noChangeArrowheads="1"/>
              </p:cNvSpPr>
              <p:nvPr/>
            </p:nvSpPr>
            <p:spPr bwMode="auto">
              <a:xfrm>
                <a:off x="4064" y="1815"/>
                <a:ext cx="946" cy="4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i="1"/>
                  <a:t>T</a:t>
                </a:r>
                <a:r>
                  <a:rPr lang="en-US" altLang="zh-CN" sz="1800"/>
                  <a:t>(</a:t>
                </a:r>
                <a:r>
                  <a:rPr lang="en-US" altLang="zh-CN" sz="1800" i="1"/>
                  <a:t>n</a:t>
                </a:r>
                <a:r>
                  <a:rPr lang="en-US" altLang="zh-CN" sz="1800"/>
                  <a:t>/</a:t>
                </a:r>
                <a:r>
                  <a:rPr lang="en-US" altLang="zh-CN" sz="1800" i="1"/>
                  <a:t>2</a:t>
                </a:r>
                <a:r>
                  <a:rPr lang="en-US" altLang="zh-CN" sz="1800"/>
                  <a:t>)</a:t>
                </a:r>
              </a:p>
            </p:txBody>
          </p:sp>
          <p:sp>
            <p:nvSpPr>
              <p:cNvPr id="28715" name="Text Box 37"/>
              <p:cNvSpPr txBox="1">
                <a:spLocks noChangeArrowheads="1"/>
              </p:cNvSpPr>
              <p:nvPr/>
            </p:nvSpPr>
            <p:spPr bwMode="auto">
              <a:xfrm>
                <a:off x="5054" y="1830"/>
                <a:ext cx="676" cy="5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i="1"/>
                  <a:t>n</a:t>
                </a:r>
                <a:r>
                  <a:rPr lang="en-US" altLang="zh-CN" sz="1800"/>
                  <a:t>/</a:t>
                </a:r>
                <a:r>
                  <a:rPr lang="en-US" altLang="zh-CN" sz="1800" i="1"/>
                  <a:t>2</a:t>
                </a:r>
                <a:endParaRPr lang="en-US" altLang="zh-CN" sz="1800"/>
              </a:p>
            </p:txBody>
          </p:sp>
        </p:grpSp>
        <p:grpSp>
          <p:nvGrpSpPr>
            <p:cNvPr id="28694" name="Group 38"/>
            <p:cNvGrpSpPr>
              <a:grpSpLocks/>
            </p:cNvGrpSpPr>
            <p:nvPr/>
          </p:nvGrpSpPr>
          <p:grpSpPr bwMode="auto">
            <a:xfrm>
              <a:off x="1958975" y="2909888"/>
              <a:ext cx="1857375" cy="536575"/>
              <a:chOff x="3974" y="1800"/>
              <a:chExt cx="1756" cy="570"/>
            </a:xfrm>
          </p:grpSpPr>
          <p:sp>
            <p:nvSpPr>
              <p:cNvPr id="28708" name="Rectangle 39"/>
              <p:cNvSpPr>
                <a:spLocks noChangeArrowheads="1"/>
              </p:cNvSpPr>
              <p:nvPr/>
            </p:nvSpPr>
            <p:spPr bwMode="auto">
              <a:xfrm>
                <a:off x="3974" y="1800"/>
                <a:ext cx="1650" cy="49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28709" name="Line 40"/>
              <p:cNvSpPr>
                <a:spLocks noChangeShapeType="1"/>
              </p:cNvSpPr>
              <p:nvPr/>
            </p:nvSpPr>
            <p:spPr bwMode="auto">
              <a:xfrm>
                <a:off x="5040" y="1800"/>
                <a:ext cx="0" cy="49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10" name="Text Box 41"/>
              <p:cNvSpPr txBox="1">
                <a:spLocks noChangeArrowheads="1"/>
              </p:cNvSpPr>
              <p:nvPr/>
            </p:nvSpPr>
            <p:spPr bwMode="auto">
              <a:xfrm>
                <a:off x="4064" y="1815"/>
                <a:ext cx="946" cy="4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i="1"/>
                  <a:t>T</a:t>
                </a:r>
                <a:r>
                  <a:rPr lang="en-US" altLang="zh-CN" sz="1800"/>
                  <a:t>(</a:t>
                </a:r>
                <a:r>
                  <a:rPr lang="en-US" altLang="zh-CN" sz="1800" i="1"/>
                  <a:t>n</a:t>
                </a:r>
                <a:r>
                  <a:rPr lang="en-US" altLang="zh-CN" sz="1800"/>
                  <a:t>/</a:t>
                </a:r>
                <a:r>
                  <a:rPr lang="en-US" altLang="zh-CN" sz="1800" i="1"/>
                  <a:t>2</a:t>
                </a:r>
                <a:r>
                  <a:rPr lang="en-US" altLang="zh-CN" sz="1800"/>
                  <a:t>)</a:t>
                </a:r>
              </a:p>
            </p:txBody>
          </p:sp>
          <p:sp>
            <p:nvSpPr>
              <p:cNvPr id="28711" name="Text Box 42"/>
              <p:cNvSpPr txBox="1">
                <a:spLocks noChangeArrowheads="1"/>
              </p:cNvSpPr>
              <p:nvPr/>
            </p:nvSpPr>
            <p:spPr bwMode="auto">
              <a:xfrm>
                <a:off x="5054" y="1830"/>
                <a:ext cx="676" cy="5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i="1"/>
                  <a:t>n</a:t>
                </a:r>
                <a:r>
                  <a:rPr lang="en-US" altLang="zh-CN" sz="1800"/>
                  <a:t>/</a:t>
                </a:r>
                <a:r>
                  <a:rPr lang="en-US" altLang="zh-CN" sz="1800" i="1"/>
                  <a:t>2</a:t>
                </a:r>
                <a:endParaRPr lang="en-US" altLang="zh-CN" sz="1800"/>
              </a:p>
            </p:txBody>
          </p:sp>
        </p:grpSp>
        <p:sp>
          <p:nvSpPr>
            <p:cNvPr id="28695" name="Line 43"/>
            <p:cNvSpPr>
              <a:spLocks noChangeShapeType="1"/>
            </p:cNvSpPr>
            <p:nvPr/>
          </p:nvSpPr>
          <p:spPr bwMode="auto">
            <a:xfrm flipH="1">
              <a:off x="2957513" y="2457450"/>
              <a:ext cx="1174750" cy="4524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6" name="Line 44"/>
            <p:cNvSpPr>
              <a:spLocks noChangeShapeType="1"/>
            </p:cNvSpPr>
            <p:nvPr/>
          </p:nvSpPr>
          <p:spPr bwMode="auto">
            <a:xfrm>
              <a:off x="4783138" y="2457450"/>
              <a:ext cx="1411287" cy="4238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7" name="Line 45"/>
            <p:cNvSpPr>
              <a:spLocks noChangeShapeType="1"/>
            </p:cNvSpPr>
            <p:nvPr/>
          </p:nvSpPr>
          <p:spPr bwMode="auto">
            <a:xfrm flipH="1">
              <a:off x="1784350" y="3375025"/>
              <a:ext cx="777875" cy="4794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8" name="Line 46"/>
            <p:cNvSpPr>
              <a:spLocks noChangeShapeType="1"/>
            </p:cNvSpPr>
            <p:nvPr/>
          </p:nvSpPr>
          <p:spPr bwMode="auto">
            <a:xfrm>
              <a:off x="3116263" y="3375025"/>
              <a:ext cx="635000" cy="4937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9" name="Line 47"/>
            <p:cNvSpPr>
              <a:spLocks noChangeShapeType="1"/>
            </p:cNvSpPr>
            <p:nvPr/>
          </p:nvSpPr>
          <p:spPr bwMode="auto">
            <a:xfrm flipH="1">
              <a:off x="5513388" y="3346450"/>
              <a:ext cx="569912" cy="5365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00" name="Line 48"/>
            <p:cNvSpPr>
              <a:spLocks noChangeShapeType="1"/>
            </p:cNvSpPr>
            <p:nvPr/>
          </p:nvSpPr>
          <p:spPr bwMode="auto">
            <a:xfrm>
              <a:off x="6637338" y="3333750"/>
              <a:ext cx="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01" name="Line 49"/>
            <p:cNvSpPr>
              <a:spLocks noChangeShapeType="1"/>
            </p:cNvSpPr>
            <p:nvPr/>
          </p:nvSpPr>
          <p:spPr bwMode="auto">
            <a:xfrm>
              <a:off x="6605588" y="3346450"/>
              <a:ext cx="811212" cy="5365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02" name="Line 50"/>
            <p:cNvSpPr>
              <a:spLocks noChangeShapeType="1"/>
            </p:cNvSpPr>
            <p:nvPr/>
          </p:nvSpPr>
          <p:spPr bwMode="auto">
            <a:xfrm flipH="1">
              <a:off x="1368425" y="4316413"/>
              <a:ext cx="215900" cy="504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703" name="Line 51"/>
            <p:cNvSpPr>
              <a:spLocks noChangeShapeType="1"/>
            </p:cNvSpPr>
            <p:nvPr/>
          </p:nvSpPr>
          <p:spPr bwMode="auto">
            <a:xfrm>
              <a:off x="2016125" y="4316413"/>
              <a:ext cx="215900" cy="504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704" name="Line 52"/>
            <p:cNvSpPr>
              <a:spLocks noChangeShapeType="1"/>
            </p:cNvSpPr>
            <p:nvPr/>
          </p:nvSpPr>
          <p:spPr bwMode="auto">
            <a:xfrm>
              <a:off x="2879725" y="4605338"/>
              <a:ext cx="28813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705" name="Line 53"/>
            <p:cNvSpPr>
              <a:spLocks noChangeShapeType="1"/>
            </p:cNvSpPr>
            <p:nvPr/>
          </p:nvSpPr>
          <p:spPr bwMode="auto">
            <a:xfrm>
              <a:off x="5761038" y="4316413"/>
              <a:ext cx="431800" cy="576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706" name="Line 54"/>
            <p:cNvSpPr>
              <a:spLocks noChangeShapeType="1"/>
            </p:cNvSpPr>
            <p:nvPr/>
          </p:nvSpPr>
          <p:spPr bwMode="auto">
            <a:xfrm flipH="1">
              <a:off x="6696075" y="4387850"/>
              <a:ext cx="431800" cy="576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707" name="Line 55"/>
            <p:cNvSpPr>
              <a:spLocks noChangeShapeType="1"/>
            </p:cNvSpPr>
            <p:nvPr/>
          </p:nvSpPr>
          <p:spPr bwMode="auto">
            <a:xfrm>
              <a:off x="7632700" y="4387850"/>
              <a:ext cx="431800" cy="647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2063750" y="4724401"/>
            <a:ext cx="60325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/>
              <a:t>所有节点的非递归开销的和就是算法的开销</a:t>
            </a:r>
          </a:p>
        </p:txBody>
      </p:sp>
      <p:sp>
        <p:nvSpPr>
          <p:cNvPr id="58" name="文本框 57"/>
          <p:cNvSpPr txBox="1">
            <a:spLocks noChangeArrowheads="1"/>
          </p:cNvSpPr>
          <p:nvPr/>
        </p:nvSpPr>
        <p:spPr bwMode="auto">
          <a:xfrm>
            <a:off x="2063750" y="5208589"/>
            <a:ext cx="60325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/>
              <a:t>树的“高度”和“胖度”决定了节点的多寡</a:t>
            </a:r>
          </a:p>
        </p:txBody>
      </p:sp>
      <p:sp>
        <p:nvSpPr>
          <p:cNvPr id="59" name="文本框 58"/>
          <p:cNvSpPr txBox="1">
            <a:spLocks noChangeArrowheads="1"/>
          </p:cNvSpPr>
          <p:nvPr/>
        </p:nvSpPr>
        <p:spPr bwMode="auto">
          <a:xfrm>
            <a:off x="2063751" y="5654676"/>
            <a:ext cx="84947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/>
              <a:t>在非递归开销不变的情况下，降低“高度”、缩小“胖度”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8" grpId="0"/>
      <p:bldP spid="5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3" name="内容占位符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 rotWithShape="0">
            <a:blip r:embed="rId2"/>
            <a:stretch>
              <a:fillRect l="-593" t="-2153" r="-889"/>
            </a:stretch>
          </a:blipFill>
          <a:extLst/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分治</a:t>
            </a:r>
            <a:r>
              <a:rPr lang="zh-CN" altLang="en-US" dirty="0" smtClean="0"/>
              <a:t>算法的复杂度分析和算法优化</a:t>
            </a:r>
          </a:p>
        </p:txBody>
      </p:sp>
      <p:sp>
        <p:nvSpPr>
          <p:cNvPr id="3" name="内容占位符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 rotWithShape="0">
            <a:blip r:embed="rId2"/>
            <a:stretch>
              <a:fillRect l="-593" t="-2153" b="-2692"/>
            </a:stretch>
          </a:blipFill>
          <a:extLst/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代入法解</a:t>
            </a:r>
            <a:r>
              <a:rPr lang="en-US" altLang="zh-CN" dirty="0" smtClean="0"/>
              <a:t>(</a:t>
            </a:r>
            <a:r>
              <a:rPr lang="zh-CN" altLang="en-US" dirty="0" smtClean="0"/>
              <a:t>隐式</a:t>
            </a:r>
            <a:r>
              <a:rPr lang="en-US" altLang="zh-CN" dirty="0" smtClean="0"/>
              <a:t>)</a:t>
            </a:r>
            <a:r>
              <a:rPr lang="zh-CN" altLang="en-US" dirty="0" smtClean="0"/>
              <a:t>递归公式</a:t>
            </a:r>
          </a:p>
        </p:txBody>
      </p:sp>
      <p:pic>
        <p:nvPicPr>
          <p:cNvPr id="32771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58131" y="4404642"/>
            <a:ext cx="9075737" cy="1544638"/>
          </a:xfrm>
        </p:spPr>
      </p:pic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7768" y="2829962"/>
            <a:ext cx="3524742" cy="74305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847528" y="1893072"/>
            <a:ext cx="7606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问题：什么叫解递归公式？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在算法分析范畴内</a:t>
            </a:r>
            <a:r>
              <a:rPr lang="en-US" altLang="zh-CN" sz="2800" dirty="0" smtClean="0"/>
              <a:t>)</a:t>
            </a:r>
            <a:endParaRPr lang="zh-CN" alt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6312024" y="5301208"/>
            <a:ext cx="1368152" cy="43204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87714" y="692150"/>
            <a:ext cx="5197475" cy="750888"/>
          </a:xfrm>
        </p:spPr>
      </p:pic>
      <p:grpSp>
        <p:nvGrpSpPr>
          <p:cNvPr id="33795" name="组合 6"/>
          <p:cNvGrpSpPr>
            <a:grpSpLocks/>
          </p:cNvGrpSpPr>
          <p:nvPr/>
        </p:nvGrpSpPr>
        <p:grpSpPr bwMode="auto">
          <a:xfrm>
            <a:off x="1631950" y="1700213"/>
            <a:ext cx="3670300" cy="400050"/>
            <a:chOff x="971600" y="1772816"/>
            <a:chExt cx="3670740" cy="400110"/>
          </a:xfrm>
        </p:grpSpPr>
        <p:sp>
          <p:nvSpPr>
            <p:cNvPr id="33801" name="文本框 4"/>
            <p:cNvSpPr txBox="1">
              <a:spLocks noChangeArrowheads="1"/>
            </p:cNvSpPr>
            <p:nvPr/>
          </p:nvSpPr>
          <p:spPr bwMode="auto">
            <a:xfrm>
              <a:off x="971600" y="1772816"/>
              <a:ext cx="198002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/>
                <a:t>我们猜测解是：</a:t>
              </a:r>
            </a:p>
          </p:txBody>
        </p:sp>
        <p:sp>
          <p:nvSpPr>
            <p:cNvPr id="6" name="文本框 5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2785165" y="1818982"/>
              <a:ext cx="1857175" cy="307777"/>
            </a:xfrm>
            <a:prstGeom prst="rect">
              <a:avLst/>
            </a:prstGeom>
            <a:blipFill rotWithShape="0">
              <a:blip r:embed="rId4"/>
              <a:stretch>
                <a:fillRect l="-2295" r="-3934" b="-40000"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zh-CN" altLang="en-US">
                  <a:noFill/>
                </a:rPr>
                <a:t> </a:t>
              </a:r>
            </a:p>
          </p:txBody>
        </p:sp>
      </p:grpSp>
      <p:sp>
        <p:nvSpPr>
          <p:cNvPr id="8" name="左右箭头 7"/>
          <p:cNvSpPr/>
          <p:nvPr/>
        </p:nvSpPr>
        <p:spPr>
          <a:xfrm>
            <a:off x="5546725" y="1900238"/>
            <a:ext cx="641350" cy="1397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000"/>
          </a:p>
        </p:txBody>
      </p:sp>
      <p:sp>
        <p:nvSpPr>
          <p:cNvPr id="9" name="文本框 8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432993" y="1772127"/>
            <a:ext cx="3993594" cy="307777"/>
          </a:xfrm>
          <a:prstGeom prst="rect">
            <a:avLst/>
          </a:prstGeom>
          <a:blipFill rotWithShape="0">
            <a:blip r:embed="rId5"/>
            <a:stretch>
              <a:fillRect l="-763" t="-10000" r="-1985" b="-38000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33798" name="文本框 9"/>
          <p:cNvSpPr txBox="1">
            <a:spLocks noChangeArrowheads="1"/>
          </p:cNvSpPr>
          <p:nvPr/>
        </p:nvSpPr>
        <p:spPr bwMode="auto">
          <a:xfrm>
            <a:off x="1774825" y="2590800"/>
            <a:ext cx="16700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将猜测代入：</a:t>
            </a:r>
          </a:p>
        </p:txBody>
      </p:sp>
      <p:pic>
        <p:nvPicPr>
          <p:cNvPr id="33799" name="图片 10" descr="屏幕剪辑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876" y="2617789"/>
            <a:ext cx="5311775" cy="257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文本框 1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611534" y="5381893"/>
            <a:ext cx="1661673" cy="430887"/>
          </a:xfrm>
          <a:prstGeom prst="rect">
            <a:avLst/>
          </a:prstGeom>
          <a:blipFill rotWithShape="0">
            <a:blip r:embed="rId7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证明：</a:t>
            </a:r>
          </a:p>
        </p:txBody>
      </p:sp>
      <p:sp>
        <p:nvSpPr>
          <p:cNvPr id="3481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r>
              <a:rPr lang="zh-CN" altLang="en-US" sz="2400" dirty="0"/>
              <a:t>回忆一下：</a:t>
            </a:r>
          </a:p>
          <a:p>
            <a:pPr marL="342900" lvl="1" indent="-342900"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Giving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then </a:t>
            </a:r>
            <a:r>
              <a:rPr lang="el-GR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Ο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is the set of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:N→R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such that for some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some n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c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(n) for all n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  <a:p>
            <a:endParaRPr lang="zh-CN" altLang="en-US" dirty="0" smtClean="0"/>
          </a:p>
        </p:txBody>
      </p:sp>
      <p:sp>
        <p:nvSpPr>
          <p:cNvPr id="34820" name="文本框 4"/>
          <p:cNvSpPr txBox="1">
            <a:spLocks noChangeArrowheads="1"/>
          </p:cNvSpPr>
          <p:nvPr/>
        </p:nvSpPr>
        <p:spPr bwMode="auto">
          <a:xfrm>
            <a:off x="3503613" y="447675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00"/>
          </a:p>
        </p:txBody>
      </p:sp>
      <p:sp>
        <p:nvSpPr>
          <p:cNvPr id="6" name="文本框 5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503713" y="447617"/>
            <a:ext cx="2736303" cy="430887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34822" name="文本框 6"/>
          <p:cNvSpPr txBox="1">
            <a:spLocks noChangeArrowheads="1"/>
          </p:cNvSpPr>
          <p:nvPr/>
        </p:nvSpPr>
        <p:spPr bwMode="auto">
          <a:xfrm>
            <a:off x="4032250" y="3716339"/>
            <a:ext cx="412750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/>
              <a:t>必须找到合适的</a:t>
            </a:r>
            <a:r>
              <a:rPr lang="en-US" altLang="zh-CN" sz="3200"/>
              <a:t>c</a:t>
            </a:r>
            <a:r>
              <a:rPr lang="zh-CN" altLang="en-US" sz="3200"/>
              <a:t>和</a:t>
            </a:r>
            <a:r>
              <a:rPr lang="en-US" altLang="zh-CN" sz="3200"/>
              <a:t>n0</a:t>
            </a:r>
            <a:endParaRPr lang="zh-CN" altLang="en-US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/>
          <p:cNvSpPr>
            <a:spLocks noGrp="1"/>
          </p:cNvSpPr>
          <p:nvPr>
            <p:ph type="title"/>
          </p:nvPr>
        </p:nvSpPr>
        <p:spPr>
          <a:xfrm>
            <a:off x="609600" y="277812"/>
            <a:ext cx="10972800" cy="1139825"/>
          </a:xfrm>
        </p:spPr>
        <p:txBody>
          <a:bodyPr/>
          <a:lstStyle/>
          <a:p>
            <a:r>
              <a:rPr lang="zh-CN" altLang="en-US" smtClean="0"/>
              <a:t>证明：</a:t>
            </a:r>
          </a:p>
        </p:txBody>
      </p:sp>
      <p:sp>
        <p:nvSpPr>
          <p:cNvPr id="358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奠基：</a:t>
            </a:r>
            <a:endParaRPr lang="en-US" altLang="zh-CN" smtClean="0"/>
          </a:p>
          <a:p>
            <a:pPr lvl="1"/>
            <a:r>
              <a:rPr lang="en-US" altLang="zh-CN" smtClean="0"/>
              <a:t>n=1?</a:t>
            </a:r>
          </a:p>
          <a:p>
            <a:pPr lvl="1"/>
            <a:endParaRPr lang="en-US" altLang="zh-CN" smtClean="0"/>
          </a:p>
          <a:p>
            <a:pPr lvl="1"/>
            <a:r>
              <a:rPr lang="zh-CN" altLang="en-US" smtClean="0"/>
              <a:t>选择</a:t>
            </a:r>
            <a:r>
              <a:rPr lang="en-US" altLang="zh-CN" smtClean="0"/>
              <a:t>n0=2</a:t>
            </a:r>
            <a:r>
              <a:rPr lang="zh-CN" altLang="en-US" smtClean="0"/>
              <a:t>进行奠基</a:t>
            </a:r>
            <a:endParaRPr lang="en-US" altLang="zh-CN" smtClean="0"/>
          </a:p>
          <a:p>
            <a:pPr lvl="2"/>
            <a:r>
              <a:rPr lang="en-US" altLang="zh-CN" smtClean="0"/>
              <a:t>T(2)=2T(1)+2=4</a:t>
            </a:r>
          </a:p>
          <a:p>
            <a:pPr lvl="2"/>
            <a:r>
              <a:rPr lang="zh-CN" altLang="en-US" smtClean="0"/>
              <a:t>当选定</a:t>
            </a:r>
            <a:r>
              <a:rPr lang="en-US" altLang="zh-CN" smtClean="0"/>
              <a:t>c=2</a:t>
            </a:r>
            <a:r>
              <a:rPr lang="zh-CN" altLang="en-US" smtClean="0"/>
              <a:t>时：</a:t>
            </a:r>
            <a:endParaRPr lang="en-US" altLang="zh-CN" smtClean="0"/>
          </a:p>
          <a:p>
            <a:pPr lvl="3"/>
            <a:r>
              <a:rPr lang="en-US" altLang="zh-CN" smtClean="0"/>
              <a:t>cnlgn=2*2lg2=4</a:t>
            </a:r>
          </a:p>
          <a:p>
            <a:pPr lvl="1"/>
            <a:r>
              <a:rPr lang="zh-CN" altLang="en-US" smtClean="0"/>
              <a:t>归纳：略</a:t>
            </a:r>
          </a:p>
        </p:txBody>
      </p:sp>
      <p:sp>
        <p:nvSpPr>
          <p:cNvPr id="4" name="文本框 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719737" y="478393"/>
            <a:ext cx="5453181" cy="738664"/>
          </a:xfrm>
          <a:prstGeom prst="rect">
            <a:avLst/>
          </a:prstGeom>
          <a:blipFill rotWithShape="0">
            <a:blip r:embed="rId3"/>
            <a:stretch>
              <a:fillRect b="-13115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pic>
        <p:nvPicPr>
          <p:cNvPr id="35845" name="图片 4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0552" y="2492896"/>
            <a:ext cx="3025775" cy="47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1"/>
          <p:cNvSpPr txBox="1">
            <a:spLocks noChangeArrowheads="1"/>
          </p:cNvSpPr>
          <p:nvPr/>
        </p:nvSpPr>
        <p:spPr bwMode="auto">
          <a:xfrm>
            <a:off x="2755900" y="1158502"/>
            <a:ext cx="6769100" cy="400050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 smtClean="0">
                <a:latin typeface="Footlight MT Light" panose="0204060206030A020304" pitchFamily="18" charset="0"/>
              </a:rPr>
              <a:t>5</a:t>
            </a:r>
            <a:r>
              <a:rPr lang="en-US" altLang="zh-CN" sz="2000" b="1" dirty="0">
                <a:latin typeface="Footlight MT Light" panose="0204060206030A020304" pitchFamily="18" charset="0"/>
              </a:rPr>
              <a:t>	2	4	7	1	3	2	6</a:t>
            </a:r>
            <a:endParaRPr lang="zh-CN" altLang="en-US" sz="2000" b="1" dirty="0">
              <a:latin typeface="Footlight MT Light" panose="0204060206030A020304" pitchFamily="18" charset="0"/>
            </a:endParaRPr>
          </a:p>
        </p:txBody>
      </p:sp>
      <p:grpSp>
        <p:nvGrpSpPr>
          <p:cNvPr id="8195" name="Group 6"/>
          <p:cNvGrpSpPr>
            <a:grpSpLocks/>
          </p:cNvGrpSpPr>
          <p:nvPr/>
        </p:nvGrpSpPr>
        <p:grpSpPr bwMode="auto">
          <a:xfrm>
            <a:off x="2639616" y="1679124"/>
            <a:ext cx="7005832" cy="1520825"/>
            <a:chOff x="1263640" y="1700807"/>
            <a:chExt cx="6738031" cy="1520301"/>
          </a:xfrm>
        </p:grpSpPr>
        <p:sp>
          <p:nvSpPr>
            <p:cNvPr id="8203" name="TextBox 3"/>
            <p:cNvSpPr txBox="1">
              <a:spLocks noChangeArrowheads="1"/>
            </p:cNvSpPr>
            <p:nvPr/>
          </p:nvSpPr>
          <p:spPr bwMode="auto">
            <a:xfrm>
              <a:off x="1263640" y="2812776"/>
              <a:ext cx="3240052" cy="400110"/>
            </a:xfrm>
            <a:prstGeom prst="rect">
              <a:avLst/>
            </a:prstGeom>
            <a:noFill/>
            <a:ln w="9525">
              <a:solidFill>
                <a:srgbClr val="00B05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dirty="0">
                  <a:latin typeface="Footlight MT Light" panose="0204060206030A020304" pitchFamily="18" charset="0"/>
                </a:rPr>
                <a:t>5	2	4	7</a:t>
              </a:r>
              <a:endParaRPr lang="zh-CN" altLang="en-US" sz="2000" b="1" dirty="0">
                <a:latin typeface="Footlight MT Light" panose="0204060206030A020304" pitchFamily="18" charset="0"/>
              </a:endParaRPr>
            </a:p>
          </p:txBody>
        </p:sp>
        <p:sp>
          <p:nvSpPr>
            <p:cNvPr id="8204" name="TextBox 4"/>
            <p:cNvSpPr txBox="1">
              <a:spLocks noChangeArrowheads="1"/>
            </p:cNvSpPr>
            <p:nvPr/>
          </p:nvSpPr>
          <p:spPr bwMode="auto">
            <a:xfrm>
              <a:off x="4833319" y="2820998"/>
              <a:ext cx="3168352" cy="400110"/>
            </a:xfrm>
            <a:prstGeom prst="rect">
              <a:avLst/>
            </a:prstGeom>
            <a:noFill/>
            <a:ln w="9525">
              <a:solidFill>
                <a:srgbClr val="00B05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Footlight MT Light" panose="0204060206030A020304" pitchFamily="18" charset="0"/>
                </a:rPr>
                <a:t>1	3	2	6</a:t>
              </a:r>
              <a:endParaRPr lang="zh-CN" altLang="en-US" sz="2000" b="1">
                <a:latin typeface="Footlight MT Light" panose="0204060206030A020304" pitchFamily="18" charset="0"/>
              </a:endParaRPr>
            </a:p>
          </p:txBody>
        </p:sp>
        <p:sp>
          <p:nvSpPr>
            <p:cNvPr id="3" name="Down Arrow 2"/>
            <p:cNvSpPr/>
            <p:nvPr/>
          </p:nvSpPr>
          <p:spPr>
            <a:xfrm>
              <a:off x="4499684" y="1700807"/>
              <a:ext cx="333371" cy="920433"/>
            </a:xfrm>
            <a:prstGeom prst="downArrow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8206" name="TextBox 5"/>
            <p:cNvSpPr txBox="1">
              <a:spLocks noChangeArrowheads="1"/>
            </p:cNvSpPr>
            <p:nvPr/>
          </p:nvSpPr>
          <p:spPr bwMode="auto">
            <a:xfrm>
              <a:off x="4247962" y="1960819"/>
              <a:ext cx="900803" cy="400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dirty="0">
                  <a:latin typeface="Aparajita" panose="020B0604020202020204" pitchFamily="34" charset="0"/>
                  <a:cs typeface="Aparajita" panose="020B0604020202020204" pitchFamily="34" charset="0"/>
                </a:rPr>
                <a:t>Divide</a:t>
              </a:r>
              <a:endParaRPr lang="zh-CN" altLang="en-US" sz="2000" dirty="0">
                <a:latin typeface="Aparajita" panose="020B0604020202020204" pitchFamily="34" charset="0"/>
                <a:cs typeface="Aparajita" panose="020B0604020202020204" pitchFamily="34" charset="0"/>
              </a:endParaRPr>
            </a:p>
          </p:txBody>
        </p:sp>
      </p:grpSp>
      <p:grpSp>
        <p:nvGrpSpPr>
          <p:cNvPr id="8196" name="Group 9"/>
          <p:cNvGrpSpPr>
            <a:grpSpLocks/>
          </p:cNvGrpSpPr>
          <p:nvPr/>
        </p:nvGrpSpPr>
        <p:grpSpPr bwMode="auto">
          <a:xfrm>
            <a:off x="5036359" y="3523174"/>
            <a:ext cx="2438251" cy="936625"/>
            <a:chOff x="3522494" y="3501008"/>
            <a:chExt cx="2437659" cy="936104"/>
          </a:xfrm>
        </p:grpSpPr>
        <p:sp>
          <p:nvSpPr>
            <p:cNvPr id="8" name="Down Arrow 7"/>
            <p:cNvSpPr/>
            <p:nvPr/>
          </p:nvSpPr>
          <p:spPr>
            <a:xfrm>
              <a:off x="4500441" y="3501008"/>
              <a:ext cx="333294" cy="936104"/>
            </a:xfrm>
            <a:prstGeom prst="downArrow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8202" name="TextBox 8"/>
            <p:cNvSpPr txBox="1">
              <a:spLocks noChangeArrowheads="1"/>
            </p:cNvSpPr>
            <p:nvPr/>
          </p:nvSpPr>
          <p:spPr bwMode="auto">
            <a:xfrm>
              <a:off x="3522494" y="3714833"/>
              <a:ext cx="2437659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dirty="0">
                  <a:latin typeface="Aparajita" panose="020B0604020202020204" pitchFamily="34" charset="0"/>
                  <a:cs typeface="Aparajita" panose="020B0604020202020204" pitchFamily="34" charset="0"/>
                </a:rPr>
                <a:t>Divide further, until…</a:t>
              </a:r>
              <a:endParaRPr lang="zh-CN" altLang="en-US" sz="1800" dirty="0">
                <a:latin typeface="Aparajita" panose="020B0604020202020204" pitchFamily="34" charset="0"/>
                <a:cs typeface="Aparajita" panose="020B0604020202020204" pitchFamily="34" charset="0"/>
              </a:endParaRPr>
            </a:p>
          </p:txBody>
        </p:sp>
      </p:grp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042" y="5048561"/>
            <a:ext cx="7324521" cy="548482"/>
          </a:xfrm>
          <a:prstGeom prst="rect">
            <a:avLst/>
          </a:prstGeom>
        </p:spPr>
      </p:pic>
      <p:pic>
        <p:nvPicPr>
          <p:cNvPr id="512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488" y="692696"/>
            <a:ext cx="9448506" cy="51760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558838" y="2111536"/>
            <a:ext cx="1908176" cy="1995119"/>
            <a:chOff x="700001" y="1396807"/>
            <a:chExt cx="1152128" cy="1816169"/>
          </a:xfrm>
        </p:grpSpPr>
        <p:sp>
          <p:nvSpPr>
            <p:cNvPr id="11" name="Up Arrow 10"/>
            <p:cNvSpPr/>
            <p:nvPr/>
          </p:nvSpPr>
          <p:spPr>
            <a:xfrm>
              <a:off x="1043806" y="1396807"/>
              <a:ext cx="504651" cy="1816169"/>
            </a:xfrm>
            <a:prstGeom prst="upArrow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8200" name="TextBox 11"/>
            <p:cNvSpPr txBox="1">
              <a:spLocks noChangeArrowheads="1"/>
            </p:cNvSpPr>
            <p:nvPr/>
          </p:nvSpPr>
          <p:spPr bwMode="auto">
            <a:xfrm>
              <a:off x="700001" y="1999962"/>
              <a:ext cx="1152128" cy="9541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dirty="0" smtClean="0">
                  <a:latin typeface="Aparajita" panose="020B0604020202020204" pitchFamily="34" charset="0"/>
                  <a:cs typeface="Aparajita" panose="020B0604020202020204" pitchFamily="34" charset="0"/>
                </a:rPr>
                <a:t>Conquer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dirty="0" smtClean="0">
                  <a:latin typeface="Aparajita" panose="020B0604020202020204" pitchFamily="34" charset="0"/>
                  <a:cs typeface="Aparajita" panose="020B0604020202020204" pitchFamily="34" charset="0"/>
                </a:rPr>
                <a:t>Combine</a:t>
              </a:r>
              <a:endParaRPr lang="zh-CN" altLang="en-US" sz="2800" dirty="0">
                <a:latin typeface="Aparajita" panose="020B0604020202020204" pitchFamily="34" charset="0"/>
                <a:cs typeface="Aparajita" panose="020B0604020202020204" pitchFamily="34" charset="0"/>
              </a:endParaRPr>
            </a:p>
          </p:txBody>
        </p:sp>
      </p:grpSp>
      <p:grpSp>
        <p:nvGrpSpPr>
          <p:cNvPr id="16" name="Group 12"/>
          <p:cNvGrpSpPr>
            <a:grpSpLocks/>
          </p:cNvGrpSpPr>
          <p:nvPr/>
        </p:nvGrpSpPr>
        <p:grpSpPr bwMode="auto">
          <a:xfrm>
            <a:off x="9920887" y="2326443"/>
            <a:ext cx="1908176" cy="1894644"/>
            <a:chOff x="741727" y="1611721"/>
            <a:chExt cx="1152128" cy="1894716"/>
          </a:xfrm>
        </p:grpSpPr>
        <p:sp>
          <p:nvSpPr>
            <p:cNvPr id="17" name="Up Arrow 10"/>
            <p:cNvSpPr/>
            <p:nvPr/>
          </p:nvSpPr>
          <p:spPr>
            <a:xfrm flipV="1">
              <a:off x="1119706" y="1611721"/>
              <a:ext cx="504651" cy="1894716"/>
            </a:xfrm>
            <a:prstGeom prst="upArrow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8" name="TextBox 11"/>
            <p:cNvSpPr txBox="1">
              <a:spLocks noChangeArrowheads="1"/>
            </p:cNvSpPr>
            <p:nvPr/>
          </p:nvSpPr>
          <p:spPr bwMode="auto">
            <a:xfrm>
              <a:off x="741727" y="1917331"/>
              <a:ext cx="1152128" cy="9541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dirty="0" smtClean="0">
                  <a:latin typeface="Aparajita" panose="020B0604020202020204" pitchFamily="34" charset="0"/>
                  <a:cs typeface="Aparajita" panose="020B0604020202020204" pitchFamily="34" charset="0"/>
                </a:rPr>
                <a:t>Divide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dirty="0" smtClean="0">
                  <a:latin typeface="Aparajita" panose="020B0604020202020204" pitchFamily="34" charset="0"/>
                  <a:cs typeface="Aparajita" panose="020B0604020202020204" pitchFamily="34" charset="0"/>
                </a:rPr>
                <a:t>Conquer</a:t>
              </a:r>
              <a:endParaRPr lang="zh-CN" altLang="en-US" sz="2800" dirty="0">
                <a:latin typeface="Aparajita" panose="020B0604020202020204" pitchFamily="34" charset="0"/>
                <a:cs typeface="Aparajita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87714" y="1452300"/>
            <a:ext cx="5197475" cy="750888"/>
          </a:xfrm>
        </p:spPr>
      </p:pic>
      <p:sp>
        <p:nvSpPr>
          <p:cNvPr id="33801" name="文本框 4"/>
          <p:cNvSpPr txBox="1">
            <a:spLocks noChangeArrowheads="1"/>
          </p:cNvSpPr>
          <p:nvPr/>
        </p:nvSpPr>
        <p:spPr bwMode="auto">
          <a:xfrm>
            <a:off x="1127448" y="2492896"/>
            <a:ext cx="828092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 smtClean="0"/>
              <a:t>但是，如果我们</a:t>
            </a:r>
            <a:r>
              <a:rPr lang="zh-CN" altLang="en-US" sz="2000" dirty="0"/>
              <a:t>猜测解</a:t>
            </a:r>
            <a:r>
              <a:rPr lang="zh-CN" altLang="en-US" sz="2000" dirty="0" smtClean="0"/>
              <a:t>是</a:t>
            </a:r>
            <a:r>
              <a:rPr lang="en-US" altLang="zh-CN" sz="2000" dirty="0" smtClean="0"/>
              <a:t>T(n)=O(n)</a:t>
            </a:r>
            <a:r>
              <a:rPr lang="zh-CN" altLang="en-US" sz="2000" dirty="0" smtClean="0"/>
              <a:t>，会发生什么？得到什么结论？</a:t>
            </a:r>
            <a:endParaRPr lang="zh-CN" altLang="en-US" sz="2000" dirty="0"/>
          </a:p>
        </p:txBody>
      </p:sp>
      <p:sp>
        <p:nvSpPr>
          <p:cNvPr id="33798" name="文本框 9"/>
          <p:cNvSpPr txBox="1">
            <a:spLocks noChangeArrowheads="1"/>
          </p:cNvSpPr>
          <p:nvPr/>
        </p:nvSpPr>
        <p:spPr bwMode="auto">
          <a:xfrm>
            <a:off x="1127448" y="3054090"/>
            <a:ext cx="83529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/>
              <a:t>将猜测代入</a:t>
            </a:r>
            <a:r>
              <a:rPr lang="zh-CN" altLang="en-US" dirty="0" smtClean="0"/>
              <a:t>：</a:t>
            </a:r>
            <a:r>
              <a:rPr lang="en-US" altLang="zh-CN" dirty="0" smtClean="0"/>
              <a:t>T(n)&lt;=2cn/2+n =</a:t>
            </a:r>
            <a:r>
              <a:rPr lang="en-US" altLang="zh-CN" dirty="0" err="1" smtClean="0"/>
              <a:t>cn+n</a:t>
            </a:r>
            <a:r>
              <a:rPr lang="en-US" altLang="zh-CN" dirty="0" smtClean="0"/>
              <a:t>    //</a:t>
            </a:r>
            <a:r>
              <a:rPr lang="zh-CN" altLang="en-US" dirty="0" smtClean="0"/>
              <a:t>任取</a:t>
            </a:r>
            <a:r>
              <a:rPr lang="en-US" altLang="zh-CN" dirty="0" smtClean="0"/>
              <a:t>c</a:t>
            </a:r>
            <a:r>
              <a:rPr lang="zh-CN" altLang="en-US" dirty="0" smtClean="0"/>
              <a:t>都不可能满足 </a:t>
            </a:r>
            <a:r>
              <a:rPr lang="en-US" altLang="zh-CN" dirty="0" smtClean="0"/>
              <a:t>T(n)&lt;= </a:t>
            </a:r>
            <a:r>
              <a:rPr lang="en-US" altLang="zh-CN" dirty="0" err="1" smtClean="0"/>
              <a:t>cn</a:t>
            </a:r>
            <a:endParaRPr lang="zh-CN" altLang="en-US" dirty="0"/>
          </a:p>
        </p:txBody>
      </p:sp>
      <p:sp>
        <p:nvSpPr>
          <p:cNvPr id="11" name="文本框 4"/>
          <p:cNvSpPr txBox="1">
            <a:spLocks noChangeArrowheads="1"/>
          </p:cNvSpPr>
          <p:nvPr/>
        </p:nvSpPr>
        <p:spPr bwMode="auto">
          <a:xfrm>
            <a:off x="1127448" y="3670457"/>
            <a:ext cx="828092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 smtClean="0"/>
              <a:t>但是，如果我们</a:t>
            </a:r>
            <a:r>
              <a:rPr lang="zh-CN" altLang="en-US" sz="2000" dirty="0"/>
              <a:t>猜测解</a:t>
            </a:r>
            <a:r>
              <a:rPr lang="zh-CN" altLang="en-US" sz="2000" dirty="0" smtClean="0"/>
              <a:t>是</a:t>
            </a:r>
            <a:r>
              <a:rPr lang="en-US" altLang="zh-CN" sz="2000" dirty="0" smtClean="0"/>
              <a:t>T(n)=O(n</a:t>
            </a:r>
            <a:r>
              <a:rPr lang="en-US" altLang="zh-CN" sz="2000" baseline="30000" dirty="0" smtClean="0"/>
              <a:t>2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，会发生什么？得到什么结论？</a:t>
            </a:r>
            <a:endParaRPr lang="zh-CN" altLang="en-US" sz="2000" dirty="0"/>
          </a:p>
        </p:txBody>
      </p:sp>
      <p:sp>
        <p:nvSpPr>
          <p:cNvPr id="12" name="文本框 9"/>
          <p:cNvSpPr txBox="1">
            <a:spLocks noChangeArrowheads="1"/>
          </p:cNvSpPr>
          <p:nvPr/>
        </p:nvSpPr>
        <p:spPr bwMode="auto">
          <a:xfrm>
            <a:off x="1127448" y="4272981"/>
            <a:ext cx="83529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/>
              <a:t>将猜测代入</a:t>
            </a:r>
            <a:r>
              <a:rPr lang="zh-CN" altLang="en-US" dirty="0" smtClean="0"/>
              <a:t>：</a:t>
            </a:r>
            <a:r>
              <a:rPr lang="en-US" altLang="zh-CN" dirty="0" smtClean="0"/>
              <a:t>T(n)&lt;=2c(n/2)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+n =</a:t>
            </a:r>
            <a:r>
              <a:rPr lang="en-US" altLang="zh-CN" dirty="0" smtClean="0"/>
              <a:t>c/2n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+n     //</a:t>
            </a:r>
            <a:r>
              <a:rPr lang="zh-CN" altLang="en-US" dirty="0"/>
              <a:t>任取</a:t>
            </a:r>
            <a:r>
              <a:rPr lang="en-US" altLang="zh-CN" dirty="0" smtClean="0"/>
              <a:t>C</a:t>
            </a:r>
            <a:r>
              <a:rPr lang="en-US" altLang="zh-CN" dirty="0" smtClean="0"/>
              <a:t>&gt;=2</a:t>
            </a:r>
            <a:r>
              <a:rPr lang="zh-CN" altLang="en-US" dirty="0" smtClean="0"/>
              <a:t>即</a:t>
            </a:r>
            <a:r>
              <a:rPr lang="zh-CN" altLang="en-US" dirty="0" smtClean="0"/>
              <a:t>可</a:t>
            </a:r>
            <a:r>
              <a:rPr lang="zh-CN" altLang="en-US" dirty="0" smtClean="0"/>
              <a:t>满足</a:t>
            </a:r>
            <a:r>
              <a:rPr lang="en-US" altLang="zh-CN" dirty="0" smtClean="0"/>
              <a:t>T(n)&lt;=cn</a:t>
            </a:r>
            <a:r>
              <a:rPr lang="en-US" altLang="zh-CN" baseline="30000" dirty="0" smtClean="0"/>
              <a:t>2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1884503" y="5485294"/>
            <a:ext cx="7989688" cy="5232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问题：</a:t>
            </a:r>
            <a:r>
              <a:rPr lang="en-US" altLang="zh-CN" sz="2800" dirty="0" smtClean="0"/>
              <a:t>T(n)</a:t>
            </a:r>
            <a:r>
              <a:rPr lang="zh-CN" altLang="en-US" sz="2800" dirty="0" smtClean="0"/>
              <a:t>的紧致界就是</a:t>
            </a:r>
            <a:r>
              <a:rPr lang="en-US" altLang="zh-CN" sz="2800" dirty="0" err="1" smtClean="0"/>
              <a:t>nlgn</a:t>
            </a:r>
            <a:r>
              <a:rPr lang="zh-CN" altLang="en-US" sz="2800" dirty="0" smtClean="0"/>
              <a:t>吗？我们还缺什么？</a:t>
            </a:r>
            <a:endParaRPr lang="zh-CN" altLang="en-US" sz="2800" dirty="0"/>
          </a:p>
        </p:txBody>
      </p:sp>
      <p:sp>
        <p:nvSpPr>
          <p:cNvPr id="8" name="文本框 7"/>
          <p:cNvSpPr txBox="1"/>
          <p:nvPr/>
        </p:nvSpPr>
        <p:spPr>
          <a:xfrm>
            <a:off x="3253310" y="627672"/>
            <a:ext cx="4852610" cy="5232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猜一个递归式的解，容易吗？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69277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01" grpId="0"/>
      <p:bldP spid="33798" grpId="0"/>
      <p:bldP spid="11" grpId="0"/>
      <p:bldP spid="12" grpId="0"/>
      <p:bldP spid="1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4"/>
          <p:cNvSpPr txBox="1">
            <a:spLocks noChangeArrowheads="1"/>
          </p:cNvSpPr>
          <p:nvPr/>
        </p:nvSpPr>
        <p:spPr bwMode="auto">
          <a:xfrm>
            <a:off x="8009186" y="222176"/>
            <a:ext cx="4432994" cy="584200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noFill/>
          </a:ln>
          <a:effectLst/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3200" dirty="0">
                <a:solidFill>
                  <a:schemeClr val="tx2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T(n)=3T(</a:t>
            </a:r>
            <a:r>
              <a:rPr lang="en-US" altLang="zh-CN" sz="3200" dirty="0">
                <a:solidFill>
                  <a:schemeClr val="tx2"/>
                </a:solidFill>
                <a:latin typeface="Aparajita" panose="020B0604020202020204" pitchFamily="34" charset="0"/>
                <a:cs typeface="Aparajita" panose="020B0604020202020204" pitchFamily="34" charset="0"/>
                <a:sym typeface="Symbol" panose="05050102010706020507" pitchFamily="18" charset="2"/>
              </a:rPr>
              <a:t>n/4)+(n</a:t>
            </a:r>
            <a:r>
              <a:rPr lang="en-US" altLang="zh-CN" sz="3200" baseline="30000" dirty="0">
                <a:solidFill>
                  <a:schemeClr val="tx2"/>
                </a:solidFill>
                <a:latin typeface="Aparajita" panose="020B0604020202020204" pitchFamily="34" charset="0"/>
                <a:cs typeface="Aparajita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n-US" altLang="zh-CN" sz="3200" dirty="0">
                <a:solidFill>
                  <a:schemeClr val="tx2"/>
                </a:solidFill>
                <a:latin typeface="Aparajita" panose="020B0604020202020204" pitchFamily="34" charset="0"/>
                <a:cs typeface="Aparajita" panose="020B0604020202020204" pitchFamily="34" charset="0"/>
                <a:sym typeface="Symbol" panose="05050102010706020507" pitchFamily="18" charset="2"/>
              </a:rPr>
              <a:t>)</a:t>
            </a:r>
            <a:endParaRPr lang="en-US" altLang="zh-CN" sz="3200" dirty="0">
              <a:solidFill>
                <a:schemeClr val="tx2"/>
              </a:solidFill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  <p:sp>
        <p:nvSpPr>
          <p:cNvPr id="36935" name="Line 77"/>
          <p:cNvSpPr>
            <a:spLocks noChangeShapeType="1"/>
          </p:cNvSpPr>
          <p:nvPr/>
        </p:nvSpPr>
        <p:spPr bwMode="auto">
          <a:xfrm>
            <a:off x="7619401" y="2289287"/>
            <a:ext cx="1233590" cy="0"/>
          </a:xfrm>
          <a:prstGeom prst="line">
            <a:avLst/>
          </a:prstGeom>
          <a:noFill/>
          <a:ln w="9525">
            <a:solidFill>
              <a:srgbClr val="808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6868" name="文本框 1"/>
          <p:cNvSpPr txBox="1">
            <a:spLocks noChangeArrowheads="1"/>
          </p:cNvSpPr>
          <p:nvPr/>
        </p:nvSpPr>
        <p:spPr bwMode="auto">
          <a:xfrm>
            <a:off x="144617" y="265227"/>
            <a:ext cx="6620084" cy="523220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dirty="0"/>
              <a:t>递归树方法可以直观</a:t>
            </a:r>
            <a:r>
              <a:rPr lang="zh-CN" altLang="en-US" sz="2800" dirty="0" smtClean="0"/>
              <a:t>地帮助</a:t>
            </a:r>
            <a:r>
              <a:rPr lang="zh-CN" altLang="en-US" sz="2800" dirty="0"/>
              <a:t>我们猜测结果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3110806" y="1093880"/>
            <a:ext cx="7171333" cy="1393454"/>
            <a:chOff x="3110806" y="1021954"/>
            <a:chExt cx="7171333" cy="1393454"/>
          </a:xfrm>
        </p:grpSpPr>
        <p:sp>
          <p:nvSpPr>
            <p:cNvPr id="36913" name="Line 55"/>
            <p:cNvSpPr>
              <a:spLocks noChangeShapeType="1"/>
            </p:cNvSpPr>
            <p:nvPr/>
          </p:nvSpPr>
          <p:spPr bwMode="auto">
            <a:xfrm flipH="1">
              <a:off x="3957045" y="1419259"/>
              <a:ext cx="1592240" cy="5837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914" name="Line 56"/>
            <p:cNvSpPr>
              <a:spLocks noChangeShapeType="1"/>
            </p:cNvSpPr>
            <p:nvPr/>
          </p:nvSpPr>
          <p:spPr bwMode="auto">
            <a:xfrm flipH="1">
              <a:off x="5549286" y="1419259"/>
              <a:ext cx="145128" cy="626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915" name="Line 57"/>
            <p:cNvSpPr>
              <a:spLocks noChangeShapeType="1"/>
            </p:cNvSpPr>
            <p:nvPr/>
          </p:nvSpPr>
          <p:spPr bwMode="auto">
            <a:xfrm>
              <a:off x="5839542" y="1419259"/>
              <a:ext cx="1440724" cy="626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870" name="Text Box 5"/>
            <p:cNvSpPr txBox="1">
              <a:spLocks noChangeArrowheads="1"/>
            </p:cNvSpPr>
            <p:nvPr/>
          </p:nvSpPr>
          <p:spPr bwMode="auto">
            <a:xfrm>
              <a:off x="5347780" y="1021954"/>
              <a:ext cx="580513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i="1" dirty="0"/>
                <a:t>cn</a:t>
              </a:r>
              <a:r>
                <a:rPr lang="en-US" altLang="zh-CN" sz="1800" baseline="30000" dirty="0"/>
                <a:t>2</a:t>
              </a:r>
              <a:endParaRPr lang="en-US" altLang="zh-CN" sz="1800" i="1" dirty="0"/>
            </a:p>
          </p:txBody>
        </p:sp>
        <p:sp>
          <p:nvSpPr>
            <p:cNvPr id="36929" name="Text Box 71"/>
            <p:cNvSpPr txBox="1">
              <a:spLocks noChangeArrowheads="1"/>
            </p:cNvSpPr>
            <p:nvPr/>
          </p:nvSpPr>
          <p:spPr bwMode="auto">
            <a:xfrm>
              <a:off x="9162762" y="2003025"/>
              <a:ext cx="106292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dirty="0">
                  <a:solidFill>
                    <a:schemeClr val="tx2"/>
                  </a:solidFill>
                  <a:latin typeface="Aparajita" panose="020B0604020202020204" pitchFamily="34" charset="0"/>
                  <a:cs typeface="Aparajita" panose="020B0604020202020204" pitchFamily="34" charset="0"/>
                </a:rPr>
                <a:t>3T(</a:t>
              </a:r>
              <a:r>
                <a:rPr lang="en-US" altLang="zh-CN" sz="1800" dirty="0">
                  <a:solidFill>
                    <a:schemeClr val="tx2"/>
                  </a:solidFill>
                  <a:latin typeface="Aparajita" panose="020B0604020202020204" pitchFamily="34" charset="0"/>
                  <a:cs typeface="Aparajita" panose="020B0604020202020204" pitchFamily="34" charset="0"/>
                  <a:sym typeface="Symbol" panose="05050102010706020507" pitchFamily="18" charset="2"/>
                </a:rPr>
                <a:t>n/4</a:t>
              </a:r>
              <a:r>
                <a:rPr lang="en-US" altLang="zh-CN" sz="1800" dirty="0" smtClean="0">
                  <a:solidFill>
                    <a:schemeClr val="tx2"/>
                  </a:solidFill>
                  <a:latin typeface="Aparajita" panose="020B0604020202020204" pitchFamily="34" charset="0"/>
                  <a:cs typeface="Aparajita" panose="020B0604020202020204" pitchFamily="34" charset="0"/>
                  <a:sym typeface="Symbol" panose="05050102010706020507" pitchFamily="18" charset="2"/>
                </a:rPr>
                <a:t>)</a:t>
              </a:r>
              <a:endParaRPr lang="zh-CN" altLang="en-US" sz="1800" dirty="0"/>
            </a:p>
          </p:txBody>
        </p:sp>
        <p:sp>
          <p:nvSpPr>
            <p:cNvPr id="36928" name="Text Box 70"/>
            <p:cNvSpPr txBox="1">
              <a:spLocks noChangeArrowheads="1"/>
            </p:cNvSpPr>
            <p:nvPr/>
          </p:nvSpPr>
          <p:spPr bwMode="auto">
            <a:xfrm>
              <a:off x="9266242" y="1021954"/>
              <a:ext cx="1015897" cy="3667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b="1" i="1" dirty="0"/>
                <a:t>cn</a:t>
              </a:r>
              <a:r>
                <a:rPr lang="en-US" altLang="zh-CN" sz="1800" b="1" baseline="30000" dirty="0"/>
                <a:t>2</a:t>
              </a:r>
              <a:endParaRPr lang="en-US" altLang="zh-CN" sz="1800" b="1" i="1" dirty="0"/>
            </a:p>
          </p:txBody>
        </p:sp>
        <p:sp>
          <p:nvSpPr>
            <p:cNvPr id="36934" name="Line 76"/>
            <p:cNvSpPr>
              <a:spLocks noChangeShapeType="1"/>
            </p:cNvSpPr>
            <p:nvPr/>
          </p:nvSpPr>
          <p:spPr bwMode="auto">
            <a:xfrm>
              <a:off x="6145986" y="1174371"/>
              <a:ext cx="3047692" cy="0"/>
            </a:xfrm>
            <a:prstGeom prst="line">
              <a:avLst/>
            </a:prstGeom>
            <a:noFill/>
            <a:ln w="9525">
              <a:solidFill>
                <a:srgbClr val="808000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110806" y="2046076"/>
              <a:ext cx="108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chemeClr val="tx2"/>
                  </a:solidFill>
                  <a:latin typeface="Aparajita" panose="020B0604020202020204" pitchFamily="34" charset="0"/>
                  <a:cs typeface="Aparajita" panose="020B0604020202020204" pitchFamily="34" charset="0"/>
                </a:rPr>
                <a:t>T</a:t>
              </a:r>
              <a:r>
                <a:rPr lang="en-US" altLang="zh-CN" dirty="0">
                  <a:solidFill>
                    <a:schemeClr val="tx2"/>
                  </a:solidFill>
                  <a:latin typeface="Aparajita" panose="020B0604020202020204" pitchFamily="34" charset="0"/>
                  <a:cs typeface="Aparajita" panose="020B0604020202020204" pitchFamily="34" charset="0"/>
                </a:rPr>
                <a:t>(</a:t>
              </a:r>
              <a:r>
                <a:rPr lang="en-US" altLang="zh-CN" dirty="0">
                  <a:solidFill>
                    <a:schemeClr val="tx2"/>
                  </a:solidFill>
                  <a:latin typeface="Aparajita" panose="020B0604020202020204" pitchFamily="34" charset="0"/>
                  <a:cs typeface="Aparajita" panose="020B0604020202020204" pitchFamily="34" charset="0"/>
                  <a:sym typeface="Symbol" panose="05050102010706020507" pitchFamily="18" charset="2"/>
                </a:rPr>
                <a:t></a:t>
              </a:r>
              <a:r>
                <a:rPr lang="en-US" altLang="zh-CN" dirty="0" smtClean="0">
                  <a:solidFill>
                    <a:schemeClr val="tx2"/>
                  </a:solidFill>
                  <a:latin typeface="Aparajita" panose="020B0604020202020204" pitchFamily="34" charset="0"/>
                  <a:cs typeface="Aparajita" panose="020B0604020202020204" pitchFamily="34" charset="0"/>
                  <a:sym typeface="Symbol" panose="05050102010706020507" pitchFamily="18" charset="2"/>
                </a:rPr>
                <a:t>n/4</a:t>
              </a:r>
              <a:r>
                <a:rPr lang="en-US" altLang="zh-CN" dirty="0">
                  <a:solidFill>
                    <a:schemeClr val="tx2"/>
                  </a:solidFill>
                  <a:latin typeface="Aparajita" panose="020B0604020202020204" pitchFamily="34" charset="0"/>
                  <a:cs typeface="Aparajita" panose="020B0604020202020204" pitchFamily="34" charset="0"/>
                  <a:sym typeface="Symbol" panose="05050102010706020507" pitchFamily="18" charset="2"/>
                </a:rPr>
                <a:t>)</a:t>
              </a:r>
              <a:endParaRPr lang="zh-CN" altLang="en-US" dirty="0"/>
            </a:p>
          </p:txBody>
        </p:sp>
        <p:sp>
          <p:nvSpPr>
            <p:cNvPr id="94" name="文本框 93"/>
            <p:cNvSpPr txBox="1"/>
            <p:nvPr/>
          </p:nvSpPr>
          <p:spPr>
            <a:xfrm>
              <a:off x="4848173" y="2046076"/>
              <a:ext cx="108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chemeClr val="tx2"/>
                  </a:solidFill>
                  <a:latin typeface="Aparajita" panose="020B0604020202020204" pitchFamily="34" charset="0"/>
                  <a:cs typeface="Aparajita" panose="020B0604020202020204" pitchFamily="34" charset="0"/>
                </a:rPr>
                <a:t>T</a:t>
              </a:r>
              <a:r>
                <a:rPr lang="en-US" altLang="zh-CN" dirty="0">
                  <a:solidFill>
                    <a:schemeClr val="tx2"/>
                  </a:solidFill>
                  <a:latin typeface="Aparajita" panose="020B0604020202020204" pitchFamily="34" charset="0"/>
                  <a:cs typeface="Aparajita" panose="020B0604020202020204" pitchFamily="34" charset="0"/>
                </a:rPr>
                <a:t>(</a:t>
              </a:r>
              <a:r>
                <a:rPr lang="en-US" altLang="zh-CN" dirty="0">
                  <a:solidFill>
                    <a:schemeClr val="tx2"/>
                  </a:solidFill>
                  <a:latin typeface="Aparajita" panose="020B0604020202020204" pitchFamily="34" charset="0"/>
                  <a:cs typeface="Aparajita" panose="020B0604020202020204" pitchFamily="34" charset="0"/>
                  <a:sym typeface="Symbol" panose="05050102010706020507" pitchFamily="18" charset="2"/>
                </a:rPr>
                <a:t></a:t>
              </a:r>
              <a:r>
                <a:rPr lang="en-US" altLang="zh-CN" dirty="0" smtClean="0">
                  <a:solidFill>
                    <a:schemeClr val="tx2"/>
                  </a:solidFill>
                  <a:latin typeface="Aparajita" panose="020B0604020202020204" pitchFamily="34" charset="0"/>
                  <a:cs typeface="Aparajita" panose="020B0604020202020204" pitchFamily="34" charset="0"/>
                  <a:sym typeface="Symbol" panose="05050102010706020507" pitchFamily="18" charset="2"/>
                </a:rPr>
                <a:t>n/4</a:t>
              </a:r>
              <a:r>
                <a:rPr lang="en-US" altLang="zh-CN" dirty="0">
                  <a:solidFill>
                    <a:schemeClr val="tx2"/>
                  </a:solidFill>
                  <a:latin typeface="Aparajita" panose="020B0604020202020204" pitchFamily="34" charset="0"/>
                  <a:cs typeface="Aparajita" panose="020B0604020202020204" pitchFamily="34" charset="0"/>
                  <a:sym typeface="Symbol" panose="05050102010706020507" pitchFamily="18" charset="2"/>
                </a:rPr>
                <a:t>)</a:t>
              </a:r>
              <a:endParaRPr lang="zh-CN" altLang="en-US" dirty="0"/>
            </a:p>
          </p:txBody>
        </p:sp>
        <p:sp>
          <p:nvSpPr>
            <p:cNvPr id="95" name="文本框 94"/>
            <p:cNvSpPr txBox="1"/>
            <p:nvPr/>
          </p:nvSpPr>
          <p:spPr>
            <a:xfrm>
              <a:off x="6730669" y="2046076"/>
              <a:ext cx="108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chemeClr val="tx2"/>
                  </a:solidFill>
                  <a:latin typeface="Aparajita" panose="020B0604020202020204" pitchFamily="34" charset="0"/>
                  <a:cs typeface="Aparajita" panose="020B0604020202020204" pitchFamily="34" charset="0"/>
                </a:rPr>
                <a:t>T</a:t>
              </a:r>
              <a:r>
                <a:rPr lang="en-US" altLang="zh-CN" dirty="0">
                  <a:solidFill>
                    <a:schemeClr val="tx2"/>
                  </a:solidFill>
                  <a:latin typeface="Aparajita" panose="020B0604020202020204" pitchFamily="34" charset="0"/>
                  <a:cs typeface="Aparajita" panose="020B0604020202020204" pitchFamily="34" charset="0"/>
                </a:rPr>
                <a:t>(</a:t>
              </a:r>
              <a:r>
                <a:rPr lang="en-US" altLang="zh-CN" dirty="0">
                  <a:solidFill>
                    <a:schemeClr val="tx2"/>
                  </a:solidFill>
                  <a:latin typeface="Aparajita" panose="020B0604020202020204" pitchFamily="34" charset="0"/>
                  <a:cs typeface="Aparajita" panose="020B0604020202020204" pitchFamily="34" charset="0"/>
                  <a:sym typeface="Symbol" panose="05050102010706020507" pitchFamily="18" charset="2"/>
                </a:rPr>
                <a:t></a:t>
              </a:r>
              <a:r>
                <a:rPr lang="en-US" altLang="zh-CN" dirty="0" smtClean="0">
                  <a:solidFill>
                    <a:schemeClr val="tx2"/>
                  </a:solidFill>
                  <a:latin typeface="Aparajita" panose="020B0604020202020204" pitchFamily="34" charset="0"/>
                  <a:cs typeface="Aparajita" panose="020B0604020202020204" pitchFamily="34" charset="0"/>
                  <a:sym typeface="Symbol" panose="05050102010706020507" pitchFamily="18" charset="2"/>
                </a:rPr>
                <a:t>n/4</a:t>
              </a:r>
              <a:r>
                <a:rPr lang="en-US" altLang="zh-CN" dirty="0">
                  <a:solidFill>
                    <a:schemeClr val="tx2"/>
                  </a:solidFill>
                  <a:latin typeface="Aparajita" panose="020B0604020202020204" pitchFamily="34" charset="0"/>
                  <a:cs typeface="Aparajita" panose="020B0604020202020204" pitchFamily="34" charset="0"/>
                  <a:sym typeface="Symbol" panose="05050102010706020507" pitchFamily="18" charset="2"/>
                </a:rPr>
                <a:t>)</a:t>
              </a:r>
              <a:endParaRPr lang="zh-CN" altLang="en-US" dirty="0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035763" y="2062757"/>
            <a:ext cx="8881783" cy="1732542"/>
            <a:chOff x="2035763" y="2062757"/>
            <a:chExt cx="8881783" cy="1732542"/>
          </a:xfrm>
        </p:grpSpPr>
        <p:sp>
          <p:nvSpPr>
            <p:cNvPr id="99" name="Text Box 33"/>
            <p:cNvSpPr txBox="1">
              <a:spLocks noChangeArrowheads="1"/>
            </p:cNvSpPr>
            <p:nvPr/>
          </p:nvSpPr>
          <p:spPr bwMode="auto">
            <a:xfrm>
              <a:off x="2035763" y="3400679"/>
              <a:ext cx="784764" cy="3667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i="1" dirty="0" smtClean="0"/>
                <a:t>T</a:t>
              </a:r>
              <a:r>
                <a:rPr lang="en-US" altLang="zh-CN" sz="1800" dirty="0" smtClean="0"/>
                <a:t>(</a:t>
              </a:r>
              <a:r>
                <a:rPr lang="en-US" altLang="zh-CN" sz="1200" dirty="0" smtClean="0">
                  <a:sym typeface="MS Reference 2" pitchFamily="2" charset="2"/>
                </a:rPr>
                <a:t>n/16</a:t>
              </a:r>
              <a:r>
                <a:rPr lang="en-US" altLang="zh-CN" sz="1800" dirty="0" smtClean="0">
                  <a:sym typeface="MS Reference 2" pitchFamily="2" charset="2"/>
                </a:rPr>
                <a:t>)</a:t>
              </a:r>
              <a:endParaRPr lang="en-US" altLang="zh-CN" sz="1800" i="1" dirty="0"/>
            </a:p>
          </p:txBody>
        </p:sp>
        <p:sp>
          <p:nvSpPr>
            <p:cNvPr id="101" name="Line 58"/>
            <p:cNvSpPr>
              <a:spLocks noChangeShapeType="1"/>
            </p:cNvSpPr>
            <p:nvPr/>
          </p:nvSpPr>
          <p:spPr bwMode="auto">
            <a:xfrm flipH="1">
              <a:off x="2577653" y="2486177"/>
              <a:ext cx="717413" cy="9145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2" name="Line 59"/>
            <p:cNvSpPr>
              <a:spLocks noChangeShapeType="1"/>
            </p:cNvSpPr>
            <p:nvPr/>
          </p:nvSpPr>
          <p:spPr bwMode="auto">
            <a:xfrm flipH="1">
              <a:off x="3384742" y="2486177"/>
              <a:ext cx="89676" cy="9145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3" name="Line 60"/>
            <p:cNvSpPr>
              <a:spLocks noChangeShapeType="1"/>
            </p:cNvSpPr>
            <p:nvPr/>
          </p:nvSpPr>
          <p:spPr bwMode="auto">
            <a:xfrm>
              <a:off x="3653772" y="2486177"/>
              <a:ext cx="627736" cy="990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4" name="Line 61"/>
            <p:cNvSpPr>
              <a:spLocks noChangeShapeType="1"/>
            </p:cNvSpPr>
            <p:nvPr/>
          </p:nvSpPr>
          <p:spPr bwMode="auto">
            <a:xfrm flipH="1">
              <a:off x="4874149" y="2409969"/>
              <a:ext cx="462652" cy="9309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5" name="Line 62"/>
            <p:cNvSpPr>
              <a:spLocks noChangeShapeType="1"/>
            </p:cNvSpPr>
            <p:nvPr/>
          </p:nvSpPr>
          <p:spPr bwMode="auto">
            <a:xfrm flipH="1">
              <a:off x="5426477" y="2409969"/>
              <a:ext cx="89676" cy="990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6" name="Line 63"/>
            <p:cNvSpPr>
              <a:spLocks noChangeShapeType="1"/>
            </p:cNvSpPr>
            <p:nvPr/>
          </p:nvSpPr>
          <p:spPr bwMode="auto">
            <a:xfrm>
              <a:off x="5695508" y="2409969"/>
              <a:ext cx="627736" cy="990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7" name="Line 64"/>
            <p:cNvSpPr>
              <a:spLocks noChangeShapeType="1"/>
            </p:cNvSpPr>
            <p:nvPr/>
          </p:nvSpPr>
          <p:spPr bwMode="auto">
            <a:xfrm flipH="1">
              <a:off x="6991665" y="2484755"/>
              <a:ext cx="292961" cy="9159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8" name="Line 65"/>
            <p:cNvSpPr>
              <a:spLocks noChangeShapeType="1"/>
            </p:cNvSpPr>
            <p:nvPr/>
          </p:nvSpPr>
          <p:spPr bwMode="auto">
            <a:xfrm>
              <a:off x="7501298" y="2484755"/>
              <a:ext cx="198738" cy="9159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9" name="Line 66"/>
            <p:cNvSpPr>
              <a:spLocks noChangeShapeType="1"/>
            </p:cNvSpPr>
            <p:nvPr/>
          </p:nvSpPr>
          <p:spPr bwMode="auto">
            <a:xfrm>
              <a:off x="7712250" y="2444283"/>
              <a:ext cx="762524" cy="9265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910" name="Text Box 52"/>
            <p:cNvSpPr txBox="1">
              <a:spLocks noChangeArrowheads="1"/>
            </p:cNvSpPr>
            <p:nvPr/>
          </p:nvSpPr>
          <p:spPr bwMode="auto">
            <a:xfrm>
              <a:off x="3073850" y="2102924"/>
              <a:ext cx="961475" cy="366754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  <a:ln>
              <a:noFill/>
            </a:ln>
            <a:effectLst/>
            <a:extLst/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i="1" dirty="0"/>
                <a:t>c</a:t>
              </a:r>
              <a:r>
                <a:rPr lang="en-US" altLang="zh-CN" sz="1800" dirty="0"/>
                <a:t>(</a:t>
              </a:r>
              <a:r>
                <a:rPr lang="en-US" altLang="zh-CN" sz="1800" dirty="0">
                  <a:latin typeface="Trebuchet MS" panose="020B0603020202020204" pitchFamily="34" charset="0"/>
                  <a:sym typeface="MS Reference 2" pitchFamily="2" charset="2"/>
                </a:rPr>
                <a:t>¼ </a:t>
              </a:r>
              <a:r>
                <a:rPr lang="en-US" altLang="zh-CN" sz="1800" i="1" dirty="0">
                  <a:sym typeface="MS Reference 2" pitchFamily="2" charset="2"/>
                </a:rPr>
                <a:t>n</a:t>
              </a:r>
              <a:r>
                <a:rPr lang="en-US" altLang="zh-CN" sz="1800" dirty="0">
                  <a:sym typeface="MS Reference 2" pitchFamily="2" charset="2"/>
                </a:rPr>
                <a:t>)</a:t>
              </a:r>
              <a:r>
                <a:rPr lang="en-US" altLang="zh-CN" sz="1800" baseline="30000" dirty="0">
                  <a:sym typeface="MS Reference 2" pitchFamily="2" charset="2"/>
                </a:rPr>
                <a:t>2</a:t>
              </a:r>
              <a:endParaRPr lang="en-US" altLang="zh-CN" sz="1800" i="1" dirty="0"/>
            </a:p>
          </p:txBody>
        </p:sp>
        <p:sp>
          <p:nvSpPr>
            <p:cNvPr id="115" name="Text Box 33"/>
            <p:cNvSpPr txBox="1">
              <a:spLocks noChangeArrowheads="1"/>
            </p:cNvSpPr>
            <p:nvPr/>
          </p:nvSpPr>
          <p:spPr bwMode="auto">
            <a:xfrm>
              <a:off x="3037198" y="3400679"/>
              <a:ext cx="784764" cy="3667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i="1" dirty="0" smtClean="0"/>
                <a:t>T</a:t>
              </a:r>
              <a:r>
                <a:rPr lang="en-US" altLang="zh-CN" sz="1800" dirty="0" smtClean="0"/>
                <a:t>(</a:t>
              </a:r>
              <a:r>
                <a:rPr lang="en-US" altLang="zh-CN" sz="1200" dirty="0" smtClean="0">
                  <a:sym typeface="MS Reference 2" pitchFamily="2" charset="2"/>
                </a:rPr>
                <a:t>n/16</a:t>
              </a:r>
              <a:r>
                <a:rPr lang="en-US" altLang="zh-CN" sz="1800" dirty="0" smtClean="0">
                  <a:sym typeface="MS Reference 2" pitchFamily="2" charset="2"/>
                </a:rPr>
                <a:t>)</a:t>
              </a:r>
              <a:endParaRPr lang="en-US" altLang="zh-CN" sz="1800" i="1" dirty="0"/>
            </a:p>
          </p:txBody>
        </p:sp>
        <p:sp>
          <p:nvSpPr>
            <p:cNvPr id="116" name="Text Box 33"/>
            <p:cNvSpPr txBox="1">
              <a:spLocks noChangeArrowheads="1"/>
            </p:cNvSpPr>
            <p:nvPr/>
          </p:nvSpPr>
          <p:spPr bwMode="auto">
            <a:xfrm>
              <a:off x="3762583" y="3400679"/>
              <a:ext cx="784764" cy="3667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i="1" dirty="0" smtClean="0"/>
                <a:t>T</a:t>
              </a:r>
              <a:r>
                <a:rPr lang="en-US" altLang="zh-CN" sz="1800" dirty="0" smtClean="0"/>
                <a:t>(</a:t>
              </a:r>
              <a:r>
                <a:rPr lang="en-US" altLang="zh-CN" sz="1200" dirty="0" smtClean="0">
                  <a:sym typeface="MS Reference 2" pitchFamily="2" charset="2"/>
                </a:rPr>
                <a:t>n/16</a:t>
              </a:r>
              <a:r>
                <a:rPr lang="en-US" altLang="zh-CN" sz="1800" dirty="0" smtClean="0">
                  <a:sym typeface="MS Reference 2" pitchFamily="2" charset="2"/>
                </a:rPr>
                <a:t>)</a:t>
              </a:r>
              <a:endParaRPr lang="en-US" altLang="zh-CN" sz="1800" i="1" dirty="0"/>
            </a:p>
          </p:txBody>
        </p:sp>
        <p:sp>
          <p:nvSpPr>
            <p:cNvPr id="117" name="Text Box 33"/>
            <p:cNvSpPr txBox="1">
              <a:spLocks noChangeArrowheads="1"/>
            </p:cNvSpPr>
            <p:nvPr/>
          </p:nvSpPr>
          <p:spPr bwMode="auto">
            <a:xfrm>
              <a:off x="4428898" y="3370812"/>
              <a:ext cx="784764" cy="3667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i="1" dirty="0" smtClean="0"/>
                <a:t>T</a:t>
              </a:r>
              <a:r>
                <a:rPr lang="en-US" altLang="zh-CN" sz="1800" dirty="0" smtClean="0"/>
                <a:t>(</a:t>
              </a:r>
              <a:r>
                <a:rPr lang="en-US" altLang="zh-CN" sz="1200" dirty="0" smtClean="0">
                  <a:sym typeface="MS Reference 2" pitchFamily="2" charset="2"/>
                </a:rPr>
                <a:t>n/16</a:t>
              </a:r>
              <a:r>
                <a:rPr lang="en-US" altLang="zh-CN" sz="1800" dirty="0" smtClean="0">
                  <a:sym typeface="MS Reference 2" pitchFamily="2" charset="2"/>
                </a:rPr>
                <a:t>)</a:t>
              </a:r>
              <a:endParaRPr lang="en-US" altLang="zh-CN" sz="1800" i="1" dirty="0"/>
            </a:p>
          </p:txBody>
        </p:sp>
        <p:sp>
          <p:nvSpPr>
            <p:cNvPr id="118" name="Text Box 33"/>
            <p:cNvSpPr txBox="1">
              <a:spLocks noChangeArrowheads="1"/>
            </p:cNvSpPr>
            <p:nvPr/>
          </p:nvSpPr>
          <p:spPr bwMode="auto">
            <a:xfrm>
              <a:off x="5327165" y="3400679"/>
              <a:ext cx="784764" cy="3667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i="1" dirty="0" smtClean="0"/>
                <a:t>T</a:t>
              </a:r>
              <a:r>
                <a:rPr lang="en-US" altLang="zh-CN" sz="1800" dirty="0" smtClean="0"/>
                <a:t>(</a:t>
              </a:r>
              <a:r>
                <a:rPr lang="en-US" altLang="zh-CN" sz="1200" dirty="0" smtClean="0">
                  <a:sym typeface="MS Reference 2" pitchFamily="2" charset="2"/>
                </a:rPr>
                <a:t>n/16</a:t>
              </a:r>
              <a:r>
                <a:rPr lang="en-US" altLang="zh-CN" sz="1800" dirty="0" smtClean="0">
                  <a:sym typeface="MS Reference 2" pitchFamily="2" charset="2"/>
                </a:rPr>
                <a:t>)</a:t>
              </a:r>
              <a:endParaRPr lang="en-US" altLang="zh-CN" sz="1800" i="1" dirty="0"/>
            </a:p>
          </p:txBody>
        </p:sp>
        <p:sp>
          <p:nvSpPr>
            <p:cNvPr id="119" name="Text Box 33"/>
            <p:cNvSpPr txBox="1">
              <a:spLocks noChangeArrowheads="1"/>
            </p:cNvSpPr>
            <p:nvPr/>
          </p:nvSpPr>
          <p:spPr bwMode="auto">
            <a:xfrm>
              <a:off x="6052550" y="3400679"/>
              <a:ext cx="784764" cy="3667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i="1" dirty="0" smtClean="0"/>
                <a:t>T</a:t>
              </a:r>
              <a:r>
                <a:rPr lang="en-US" altLang="zh-CN" sz="1800" dirty="0" smtClean="0"/>
                <a:t>(</a:t>
              </a:r>
              <a:r>
                <a:rPr lang="en-US" altLang="zh-CN" sz="1200" dirty="0" smtClean="0">
                  <a:sym typeface="MS Reference 2" pitchFamily="2" charset="2"/>
                </a:rPr>
                <a:t>n/16</a:t>
              </a:r>
              <a:r>
                <a:rPr lang="en-US" altLang="zh-CN" sz="1800" dirty="0" smtClean="0">
                  <a:sym typeface="MS Reference 2" pitchFamily="2" charset="2"/>
                </a:rPr>
                <a:t>)</a:t>
              </a:r>
              <a:endParaRPr lang="en-US" altLang="zh-CN" sz="1800" i="1" dirty="0"/>
            </a:p>
          </p:txBody>
        </p:sp>
        <p:sp>
          <p:nvSpPr>
            <p:cNvPr id="120" name="Text Box 33"/>
            <p:cNvSpPr txBox="1">
              <a:spLocks noChangeArrowheads="1"/>
            </p:cNvSpPr>
            <p:nvPr/>
          </p:nvSpPr>
          <p:spPr bwMode="auto">
            <a:xfrm>
              <a:off x="6698600" y="3400679"/>
              <a:ext cx="784764" cy="3667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i="1" dirty="0" smtClean="0"/>
                <a:t>T</a:t>
              </a:r>
              <a:r>
                <a:rPr lang="en-US" altLang="zh-CN" sz="1800" dirty="0" smtClean="0"/>
                <a:t>(</a:t>
              </a:r>
              <a:r>
                <a:rPr lang="en-US" altLang="zh-CN" sz="1200" dirty="0" smtClean="0">
                  <a:sym typeface="MS Reference 2" pitchFamily="2" charset="2"/>
                </a:rPr>
                <a:t>n/16</a:t>
              </a:r>
              <a:r>
                <a:rPr lang="en-US" altLang="zh-CN" sz="1800" dirty="0" smtClean="0">
                  <a:sym typeface="MS Reference 2" pitchFamily="2" charset="2"/>
                </a:rPr>
                <a:t>)</a:t>
              </a:r>
              <a:endParaRPr lang="en-US" altLang="zh-CN" sz="1800" i="1" dirty="0"/>
            </a:p>
          </p:txBody>
        </p:sp>
        <p:sp>
          <p:nvSpPr>
            <p:cNvPr id="121" name="Text Box 33"/>
            <p:cNvSpPr txBox="1">
              <a:spLocks noChangeArrowheads="1"/>
            </p:cNvSpPr>
            <p:nvPr/>
          </p:nvSpPr>
          <p:spPr bwMode="auto">
            <a:xfrm>
              <a:off x="7443249" y="3400679"/>
              <a:ext cx="784764" cy="3667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i="1" dirty="0" smtClean="0"/>
                <a:t>T</a:t>
              </a:r>
              <a:r>
                <a:rPr lang="en-US" altLang="zh-CN" sz="1800" dirty="0" smtClean="0"/>
                <a:t>(</a:t>
              </a:r>
              <a:r>
                <a:rPr lang="en-US" altLang="zh-CN" sz="1200" dirty="0" smtClean="0">
                  <a:sym typeface="MS Reference 2" pitchFamily="2" charset="2"/>
                </a:rPr>
                <a:t>n/16</a:t>
              </a:r>
              <a:r>
                <a:rPr lang="en-US" altLang="zh-CN" sz="1800" dirty="0" smtClean="0">
                  <a:sym typeface="MS Reference 2" pitchFamily="2" charset="2"/>
                </a:rPr>
                <a:t>)</a:t>
              </a:r>
              <a:endParaRPr lang="en-US" altLang="zh-CN" sz="1800" i="1" dirty="0"/>
            </a:p>
          </p:txBody>
        </p:sp>
        <p:sp>
          <p:nvSpPr>
            <p:cNvPr id="122" name="Text Box 33"/>
            <p:cNvSpPr txBox="1">
              <a:spLocks noChangeArrowheads="1"/>
            </p:cNvSpPr>
            <p:nvPr/>
          </p:nvSpPr>
          <p:spPr bwMode="auto">
            <a:xfrm>
              <a:off x="8228013" y="3400679"/>
              <a:ext cx="784764" cy="3667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i="1" dirty="0" smtClean="0"/>
                <a:t>T</a:t>
              </a:r>
              <a:r>
                <a:rPr lang="en-US" altLang="zh-CN" sz="1800" dirty="0" smtClean="0"/>
                <a:t>(</a:t>
              </a:r>
              <a:r>
                <a:rPr lang="en-US" altLang="zh-CN" sz="1200" dirty="0" smtClean="0">
                  <a:sym typeface="MS Reference 2" pitchFamily="2" charset="2"/>
                </a:rPr>
                <a:t>n/16</a:t>
              </a:r>
              <a:r>
                <a:rPr lang="en-US" altLang="zh-CN" sz="1800" dirty="0" smtClean="0">
                  <a:sym typeface="MS Reference 2" pitchFamily="2" charset="2"/>
                </a:rPr>
                <a:t>)</a:t>
              </a:r>
              <a:endParaRPr lang="en-US" altLang="zh-CN" sz="1800" i="1" dirty="0"/>
            </a:p>
          </p:txBody>
        </p:sp>
        <p:sp>
          <p:nvSpPr>
            <p:cNvPr id="123" name="Text Box 52"/>
            <p:cNvSpPr txBox="1">
              <a:spLocks noChangeArrowheads="1"/>
            </p:cNvSpPr>
            <p:nvPr/>
          </p:nvSpPr>
          <p:spPr bwMode="auto">
            <a:xfrm>
              <a:off x="4954784" y="2102924"/>
              <a:ext cx="961475" cy="366754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  <a:ln>
              <a:noFill/>
            </a:ln>
            <a:effectLst/>
            <a:extLst/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i="1" dirty="0"/>
                <a:t>c</a:t>
              </a:r>
              <a:r>
                <a:rPr lang="en-US" altLang="zh-CN" sz="1800" dirty="0"/>
                <a:t>(</a:t>
              </a:r>
              <a:r>
                <a:rPr lang="en-US" altLang="zh-CN" sz="1800" dirty="0">
                  <a:latin typeface="Trebuchet MS" panose="020B0603020202020204" pitchFamily="34" charset="0"/>
                  <a:sym typeface="MS Reference 2" pitchFamily="2" charset="2"/>
                </a:rPr>
                <a:t>¼ </a:t>
              </a:r>
              <a:r>
                <a:rPr lang="en-US" altLang="zh-CN" sz="1800" i="1" dirty="0">
                  <a:sym typeface="MS Reference 2" pitchFamily="2" charset="2"/>
                </a:rPr>
                <a:t>n</a:t>
              </a:r>
              <a:r>
                <a:rPr lang="en-US" altLang="zh-CN" sz="1800" dirty="0">
                  <a:sym typeface="MS Reference 2" pitchFamily="2" charset="2"/>
                </a:rPr>
                <a:t>)</a:t>
              </a:r>
              <a:r>
                <a:rPr lang="en-US" altLang="zh-CN" sz="1800" baseline="30000" dirty="0">
                  <a:sym typeface="MS Reference 2" pitchFamily="2" charset="2"/>
                </a:rPr>
                <a:t>2</a:t>
              </a:r>
              <a:endParaRPr lang="en-US" altLang="zh-CN" sz="1800" i="1" dirty="0"/>
            </a:p>
          </p:txBody>
        </p:sp>
        <p:sp>
          <p:nvSpPr>
            <p:cNvPr id="124" name="Text Box 52"/>
            <p:cNvSpPr txBox="1">
              <a:spLocks noChangeArrowheads="1"/>
            </p:cNvSpPr>
            <p:nvPr/>
          </p:nvSpPr>
          <p:spPr bwMode="auto">
            <a:xfrm>
              <a:off x="6812282" y="2083407"/>
              <a:ext cx="961475" cy="366754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  <a:ln>
              <a:noFill/>
            </a:ln>
            <a:effectLst/>
            <a:extLst/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i="1" dirty="0"/>
                <a:t>c</a:t>
              </a:r>
              <a:r>
                <a:rPr lang="en-US" altLang="zh-CN" sz="1800" dirty="0"/>
                <a:t>(</a:t>
              </a:r>
              <a:r>
                <a:rPr lang="en-US" altLang="zh-CN" sz="1800" dirty="0">
                  <a:latin typeface="Trebuchet MS" panose="020B0603020202020204" pitchFamily="34" charset="0"/>
                  <a:sym typeface="MS Reference 2" pitchFamily="2" charset="2"/>
                </a:rPr>
                <a:t>¼ </a:t>
              </a:r>
              <a:r>
                <a:rPr lang="en-US" altLang="zh-CN" sz="1800" i="1" dirty="0">
                  <a:sym typeface="MS Reference 2" pitchFamily="2" charset="2"/>
                </a:rPr>
                <a:t>n</a:t>
              </a:r>
              <a:r>
                <a:rPr lang="en-US" altLang="zh-CN" sz="1800" dirty="0">
                  <a:sym typeface="MS Reference 2" pitchFamily="2" charset="2"/>
                </a:rPr>
                <a:t>)</a:t>
              </a:r>
              <a:r>
                <a:rPr lang="en-US" altLang="zh-CN" sz="1800" baseline="30000" dirty="0">
                  <a:sym typeface="MS Reference 2" pitchFamily="2" charset="2"/>
                </a:rPr>
                <a:t>2</a:t>
              </a:r>
              <a:endParaRPr lang="en-US" altLang="zh-CN" sz="1800" i="1" dirty="0"/>
            </a:p>
          </p:txBody>
        </p:sp>
        <p:graphicFrame>
          <p:nvGraphicFramePr>
            <p:cNvPr id="36930" name="Object 7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49058945"/>
                </p:ext>
              </p:extLst>
            </p:nvPr>
          </p:nvGraphicFramePr>
          <p:xfrm>
            <a:off x="9125730" y="2062757"/>
            <a:ext cx="1062677" cy="5334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020" name="Equation" r:id="rId4" imgW="418918" imgH="393529" progId="Equation.3">
                    <p:embed/>
                  </p:oleObj>
                </mc:Choice>
                <mc:Fallback>
                  <p:oleObj name="Equation" r:id="rId4" imgW="418918" imgH="393529" progId="Equation.3">
                    <p:embed/>
                    <p:pic>
                      <p:nvPicPr>
                        <p:cNvPr id="0" name="Object 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5730" y="2062757"/>
                          <a:ext cx="1062677" cy="533459"/>
                        </a:xfrm>
                        <a:prstGeom prst="rect">
                          <a:avLst/>
                        </a:prstGeom>
                        <a:solidFill>
                          <a:schemeClr val="accent3">
                            <a:lumMod val="95000"/>
                          </a:schemeClr>
                        </a:solidFill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5" name="Line 77"/>
            <p:cNvSpPr>
              <a:spLocks noChangeShapeType="1"/>
            </p:cNvSpPr>
            <p:nvPr/>
          </p:nvSpPr>
          <p:spPr bwMode="auto">
            <a:xfrm flipV="1">
              <a:off x="8992093" y="3615015"/>
              <a:ext cx="355925" cy="30009"/>
            </a:xfrm>
            <a:prstGeom prst="line">
              <a:avLst/>
            </a:prstGeom>
            <a:noFill/>
            <a:ln w="9525">
              <a:solidFill>
                <a:srgbClr val="808000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6" name="Text Box 71"/>
            <p:cNvSpPr txBox="1">
              <a:spLocks noChangeArrowheads="1"/>
            </p:cNvSpPr>
            <p:nvPr/>
          </p:nvSpPr>
          <p:spPr bwMode="auto">
            <a:xfrm>
              <a:off x="9352265" y="3425967"/>
              <a:ext cx="156528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dirty="0" smtClean="0">
                  <a:solidFill>
                    <a:schemeClr val="tx2"/>
                  </a:solidFill>
                  <a:latin typeface="Aparajita" panose="020B0604020202020204" pitchFamily="34" charset="0"/>
                  <a:cs typeface="Aparajita" panose="020B0604020202020204" pitchFamily="34" charset="0"/>
                </a:rPr>
                <a:t>3</a:t>
              </a:r>
              <a:r>
                <a:rPr lang="en-US" altLang="zh-CN" sz="1800" baseline="30000" dirty="0" smtClean="0">
                  <a:solidFill>
                    <a:schemeClr val="tx2"/>
                  </a:solidFill>
                  <a:latin typeface="Aparajita" panose="020B0604020202020204" pitchFamily="34" charset="0"/>
                  <a:cs typeface="Aparajita" panose="020B0604020202020204" pitchFamily="34" charset="0"/>
                </a:rPr>
                <a:t>2</a:t>
              </a:r>
              <a:r>
                <a:rPr lang="en-US" altLang="zh-CN" sz="1800" dirty="0" smtClean="0">
                  <a:solidFill>
                    <a:schemeClr val="tx2"/>
                  </a:solidFill>
                  <a:latin typeface="Aparajita" panose="020B0604020202020204" pitchFamily="34" charset="0"/>
                  <a:cs typeface="Aparajita" panose="020B0604020202020204" pitchFamily="34" charset="0"/>
                </a:rPr>
                <a:t>T</a:t>
              </a:r>
              <a:r>
                <a:rPr lang="en-US" altLang="zh-CN" sz="1800" dirty="0">
                  <a:solidFill>
                    <a:schemeClr val="tx2"/>
                  </a:solidFill>
                  <a:latin typeface="Aparajita" panose="020B0604020202020204" pitchFamily="34" charset="0"/>
                  <a:cs typeface="Aparajita" panose="020B0604020202020204" pitchFamily="34" charset="0"/>
                </a:rPr>
                <a:t>(</a:t>
              </a:r>
              <a:r>
                <a:rPr lang="en-US" altLang="zh-CN" sz="1800" dirty="0">
                  <a:solidFill>
                    <a:schemeClr val="tx2"/>
                  </a:solidFill>
                  <a:latin typeface="Aparajita" panose="020B0604020202020204" pitchFamily="34" charset="0"/>
                  <a:cs typeface="Aparajita" panose="020B0604020202020204" pitchFamily="34" charset="0"/>
                  <a:sym typeface="Symbol" panose="05050102010706020507" pitchFamily="18" charset="2"/>
                </a:rPr>
                <a:t></a:t>
              </a:r>
              <a:r>
                <a:rPr lang="en-US" altLang="zh-CN" sz="1800" dirty="0" smtClean="0">
                  <a:solidFill>
                    <a:schemeClr val="tx2"/>
                  </a:solidFill>
                  <a:latin typeface="Aparajita" panose="020B0604020202020204" pitchFamily="34" charset="0"/>
                  <a:cs typeface="Aparajita" panose="020B0604020202020204" pitchFamily="34" charset="0"/>
                  <a:sym typeface="Symbol" panose="05050102010706020507" pitchFamily="18" charset="2"/>
                </a:rPr>
                <a:t>n/16)</a:t>
              </a:r>
              <a:endParaRPr lang="zh-CN" altLang="en-US" sz="18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1703388" y="4772431"/>
            <a:ext cx="7619231" cy="1295544"/>
            <a:chOff x="1703388" y="4772431"/>
            <a:chExt cx="7619231" cy="1295544"/>
          </a:xfrm>
        </p:grpSpPr>
        <p:sp>
          <p:nvSpPr>
            <p:cNvPr id="36869" name="Oval 2" descr="羊皮纸"/>
            <p:cNvSpPr>
              <a:spLocks noChangeArrowheads="1"/>
            </p:cNvSpPr>
            <p:nvPr/>
          </p:nvSpPr>
          <p:spPr bwMode="auto">
            <a:xfrm>
              <a:off x="1703388" y="4772431"/>
              <a:ext cx="7619231" cy="1295544"/>
            </a:xfrm>
            <a:prstGeom prst="ellipse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36939" name="Text Box 81"/>
            <p:cNvSpPr txBox="1">
              <a:spLocks noChangeArrowheads="1"/>
            </p:cNvSpPr>
            <p:nvPr/>
          </p:nvSpPr>
          <p:spPr bwMode="auto">
            <a:xfrm>
              <a:off x="3791118" y="5586910"/>
              <a:ext cx="4861795" cy="457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dirty="0"/>
                <a:t>Note: </a:t>
              </a:r>
            </a:p>
          </p:txBody>
        </p:sp>
        <p:graphicFrame>
          <p:nvGraphicFramePr>
            <p:cNvPr id="36940" name="Object 82"/>
            <p:cNvGraphicFramePr>
              <a:graphicFrameLocks noChangeAspect="1"/>
            </p:cNvGraphicFramePr>
            <p:nvPr>
              <p:extLst/>
            </p:nvPr>
          </p:nvGraphicFramePr>
          <p:xfrm>
            <a:off x="4540947" y="5509113"/>
            <a:ext cx="2249487" cy="5334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770" name="公式" r:id="rId5" imgW="799753" imgH="203112" progId="Equation.3">
                    <p:embed/>
                  </p:oleObj>
                </mc:Choice>
                <mc:Fallback>
                  <p:oleObj name="公式" r:id="rId5" imgW="799753" imgH="20311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40947" y="5509113"/>
                          <a:ext cx="2249487" cy="5334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6866" name="Text Box 4"/>
          <p:cNvSpPr txBox="1">
            <a:spLocks noChangeArrowheads="1"/>
          </p:cNvSpPr>
          <p:nvPr/>
        </p:nvSpPr>
        <p:spPr bwMode="auto">
          <a:xfrm>
            <a:off x="6559550" y="422275"/>
            <a:ext cx="4432994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3200" dirty="0">
                <a:solidFill>
                  <a:schemeClr val="tx2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T(n)=3T(</a:t>
            </a:r>
            <a:r>
              <a:rPr lang="en-US" altLang="zh-CN" sz="3200" dirty="0">
                <a:solidFill>
                  <a:schemeClr val="tx2"/>
                </a:solidFill>
                <a:latin typeface="Aparajita" panose="020B0604020202020204" pitchFamily="34" charset="0"/>
                <a:cs typeface="Aparajita" panose="020B0604020202020204" pitchFamily="34" charset="0"/>
                <a:sym typeface="Symbol" panose="05050102010706020507" pitchFamily="18" charset="2"/>
              </a:rPr>
              <a:t>n/4)+(n</a:t>
            </a:r>
            <a:r>
              <a:rPr lang="en-US" altLang="zh-CN" sz="3200" baseline="30000" dirty="0">
                <a:solidFill>
                  <a:schemeClr val="tx2"/>
                </a:solidFill>
                <a:latin typeface="Aparajita" panose="020B0604020202020204" pitchFamily="34" charset="0"/>
                <a:cs typeface="Aparajita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n-US" altLang="zh-CN" sz="3200" dirty="0">
                <a:solidFill>
                  <a:schemeClr val="tx2"/>
                </a:solidFill>
                <a:latin typeface="Aparajita" panose="020B0604020202020204" pitchFamily="34" charset="0"/>
                <a:cs typeface="Aparajita" panose="020B0604020202020204" pitchFamily="34" charset="0"/>
                <a:sym typeface="Symbol" panose="05050102010706020507" pitchFamily="18" charset="2"/>
              </a:rPr>
              <a:t>)</a:t>
            </a:r>
            <a:endParaRPr lang="en-US" altLang="zh-CN" sz="3200" dirty="0">
              <a:solidFill>
                <a:schemeClr val="tx2"/>
              </a:solidFill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5476721" y="1114425"/>
            <a:ext cx="5805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i="1" dirty="0"/>
              <a:t>cn</a:t>
            </a:r>
            <a:r>
              <a:rPr lang="en-US" altLang="zh-CN" sz="1800" baseline="30000" dirty="0"/>
              <a:t>2</a:t>
            </a:r>
            <a:endParaRPr lang="en-US" altLang="zh-CN" sz="1800" i="1" dirty="0"/>
          </a:p>
        </p:txBody>
      </p:sp>
      <p:grpSp>
        <p:nvGrpSpPr>
          <p:cNvPr id="11" name="组合 10"/>
          <p:cNvGrpSpPr/>
          <p:nvPr/>
        </p:nvGrpSpPr>
        <p:grpSpPr>
          <a:xfrm>
            <a:off x="2429029" y="3705513"/>
            <a:ext cx="6240513" cy="533459"/>
            <a:chOff x="2429029" y="3705513"/>
            <a:chExt cx="6240513" cy="533459"/>
          </a:xfrm>
        </p:grpSpPr>
        <p:sp>
          <p:nvSpPr>
            <p:cNvPr id="36899" name="Line 41"/>
            <p:cNvSpPr>
              <a:spLocks noChangeShapeType="1"/>
            </p:cNvSpPr>
            <p:nvPr/>
          </p:nvSpPr>
          <p:spPr bwMode="auto">
            <a:xfrm flipH="1">
              <a:off x="2429029" y="3705513"/>
              <a:ext cx="72564" cy="5334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900" name="Line 42"/>
            <p:cNvSpPr>
              <a:spLocks noChangeShapeType="1"/>
            </p:cNvSpPr>
            <p:nvPr/>
          </p:nvSpPr>
          <p:spPr bwMode="auto">
            <a:xfrm>
              <a:off x="2646721" y="3705513"/>
              <a:ext cx="0" cy="5334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901" name="Line 43"/>
            <p:cNvSpPr>
              <a:spLocks noChangeShapeType="1"/>
            </p:cNvSpPr>
            <p:nvPr/>
          </p:nvSpPr>
          <p:spPr bwMode="auto">
            <a:xfrm>
              <a:off x="2791850" y="3705513"/>
              <a:ext cx="72564" cy="5334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902" name="Line 44"/>
            <p:cNvSpPr>
              <a:spLocks noChangeShapeType="1"/>
            </p:cNvSpPr>
            <p:nvPr/>
          </p:nvSpPr>
          <p:spPr bwMode="auto">
            <a:xfrm flipH="1">
              <a:off x="8234157" y="3705513"/>
              <a:ext cx="72564" cy="5334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903" name="Line 45"/>
            <p:cNvSpPr>
              <a:spLocks noChangeShapeType="1"/>
            </p:cNvSpPr>
            <p:nvPr/>
          </p:nvSpPr>
          <p:spPr bwMode="auto">
            <a:xfrm>
              <a:off x="8451850" y="3705513"/>
              <a:ext cx="0" cy="5334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904" name="Line 46"/>
            <p:cNvSpPr>
              <a:spLocks noChangeShapeType="1"/>
            </p:cNvSpPr>
            <p:nvPr/>
          </p:nvSpPr>
          <p:spPr bwMode="auto">
            <a:xfrm>
              <a:off x="8596978" y="3705513"/>
              <a:ext cx="72564" cy="5334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905" name="Text Box 47"/>
            <p:cNvSpPr txBox="1">
              <a:spLocks noChangeArrowheads="1"/>
            </p:cNvSpPr>
            <p:nvPr/>
          </p:nvSpPr>
          <p:spPr bwMode="auto">
            <a:xfrm>
              <a:off x="3590055" y="3781721"/>
              <a:ext cx="943333" cy="3667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800" b="1"/>
                <a:t>……</a:t>
              </a:r>
            </a:p>
          </p:txBody>
        </p:sp>
        <p:sp>
          <p:nvSpPr>
            <p:cNvPr id="36906" name="Line 48"/>
            <p:cNvSpPr>
              <a:spLocks noChangeShapeType="1"/>
            </p:cNvSpPr>
            <p:nvPr/>
          </p:nvSpPr>
          <p:spPr bwMode="auto">
            <a:xfrm flipH="1">
              <a:off x="5259029" y="3705513"/>
              <a:ext cx="72564" cy="5334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907" name="Line 49"/>
            <p:cNvSpPr>
              <a:spLocks noChangeShapeType="1"/>
            </p:cNvSpPr>
            <p:nvPr/>
          </p:nvSpPr>
          <p:spPr bwMode="auto">
            <a:xfrm>
              <a:off x="5476721" y="3705513"/>
              <a:ext cx="0" cy="5334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908" name="Line 50"/>
            <p:cNvSpPr>
              <a:spLocks noChangeShapeType="1"/>
            </p:cNvSpPr>
            <p:nvPr/>
          </p:nvSpPr>
          <p:spPr bwMode="auto">
            <a:xfrm>
              <a:off x="5621850" y="3705513"/>
              <a:ext cx="72564" cy="5334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909" name="Text Box 51"/>
            <p:cNvSpPr txBox="1">
              <a:spLocks noChangeArrowheads="1"/>
            </p:cNvSpPr>
            <p:nvPr/>
          </p:nvSpPr>
          <p:spPr bwMode="auto">
            <a:xfrm>
              <a:off x="6492619" y="3781721"/>
              <a:ext cx="943333" cy="3667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800" b="1"/>
                <a:t>……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009541" y="1419259"/>
            <a:ext cx="4990295" cy="1020279"/>
            <a:chOff x="3009541" y="1419259"/>
            <a:chExt cx="4990295" cy="1020279"/>
          </a:xfrm>
        </p:grpSpPr>
        <p:sp>
          <p:nvSpPr>
            <p:cNvPr id="36910" name="Text Box 52"/>
            <p:cNvSpPr txBox="1">
              <a:spLocks noChangeArrowheads="1"/>
            </p:cNvSpPr>
            <p:nvPr/>
          </p:nvSpPr>
          <p:spPr bwMode="auto">
            <a:xfrm>
              <a:off x="3009541" y="2070206"/>
              <a:ext cx="961475" cy="3667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i="1"/>
                <a:t>c</a:t>
              </a:r>
              <a:r>
                <a:rPr lang="en-US" altLang="zh-CN" sz="1800"/>
                <a:t>(</a:t>
              </a:r>
              <a:r>
                <a:rPr lang="en-US" altLang="zh-CN" sz="1800">
                  <a:latin typeface="Trebuchet MS" panose="020B0603020202020204" pitchFamily="34" charset="0"/>
                  <a:sym typeface="MS Reference 2" pitchFamily="2" charset="2"/>
                </a:rPr>
                <a:t>¼ </a:t>
              </a:r>
              <a:r>
                <a:rPr lang="en-US" altLang="zh-CN" sz="1800" i="1">
                  <a:sym typeface="MS Reference 2" pitchFamily="2" charset="2"/>
                </a:rPr>
                <a:t>n</a:t>
              </a:r>
              <a:r>
                <a:rPr lang="en-US" altLang="zh-CN" sz="1800">
                  <a:sym typeface="MS Reference 2" pitchFamily="2" charset="2"/>
                </a:rPr>
                <a:t>)</a:t>
              </a:r>
              <a:r>
                <a:rPr lang="en-US" altLang="zh-CN" sz="1800" baseline="30000">
                  <a:sym typeface="MS Reference 2" pitchFamily="2" charset="2"/>
                </a:rPr>
                <a:t>2</a:t>
              </a:r>
              <a:endParaRPr lang="en-US" altLang="zh-CN" sz="1800" i="1"/>
            </a:p>
          </p:txBody>
        </p:sp>
        <p:sp>
          <p:nvSpPr>
            <p:cNvPr id="36911" name="Text Box 53"/>
            <p:cNvSpPr txBox="1">
              <a:spLocks noChangeArrowheads="1"/>
            </p:cNvSpPr>
            <p:nvPr/>
          </p:nvSpPr>
          <p:spPr bwMode="auto">
            <a:xfrm>
              <a:off x="5113901" y="2025751"/>
              <a:ext cx="943333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i="1"/>
                <a:t>c</a:t>
              </a:r>
              <a:r>
                <a:rPr lang="en-US" altLang="zh-CN" sz="1800"/>
                <a:t>(</a:t>
              </a:r>
              <a:r>
                <a:rPr lang="en-US" altLang="zh-CN" sz="1800">
                  <a:sym typeface="MS Reference 2" pitchFamily="2" charset="2"/>
                </a:rPr>
                <a:t>¼ </a:t>
              </a:r>
              <a:r>
                <a:rPr lang="en-US" altLang="zh-CN" sz="1800" i="1">
                  <a:sym typeface="MS Reference 2" pitchFamily="2" charset="2"/>
                </a:rPr>
                <a:t>n</a:t>
              </a:r>
              <a:r>
                <a:rPr lang="en-US" altLang="zh-CN" sz="1800">
                  <a:sym typeface="MS Reference 2" pitchFamily="2" charset="2"/>
                </a:rPr>
                <a:t>)</a:t>
              </a:r>
              <a:r>
                <a:rPr lang="en-US" altLang="zh-CN" sz="1800" baseline="30000">
                  <a:sym typeface="MS Reference 2" pitchFamily="2" charset="2"/>
                </a:rPr>
                <a:t>2</a:t>
              </a:r>
            </a:p>
          </p:txBody>
        </p:sp>
        <p:sp>
          <p:nvSpPr>
            <p:cNvPr id="36912" name="Text Box 54"/>
            <p:cNvSpPr txBox="1">
              <a:spLocks noChangeArrowheads="1"/>
            </p:cNvSpPr>
            <p:nvPr/>
          </p:nvSpPr>
          <p:spPr bwMode="auto">
            <a:xfrm>
              <a:off x="7073131" y="2070206"/>
              <a:ext cx="926705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i="1"/>
                <a:t>c</a:t>
              </a:r>
              <a:r>
                <a:rPr lang="en-US" altLang="zh-CN" sz="1800"/>
                <a:t>(</a:t>
              </a:r>
              <a:r>
                <a:rPr lang="en-US" altLang="zh-CN" sz="1800">
                  <a:sym typeface="MS Reference 2" pitchFamily="2" charset="2"/>
                </a:rPr>
                <a:t>¼ </a:t>
              </a:r>
              <a:r>
                <a:rPr lang="en-US" altLang="zh-CN" sz="1800" i="1">
                  <a:sym typeface="MS Reference 2" pitchFamily="2" charset="2"/>
                </a:rPr>
                <a:t>n</a:t>
              </a:r>
              <a:r>
                <a:rPr lang="en-US" altLang="zh-CN" sz="1800">
                  <a:sym typeface="MS Reference 2" pitchFamily="2" charset="2"/>
                </a:rPr>
                <a:t>)</a:t>
              </a:r>
              <a:r>
                <a:rPr lang="en-US" altLang="zh-CN" sz="1800" baseline="30000">
                  <a:sym typeface="MS Reference 2" pitchFamily="2" charset="2"/>
                </a:rPr>
                <a:t>2</a:t>
              </a:r>
            </a:p>
          </p:txBody>
        </p:sp>
        <p:sp>
          <p:nvSpPr>
            <p:cNvPr id="36913" name="Line 55"/>
            <p:cNvSpPr>
              <a:spLocks noChangeShapeType="1"/>
            </p:cNvSpPr>
            <p:nvPr/>
          </p:nvSpPr>
          <p:spPr bwMode="auto">
            <a:xfrm flipH="1">
              <a:off x="3807747" y="1419259"/>
              <a:ext cx="1741539" cy="6858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914" name="Line 56"/>
            <p:cNvSpPr>
              <a:spLocks noChangeShapeType="1"/>
            </p:cNvSpPr>
            <p:nvPr/>
          </p:nvSpPr>
          <p:spPr bwMode="auto">
            <a:xfrm flipH="1">
              <a:off x="5549286" y="1419259"/>
              <a:ext cx="145128" cy="6858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915" name="Line 57"/>
            <p:cNvSpPr>
              <a:spLocks noChangeShapeType="1"/>
            </p:cNvSpPr>
            <p:nvPr/>
          </p:nvSpPr>
          <p:spPr bwMode="auto">
            <a:xfrm>
              <a:off x="5839542" y="1419259"/>
              <a:ext cx="1523846" cy="7620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127448" y="1266842"/>
            <a:ext cx="870769" cy="4039049"/>
            <a:chOff x="1703388" y="1266842"/>
            <a:chExt cx="870769" cy="4039049"/>
          </a:xfrm>
        </p:grpSpPr>
        <p:sp>
          <p:nvSpPr>
            <p:cNvPr id="36925" name="Text Box 67"/>
            <p:cNvSpPr txBox="1">
              <a:spLocks noChangeArrowheads="1"/>
            </p:cNvSpPr>
            <p:nvPr/>
          </p:nvSpPr>
          <p:spPr bwMode="auto">
            <a:xfrm>
              <a:off x="1703388" y="2867220"/>
              <a:ext cx="870769" cy="3667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solidFill>
                    <a:srgbClr val="FF0000"/>
                  </a:solidFill>
                </a:rPr>
                <a:t>log</a:t>
              </a:r>
              <a:r>
                <a:rPr lang="en-US" altLang="zh-CN" sz="1800" b="1" baseline="-25000">
                  <a:solidFill>
                    <a:srgbClr val="FF0000"/>
                  </a:solidFill>
                </a:rPr>
                <a:t>4</a:t>
              </a:r>
              <a:r>
                <a:rPr lang="en-US" altLang="zh-CN" sz="1800" b="1" i="1">
                  <a:solidFill>
                    <a:srgbClr val="FF0000"/>
                  </a:solidFill>
                </a:rPr>
                <a:t>n</a:t>
              </a:r>
              <a:endParaRPr lang="en-US" altLang="zh-CN" sz="1800" b="1">
                <a:solidFill>
                  <a:srgbClr val="FF0000"/>
                </a:solidFill>
              </a:endParaRPr>
            </a:p>
          </p:txBody>
        </p:sp>
        <p:sp>
          <p:nvSpPr>
            <p:cNvPr id="36926" name="Line 68"/>
            <p:cNvSpPr>
              <a:spLocks noChangeShapeType="1"/>
            </p:cNvSpPr>
            <p:nvPr/>
          </p:nvSpPr>
          <p:spPr bwMode="auto">
            <a:xfrm flipV="1">
              <a:off x="1993644" y="1266842"/>
              <a:ext cx="0" cy="1600378"/>
            </a:xfrm>
            <a:prstGeom prst="line">
              <a:avLst/>
            </a:prstGeom>
            <a:noFill/>
            <a:ln w="9525">
              <a:solidFill>
                <a:srgbClr val="FF99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927" name="Line 69"/>
            <p:cNvSpPr>
              <a:spLocks noChangeShapeType="1"/>
            </p:cNvSpPr>
            <p:nvPr/>
          </p:nvSpPr>
          <p:spPr bwMode="auto">
            <a:xfrm>
              <a:off x="1993644" y="3248262"/>
              <a:ext cx="0" cy="2057629"/>
            </a:xfrm>
            <a:prstGeom prst="line">
              <a:avLst/>
            </a:prstGeom>
            <a:noFill/>
            <a:ln w="9525">
              <a:solidFill>
                <a:srgbClr val="FF99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6929" name="Text Box 71"/>
          <p:cNvSpPr txBox="1">
            <a:spLocks noChangeArrowheads="1"/>
          </p:cNvSpPr>
          <p:nvPr/>
        </p:nvSpPr>
        <p:spPr bwMode="auto">
          <a:xfrm>
            <a:off x="9322619" y="1876510"/>
            <a:ext cx="798205" cy="366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36932" name="Text Box 74"/>
          <p:cNvSpPr txBox="1">
            <a:spLocks noChangeArrowheads="1"/>
          </p:cNvSpPr>
          <p:nvPr/>
        </p:nvSpPr>
        <p:spPr bwMode="auto">
          <a:xfrm rot="5400000">
            <a:off x="9337521" y="4206723"/>
            <a:ext cx="60966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 b="1" dirty="0">
                <a:ea typeface="MS PMincho" panose="02020600040205080304" pitchFamily="18" charset="-128"/>
              </a:rPr>
              <a:t>…</a:t>
            </a:r>
            <a:endParaRPr lang="zh-CN" altLang="en-US" sz="1800" b="1" dirty="0"/>
          </a:p>
        </p:txBody>
      </p:sp>
      <p:grpSp>
        <p:nvGrpSpPr>
          <p:cNvPr id="3" name="组合 2"/>
          <p:cNvGrpSpPr/>
          <p:nvPr/>
        </p:nvGrpSpPr>
        <p:grpSpPr>
          <a:xfrm>
            <a:off x="6274927" y="1114425"/>
            <a:ext cx="4136153" cy="366754"/>
            <a:chOff x="6274927" y="1114425"/>
            <a:chExt cx="4136153" cy="366754"/>
          </a:xfrm>
        </p:grpSpPr>
        <p:sp>
          <p:nvSpPr>
            <p:cNvPr id="36928" name="Text Box 70"/>
            <p:cNvSpPr txBox="1">
              <a:spLocks noChangeArrowheads="1"/>
            </p:cNvSpPr>
            <p:nvPr/>
          </p:nvSpPr>
          <p:spPr bwMode="auto">
            <a:xfrm>
              <a:off x="9395183" y="1114425"/>
              <a:ext cx="1015897" cy="3667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b="1" i="1"/>
                <a:t>cn</a:t>
              </a:r>
              <a:r>
                <a:rPr lang="en-US" altLang="zh-CN" sz="1800" b="1" baseline="30000"/>
                <a:t>2</a:t>
              </a:r>
              <a:endParaRPr lang="en-US" altLang="zh-CN" sz="1800" b="1" i="1"/>
            </a:p>
          </p:txBody>
        </p:sp>
        <p:sp>
          <p:nvSpPr>
            <p:cNvPr id="36934" name="Line 76"/>
            <p:cNvSpPr>
              <a:spLocks noChangeShapeType="1"/>
            </p:cNvSpPr>
            <p:nvPr/>
          </p:nvSpPr>
          <p:spPr bwMode="auto">
            <a:xfrm>
              <a:off x="6274927" y="1266842"/>
              <a:ext cx="3047692" cy="0"/>
            </a:xfrm>
            <a:prstGeom prst="line">
              <a:avLst/>
            </a:prstGeom>
            <a:noFill/>
            <a:ln w="9525">
              <a:solidFill>
                <a:srgbClr val="808000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016465" y="1952718"/>
            <a:ext cx="1959231" cy="533459"/>
            <a:chOff x="8016465" y="1952718"/>
            <a:chExt cx="1959231" cy="533459"/>
          </a:xfrm>
        </p:grpSpPr>
        <p:graphicFrame>
          <p:nvGraphicFramePr>
            <p:cNvPr id="36930" name="Object 72"/>
            <p:cNvGraphicFramePr>
              <a:graphicFrameLocks noChangeAspect="1"/>
            </p:cNvGraphicFramePr>
            <p:nvPr>
              <p:extLst/>
            </p:nvPr>
          </p:nvGraphicFramePr>
          <p:xfrm>
            <a:off x="9322619" y="1952718"/>
            <a:ext cx="653077" cy="5334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771" name="Equation" r:id="rId7" imgW="418918" imgH="393529" progId="Equation.3">
                    <p:embed/>
                  </p:oleObj>
                </mc:Choice>
                <mc:Fallback>
                  <p:oleObj name="Equation" r:id="rId7" imgW="418918" imgH="39352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22619" y="1952718"/>
                          <a:ext cx="653077" cy="5334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935" name="Line 77"/>
            <p:cNvSpPr>
              <a:spLocks noChangeShapeType="1"/>
            </p:cNvSpPr>
            <p:nvPr/>
          </p:nvSpPr>
          <p:spPr bwMode="auto">
            <a:xfrm>
              <a:off x="8016465" y="2257552"/>
              <a:ext cx="1233590" cy="0"/>
            </a:xfrm>
            <a:prstGeom prst="line">
              <a:avLst/>
            </a:prstGeom>
            <a:noFill/>
            <a:ln w="9525">
              <a:solidFill>
                <a:srgbClr val="808000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887234" y="3248262"/>
            <a:ext cx="1306154" cy="609668"/>
            <a:chOff x="8887234" y="3248262"/>
            <a:chExt cx="1306154" cy="609668"/>
          </a:xfrm>
        </p:grpSpPr>
        <p:graphicFrame>
          <p:nvGraphicFramePr>
            <p:cNvPr id="36931" name="Object 73"/>
            <p:cNvGraphicFramePr>
              <a:graphicFrameLocks noChangeAspect="1"/>
            </p:cNvGraphicFramePr>
            <p:nvPr>
              <p:extLst/>
            </p:nvPr>
          </p:nvGraphicFramePr>
          <p:xfrm>
            <a:off x="9322619" y="3248262"/>
            <a:ext cx="870769" cy="6096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772" name="Equation" r:id="rId9" imgW="609600" imgH="469900" progId="Equation.3">
                    <p:embed/>
                  </p:oleObj>
                </mc:Choice>
                <mc:Fallback>
                  <p:oleObj name="Equation" r:id="rId9" imgW="609600" imgH="4699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22619" y="3248262"/>
                          <a:ext cx="870769" cy="6096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936" name="Line 78"/>
            <p:cNvSpPr>
              <a:spLocks noChangeShapeType="1"/>
            </p:cNvSpPr>
            <p:nvPr/>
          </p:nvSpPr>
          <p:spPr bwMode="auto">
            <a:xfrm>
              <a:off x="8887234" y="3553096"/>
              <a:ext cx="362821" cy="0"/>
            </a:xfrm>
            <a:prstGeom prst="line">
              <a:avLst/>
            </a:prstGeom>
            <a:noFill/>
            <a:ln w="9525">
              <a:solidFill>
                <a:srgbClr val="808000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9032363" y="5001057"/>
            <a:ext cx="1668975" cy="509645"/>
            <a:chOff x="9032363" y="5001057"/>
            <a:chExt cx="1668975" cy="509645"/>
          </a:xfrm>
        </p:grpSpPr>
        <p:graphicFrame>
          <p:nvGraphicFramePr>
            <p:cNvPr id="36933" name="Object 75"/>
            <p:cNvGraphicFramePr>
              <a:graphicFrameLocks noChangeAspect="1"/>
            </p:cNvGraphicFramePr>
            <p:nvPr>
              <p:extLst/>
            </p:nvPr>
          </p:nvGraphicFramePr>
          <p:xfrm>
            <a:off x="9395183" y="5001057"/>
            <a:ext cx="1306155" cy="5096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773" name="Equation" r:id="rId11" imgW="545863" imgH="228501" progId="Equation.3">
                    <p:embed/>
                  </p:oleObj>
                </mc:Choice>
                <mc:Fallback>
                  <p:oleObj name="Equation" r:id="rId11" imgW="545863" imgH="22850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95183" y="5001057"/>
                          <a:ext cx="1306155" cy="5096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937" name="Line 79"/>
            <p:cNvSpPr>
              <a:spLocks noChangeShapeType="1"/>
            </p:cNvSpPr>
            <p:nvPr/>
          </p:nvSpPr>
          <p:spPr bwMode="auto">
            <a:xfrm>
              <a:off x="9032363" y="5229682"/>
              <a:ext cx="290256" cy="0"/>
            </a:xfrm>
            <a:prstGeom prst="line">
              <a:avLst/>
            </a:prstGeom>
            <a:noFill/>
            <a:ln w="9525">
              <a:solidFill>
                <a:srgbClr val="808000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6938" name="Text Box 80"/>
          <p:cNvSpPr txBox="1">
            <a:spLocks noChangeArrowheads="1"/>
          </p:cNvSpPr>
          <p:nvPr/>
        </p:nvSpPr>
        <p:spPr bwMode="auto">
          <a:xfrm>
            <a:off x="8524415" y="5618112"/>
            <a:ext cx="2176923" cy="457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i="1" dirty="0">
                <a:solidFill>
                  <a:srgbClr val="FF0000"/>
                </a:solidFill>
              </a:rPr>
              <a:t>Total: </a:t>
            </a:r>
            <a:r>
              <a:rPr lang="en-US" altLang="zh-CN" sz="2400" b="1" i="1" dirty="0">
                <a:solidFill>
                  <a:srgbClr val="FF0000"/>
                </a:solidFill>
                <a:sym typeface="Symbol" panose="05050102010706020507" pitchFamily="18" charset="2"/>
              </a:rPr>
              <a:t></a:t>
            </a:r>
            <a:r>
              <a:rPr lang="en-US" altLang="zh-CN" sz="2400" b="1" i="1" dirty="0">
                <a:solidFill>
                  <a:srgbClr val="FF0000"/>
                </a:solidFill>
              </a:rPr>
              <a:t>(n</a:t>
            </a:r>
            <a:r>
              <a:rPr lang="en-US" altLang="zh-CN" sz="2400" b="1" i="1" baseline="30000" dirty="0">
                <a:solidFill>
                  <a:srgbClr val="FF0000"/>
                </a:solidFill>
              </a:rPr>
              <a:t>2</a:t>
            </a:r>
            <a:r>
              <a:rPr lang="en-US" altLang="zh-CN" sz="2400" b="1" i="1" dirty="0">
                <a:solidFill>
                  <a:srgbClr val="FF0000"/>
                </a:solidFill>
              </a:rPr>
              <a:t>)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1962653" y="2409969"/>
            <a:ext cx="7195185" cy="1316184"/>
            <a:chOff x="1962653" y="2409969"/>
            <a:chExt cx="7195185" cy="1316184"/>
          </a:xfrm>
        </p:grpSpPr>
        <p:sp>
          <p:nvSpPr>
            <p:cNvPr id="36897" name="Text Box 33"/>
            <p:cNvSpPr txBox="1">
              <a:spLocks noChangeArrowheads="1"/>
            </p:cNvSpPr>
            <p:nvPr/>
          </p:nvSpPr>
          <p:spPr bwMode="auto">
            <a:xfrm>
              <a:off x="1962653" y="3286366"/>
              <a:ext cx="1129279" cy="3667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i="1" dirty="0"/>
                <a:t>c</a:t>
              </a:r>
              <a:r>
                <a:rPr lang="en-US" altLang="zh-CN" sz="1800" dirty="0"/>
                <a:t>(</a:t>
              </a:r>
              <a:r>
                <a:rPr lang="en-US" altLang="zh-CN" sz="1200" dirty="0">
                  <a:sym typeface="MS Reference 2" pitchFamily="2" charset="2"/>
                </a:rPr>
                <a:t>(1/16)</a:t>
              </a:r>
              <a:r>
                <a:rPr lang="en-US" altLang="zh-CN" sz="1800" i="1" dirty="0">
                  <a:sym typeface="MS Reference 2" pitchFamily="2" charset="2"/>
                </a:rPr>
                <a:t>n</a:t>
              </a:r>
              <a:r>
                <a:rPr lang="en-US" altLang="zh-CN" sz="1800" dirty="0">
                  <a:sym typeface="MS Reference 2" pitchFamily="2" charset="2"/>
                </a:rPr>
                <a:t>)</a:t>
              </a:r>
              <a:r>
                <a:rPr lang="en-US" altLang="zh-CN" sz="1800" baseline="30000" dirty="0">
                  <a:sym typeface="MS Reference 2" pitchFamily="2" charset="2"/>
                </a:rPr>
                <a:t>2</a:t>
              </a:r>
              <a:endParaRPr lang="en-US" altLang="zh-CN" sz="1800" i="1" dirty="0"/>
            </a:p>
          </p:txBody>
        </p:sp>
        <p:sp>
          <p:nvSpPr>
            <p:cNvPr id="36898" name="Text Box 36"/>
            <p:cNvSpPr txBox="1">
              <a:spLocks noChangeArrowheads="1"/>
            </p:cNvSpPr>
            <p:nvPr/>
          </p:nvSpPr>
          <p:spPr bwMode="auto">
            <a:xfrm>
              <a:off x="5029243" y="3421319"/>
              <a:ext cx="1200331" cy="3048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400" i="1" dirty="0"/>
                <a:t>c</a:t>
              </a:r>
              <a:r>
                <a:rPr lang="en-US" altLang="zh-CN" sz="1400" dirty="0"/>
                <a:t>((1/16)</a:t>
              </a:r>
              <a:r>
                <a:rPr lang="en-US" altLang="zh-CN" sz="1400" i="1" dirty="0">
                  <a:sym typeface="MS Reference 2" pitchFamily="2" charset="2"/>
                </a:rPr>
                <a:t>n</a:t>
              </a:r>
              <a:r>
                <a:rPr lang="en-US" altLang="zh-CN" sz="1400" dirty="0">
                  <a:sym typeface="MS Reference 2" pitchFamily="2" charset="2"/>
                </a:rPr>
                <a:t>)</a:t>
              </a:r>
              <a:r>
                <a:rPr lang="en-US" altLang="zh-CN" sz="1400" baseline="30000" dirty="0">
                  <a:sym typeface="MS Reference 2" pitchFamily="2" charset="2"/>
                </a:rPr>
                <a:t>2</a:t>
              </a:r>
              <a:endParaRPr lang="en-US" altLang="zh-CN" sz="1400" i="1" dirty="0"/>
            </a:p>
          </p:txBody>
        </p:sp>
        <p:sp>
          <p:nvSpPr>
            <p:cNvPr id="36916" name="Line 58"/>
            <p:cNvSpPr>
              <a:spLocks noChangeShapeType="1"/>
            </p:cNvSpPr>
            <p:nvPr/>
          </p:nvSpPr>
          <p:spPr bwMode="auto">
            <a:xfrm flipH="1">
              <a:off x="2719285" y="2409969"/>
              <a:ext cx="580513" cy="9145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917" name="Line 59"/>
            <p:cNvSpPr>
              <a:spLocks noChangeShapeType="1"/>
            </p:cNvSpPr>
            <p:nvPr/>
          </p:nvSpPr>
          <p:spPr bwMode="auto">
            <a:xfrm flipH="1">
              <a:off x="3372362" y="2409969"/>
              <a:ext cx="72564" cy="9145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918" name="Line 60"/>
            <p:cNvSpPr>
              <a:spLocks noChangeShapeType="1"/>
            </p:cNvSpPr>
            <p:nvPr/>
          </p:nvSpPr>
          <p:spPr bwMode="auto">
            <a:xfrm>
              <a:off x="3590055" y="2409969"/>
              <a:ext cx="507949" cy="990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919" name="Line 61"/>
            <p:cNvSpPr>
              <a:spLocks noChangeShapeType="1"/>
            </p:cNvSpPr>
            <p:nvPr/>
          </p:nvSpPr>
          <p:spPr bwMode="auto">
            <a:xfrm flipH="1">
              <a:off x="4823645" y="2409969"/>
              <a:ext cx="580513" cy="9145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920" name="Line 62"/>
            <p:cNvSpPr>
              <a:spLocks noChangeShapeType="1"/>
            </p:cNvSpPr>
            <p:nvPr/>
          </p:nvSpPr>
          <p:spPr bwMode="auto">
            <a:xfrm flipH="1">
              <a:off x="5476721" y="2409969"/>
              <a:ext cx="72564" cy="990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921" name="Line 63"/>
            <p:cNvSpPr>
              <a:spLocks noChangeShapeType="1"/>
            </p:cNvSpPr>
            <p:nvPr/>
          </p:nvSpPr>
          <p:spPr bwMode="auto">
            <a:xfrm>
              <a:off x="5694414" y="2409969"/>
              <a:ext cx="507949" cy="990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922" name="Line 64"/>
            <p:cNvSpPr>
              <a:spLocks noChangeShapeType="1"/>
            </p:cNvSpPr>
            <p:nvPr/>
          </p:nvSpPr>
          <p:spPr bwMode="auto">
            <a:xfrm flipH="1">
              <a:off x="6928004" y="2409969"/>
              <a:ext cx="507949" cy="990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923" name="Line 65"/>
            <p:cNvSpPr>
              <a:spLocks noChangeShapeType="1"/>
            </p:cNvSpPr>
            <p:nvPr/>
          </p:nvSpPr>
          <p:spPr bwMode="auto">
            <a:xfrm>
              <a:off x="7581081" y="2409969"/>
              <a:ext cx="72564" cy="990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924" name="Line 66"/>
            <p:cNvSpPr>
              <a:spLocks noChangeShapeType="1"/>
            </p:cNvSpPr>
            <p:nvPr/>
          </p:nvSpPr>
          <p:spPr bwMode="auto">
            <a:xfrm>
              <a:off x="7726209" y="2409969"/>
              <a:ext cx="725641" cy="990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941" name="Text Box 83"/>
            <p:cNvSpPr txBox="1">
              <a:spLocks noChangeArrowheads="1"/>
            </p:cNvSpPr>
            <p:nvPr/>
          </p:nvSpPr>
          <p:spPr bwMode="auto">
            <a:xfrm>
              <a:off x="2927907" y="3286366"/>
              <a:ext cx="1129279" cy="3667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i="1"/>
                <a:t>c</a:t>
              </a:r>
              <a:r>
                <a:rPr lang="en-US" altLang="zh-CN" sz="1800"/>
                <a:t>(</a:t>
              </a:r>
              <a:r>
                <a:rPr lang="en-US" altLang="zh-CN" sz="1200">
                  <a:sym typeface="MS Reference 2" pitchFamily="2" charset="2"/>
                </a:rPr>
                <a:t>(1/16)</a:t>
              </a:r>
              <a:r>
                <a:rPr lang="en-US" altLang="zh-CN" sz="1800" i="1">
                  <a:sym typeface="MS Reference 2" pitchFamily="2" charset="2"/>
                </a:rPr>
                <a:t>n</a:t>
              </a:r>
              <a:r>
                <a:rPr lang="en-US" altLang="zh-CN" sz="1800">
                  <a:sym typeface="MS Reference 2" pitchFamily="2" charset="2"/>
                </a:rPr>
                <a:t>)</a:t>
              </a:r>
              <a:r>
                <a:rPr lang="en-US" altLang="zh-CN" sz="1800" baseline="30000">
                  <a:sym typeface="MS Reference 2" pitchFamily="2" charset="2"/>
                </a:rPr>
                <a:t>2</a:t>
              </a:r>
              <a:endParaRPr lang="en-US" altLang="zh-CN" sz="1800" i="1"/>
            </a:p>
          </p:txBody>
        </p:sp>
        <p:sp>
          <p:nvSpPr>
            <p:cNvPr id="36942" name="Text Box 84"/>
            <p:cNvSpPr txBox="1">
              <a:spLocks noChangeArrowheads="1"/>
            </p:cNvSpPr>
            <p:nvPr/>
          </p:nvSpPr>
          <p:spPr bwMode="auto">
            <a:xfrm>
              <a:off x="6442732" y="3330821"/>
              <a:ext cx="1129278" cy="3667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i="1"/>
                <a:t>c</a:t>
              </a:r>
              <a:r>
                <a:rPr lang="en-US" altLang="zh-CN" sz="1800"/>
                <a:t>(</a:t>
              </a:r>
              <a:r>
                <a:rPr lang="en-US" altLang="zh-CN" sz="1200">
                  <a:sym typeface="MS Reference 2" pitchFamily="2" charset="2"/>
                </a:rPr>
                <a:t>(1/16)</a:t>
              </a:r>
              <a:r>
                <a:rPr lang="en-US" altLang="zh-CN" sz="1800" i="1">
                  <a:sym typeface="MS Reference 2" pitchFamily="2" charset="2"/>
                </a:rPr>
                <a:t>n</a:t>
              </a:r>
              <a:r>
                <a:rPr lang="en-US" altLang="zh-CN" sz="1800">
                  <a:sym typeface="MS Reference 2" pitchFamily="2" charset="2"/>
                </a:rPr>
                <a:t>)</a:t>
              </a:r>
              <a:r>
                <a:rPr lang="en-US" altLang="zh-CN" sz="1800" baseline="30000">
                  <a:sym typeface="MS Reference 2" pitchFamily="2" charset="2"/>
                </a:rPr>
                <a:t>2</a:t>
              </a:r>
              <a:endParaRPr lang="en-US" altLang="zh-CN" sz="1800" i="1"/>
            </a:p>
          </p:txBody>
        </p:sp>
        <p:sp>
          <p:nvSpPr>
            <p:cNvPr id="36943" name="Text Box 85"/>
            <p:cNvSpPr txBox="1">
              <a:spLocks noChangeArrowheads="1"/>
            </p:cNvSpPr>
            <p:nvPr/>
          </p:nvSpPr>
          <p:spPr bwMode="auto">
            <a:xfrm>
              <a:off x="8028559" y="3330821"/>
              <a:ext cx="1129279" cy="3667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i="1"/>
                <a:t>c</a:t>
              </a:r>
              <a:r>
                <a:rPr lang="en-US" altLang="zh-CN" sz="1800"/>
                <a:t>(</a:t>
              </a:r>
              <a:r>
                <a:rPr lang="en-US" altLang="zh-CN" sz="1200">
                  <a:sym typeface="MS Reference 2" pitchFamily="2" charset="2"/>
                </a:rPr>
                <a:t>(1/16)</a:t>
              </a:r>
              <a:r>
                <a:rPr lang="en-US" altLang="zh-CN" sz="1800" i="1">
                  <a:sym typeface="MS Reference 2" pitchFamily="2" charset="2"/>
                </a:rPr>
                <a:t>n</a:t>
              </a:r>
              <a:r>
                <a:rPr lang="en-US" altLang="zh-CN" sz="1800">
                  <a:sym typeface="MS Reference 2" pitchFamily="2" charset="2"/>
                </a:rPr>
                <a:t>)</a:t>
              </a:r>
              <a:r>
                <a:rPr lang="en-US" altLang="zh-CN" sz="1800" baseline="30000">
                  <a:sym typeface="MS Reference 2" pitchFamily="2" charset="2"/>
                </a:rPr>
                <a:t>2</a:t>
              </a:r>
              <a:endParaRPr lang="en-US" altLang="zh-CN" sz="1800" i="1"/>
            </a:p>
          </p:txBody>
        </p:sp>
        <p:sp>
          <p:nvSpPr>
            <p:cNvPr id="36944" name="Text Box 86"/>
            <p:cNvSpPr txBox="1">
              <a:spLocks noChangeArrowheads="1"/>
            </p:cNvSpPr>
            <p:nvPr/>
          </p:nvSpPr>
          <p:spPr bwMode="auto">
            <a:xfrm>
              <a:off x="3999740" y="3286366"/>
              <a:ext cx="943333" cy="3667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800" b="1"/>
                <a:t>……</a:t>
              </a:r>
            </a:p>
          </p:txBody>
        </p:sp>
        <p:sp>
          <p:nvSpPr>
            <p:cNvPr id="36945" name="Text Box 87"/>
            <p:cNvSpPr txBox="1">
              <a:spLocks noChangeArrowheads="1"/>
            </p:cNvSpPr>
            <p:nvPr/>
          </p:nvSpPr>
          <p:spPr bwMode="auto">
            <a:xfrm>
              <a:off x="7428394" y="3286366"/>
              <a:ext cx="943333" cy="3667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800" b="1"/>
                <a:t>……</a:t>
              </a: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2211337" y="4848640"/>
            <a:ext cx="6893590" cy="630308"/>
            <a:chOff x="2211337" y="4848640"/>
            <a:chExt cx="6893590" cy="630308"/>
          </a:xfrm>
        </p:grpSpPr>
        <p:sp>
          <p:nvSpPr>
            <p:cNvPr id="36871" name="Text Box 6"/>
            <p:cNvSpPr txBox="1">
              <a:spLocks noChangeArrowheads="1"/>
            </p:cNvSpPr>
            <p:nvPr/>
          </p:nvSpPr>
          <p:spPr bwMode="auto">
            <a:xfrm>
              <a:off x="2211337" y="5077265"/>
              <a:ext cx="580513" cy="3667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i="1"/>
                <a:t>T</a:t>
              </a:r>
              <a:r>
                <a:rPr lang="en-US" altLang="zh-CN" sz="1800"/>
                <a:t>(1)</a:t>
              </a:r>
              <a:endParaRPr lang="en-US" altLang="zh-CN" sz="1800" i="1"/>
            </a:p>
          </p:txBody>
        </p:sp>
        <p:sp>
          <p:nvSpPr>
            <p:cNvPr id="36872" name="Text Box 7"/>
            <p:cNvSpPr txBox="1">
              <a:spLocks noChangeArrowheads="1"/>
            </p:cNvSpPr>
            <p:nvPr/>
          </p:nvSpPr>
          <p:spPr bwMode="auto">
            <a:xfrm>
              <a:off x="4751080" y="5077265"/>
              <a:ext cx="580513" cy="3667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i="1"/>
                <a:t>T</a:t>
              </a:r>
              <a:r>
                <a:rPr lang="en-US" altLang="zh-CN" sz="1800"/>
                <a:t>(1)</a:t>
              </a:r>
              <a:endParaRPr lang="en-US" altLang="zh-CN" sz="1800" i="1"/>
            </a:p>
          </p:txBody>
        </p:sp>
        <p:sp>
          <p:nvSpPr>
            <p:cNvPr id="36873" name="Text Box 8"/>
            <p:cNvSpPr txBox="1">
              <a:spLocks noChangeArrowheads="1"/>
            </p:cNvSpPr>
            <p:nvPr/>
          </p:nvSpPr>
          <p:spPr bwMode="auto">
            <a:xfrm>
              <a:off x="5766978" y="5077265"/>
              <a:ext cx="580513" cy="3667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i="1"/>
                <a:t>T</a:t>
              </a:r>
              <a:r>
                <a:rPr lang="en-US" altLang="zh-CN" sz="1800"/>
                <a:t>(1)</a:t>
              </a:r>
              <a:endParaRPr lang="en-US" altLang="zh-CN" sz="1800" i="1"/>
            </a:p>
          </p:txBody>
        </p:sp>
        <p:sp>
          <p:nvSpPr>
            <p:cNvPr id="36874" name="Text Box 9"/>
            <p:cNvSpPr txBox="1">
              <a:spLocks noChangeArrowheads="1"/>
            </p:cNvSpPr>
            <p:nvPr/>
          </p:nvSpPr>
          <p:spPr bwMode="auto">
            <a:xfrm>
              <a:off x="6782875" y="5077265"/>
              <a:ext cx="580513" cy="3667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i="1"/>
                <a:t>T</a:t>
              </a:r>
              <a:r>
                <a:rPr lang="en-US" altLang="zh-CN" sz="1800"/>
                <a:t>(1)</a:t>
              </a:r>
              <a:endParaRPr lang="en-US" altLang="zh-CN" sz="1800" i="1"/>
            </a:p>
          </p:txBody>
        </p:sp>
        <p:sp>
          <p:nvSpPr>
            <p:cNvPr id="36875" name="Text Box 10"/>
            <p:cNvSpPr txBox="1">
              <a:spLocks noChangeArrowheads="1"/>
            </p:cNvSpPr>
            <p:nvPr/>
          </p:nvSpPr>
          <p:spPr bwMode="auto">
            <a:xfrm>
              <a:off x="8052747" y="5077265"/>
              <a:ext cx="580513" cy="3667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i="1"/>
                <a:t>T</a:t>
              </a:r>
              <a:r>
                <a:rPr lang="en-US" altLang="zh-CN" sz="1800"/>
                <a:t>(1)</a:t>
              </a:r>
              <a:endParaRPr lang="en-US" altLang="zh-CN" sz="1800" i="1"/>
            </a:p>
          </p:txBody>
        </p:sp>
        <p:sp>
          <p:nvSpPr>
            <p:cNvPr id="36876" name="Text Box 11"/>
            <p:cNvSpPr txBox="1">
              <a:spLocks noChangeArrowheads="1"/>
            </p:cNvSpPr>
            <p:nvPr/>
          </p:nvSpPr>
          <p:spPr bwMode="auto">
            <a:xfrm>
              <a:off x="2719285" y="5077265"/>
              <a:ext cx="580513" cy="3667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i="1"/>
                <a:t>T</a:t>
              </a:r>
              <a:r>
                <a:rPr lang="en-US" altLang="zh-CN" sz="1800"/>
                <a:t>(1)</a:t>
              </a:r>
              <a:endParaRPr lang="en-US" altLang="zh-CN" sz="1800" i="1"/>
            </a:p>
          </p:txBody>
        </p:sp>
        <p:sp>
          <p:nvSpPr>
            <p:cNvPr id="36877" name="Text Box 12"/>
            <p:cNvSpPr txBox="1">
              <a:spLocks noChangeArrowheads="1"/>
            </p:cNvSpPr>
            <p:nvPr/>
          </p:nvSpPr>
          <p:spPr bwMode="auto">
            <a:xfrm>
              <a:off x="3227234" y="5077265"/>
              <a:ext cx="580513" cy="3667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i="1"/>
                <a:t>T</a:t>
              </a:r>
              <a:r>
                <a:rPr lang="en-US" altLang="zh-CN" sz="1800"/>
                <a:t>(1)</a:t>
              </a:r>
              <a:endParaRPr lang="en-US" altLang="zh-CN" sz="1800" i="1"/>
            </a:p>
          </p:txBody>
        </p:sp>
        <p:sp>
          <p:nvSpPr>
            <p:cNvPr id="36878" name="Text Box 13"/>
            <p:cNvSpPr txBox="1">
              <a:spLocks noChangeArrowheads="1"/>
            </p:cNvSpPr>
            <p:nvPr/>
          </p:nvSpPr>
          <p:spPr bwMode="auto">
            <a:xfrm>
              <a:off x="3735183" y="5077265"/>
              <a:ext cx="580513" cy="3667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i="1"/>
                <a:t>T</a:t>
              </a:r>
              <a:r>
                <a:rPr lang="en-US" altLang="zh-CN" sz="1800"/>
                <a:t>(1)</a:t>
              </a:r>
              <a:endParaRPr lang="en-US" altLang="zh-CN" sz="1800" i="1"/>
            </a:p>
          </p:txBody>
        </p:sp>
        <p:sp>
          <p:nvSpPr>
            <p:cNvPr id="36879" name="Text Box 14"/>
            <p:cNvSpPr txBox="1">
              <a:spLocks noChangeArrowheads="1"/>
            </p:cNvSpPr>
            <p:nvPr/>
          </p:nvSpPr>
          <p:spPr bwMode="auto">
            <a:xfrm>
              <a:off x="4243132" y="5077265"/>
              <a:ext cx="580513" cy="3667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i="1"/>
                <a:t>T</a:t>
              </a:r>
              <a:r>
                <a:rPr lang="en-US" altLang="zh-CN" sz="1800"/>
                <a:t>(1)</a:t>
              </a:r>
              <a:endParaRPr lang="en-US" altLang="zh-CN" sz="1800" i="1"/>
            </a:p>
          </p:txBody>
        </p:sp>
        <p:sp>
          <p:nvSpPr>
            <p:cNvPr id="36880" name="Text Box 15"/>
            <p:cNvSpPr txBox="1">
              <a:spLocks noChangeArrowheads="1"/>
            </p:cNvSpPr>
            <p:nvPr/>
          </p:nvSpPr>
          <p:spPr bwMode="auto">
            <a:xfrm>
              <a:off x="5259029" y="5077265"/>
              <a:ext cx="580513" cy="3667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i="1"/>
                <a:t>T</a:t>
              </a:r>
              <a:r>
                <a:rPr lang="en-US" altLang="zh-CN" sz="1800"/>
                <a:t>(1)</a:t>
              </a:r>
              <a:endParaRPr lang="en-US" altLang="zh-CN" sz="1800" i="1"/>
            </a:p>
          </p:txBody>
        </p:sp>
        <p:sp>
          <p:nvSpPr>
            <p:cNvPr id="36881" name="Text Box 16"/>
            <p:cNvSpPr txBox="1">
              <a:spLocks noChangeArrowheads="1"/>
            </p:cNvSpPr>
            <p:nvPr/>
          </p:nvSpPr>
          <p:spPr bwMode="auto">
            <a:xfrm>
              <a:off x="6274927" y="5077265"/>
              <a:ext cx="580513" cy="3667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i="1" dirty="0"/>
                <a:t>T</a:t>
              </a:r>
              <a:r>
                <a:rPr lang="en-US" altLang="zh-CN" sz="1800" dirty="0"/>
                <a:t>(1)</a:t>
              </a:r>
              <a:endParaRPr lang="en-US" altLang="zh-CN" sz="1800" i="1" dirty="0"/>
            </a:p>
          </p:txBody>
        </p:sp>
        <p:sp>
          <p:nvSpPr>
            <p:cNvPr id="36882" name="Text Box 17"/>
            <p:cNvSpPr txBox="1">
              <a:spLocks noChangeArrowheads="1"/>
            </p:cNvSpPr>
            <p:nvPr/>
          </p:nvSpPr>
          <p:spPr bwMode="auto">
            <a:xfrm>
              <a:off x="7581081" y="5077265"/>
              <a:ext cx="580513" cy="3667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i="1"/>
                <a:t>T</a:t>
              </a:r>
              <a:r>
                <a:rPr lang="en-US" altLang="zh-CN" sz="1800"/>
                <a:t>(1)</a:t>
              </a:r>
              <a:endParaRPr lang="en-US" altLang="zh-CN" sz="1800" i="1"/>
            </a:p>
          </p:txBody>
        </p:sp>
        <p:sp>
          <p:nvSpPr>
            <p:cNvPr id="36883" name="Text Box 18"/>
            <p:cNvSpPr txBox="1">
              <a:spLocks noChangeArrowheads="1"/>
            </p:cNvSpPr>
            <p:nvPr/>
          </p:nvSpPr>
          <p:spPr bwMode="auto">
            <a:xfrm>
              <a:off x="8524414" y="5077265"/>
              <a:ext cx="580513" cy="3667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i="1"/>
                <a:t>T</a:t>
              </a:r>
              <a:r>
                <a:rPr lang="en-US" altLang="zh-CN" sz="1800"/>
                <a:t>(1)</a:t>
              </a:r>
              <a:endParaRPr lang="en-US" altLang="zh-CN" sz="1800" i="1"/>
            </a:p>
          </p:txBody>
        </p:sp>
        <p:sp>
          <p:nvSpPr>
            <p:cNvPr id="36884" name="Line 19"/>
            <p:cNvSpPr>
              <a:spLocks noChangeShapeType="1"/>
            </p:cNvSpPr>
            <p:nvPr/>
          </p:nvSpPr>
          <p:spPr bwMode="auto">
            <a:xfrm flipV="1">
              <a:off x="2501593" y="4848640"/>
              <a:ext cx="0" cy="3048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885" name="Line 20"/>
            <p:cNvSpPr>
              <a:spLocks noChangeShapeType="1"/>
            </p:cNvSpPr>
            <p:nvPr/>
          </p:nvSpPr>
          <p:spPr bwMode="auto">
            <a:xfrm flipV="1">
              <a:off x="3009542" y="4848640"/>
              <a:ext cx="0" cy="3048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886" name="Line 21"/>
            <p:cNvSpPr>
              <a:spLocks noChangeShapeType="1"/>
            </p:cNvSpPr>
            <p:nvPr/>
          </p:nvSpPr>
          <p:spPr bwMode="auto">
            <a:xfrm flipV="1">
              <a:off x="3444927" y="4848640"/>
              <a:ext cx="0" cy="3064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887" name="Line 22"/>
            <p:cNvSpPr>
              <a:spLocks noChangeShapeType="1"/>
            </p:cNvSpPr>
            <p:nvPr/>
          </p:nvSpPr>
          <p:spPr bwMode="auto">
            <a:xfrm flipV="1">
              <a:off x="3952875" y="4848640"/>
              <a:ext cx="0" cy="3064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888" name="Line 23"/>
            <p:cNvSpPr>
              <a:spLocks noChangeShapeType="1"/>
            </p:cNvSpPr>
            <p:nvPr/>
          </p:nvSpPr>
          <p:spPr bwMode="auto">
            <a:xfrm flipV="1">
              <a:off x="4533388" y="4848640"/>
              <a:ext cx="0" cy="3064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889" name="Line 24"/>
            <p:cNvSpPr>
              <a:spLocks noChangeShapeType="1"/>
            </p:cNvSpPr>
            <p:nvPr/>
          </p:nvSpPr>
          <p:spPr bwMode="auto">
            <a:xfrm flipV="1">
              <a:off x="4968773" y="4848640"/>
              <a:ext cx="0" cy="3064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890" name="Line 25"/>
            <p:cNvSpPr>
              <a:spLocks noChangeShapeType="1"/>
            </p:cNvSpPr>
            <p:nvPr/>
          </p:nvSpPr>
          <p:spPr bwMode="auto">
            <a:xfrm flipV="1">
              <a:off x="5549286" y="4848640"/>
              <a:ext cx="0" cy="3064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891" name="Line 26"/>
            <p:cNvSpPr>
              <a:spLocks noChangeShapeType="1"/>
            </p:cNvSpPr>
            <p:nvPr/>
          </p:nvSpPr>
          <p:spPr bwMode="auto">
            <a:xfrm flipV="1">
              <a:off x="5984670" y="4848640"/>
              <a:ext cx="0" cy="3064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892" name="Line 27"/>
            <p:cNvSpPr>
              <a:spLocks noChangeShapeType="1"/>
            </p:cNvSpPr>
            <p:nvPr/>
          </p:nvSpPr>
          <p:spPr bwMode="auto">
            <a:xfrm flipV="1">
              <a:off x="6492619" y="4848640"/>
              <a:ext cx="0" cy="3064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893" name="Line 28"/>
            <p:cNvSpPr>
              <a:spLocks noChangeShapeType="1"/>
            </p:cNvSpPr>
            <p:nvPr/>
          </p:nvSpPr>
          <p:spPr bwMode="auto">
            <a:xfrm flipV="1">
              <a:off x="7073132" y="4848640"/>
              <a:ext cx="0" cy="3064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894" name="Line 29"/>
            <p:cNvSpPr>
              <a:spLocks noChangeShapeType="1"/>
            </p:cNvSpPr>
            <p:nvPr/>
          </p:nvSpPr>
          <p:spPr bwMode="auto">
            <a:xfrm flipV="1">
              <a:off x="7871337" y="4848640"/>
              <a:ext cx="0" cy="3064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895" name="Line 30"/>
            <p:cNvSpPr>
              <a:spLocks noChangeShapeType="1"/>
            </p:cNvSpPr>
            <p:nvPr/>
          </p:nvSpPr>
          <p:spPr bwMode="auto">
            <a:xfrm flipV="1">
              <a:off x="8306722" y="4848640"/>
              <a:ext cx="0" cy="3064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896" name="Line 31"/>
            <p:cNvSpPr>
              <a:spLocks noChangeShapeType="1"/>
            </p:cNvSpPr>
            <p:nvPr/>
          </p:nvSpPr>
          <p:spPr bwMode="auto">
            <a:xfrm flipV="1">
              <a:off x="8742106" y="4848640"/>
              <a:ext cx="0" cy="3064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946" name="Text Box 88"/>
            <p:cNvSpPr txBox="1">
              <a:spLocks noChangeArrowheads="1"/>
            </p:cNvSpPr>
            <p:nvPr/>
          </p:nvSpPr>
          <p:spPr bwMode="auto">
            <a:xfrm>
              <a:off x="7171396" y="5112194"/>
              <a:ext cx="580513" cy="3667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i="1"/>
                <a:t>T</a:t>
              </a:r>
              <a:r>
                <a:rPr lang="en-US" altLang="zh-CN" sz="1800"/>
                <a:t>(1)</a:t>
              </a:r>
              <a:endParaRPr lang="en-US" altLang="zh-CN" sz="1800" i="1"/>
            </a:p>
          </p:txBody>
        </p:sp>
        <p:sp>
          <p:nvSpPr>
            <p:cNvPr id="36947" name="Line 89"/>
            <p:cNvSpPr>
              <a:spLocks noChangeShapeType="1"/>
            </p:cNvSpPr>
            <p:nvPr/>
          </p:nvSpPr>
          <p:spPr bwMode="auto">
            <a:xfrm flipV="1">
              <a:off x="7461653" y="4883569"/>
              <a:ext cx="0" cy="3064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6868" name="文本框 1"/>
          <p:cNvSpPr txBox="1">
            <a:spLocks noChangeArrowheads="1"/>
          </p:cNvSpPr>
          <p:nvPr/>
        </p:nvSpPr>
        <p:spPr bwMode="auto">
          <a:xfrm>
            <a:off x="911424" y="311151"/>
            <a:ext cx="4398764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dirty="0"/>
              <a:t>递归树方法可以直观地</a:t>
            </a:r>
            <a:endParaRPr lang="en-US" altLang="zh-CN" sz="2400" dirty="0"/>
          </a:p>
          <a:p>
            <a:pPr algn="ctr" eaLnBrk="1" hangingPunct="1"/>
            <a:r>
              <a:rPr lang="zh-CN" altLang="en-US" sz="2400" dirty="0"/>
              <a:t>帮助我们猜测结果</a:t>
            </a:r>
          </a:p>
        </p:txBody>
      </p:sp>
    </p:spTree>
    <p:extLst>
      <p:ext uri="{BB962C8B-B14F-4D97-AF65-F5344CB8AC3E}">
        <p14:creationId xmlns:p14="http://schemas.microsoft.com/office/powerpoint/2010/main" val="2487703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70" grpId="0"/>
      <p:bldP spid="36932" grpId="0"/>
      <p:bldP spid="3693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</a:rPr>
              <a:t>分治法一般递归式的递归树分析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27448" y="1268760"/>
            <a:ext cx="10225136" cy="4248472"/>
          </a:xfrm>
        </p:spPr>
        <p:txBody>
          <a:bodyPr/>
          <a:lstStyle/>
          <a:p>
            <a:r>
              <a:rPr lang="zh-CN" altLang="en-US" sz="2800" dirty="0" smtClean="0"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一般递归式：</a:t>
            </a:r>
            <a:endParaRPr lang="en-US" altLang="zh-CN" sz="2800" dirty="0" smtClean="0">
              <a:latin typeface="Times New Roman" panose="02020603050405020304" pitchFamily="18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lvl="1" algn="ctr">
              <a:buFont typeface="Wingdings" panose="05000000000000000000" pitchFamily="2" charset="2"/>
              <a:buNone/>
            </a:pPr>
            <a:r>
              <a:rPr lang="en-US" altLang="zh-CN" sz="2400" i="1" dirty="0" smtClean="0">
                <a:latin typeface="Times New Roman" panose="02020603050405020304" pitchFamily="18" charset="0"/>
              </a:rPr>
              <a:t>T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2400" i="1" dirty="0" smtClean="0">
                <a:latin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</a:rPr>
              <a:t>) = </a:t>
            </a:r>
            <a:r>
              <a:rPr lang="en-US" altLang="zh-CN" sz="2400" i="1" dirty="0" err="1">
                <a:latin typeface="Times New Roman" panose="02020603050405020304" pitchFamily="18" charset="0"/>
              </a:rPr>
              <a:t>aT</a:t>
            </a:r>
            <a:r>
              <a:rPr lang="en-US" altLang="zh-CN" sz="2400" dirty="0">
                <a:latin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</a:rPr>
              <a:t>/</a:t>
            </a:r>
            <a:r>
              <a:rPr lang="en-US" altLang="zh-CN" sz="2400" i="1" dirty="0">
                <a:latin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</a:rPr>
              <a:t>) + </a:t>
            </a:r>
            <a:r>
              <a:rPr lang="en-US" altLang="zh-CN" sz="2400" i="1" dirty="0">
                <a:latin typeface="Times New Roman" panose="02020603050405020304" pitchFamily="18" charset="0"/>
              </a:rPr>
              <a:t>f</a:t>
            </a:r>
            <a:r>
              <a:rPr lang="en-US" altLang="zh-CN" sz="2400" dirty="0">
                <a:latin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</a:rPr>
              <a:t>)</a:t>
            </a:r>
          </a:p>
          <a:p>
            <a:pPr lvl="1"/>
            <a:endParaRPr lang="en-US" altLang="zh-CN" sz="2400" dirty="0">
              <a:latin typeface="Times New Roman" panose="02020603050405020304" pitchFamily="18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lvl="1"/>
            <a:r>
              <a:rPr lang="zh-CN" altLang="en-US" sz="2400" dirty="0" smtClean="0"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递归树扩展到第</a:t>
            </a:r>
            <a:r>
              <a:rPr lang="en-US" altLang="zh-CN" sz="2400" dirty="0" smtClean="0"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k</a:t>
            </a:r>
            <a:r>
              <a:rPr lang="zh-CN" altLang="en-US" sz="2400" dirty="0" smtClean="0"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层时：</a:t>
            </a:r>
            <a:endParaRPr lang="en-US" altLang="zh-CN" sz="2400" dirty="0">
              <a:latin typeface="Times New Roman" panose="02020603050405020304" pitchFamily="18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lvl="1" algn="ctr"/>
            <a:endParaRPr lang="en-US" altLang="zh-CN" sz="2400" dirty="0">
              <a:latin typeface="Times New Roman" panose="02020603050405020304" pitchFamily="18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dirty="0" smtClean="0">
              <a:latin typeface="Times New Roman" panose="02020603050405020304" pitchFamily="18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endParaRPr lang="zh-CN" altLang="en-US" dirty="0" smtClean="0"/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3891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7204467"/>
              </p:ext>
            </p:extLst>
          </p:nvPr>
        </p:nvGraphicFramePr>
        <p:xfrm>
          <a:off x="3254375" y="3613150"/>
          <a:ext cx="5383213" cy="1144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7" name="公式" r:id="rId4" imgW="2070000" imgH="457200" progId="Equation.3">
                  <p:embed/>
                </p:oleObj>
              </mc:Choice>
              <mc:Fallback>
                <p:oleObj name="公式" r:id="rId4" imgW="207000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4375" y="3613150"/>
                        <a:ext cx="5383213" cy="1144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00" name="Text Box 4"/>
          <p:cNvSpPr txBox="1">
            <a:spLocks noChangeArrowheads="1"/>
          </p:cNvSpPr>
          <p:nvPr/>
        </p:nvSpPr>
        <p:spPr bwMode="auto">
          <a:xfrm>
            <a:off x="5943600" y="407988"/>
            <a:ext cx="4495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3600" i="1" dirty="0">
                <a:solidFill>
                  <a:schemeClr val="tx2"/>
                </a:solidFill>
                <a:latin typeface="+mj-lt"/>
                <a:ea typeface="宋体" charset="-122"/>
              </a:rPr>
              <a:t>T</a:t>
            </a:r>
            <a:r>
              <a:rPr lang="en-US" altLang="zh-CN" sz="3600" dirty="0">
                <a:solidFill>
                  <a:schemeClr val="tx2"/>
                </a:solidFill>
                <a:latin typeface="+mj-lt"/>
                <a:ea typeface="宋体" charset="-122"/>
              </a:rPr>
              <a:t>(</a:t>
            </a:r>
            <a:r>
              <a:rPr lang="en-US" altLang="zh-CN" sz="3600" i="1" dirty="0">
                <a:solidFill>
                  <a:schemeClr val="tx2"/>
                </a:solidFill>
                <a:latin typeface="+mj-lt"/>
                <a:ea typeface="宋体" charset="-122"/>
              </a:rPr>
              <a:t>n</a:t>
            </a:r>
            <a:r>
              <a:rPr lang="en-US" altLang="zh-CN" sz="3600" dirty="0">
                <a:solidFill>
                  <a:schemeClr val="tx2"/>
                </a:solidFill>
                <a:latin typeface="+mj-lt"/>
                <a:ea typeface="宋体" charset="-122"/>
              </a:rPr>
              <a:t>)=</a:t>
            </a:r>
            <a:r>
              <a:rPr lang="en-US" altLang="zh-CN" sz="3600" i="1" dirty="0" err="1">
                <a:solidFill>
                  <a:schemeClr val="tx2"/>
                </a:solidFill>
                <a:latin typeface="+mj-lt"/>
                <a:ea typeface="宋体" charset="-122"/>
              </a:rPr>
              <a:t>aT</a:t>
            </a:r>
            <a:r>
              <a:rPr lang="en-US" altLang="zh-CN" sz="3600" dirty="0">
                <a:solidFill>
                  <a:schemeClr val="tx2"/>
                </a:solidFill>
                <a:latin typeface="+mj-lt"/>
                <a:ea typeface="宋体" charset="-122"/>
              </a:rPr>
              <a:t>(</a:t>
            </a:r>
            <a:r>
              <a:rPr lang="en-US" altLang="zh-CN" sz="3600" i="1" dirty="0">
                <a:solidFill>
                  <a:schemeClr val="tx2"/>
                </a:solidFill>
                <a:latin typeface="+mj-lt"/>
                <a:ea typeface="宋体" charset="-122"/>
              </a:rPr>
              <a:t>n</a:t>
            </a:r>
            <a:r>
              <a:rPr lang="en-US" altLang="zh-CN" sz="3600" dirty="0">
                <a:solidFill>
                  <a:schemeClr val="tx2"/>
                </a:solidFill>
                <a:latin typeface="+mj-lt"/>
                <a:ea typeface="宋体" charset="-122"/>
              </a:rPr>
              <a:t>/</a:t>
            </a:r>
            <a:r>
              <a:rPr lang="en-US" altLang="zh-CN" sz="3600" i="1" dirty="0">
                <a:solidFill>
                  <a:schemeClr val="tx2"/>
                </a:solidFill>
                <a:latin typeface="+mj-lt"/>
                <a:ea typeface="宋体" charset="-122"/>
              </a:rPr>
              <a:t>b</a:t>
            </a:r>
            <a:r>
              <a:rPr lang="en-US" altLang="zh-CN" sz="3600" dirty="0">
                <a:solidFill>
                  <a:schemeClr val="tx2"/>
                </a:solidFill>
                <a:latin typeface="+mj-lt"/>
                <a:ea typeface="宋体" charset="-122"/>
              </a:rPr>
              <a:t>)+</a:t>
            </a:r>
            <a:r>
              <a:rPr lang="en-US" altLang="zh-CN" sz="3600" i="1" dirty="0">
                <a:solidFill>
                  <a:schemeClr val="tx2"/>
                </a:solidFill>
                <a:latin typeface="+mj-lt"/>
                <a:ea typeface="宋体" charset="-122"/>
              </a:rPr>
              <a:t>f</a:t>
            </a:r>
            <a:r>
              <a:rPr lang="en-US" altLang="zh-CN" sz="3600" dirty="0">
                <a:solidFill>
                  <a:schemeClr val="tx2"/>
                </a:solidFill>
                <a:latin typeface="+mj-lt"/>
                <a:ea typeface="宋体" charset="-122"/>
              </a:rPr>
              <a:t>(</a:t>
            </a:r>
            <a:r>
              <a:rPr lang="en-US" altLang="zh-CN" sz="3600" i="1" dirty="0">
                <a:solidFill>
                  <a:schemeClr val="tx2"/>
                </a:solidFill>
                <a:latin typeface="+mj-lt"/>
                <a:ea typeface="宋体" charset="-122"/>
              </a:rPr>
              <a:t>n</a:t>
            </a:r>
            <a:r>
              <a:rPr lang="en-US" altLang="zh-CN" sz="3600" dirty="0">
                <a:solidFill>
                  <a:schemeClr val="tx2"/>
                </a:solidFill>
                <a:latin typeface="+mj-lt"/>
                <a:ea typeface="宋体" charset="-122"/>
              </a:rPr>
              <a:t>)</a:t>
            </a:r>
          </a:p>
        </p:txBody>
      </p:sp>
      <p:sp>
        <p:nvSpPr>
          <p:cNvPr id="40964" name="Text Box 5"/>
          <p:cNvSpPr txBox="1">
            <a:spLocks noChangeArrowheads="1"/>
          </p:cNvSpPr>
          <p:nvPr/>
        </p:nvSpPr>
        <p:spPr bwMode="auto">
          <a:xfrm>
            <a:off x="5454651" y="1295400"/>
            <a:ext cx="58896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i="1"/>
              <a:t>f</a:t>
            </a:r>
            <a:r>
              <a:rPr lang="en-US" altLang="zh-CN" sz="1800"/>
              <a:t>(</a:t>
            </a:r>
            <a:r>
              <a:rPr lang="en-US" altLang="zh-CN" sz="1800" i="1"/>
              <a:t>n</a:t>
            </a:r>
            <a:r>
              <a:rPr lang="en-US" altLang="zh-CN" sz="1800"/>
              <a:t>)</a:t>
            </a:r>
          </a:p>
        </p:txBody>
      </p:sp>
      <p:sp>
        <p:nvSpPr>
          <p:cNvPr id="40991" name="Text Box 32"/>
          <p:cNvSpPr txBox="1">
            <a:spLocks noChangeArrowheads="1"/>
          </p:cNvSpPr>
          <p:nvPr/>
        </p:nvSpPr>
        <p:spPr bwMode="auto">
          <a:xfrm>
            <a:off x="7248527" y="3588784"/>
            <a:ext cx="17414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i="1" dirty="0" err="1" smtClean="0"/>
              <a:t>aT</a:t>
            </a:r>
            <a:r>
              <a:rPr lang="en-US" altLang="zh-CN" sz="1800" i="1" dirty="0" smtClean="0"/>
              <a:t>(n/b</a:t>
            </a:r>
            <a:r>
              <a:rPr lang="en-US" altLang="zh-CN" sz="1800" i="1" baseline="30000" dirty="0" smtClean="0"/>
              <a:t>3</a:t>
            </a:r>
            <a:r>
              <a:rPr lang="en-US" altLang="zh-CN" sz="1800" i="1" dirty="0" smtClean="0"/>
              <a:t>)+f</a:t>
            </a:r>
            <a:r>
              <a:rPr lang="en-US" altLang="zh-CN" sz="1800" dirty="0" smtClean="0"/>
              <a:t>(</a:t>
            </a:r>
            <a:r>
              <a:rPr lang="en-US" altLang="zh-CN" sz="1800" i="1" dirty="0" smtClean="0"/>
              <a:t>n</a:t>
            </a:r>
            <a:r>
              <a:rPr lang="en-US" altLang="zh-CN" sz="1800" dirty="0" smtClean="0"/>
              <a:t>/</a:t>
            </a:r>
            <a:r>
              <a:rPr lang="en-US" altLang="zh-CN" sz="1800" i="1" dirty="0" smtClean="0"/>
              <a:t>b</a:t>
            </a:r>
            <a:r>
              <a:rPr lang="en-US" altLang="zh-CN" sz="1800" baseline="30000" dirty="0" smtClean="0"/>
              <a:t>2</a:t>
            </a:r>
            <a:r>
              <a:rPr lang="en-US" altLang="zh-CN" sz="1800" dirty="0"/>
              <a:t>)</a:t>
            </a:r>
          </a:p>
        </p:txBody>
      </p:sp>
      <p:sp>
        <p:nvSpPr>
          <p:cNvPr id="40992" name="Text Box 33"/>
          <p:cNvSpPr txBox="1">
            <a:spLocks noChangeArrowheads="1"/>
          </p:cNvSpPr>
          <p:nvPr/>
        </p:nvSpPr>
        <p:spPr bwMode="auto">
          <a:xfrm>
            <a:off x="2259013" y="3581401"/>
            <a:ext cx="17684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i="1" dirty="0" err="1" smtClean="0"/>
              <a:t>aT</a:t>
            </a:r>
            <a:r>
              <a:rPr lang="en-US" altLang="zh-CN" sz="1800" i="1" dirty="0" smtClean="0"/>
              <a:t>(n/b</a:t>
            </a:r>
            <a:r>
              <a:rPr lang="en-US" altLang="zh-CN" sz="1800" i="1" baseline="30000" dirty="0" smtClean="0"/>
              <a:t>3</a:t>
            </a:r>
            <a:r>
              <a:rPr lang="en-US" altLang="zh-CN" sz="1800" i="1" dirty="0" smtClean="0"/>
              <a:t>)+f</a:t>
            </a:r>
            <a:r>
              <a:rPr lang="en-US" altLang="zh-CN" sz="1800" dirty="0" smtClean="0"/>
              <a:t>(</a:t>
            </a:r>
            <a:r>
              <a:rPr lang="en-US" altLang="zh-CN" sz="1800" i="1" dirty="0" smtClean="0"/>
              <a:t>n</a:t>
            </a:r>
            <a:r>
              <a:rPr lang="en-US" altLang="zh-CN" sz="1800" dirty="0" smtClean="0"/>
              <a:t>/</a:t>
            </a:r>
            <a:r>
              <a:rPr lang="en-US" altLang="zh-CN" sz="1800" i="1" dirty="0" smtClean="0"/>
              <a:t>b</a:t>
            </a:r>
            <a:r>
              <a:rPr lang="en-US" altLang="zh-CN" sz="1800" baseline="30000" dirty="0" smtClean="0"/>
              <a:t>2</a:t>
            </a:r>
            <a:r>
              <a:rPr lang="en-US" altLang="zh-CN" sz="1800" dirty="0"/>
              <a:t>)</a:t>
            </a:r>
            <a:endParaRPr lang="en-US" altLang="zh-CN" sz="1800" i="1" dirty="0"/>
          </a:p>
        </p:txBody>
      </p:sp>
      <p:sp>
        <p:nvSpPr>
          <p:cNvPr id="41011" name="Text Box 52"/>
          <p:cNvSpPr txBox="1">
            <a:spLocks noChangeArrowheads="1"/>
          </p:cNvSpPr>
          <p:nvPr/>
        </p:nvSpPr>
        <p:spPr bwMode="auto">
          <a:xfrm>
            <a:off x="3170239" y="2286001"/>
            <a:ext cx="8842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i="1"/>
              <a:t>f</a:t>
            </a:r>
            <a:r>
              <a:rPr lang="en-US" altLang="zh-CN" sz="1800"/>
              <a:t>(</a:t>
            </a:r>
            <a:r>
              <a:rPr lang="en-US" altLang="zh-CN" sz="1800" i="1"/>
              <a:t>n</a:t>
            </a:r>
            <a:r>
              <a:rPr lang="en-US" altLang="zh-CN" sz="1800"/>
              <a:t>/</a:t>
            </a:r>
            <a:r>
              <a:rPr lang="en-US" altLang="zh-CN" sz="1800" i="1"/>
              <a:t>b</a:t>
            </a:r>
            <a:r>
              <a:rPr lang="en-US" altLang="zh-CN" sz="1800"/>
              <a:t>)</a:t>
            </a:r>
            <a:endParaRPr lang="en-US" altLang="zh-CN" sz="1800" i="1"/>
          </a:p>
        </p:txBody>
      </p:sp>
      <p:sp>
        <p:nvSpPr>
          <p:cNvPr id="41012" name="Text Box 53"/>
          <p:cNvSpPr txBox="1">
            <a:spLocks noChangeArrowheads="1"/>
          </p:cNvSpPr>
          <p:nvPr/>
        </p:nvSpPr>
        <p:spPr bwMode="auto">
          <a:xfrm>
            <a:off x="5159375" y="2286001"/>
            <a:ext cx="8842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i="1"/>
              <a:t>f</a:t>
            </a:r>
            <a:r>
              <a:rPr lang="en-US" altLang="zh-CN" sz="1800"/>
              <a:t>(</a:t>
            </a:r>
            <a:r>
              <a:rPr lang="en-US" altLang="zh-CN" sz="1800" i="1"/>
              <a:t>n</a:t>
            </a:r>
            <a:r>
              <a:rPr lang="en-US" altLang="zh-CN" sz="1800"/>
              <a:t>/</a:t>
            </a:r>
            <a:r>
              <a:rPr lang="en-US" altLang="zh-CN" sz="1800" i="1"/>
              <a:t>b</a:t>
            </a:r>
            <a:r>
              <a:rPr lang="en-US" altLang="zh-CN" sz="1800"/>
              <a:t>)</a:t>
            </a:r>
          </a:p>
        </p:txBody>
      </p:sp>
      <p:sp>
        <p:nvSpPr>
          <p:cNvPr id="41013" name="Text Box 54"/>
          <p:cNvSpPr txBox="1">
            <a:spLocks noChangeArrowheads="1"/>
          </p:cNvSpPr>
          <p:nvPr/>
        </p:nvSpPr>
        <p:spPr bwMode="auto">
          <a:xfrm>
            <a:off x="7221539" y="2286001"/>
            <a:ext cx="8842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i="1"/>
              <a:t>f</a:t>
            </a:r>
            <a:r>
              <a:rPr lang="en-US" altLang="zh-CN" sz="1800"/>
              <a:t>(</a:t>
            </a:r>
            <a:r>
              <a:rPr lang="en-US" altLang="zh-CN" sz="1800" i="1"/>
              <a:t>n</a:t>
            </a:r>
            <a:r>
              <a:rPr lang="en-US" altLang="zh-CN" sz="1800"/>
              <a:t>/</a:t>
            </a:r>
            <a:r>
              <a:rPr lang="en-US" altLang="zh-CN" sz="1800" i="1"/>
              <a:t>b</a:t>
            </a:r>
            <a:r>
              <a:rPr lang="en-US" altLang="zh-CN" sz="1800"/>
              <a:t>)</a:t>
            </a:r>
          </a:p>
        </p:txBody>
      </p:sp>
      <p:sp>
        <p:nvSpPr>
          <p:cNvPr id="41014" name="Line 55"/>
          <p:cNvSpPr>
            <a:spLocks noChangeShapeType="1"/>
          </p:cNvSpPr>
          <p:nvPr/>
        </p:nvSpPr>
        <p:spPr bwMode="auto">
          <a:xfrm flipH="1">
            <a:off x="3760789" y="1600200"/>
            <a:ext cx="1766887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1015" name="Line 56"/>
          <p:cNvSpPr>
            <a:spLocks noChangeShapeType="1"/>
          </p:cNvSpPr>
          <p:nvPr/>
        </p:nvSpPr>
        <p:spPr bwMode="auto">
          <a:xfrm flipH="1">
            <a:off x="5527675" y="1600200"/>
            <a:ext cx="147638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1016" name="Line 57"/>
          <p:cNvSpPr>
            <a:spLocks noChangeShapeType="1"/>
          </p:cNvSpPr>
          <p:nvPr/>
        </p:nvSpPr>
        <p:spPr bwMode="auto">
          <a:xfrm>
            <a:off x="5822951" y="1600200"/>
            <a:ext cx="1546225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1017" name="Line 58"/>
          <p:cNvSpPr>
            <a:spLocks noChangeShapeType="1"/>
          </p:cNvSpPr>
          <p:nvPr/>
        </p:nvSpPr>
        <p:spPr bwMode="auto">
          <a:xfrm flipH="1">
            <a:off x="2655888" y="2590800"/>
            <a:ext cx="588962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1018" name="Line 59"/>
          <p:cNvSpPr>
            <a:spLocks noChangeShapeType="1"/>
          </p:cNvSpPr>
          <p:nvPr/>
        </p:nvSpPr>
        <p:spPr bwMode="auto">
          <a:xfrm>
            <a:off x="3392488" y="2590799"/>
            <a:ext cx="808037" cy="91440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1019" name="Line 60"/>
          <p:cNvSpPr>
            <a:spLocks noChangeShapeType="1"/>
          </p:cNvSpPr>
          <p:nvPr/>
        </p:nvSpPr>
        <p:spPr bwMode="auto">
          <a:xfrm>
            <a:off x="3538539" y="2590800"/>
            <a:ext cx="1022348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1020" name="Line 61"/>
          <p:cNvSpPr>
            <a:spLocks noChangeShapeType="1"/>
          </p:cNvSpPr>
          <p:nvPr/>
        </p:nvSpPr>
        <p:spPr bwMode="auto">
          <a:xfrm flipH="1">
            <a:off x="4791076" y="2590800"/>
            <a:ext cx="588963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1021" name="Line 62"/>
          <p:cNvSpPr>
            <a:spLocks noChangeShapeType="1"/>
          </p:cNvSpPr>
          <p:nvPr/>
        </p:nvSpPr>
        <p:spPr bwMode="auto">
          <a:xfrm flipH="1">
            <a:off x="5556251" y="2646363"/>
            <a:ext cx="73025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1022" name="Line 63"/>
          <p:cNvSpPr>
            <a:spLocks noChangeShapeType="1"/>
          </p:cNvSpPr>
          <p:nvPr/>
        </p:nvSpPr>
        <p:spPr bwMode="auto">
          <a:xfrm>
            <a:off x="5675314" y="2590800"/>
            <a:ext cx="515937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1023" name="Line 64"/>
          <p:cNvSpPr>
            <a:spLocks noChangeShapeType="1"/>
          </p:cNvSpPr>
          <p:nvPr/>
        </p:nvSpPr>
        <p:spPr bwMode="auto">
          <a:xfrm flipH="1">
            <a:off x="6337300" y="2590800"/>
            <a:ext cx="1106488" cy="95754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1024" name="Line 65"/>
          <p:cNvSpPr>
            <a:spLocks noChangeShapeType="1"/>
          </p:cNvSpPr>
          <p:nvPr/>
        </p:nvSpPr>
        <p:spPr bwMode="auto">
          <a:xfrm flipH="1">
            <a:off x="6624640" y="2590800"/>
            <a:ext cx="965198" cy="95754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1025" name="Line 66"/>
          <p:cNvSpPr>
            <a:spLocks noChangeShapeType="1"/>
          </p:cNvSpPr>
          <p:nvPr/>
        </p:nvSpPr>
        <p:spPr bwMode="auto">
          <a:xfrm>
            <a:off x="7737475" y="2590800"/>
            <a:ext cx="736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1029" name="Text Box 70"/>
          <p:cNvSpPr txBox="1">
            <a:spLocks noChangeArrowheads="1"/>
          </p:cNvSpPr>
          <p:nvPr/>
        </p:nvSpPr>
        <p:spPr bwMode="auto">
          <a:xfrm>
            <a:off x="9431339" y="1295401"/>
            <a:ext cx="10318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1" i="1"/>
              <a:t>f</a:t>
            </a:r>
            <a:r>
              <a:rPr lang="en-US" altLang="zh-CN" sz="1800" b="1"/>
              <a:t>(</a:t>
            </a:r>
            <a:r>
              <a:rPr lang="en-US" altLang="zh-CN" sz="1800" b="1" i="1"/>
              <a:t>n</a:t>
            </a:r>
            <a:r>
              <a:rPr lang="en-US" altLang="zh-CN" sz="1800" b="1"/>
              <a:t>)</a:t>
            </a:r>
            <a:endParaRPr lang="en-US" altLang="zh-CN" sz="1800" b="1" i="1"/>
          </a:p>
        </p:txBody>
      </p:sp>
      <p:sp>
        <p:nvSpPr>
          <p:cNvPr id="41030" name="Text Box 71"/>
          <p:cNvSpPr txBox="1">
            <a:spLocks noChangeArrowheads="1"/>
          </p:cNvSpPr>
          <p:nvPr/>
        </p:nvSpPr>
        <p:spPr bwMode="auto">
          <a:xfrm>
            <a:off x="9358314" y="2057401"/>
            <a:ext cx="8096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41031" name="Object 72"/>
          <p:cNvGraphicFramePr>
            <a:graphicFrameLocks noChangeAspect="1"/>
          </p:cNvGraphicFramePr>
          <p:nvPr/>
        </p:nvGraphicFramePr>
        <p:xfrm>
          <a:off x="9275763" y="2362201"/>
          <a:ext cx="882650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5" name="Equation" r:id="rId4" imgW="558558" imgH="203112" progId="Equation.3">
                  <p:embed/>
                </p:oleObj>
              </mc:Choice>
              <mc:Fallback>
                <p:oleObj name="Equation" r:id="rId4" imgW="558558" imgH="203112" progId="Equation.3">
                  <p:embed/>
                  <p:pic>
                    <p:nvPicPr>
                      <p:cNvPr id="0" name="Object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75763" y="2362201"/>
                        <a:ext cx="882650" cy="27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32" name="Object 73"/>
          <p:cNvGraphicFramePr>
            <a:graphicFrameLocks noChangeAspect="1"/>
          </p:cNvGraphicFramePr>
          <p:nvPr/>
        </p:nvGraphicFramePr>
        <p:xfrm>
          <a:off x="9283701" y="3584576"/>
          <a:ext cx="1031875" cy="296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6" name="Equation" r:id="rId6" imgW="711200" imgH="228600" progId="Equation.3">
                  <p:embed/>
                </p:oleObj>
              </mc:Choice>
              <mc:Fallback>
                <p:oleObj name="Equation" r:id="rId6" imgW="711200" imgH="228600" progId="Equation.3">
                  <p:embed/>
                  <p:pic>
                    <p:nvPicPr>
                      <p:cNvPr id="0" name="Object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3701" y="3584576"/>
                        <a:ext cx="1031875" cy="296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35" name="Line 76"/>
          <p:cNvSpPr>
            <a:spLocks noChangeShapeType="1"/>
          </p:cNvSpPr>
          <p:nvPr/>
        </p:nvSpPr>
        <p:spPr bwMode="auto">
          <a:xfrm>
            <a:off x="6264275" y="1447800"/>
            <a:ext cx="3094038" cy="0"/>
          </a:xfrm>
          <a:prstGeom prst="line">
            <a:avLst/>
          </a:prstGeom>
          <a:noFill/>
          <a:ln w="9525">
            <a:solidFill>
              <a:srgbClr val="808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1036" name="Line 77"/>
          <p:cNvSpPr>
            <a:spLocks noChangeShapeType="1"/>
          </p:cNvSpPr>
          <p:nvPr/>
        </p:nvSpPr>
        <p:spPr bwMode="auto">
          <a:xfrm>
            <a:off x="8032750" y="2438400"/>
            <a:ext cx="1252538" cy="0"/>
          </a:xfrm>
          <a:prstGeom prst="line">
            <a:avLst/>
          </a:prstGeom>
          <a:noFill/>
          <a:ln w="9525">
            <a:solidFill>
              <a:srgbClr val="808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1037" name="Line 78"/>
          <p:cNvSpPr>
            <a:spLocks noChangeShapeType="1"/>
          </p:cNvSpPr>
          <p:nvPr/>
        </p:nvSpPr>
        <p:spPr bwMode="auto">
          <a:xfrm>
            <a:off x="8916988" y="3733800"/>
            <a:ext cx="368300" cy="0"/>
          </a:xfrm>
          <a:prstGeom prst="line">
            <a:avLst/>
          </a:prstGeom>
          <a:noFill/>
          <a:ln w="9525">
            <a:solidFill>
              <a:srgbClr val="808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1041" name="Freeform 82"/>
          <p:cNvSpPr>
            <a:spLocks/>
          </p:cNvSpPr>
          <p:nvPr/>
        </p:nvSpPr>
        <p:spPr bwMode="auto">
          <a:xfrm>
            <a:off x="5011738" y="1752600"/>
            <a:ext cx="1327150" cy="247650"/>
          </a:xfrm>
          <a:custGeom>
            <a:avLst/>
            <a:gdLst>
              <a:gd name="T0" fmla="*/ 0 w 864"/>
              <a:gd name="T1" fmla="*/ 0 h 156"/>
              <a:gd name="T2" fmla="*/ 2147483646 w 864"/>
              <a:gd name="T3" fmla="*/ 2147483646 h 156"/>
              <a:gd name="T4" fmla="*/ 2147483646 w 864"/>
              <a:gd name="T5" fmla="*/ 2147483646 h 156"/>
              <a:gd name="T6" fmla="*/ 2147483646 w 864"/>
              <a:gd name="T7" fmla="*/ 2147483646 h 156"/>
              <a:gd name="T8" fmla="*/ 2147483646 w 864"/>
              <a:gd name="T9" fmla="*/ 2147483646 h 156"/>
              <a:gd name="T10" fmla="*/ 2147483646 w 864"/>
              <a:gd name="T11" fmla="*/ 2147483646 h 156"/>
              <a:gd name="T12" fmla="*/ 2147483646 w 864"/>
              <a:gd name="T13" fmla="*/ 0 h 15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864" h="156">
                <a:moveTo>
                  <a:pt x="0" y="0"/>
                </a:moveTo>
                <a:cubicBezTo>
                  <a:pt x="64" y="36"/>
                  <a:pt x="128" y="72"/>
                  <a:pt x="192" y="96"/>
                </a:cubicBezTo>
                <a:cubicBezTo>
                  <a:pt x="256" y="120"/>
                  <a:pt x="337" y="134"/>
                  <a:pt x="384" y="144"/>
                </a:cubicBezTo>
                <a:cubicBezTo>
                  <a:pt x="431" y="154"/>
                  <a:pt x="437" y="156"/>
                  <a:pt x="474" y="156"/>
                </a:cubicBezTo>
                <a:cubicBezTo>
                  <a:pt x="511" y="156"/>
                  <a:pt x="569" y="154"/>
                  <a:pt x="609" y="147"/>
                </a:cubicBezTo>
                <a:cubicBezTo>
                  <a:pt x="649" y="140"/>
                  <a:pt x="675" y="135"/>
                  <a:pt x="717" y="111"/>
                </a:cubicBezTo>
                <a:cubicBezTo>
                  <a:pt x="759" y="87"/>
                  <a:pt x="834" y="23"/>
                  <a:pt x="864" y="0"/>
                </a:cubicBezTo>
              </a:path>
            </a:pathLst>
          </a:custGeom>
          <a:noFill/>
          <a:ln w="19050" cap="flat">
            <a:solidFill>
              <a:srgbClr val="0000FF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1042" name="Text Box 83"/>
          <p:cNvSpPr txBox="1">
            <a:spLocks noChangeArrowheads="1"/>
          </p:cNvSpPr>
          <p:nvPr/>
        </p:nvSpPr>
        <p:spPr bwMode="auto">
          <a:xfrm>
            <a:off x="5748339" y="1752601"/>
            <a:ext cx="93027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i="1" dirty="0">
                <a:solidFill>
                  <a:srgbClr val="FF9900"/>
                </a:solidFill>
              </a:rPr>
              <a:t>a</a:t>
            </a:r>
            <a:r>
              <a:rPr lang="zh-CN" altLang="en-US" sz="2800" b="1" i="1" dirty="0" smtClean="0">
                <a:solidFill>
                  <a:srgbClr val="FF9900"/>
                </a:solidFill>
              </a:rPr>
              <a:t>个</a:t>
            </a:r>
            <a:endParaRPr lang="en-US" altLang="zh-CN" sz="2800" b="1" i="1" dirty="0">
              <a:solidFill>
                <a:srgbClr val="FF9900"/>
              </a:solidFill>
            </a:endParaRPr>
          </a:p>
        </p:txBody>
      </p:sp>
      <p:sp>
        <p:nvSpPr>
          <p:cNvPr id="41043" name="Freeform 84"/>
          <p:cNvSpPr>
            <a:spLocks/>
          </p:cNvSpPr>
          <p:nvPr/>
        </p:nvSpPr>
        <p:spPr bwMode="auto">
          <a:xfrm>
            <a:off x="2728913" y="2743200"/>
            <a:ext cx="1325562" cy="247650"/>
          </a:xfrm>
          <a:custGeom>
            <a:avLst/>
            <a:gdLst>
              <a:gd name="T0" fmla="*/ 0 w 864"/>
              <a:gd name="T1" fmla="*/ 0 h 156"/>
              <a:gd name="T2" fmla="*/ 2147483646 w 864"/>
              <a:gd name="T3" fmla="*/ 2147483646 h 156"/>
              <a:gd name="T4" fmla="*/ 2147483646 w 864"/>
              <a:gd name="T5" fmla="*/ 2147483646 h 156"/>
              <a:gd name="T6" fmla="*/ 2147483646 w 864"/>
              <a:gd name="T7" fmla="*/ 2147483646 h 156"/>
              <a:gd name="T8" fmla="*/ 2147483646 w 864"/>
              <a:gd name="T9" fmla="*/ 2147483646 h 156"/>
              <a:gd name="T10" fmla="*/ 2147483646 w 864"/>
              <a:gd name="T11" fmla="*/ 2147483646 h 156"/>
              <a:gd name="T12" fmla="*/ 2147483646 w 864"/>
              <a:gd name="T13" fmla="*/ 0 h 15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864" h="156">
                <a:moveTo>
                  <a:pt x="0" y="0"/>
                </a:moveTo>
                <a:cubicBezTo>
                  <a:pt x="64" y="36"/>
                  <a:pt x="128" y="72"/>
                  <a:pt x="192" y="96"/>
                </a:cubicBezTo>
                <a:cubicBezTo>
                  <a:pt x="256" y="120"/>
                  <a:pt x="337" y="134"/>
                  <a:pt x="384" y="144"/>
                </a:cubicBezTo>
                <a:cubicBezTo>
                  <a:pt x="431" y="154"/>
                  <a:pt x="437" y="156"/>
                  <a:pt x="474" y="156"/>
                </a:cubicBezTo>
                <a:cubicBezTo>
                  <a:pt x="511" y="156"/>
                  <a:pt x="569" y="154"/>
                  <a:pt x="609" y="147"/>
                </a:cubicBezTo>
                <a:cubicBezTo>
                  <a:pt x="649" y="140"/>
                  <a:pt x="675" y="135"/>
                  <a:pt x="717" y="111"/>
                </a:cubicBezTo>
                <a:cubicBezTo>
                  <a:pt x="759" y="87"/>
                  <a:pt x="834" y="23"/>
                  <a:pt x="864" y="0"/>
                </a:cubicBezTo>
              </a:path>
            </a:pathLst>
          </a:custGeom>
          <a:noFill/>
          <a:ln w="19050" cap="flat">
            <a:solidFill>
              <a:srgbClr val="0000FF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1044" name="Text Box 85"/>
          <p:cNvSpPr txBox="1">
            <a:spLocks noChangeArrowheads="1"/>
          </p:cNvSpPr>
          <p:nvPr/>
        </p:nvSpPr>
        <p:spPr bwMode="auto">
          <a:xfrm>
            <a:off x="3317875" y="2667001"/>
            <a:ext cx="8826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i="1" dirty="0">
                <a:solidFill>
                  <a:srgbClr val="FF9900"/>
                </a:solidFill>
              </a:rPr>
              <a:t>a</a:t>
            </a:r>
            <a:r>
              <a:rPr lang="zh-CN" altLang="en-US" sz="2800" b="1" i="1" dirty="0" smtClean="0">
                <a:solidFill>
                  <a:srgbClr val="FF9900"/>
                </a:solidFill>
              </a:rPr>
              <a:t>个</a:t>
            </a:r>
            <a:endParaRPr lang="en-US" altLang="zh-CN" sz="2800" b="1" i="1" dirty="0">
              <a:solidFill>
                <a:srgbClr val="FF9900"/>
              </a:solidFill>
            </a:endParaRPr>
          </a:p>
        </p:txBody>
      </p:sp>
      <p:graphicFrame>
        <p:nvGraphicFramePr>
          <p:cNvPr id="8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0698244"/>
              </p:ext>
            </p:extLst>
          </p:nvPr>
        </p:nvGraphicFramePr>
        <p:xfrm>
          <a:off x="3988308" y="4813300"/>
          <a:ext cx="4405886" cy="936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7" name="公式" r:id="rId8" imgW="2070000" imgH="457200" progId="Equation.3">
                  <p:embed/>
                </p:oleObj>
              </mc:Choice>
              <mc:Fallback>
                <p:oleObj name="公式" r:id="rId8" imgW="20700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8308" y="4813300"/>
                        <a:ext cx="4405886" cy="936787"/>
                      </a:xfrm>
                      <a:prstGeom prst="rect">
                        <a:avLst/>
                      </a:prstGeom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" name="直接箭头连接符 3"/>
          <p:cNvCxnSpPr/>
          <p:nvPr/>
        </p:nvCxnSpPr>
        <p:spPr>
          <a:xfrm>
            <a:off x="479376" y="3733007"/>
            <a:ext cx="16605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479376" y="3429000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K=3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488456" y="354834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00" name="Text Box 4"/>
          <p:cNvSpPr txBox="1">
            <a:spLocks noChangeArrowheads="1"/>
          </p:cNvSpPr>
          <p:nvPr/>
        </p:nvSpPr>
        <p:spPr bwMode="auto">
          <a:xfrm>
            <a:off x="5943600" y="407988"/>
            <a:ext cx="4495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3600" i="1" dirty="0">
                <a:solidFill>
                  <a:schemeClr val="tx2"/>
                </a:solidFill>
                <a:latin typeface="+mj-lt"/>
                <a:ea typeface="宋体" charset="-122"/>
              </a:rPr>
              <a:t>T</a:t>
            </a:r>
            <a:r>
              <a:rPr lang="en-US" altLang="zh-CN" sz="3600" dirty="0">
                <a:solidFill>
                  <a:schemeClr val="tx2"/>
                </a:solidFill>
                <a:latin typeface="+mj-lt"/>
                <a:ea typeface="宋体" charset="-122"/>
              </a:rPr>
              <a:t>(</a:t>
            </a:r>
            <a:r>
              <a:rPr lang="en-US" altLang="zh-CN" sz="3600" i="1" dirty="0">
                <a:solidFill>
                  <a:schemeClr val="tx2"/>
                </a:solidFill>
                <a:latin typeface="+mj-lt"/>
                <a:ea typeface="宋体" charset="-122"/>
              </a:rPr>
              <a:t>n</a:t>
            </a:r>
            <a:r>
              <a:rPr lang="en-US" altLang="zh-CN" sz="3600" dirty="0">
                <a:solidFill>
                  <a:schemeClr val="tx2"/>
                </a:solidFill>
                <a:latin typeface="+mj-lt"/>
                <a:ea typeface="宋体" charset="-122"/>
              </a:rPr>
              <a:t>)=</a:t>
            </a:r>
            <a:r>
              <a:rPr lang="en-US" altLang="zh-CN" sz="3600" i="1" dirty="0" err="1">
                <a:solidFill>
                  <a:schemeClr val="tx2"/>
                </a:solidFill>
                <a:latin typeface="+mj-lt"/>
                <a:ea typeface="宋体" charset="-122"/>
              </a:rPr>
              <a:t>aT</a:t>
            </a:r>
            <a:r>
              <a:rPr lang="en-US" altLang="zh-CN" sz="3600" dirty="0">
                <a:solidFill>
                  <a:schemeClr val="tx2"/>
                </a:solidFill>
                <a:latin typeface="+mj-lt"/>
                <a:ea typeface="宋体" charset="-122"/>
              </a:rPr>
              <a:t>(</a:t>
            </a:r>
            <a:r>
              <a:rPr lang="en-US" altLang="zh-CN" sz="3600" i="1" dirty="0">
                <a:solidFill>
                  <a:schemeClr val="tx2"/>
                </a:solidFill>
                <a:latin typeface="+mj-lt"/>
                <a:ea typeface="宋体" charset="-122"/>
              </a:rPr>
              <a:t>n</a:t>
            </a:r>
            <a:r>
              <a:rPr lang="en-US" altLang="zh-CN" sz="3600" dirty="0">
                <a:solidFill>
                  <a:schemeClr val="tx2"/>
                </a:solidFill>
                <a:latin typeface="+mj-lt"/>
                <a:ea typeface="宋体" charset="-122"/>
              </a:rPr>
              <a:t>/</a:t>
            </a:r>
            <a:r>
              <a:rPr lang="en-US" altLang="zh-CN" sz="3600" i="1" dirty="0">
                <a:solidFill>
                  <a:schemeClr val="tx2"/>
                </a:solidFill>
                <a:latin typeface="+mj-lt"/>
                <a:ea typeface="宋体" charset="-122"/>
              </a:rPr>
              <a:t>b</a:t>
            </a:r>
            <a:r>
              <a:rPr lang="en-US" altLang="zh-CN" sz="3600" dirty="0">
                <a:solidFill>
                  <a:schemeClr val="tx2"/>
                </a:solidFill>
                <a:latin typeface="+mj-lt"/>
                <a:ea typeface="宋体" charset="-122"/>
              </a:rPr>
              <a:t>)+</a:t>
            </a:r>
            <a:r>
              <a:rPr lang="en-US" altLang="zh-CN" sz="3600" i="1" dirty="0">
                <a:solidFill>
                  <a:schemeClr val="tx2"/>
                </a:solidFill>
                <a:latin typeface="+mj-lt"/>
                <a:ea typeface="宋体" charset="-122"/>
              </a:rPr>
              <a:t>f</a:t>
            </a:r>
            <a:r>
              <a:rPr lang="en-US" altLang="zh-CN" sz="3600" dirty="0">
                <a:solidFill>
                  <a:schemeClr val="tx2"/>
                </a:solidFill>
                <a:latin typeface="+mj-lt"/>
                <a:ea typeface="宋体" charset="-122"/>
              </a:rPr>
              <a:t>(</a:t>
            </a:r>
            <a:r>
              <a:rPr lang="en-US" altLang="zh-CN" sz="3600" i="1" dirty="0">
                <a:solidFill>
                  <a:schemeClr val="tx2"/>
                </a:solidFill>
                <a:latin typeface="+mj-lt"/>
                <a:ea typeface="宋体" charset="-122"/>
              </a:rPr>
              <a:t>n</a:t>
            </a:r>
            <a:r>
              <a:rPr lang="en-US" altLang="zh-CN" sz="3600" dirty="0">
                <a:solidFill>
                  <a:schemeClr val="tx2"/>
                </a:solidFill>
                <a:latin typeface="+mj-lt"/>
                <a:ea typeface="宋体" charset="-122"/>
              </a:rPr>
              <a:t>)</a:t>
            </a:r>
          </a:p>
        </p:txBody>
      </p:sp>
      <p:sp>
        <p:nvSpPr>
          <p:cNvPr id="40963" name="Oval 2" descr="羊皮纸"/>
          <p:cNvSpPr>
            <a:spLocks noChangeArrowheads="1"/>
          </p:cNvSpPr>
          <p:nvPr/>
        </p:nvSpPr>
        <p:spPr bwMode="auto">
          <a:xfrm>
            <a:off x="1624013" y="4953000"/>
            <a:ext cx="7734300" cy="1295400"/>
          </a:xfrm>
          <a:prstGeom prst="ellips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40964" name="Text Box 5"/>
          <p:cNvSpPr txBox="1">
            <a:spLocks noChangeArrowheads="1"/>
          </p:cNvSpPr>
          <p:nvPr/>
        </p:nvSpPr>
        <p:spPr bwMode="auto">
          <a:xfrm>
            <a:off x="5454651" y="1295400"/>
            <a:ext cx="58896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i="1"/>
              <a:t>f</a:t>
            </a:r>
            <a:r>
              <a:rPr lang="en-US" altLang="zh-CN" sz="1800"/>
              <a:t>(</a:t>
            </a:r>
            <a:r>
              <a:rPr lang="en-US" altLang="zh-CN" sz="1800" i="1"/>
              <a:t>n</a:t>
            </a:r>
            <a:r>
              <a:rPr lang="en-US" altLang="zh-CN" sz="1800"/>
              <a:t>)</a:t>
            </a:r>
          </a:p>
        </p:txBody>
      </p:sp>
      <p:sp>
        <p:nvSpPr>
          <p:cNvPr id="40965" name="Text Box 6"/>
          <p:cNvSpPr txBox="1">
            <a:spLocks noChangeArrowheads="1"/>
          </p:cNvSpPr>
          <p:nvPr/>
        </p:nvSpPr>
        <p:spPr bwMode="auto">
          <a:xfrm>
            <a:off x="2139951" y="5257801"/>
            <a:ext cx="5889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i="1"/>
              <a:t>T</a:t>
            </a:r>
            <a:r>
              <a:rPr lang="en-US" altLang="zh-CN" sz="1800"/>
              <a:t>(1)</a:t>
            </a:r>
            <a:endParaRPr lang="en-US" altLang="zh-CN" sz="1800" i="1"/>
          </a:p>
        </p:txBody>
      </p:sp>
      <p:sp>
        <p:nvSpPr>
          <p:cNvPr id="40966" name="Text Box 7"/>
          <p:cNvSpPr txBox="1">
            <a:spLocks noChangeArrowheads="1"/>
          </p:cNvSpPr>
          <p:nvPr/>
        </p:nvSpPr>
        <p:spPr bwMode="auto">
          <a:xfrm>
            <a:off x="4718051" y="5257801"/>
            <a:ext cx="5889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i="1"/>
              <a:t>T</a:t>
            </a:r>
            <a:r>
              <a:rPr lang="en-US" altLang="zh-CN" sz="1800"/>
              <a:t>(1)</a:t>
            </a:r>
            <a:endParaRPr lang="en-US" altLang="zh-CN" sz="1800" i="1"/>
          </a:p>
        </p:txBody>
      </p:sp>
      <p:sp>
        <p:nvSpPr>
          <p:cNvPr id="40967" name="Text Box 8"/>
          <p:cNvSpPr txBox="1">
            <a:spLocks noChangeArrowheads="1"/>
          </p:cNvSpPr>
          <p:nvPr/>
        </p:nvSpPr>
        <p:spPr bwMode="auto">
          <a:xfrm>
            <a:off x="5748338" y="5257801"/>
            <a:ext cx="590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i="1"/>
              <a:t>T</a:t>
            </a:r>
            <a:r>
              <a:rPr lang="en-US" altLang="zh-CN" sz="1800"/>
              <a:t>(1)</a:t>
            </a:r>
            <a:endParaRPr lang="en-US" altLang="zh-CN" sz="1800" i="1"/>
          </a:p>
        </p:txBody>
      </p:sp>
      <p:sp>
        <p:nvSpPr>
          <p:cNvPr id="40968" name="Text Box 9"/>
          <p:cNvSpPr txBox="1">
            <a:spLocks noChangeArrowheads="1"/>
          </p:cNvSpPr>
          <p:nvPr/>
        </p:nvSpPr>
        <p:spPr bwMode="auto">
          <a:xfrm>
            <a:off x="6780213" y="5257801"/>
            <a:ext cx="5889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i="1"/>
              <a:t>T</a:t>
            </a:r>
            <a:r>
              <a:rPr lang="en-US" altLang="zh-CN" sz="1800"/>
              <a:t>(1)</a:t>
            </a:r>
            <a:endParaRPr lang="en-US" altLang="zh-CN" sz="1800" i="1"/>
          </a:p>
        </p:txBody>
      </p:sp>
      <p:sp>
        <p:nvSpPr>
          <p:cNvPr id="40969" name="Text Box 10"/>
          <p:cNvSpPr txBox="1">
            <a:spLocks noChangeArrowheads="1"/>
          </p:cNvSpPr>
          <p:nvPr/>
        </p:nvSpPr>
        <p:spPr bwMode="auto">
          <a:xfrm>
            <a:off x="8069263" y="5257801"/>
            <a:ext cx="5889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i="1"/>
              <a:t>T</a:t>
            </a:r>
            <a:r>
              <a:rPr lang="en-US" altLang="zh-CN" sz="1800"/>
              <a:t>(1)</a:t>
            </a:r>
            <a:endParaRPr lang="en-US" altLang="zh-CN" sz="1800" i="1"/>
          </a:p>
        </p:txBody>
      </p:sp>
      <p:sp>
        <p:nvSpPr>
          <p:cNvPr id="40970" name="Text Box 11"/>
          <p:cNvSpPr txBox="1">
            <a:spLocks noChangeArrowheads="1"/>
          </p:cNvSpPr>
          <p:nvPr/>
        </p:nvSpPr>
        <p:spPr bwMode="auto">
          <a:xfrm>
            <a:off x="2655888" y="5257801"/>
            <a:ext cx="5889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i="1"/>
              <a:t>T</a:t>
            </a:r>
            <a:r>
              <a:rPr lang="en-US" altLang="zh-CN" sz="1800"/>
              <a:t>(1)</a:t>
            </a:r>
            <a:endParaRPr lang="en-US" altLang="zh-CN" sz="1800" i="1"/>
          </a:p>
        </p:txBody>
      </p:sp>
      <p:sp>
        <p:nvSpPr>
          <p:cNvPr id="40971" name="Text Box 12"/>
          <p:cNvSpPr txBox="1">
            <a:spLocks noChangeArrowheads="1"/>
          </p:cNvSpPr>
          <p:nvPr/>
        </p:nvSpPr>
        <p:spPr bwMode="auto">
          <a:xfrm>
            <a:off x="3170238" y="5257801"/>
            <a:ext cx="590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i="1"/>
              <a:t>T</a:t>
            </a:r>
            <a:r>
              <a:rPr lang="en-US" altLang="zh-CN" sz="1800"/>
              <a:t>(1)</a:t>
            </a:r>
            <a:endParaRPr lang="en-US" altLang="zh-CN" sz="1800" i="1"/>
          </a:p>
        </p:txBody>
      </p:sp>
      <p:sp>
        <p:nvSpPr>
          <p:cNvPr id="40972" name="Text Box 13"/>
          <p:cNvSpPr txBox="1">
            <a:spLocks noChangeArrowheads="1"/>
          </p:cNvSpPr>
          <p:nvPr/>
        </p:nvSpPr>
        <p:spPr bwMode="auto">
          <a:xfrm>
            <a:off x="3686176" y="5257801"/>
            <a:ext cx="5889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i="1"/>
              <a:t>T</a:t>
            </a:r>
            <a:r>
              <a:rPr lang="en-US" altLang="zh-CN" sz="1800"/>
              <a:t>(1)</a:t>
            </a:r>
            <a:endParaRPr lang="en-US" altLang="zh-CN" sz="1800" i="1"/>
          </a:p>
        </p:txBody>
      </p:sp>
      <p:sp>
        <p:nvSpPr>
          <p:cNvPr id="40973" name="Text Box 14"/>
          <p:cNvSpPr txBox="1">
            <a:spLocks noChangeArrowheads="1"/>
          </p:cNvSpPr>
          <p:nvPr/>
        </p:nvSpPr>
        <p:spPr bwMode="auto">
          <a:xfrm>
            <a:off x="4202113" y="5257801"/>
            <a:ext cx="5889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i="1"/>
              <a:t>T</a:t>
            </a:r>
            <a:r>
              <a:rPr lang="en-US" altLang="zh-CN" sz="1800"/>
              <a:t>(1)</a:t>
            </a:r>
            <a:endParaRPr lang="en-US" altLang="zh-CN" sz="1800" i="1"/>
          </a:p>
        </p:txBody>
      </p:sp>
      <p:sp>
        <p:nvSpPr>
          <p:cNvPr id="40974" name="Text Box 15"/>
          <p:cNvSpPr txBox="1">
            <a:spLocks noChangeArrowheads="1"/>
          </p:cNvSpPr>
          <p:nvPr/>
        </p:nvSpPr>
        <p:spPr bwMode="auto">
          <a:xfrm>
            <a:off x="5233988" y="5257801"/>
            <a:ext cx="5889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i="1"/>
              <a:t>T</a:t>
            </a:r>
            <a:r>
              <a:rPr lang="en-US" altLang="zh-CN" sz="1800"/>
              <a:t>(1)</a:t>
            </a:r>
            <a:endParaRPr lang="en-US" altLang="zh-CN" sz="1800" i="1"/>
          </a:p>
        </p:txBody>
      </p:sp>
      <p:sp>
        <p:nvSpPr>
          <p:cNvPr id="40975" name="Text Box 16"/>
          <p:cNvSpPr txBox="1">
            <a:spLocks noChangeArrowheads="1"/>
          </p:cNvSpPr>
          <p:nvPr/>
        </p:nvSpPr>
        <p:spPr bwMode="auto">
          <a:xfrm>
            <a:off x="6264276" y="5257801"/>
            <a:ext cx="5889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i="1"/>
              <a:t>T</a:t>
            </a:r>
            <a:r>
              <a:rPr lang="en-US" altLang="zh-CN" sz="1800"/>
              <a:t>(1)</a:t>
            </a:r>
            <a:endParaRPr lang="en-US" altLang="zh-CN" sz="1800" i="1"/>
          </a:p>
        </p:txBody>
      </p:sp>
      <p:sp>
        <p:nvSpPr>
          <p:cNvPr id="40976" name="Text Box 17"/>
          <p:cNvSpPr txBox="1">
            <a:spLocks noChangeArrowheads="1"/>
          </p:cNvSpPr>
          <p:nvPr/>
        </p:nvSpPr>
        <p:spPr bwMode="auto">
          <a:xfrm>
            <a:off x="7589838" y="5257801"/>
            <a:ext cx="590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i="1"/>
              <a:t>T</a:t>
            </a:r>
            <a:r>
              <a:rPr lang="en-US" altLang="zh-CN" sz="1800"/>
              <a:t>(1)</a:t>
            </a:r>
            <a:endParaRPr lang="en-US" altLang="zh-CN" sz="1800" i="1"/>
          </a:p>
        </p:txBody>
      </p:sp>
      <p:sp>
        <p:nvSpPr>
          <p:cNvPr id="40977" name="Text Box 18"/>
          <p:cNvSpPr txBox="1">
            <a:spLocks noChangeArrowheads="1"/>
          </p:cNvSpPr>
          <p:nvPr/>
        </p:nvSpPr>
        <p:spPr bwMode="auto">
          <a:xfrm>
            <a:off x="8548688" y="5257801"/>
            <a:ext cx="5889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i="1"/>
              <a:t>T</a:t>
            </a:r>
            <a:r>
              <a:rPr lang="en-US" altLang="zh-CN" sz="1800"/>
              <a:t>(1)</a:t>
            </a:r>
            <a:endParaRPr lang="en-US" altLang="zh-CN" sz="1800" i="1"/>
          </a:p>
        </p:txBody>
      </p:sp>
      <p:sp>
        <p:nvSpPr>
          <p:cNvPr id="40978" name="Line 19"/>
          <p:cNvSpPr>
            <a:spLocks noChangeShapeType="1"/>
          </p:cNvSpPr>
          <p:nvPr/>
        </p:nvSpPr>
        <p:spPr bwMode="auto">
          <a:xfrm flipV="1">
            <a:off x="2433638" y="5029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0979" name="Line 20"/>
          <p:cNvSpPr>
            <a:spLocks noChangeShapeType="1"/>
          </p:cNvSpPr>
          <p:nvPr/>
        </p:nvSpPr>
        <p:spPr bwMode="auto">
          <a:xfrm flipV="1">
            <a:off x="2949575" y="5029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0980" name="Line 21"/>
          <p:cNvSpPr>
            <a:spLocks noChangeShapeType="1"/>
          </p:cNvSpPr>
          <p:nvPr/>
        </p:nvSpPr>
        <p:spPr bwMode="auto">
          <a:xfrm flipV="1">
            <a:off x="3392488" y="5029200"/>
            <a:ext cx="0" cy="3063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0981" name="Line 22"/>
          <p:cNvSpPr>
            <a:spLocks noChangeShapeType="1"/>
          </p:cNvSpPr>
          <p:nvPr/>
        </p:nvSpPr>
        <p:spPr bwMode="auto">
          <a:xfrm flipV="1">
            <a:off x="3906838" y="5029200"/>
            <a:ext cx="0" cy="3063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0982" name="Line 23"/>
          <p:cNvSpPr>
            <a:spLocks noChangeShapeType="1"/>
          </p:cNvSpPr>
          <p:nvPr/>
        </p:nvSpPr>
        <p:spPr bwMode="auto">
          <a:xfrm flipV="1">
            <a:off x="4497388" y="5029200"/>
            <a:ext cx="0" cy="3063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0983" name="Line 24"/>
          <p:cNvSpPr>
            <a:spLocks noChangeShapeType="1"/>
          </p:cNvSpPr>
          <p:nvPr/>
        </p:nvSpPr>
        <p:spPr bwMode="auto">
          <a:xfrm flipV="1">
            <a:off x="4938713" y="5029200"/>
            <a:ext cx="0" cy="3063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0984" name="Line 25"/>
          <p:cNvSpPr>
            <a:spLocks noChangeShapeType="1"/>
          </p:cNvSpPr>
          <p:nvPr/>
        </p:nvSpPr>
        <p:spPr bwMode="auto">
          <a:xfrm flipV="1">
            <a:off x="5527675" y="5029200"/>
            <a:ext cx="0" cy="3063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0985" name="Line 26"/>
          <p:cNvSpPr>
            <a:spLocks noChangeShapeType="1"/>
          </p:cNvSpPr>
          <p:nvPr/>
        </p:nvSpPr>
        <p:spPr bwMode="auto">
          <a:xfrm flipV="1">
            <a:off x="5970588" y="5029200"/>
            <a:ext cx="0" cy="3063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0986" name="Line 27"/>
          <p:cNvSpPr>
            <a:spLocks noChangeShapeType="1"/>
          </p:cNvSpPr>
          <p:nvPr/>
        </p:nvSpPr>
        <p:spPr bwMode="auto">
          <a:xfrm flipV="1">
            <a:off x="6484938" y="5029200"/>
            <a:ext cx="0" cy="3063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0987" name="Line 28"/>
          <p:cNvSpPr>
            <a:spLocks noChangeShapeType="1"/>
          </p:cNvSpPr>
          <p:nvPr/>
        </p:nvSpPr>
        <p:spPr bwMode="auto">
          <a:xfrm flipV="1">
            <a:off x="7075488" y="5029200"/>
            <a:ext cx="0" cy="3063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0988" name="Line 29"/>
          <p:cNvSpPr>
            <a:spLocks noChangeShapeType="1"/>
          </p:cNvSpPr>
          <p:nvPr/>
        </p:nvSpPr>
        <p:spPr bwMode="auto">
          <a:xfrm flipV="1">
            <a:off x="7885113" y="5029200"/>
            <a:ext cx="0" cy="3063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0989" name="Line 30"/>
          <p:cNvSpPr>
            <a:spLocks noChangeShapeType="1"/>
          </p:cNvSpPr>
          <p:nvPr/>
        </p:nvSpPr>
        <p:spPr bwMode="auto">
          <a:xfrm flipV="1">
            <a:off x="8326438" y="5029200"/>
            <a:ext cx="0" cy="3063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0990" name="Line 31"/>
          <p:cNvSpPr>
            <a:spLocks noChangeShapeType="1"/>
          </p:cNvSpPr>
          <p:nvPr/>
        </p:nvSpPr>
        <p:spPr bwMode="auto">
          <a:xfrm flipV="1">
            <a:off x="8769350" y="5029200"/>
            <a:ext cx="0" cy="3063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0991" name="Text Box 32"/>
          <p:cNvSpPr txBox="1">
            <a:spLocks noChangeArrowheads="1"/>
          </p:cNvSpPr>
          <p:nvPr/>
        </p:nvSpPr>
        <p:spPr bwMode="auto">
          <a:xfrm>
            <a:off x="8078789" y="3581401"/>
            <a:ext cx="8842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i="1"/>
              <a:t>f</a:t>
            </a:r>
            <a:r>
              <a:rPr lang="en-US" altLang="zh-CN" sz="1800"/>
              <a:t>(</a:t>
            </a:r>
            <a:r>
              <a:rPr lang="en-US" altLang="zh-CN" sz="1800" i="1"/>
              <a:t>n</a:t>
            </a:r>
            <a:r>
              <a:rPr lang="en-US" altLang="zh-CN" sz="1800"/>
              <a:t>/</a:t>
            </a:r>
            <a:r>
              <a:rPr lang="en-US" altLang="zh-CN" sz="1800" i="1"/>
              <a:t>b</a:t>
            </a:r>
            <a:r>
              <a:rPr lang="en-US" altLang="zh-CN" sz="1800" baseline="30000"/>
              <a:t>2</a:t>
            </a:r>
            <a:r>
              <a:rPr lang="en-US" altLang="zh-CN" sz="1800"/>
              <a:t>)</a:t>
            </a:r>
          </a:p>
        </p:txBody>
      </p:sp>
      <p:sp>
        <p:nvSpPr>
          <p:cNvPr id="40992" name="Text Box 33"/>
          <p:cNvSpPr txBox="1">
            <a:spLocks noChangeArrowheads="1"/>
          </p:cNvSpPr>
          <p:nvPr/>
        </p:nvSpPr>
        <p:spPr bwMode="auto">
          <a:xfrm>
            <a:off x="2259014" y="3581401"/>
            <a:ext cx="8842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i="1"/>
              <a:t>f</a:t>
            </a:r>
            <a:r>
              <a:rPr lang="en-US" altLang="zh-CN" sz="1800"/>
              <a:t>(</a:t>
            </a:r>
            <a:r>
              <a:rPr lang="en-US" altLang="zh-CN" sz="1800" i="1"/>
              <a:t>n</a:t>
            </a:r>
            <a:r>
              <a:rPr lang="en-US" altLang="zh-CN" sz="1800"/>
              <a:t>/</a:t>
            </a:r>
            <a:r>
              <a:rPr lang="en-US" altLang="zh-CN" sz="1800" i="1"/>
              <a:t>b</a:t>
            </a:r>
            <a:r>
              <a:rPr lang="en-US" altLang="zh-CN" sz="1800" baseline="30000"/>
              <a:t>2</a:t>
            </a:r>
            <a:r>
              <a:rPr lang="en-US" altLang="zh-CN" sz="1800"/>
              <a:t>)</a:t>
            </a:r>
            <a:endParaRPr lang="en-US" altLang="zh-CN" sz="1800" i="1"/>
          </a:p>
        </p:txBody>
      </p:sp>
      <p:sp>
        <p:nvSpPr>
          <p:cNvPr id="40993" name="Text Box 34"/>
          <p:cNvSpPr txBox="1">
            <a:spLocks noChangeArrowheads="1"/>
          </p:cNvSpPr>
          <p:nvPr/>
        </p:nvSpPr>
        <p:spPr bwMode="auto">
          <a:xfrm>
            <a:off x="2986089" y="3581401"/>
            <a:ext cx="8842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i="1"/>
              <a:t>f</a:t>
            </a:r>
            <a:r>
              <a:rPr lang="en-US" altLang="zh-CN" sz="1800"/>
              <a:t>(</a:t>
            </a:r>
            <a:r>
              <a:rPr lang="en-US" altLang="zh-CN" sz="1800" i="1"/>
              <a:t>n</a:t>
            </a:r>
            <a:r>
              <a:rPr lang="en-US" altLang="zh-CN" sz="1800"/>
              <a:t>/</a:t>
            </a:r>
            <a:r>
              <a:rPr lang="en-US" altLang="zh-CN" sz="1800" i="1"/>
              <a:t>b</a:t>
            </a:r>
            <a:r>
              <a:rPr lang="en-US" altLang="zh-CN" sz="1800" baseline="30000"/>
              <a:t>2</a:t>
            </a:r>
            <a:r>
              <a:rPr lang="en-US" altLang="zh-CN" sz="1800"/>
              <a:t>)</a:t>
            </a:r>
          </a:p>
        </p:txBody>
      </p:sp>
      <p:sp>
        <p:nvSpPr>
          <p:cNvPr id="40994" name="Text Box 35"/>
          <p:cNvSpPr txBox="1">
            <a:spLocks noChangeArrowheads="1"/>
          </p:cNvSpPr>
          <p:nvPr/>
        </p:nvSpPr>
        <p:spPr bwMode="auto">
          <a:xfrm>
            <a:off x="3714750" y="3581401"/>
            <a:ext cx="882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i="1"/>
              <a:t>f</a:t>
            </a:r>
            <a:r>
              <a:rPr lang="en-US" altLang="zh-CN" sz="1800"/>
              <a:t>(</a:t>
            </a:r>
            <a:r>
              <a:rPr lang="en-US" altLang="zh-CN" sz="1800" i="1"/>
              <a:t>n</a:t>
            </a:r>
            <a:r>
              <a:rPr lang="en-US" altLang="zh-CN" sz="1800"/>
              <a:t>/</a:t>
            </a:r>
            <a:r>
              <a:rPr lang="en-US" altLang="zh-CN" sz="1800" i="1"/>
              <a:t>b</a:t>
            </a:r>
            <a:r>
              <a:rPr lang="en-US" altLang="zh-CN" sz="1800" baseline="30000"/>
              <a:t>2</a:t>
            </a:r>
            <a:r>
              <a:rPr lang="en-US" altLang="zh-CN" sz="1800"/>
              <a:t>)</a:t>
            </a:r>
          </a:p>
        </p:txBody>
      </p:sp>
      <p:sp>
        <p:nvSpPr>
          <p:cNvPr id="40995" name="Text Box 36"/>
          <p:cNvSpPr txBox="1">
            <a:spLocks noChangeArrowheads="1"/>
          </p:cNvSpPr>
          <p:nvPr/>
        </p:nvSpPr>
        <p:spPr bwMode="auto">
          <a:xfrm>
            <a:off x="5168900" y="3581401"/>
            <a:ext cx="8842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i="1"/>
              <a:t>f</a:t>
            </a:r>
            <a:r>
              <a:rPr lang="en-US" altLang="zh-CN" sz="1800"/>
              <a:t>(</a:t>
            </a:r>
            <a:r>
              <a:rPr lang="en-US" altLang="zh-CN" sz="1800" i="1"/>
              <a:t>n</a:t>
            </a:r>
            <a:r>
              <a:rPr lang="en-US" altLang="zh-CN" sz="1800"/>
              <a:t>/</a:t>
            </a:r>
            <a:r>
              <a:rPr lang="en-US" altLang="zh-CN" sz="1800" i="1"/>
              <a:t>b</a:t>
            </a:r>
            <a:r>
              <a:rPr lang="en-US" altLang="zh-CN" sz="1800" baseline="30000"/>
              <a:t>2</a:t>
            </a:r>
            <a:r>
              <a:rPr lang="en-US" altLang="zh-CN" sz="1800"/>
              <a:t>)</a:t>
            </a:r>
          </a:p>
        </p:txBody>
      </p:sp>
      <p:sp>
        <p:nvSpPr>
          <p:cNvPr id="40996" name="Text Box 37"/>
          <p:cNvSpPr txBox="1">
            <a:spLocks noChangeArrowheads="1"/>
          </p:cNvSpPr>
          <p:nvPr/>
        </p:nvSpPr>
        <p:spPr bwMode="auto">
          <a:xfrm>
            <a:off x="4441825" y="3581401"/>
            <a:ext cx="8842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i="1" dirty="0"/>
              <a:t>f</a:t>
            </a:r>
            <a:r>
              <a:rPr lang="en-US" altLang="zh-CN" sz="1800" dirty="0"/>
              <a:t>(</a:t>
            </a:r>
            <a:r>
              <a:rPr lang="en-US" altLang="zh-CN" sz="1800" i="1" dirty="0"/>
              <a:t>n</a:t>
            </a:r>
            <a:r>
              <a:rPr lang="en-US" altLang="zh-CN" sz="1800" dirty="0"/>
              <a:t>/</a:t>
            </a:r>
            <a:r>
              <a:rPr lang="en-US" altLang="zh-CN" sz="1800" i="1" dirty="0"/>
              <a:t>b</a:t>
            </a:r>
            <a:r>
              <a:rPr lang="en-US" altLang="zh-CN" sz="1800" baseline="30000" dirty="0"/>
              <a:t>2</a:t>
            </a:r>
            <a:r>
              <a:rPr lang="en-US" altLang="zh-CN" sz="1800" dirty="0"/>
              <a:t>)</a:t>
            </a:r>
          </a:p>
        </p:txBody>
      </p:sp>
      <p:sp>
        <p:nvSpPr>
          <p:cNvPr id="40997" name="Text Box 38"/>
          <p:cNvSpPr txBox="1">
            <a:spLocks noChangeArrowheads="1"/>
          </p:cNvSpPr>
          <p:nvPr/>
        </p:nvSpPr>
        <p:spPr bwMode="auto">
          <a:xfrm>
            <a:off x="5895975" y="3581401"/>
            <a:ext cx="8842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i="1"/>
              <a:t>f</a:t>
            </a:r>
            <a:r>
              <a:rPr lang="en-US" altLang="zh-CN" sz="1800"/>
              <a:t>(</a:t>
            </a:r>
            <a:r>
              <a:rPr lang="en-US" altLang="zh-CN" sz="1800" i="1"/>
              <a:t>n</a:t>
            </a:r>
            <a:r>
              <a:rPr lang="en-US" altLang="zh-CN" sz="1800"/>
              <a:t>/</a:t>
            </a:r>
            <a:r>
              <a:rPr lang="en-US" altLang="zh-CN" sz="1800" i="1"/>
              <a:t>b</a:t>
            </a:r>
            <a:r>
              <a:rPr lang="en-US" altLang="zh-CN" sz="1800" baseline="30000"/>
              <a:t>2</a:t>
            </a:r>
            <a:r>
              <a:rPr lang="en-US" altLang="zh-CN" sz="1800"/>
              <a:t>)</a:t>
            </a:r>
          </a:p>
        </p:txBody>
      </p:sp>
      <p:sp>
        <p:nvSpPr>
          <p:cNvPr id="40998" name="Text Box 39"/>
          <p:cNvSpPr txBox="1">
            <a:spLocks noChangeArrowheads="1"/>
          </p:cNvSpPr>
          <p:nvPr/>
        </p:nvSpPr>
        <p:spPr bwMode="auto">
          <a:xfrm>
            <a:off x="7351713" y="3581401"/>
            <a:ext cx="882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i="1"/>
              <a:t>f</a:t>
            </a:r>
            <a:r>
              <a:rPr lang="en-US" altLang="zh-CN" sz="1800"/>
              <a:t>(</a:t>
            </a:r>
            <a:r>
              <a:rPr lang="en-US" altLang="zh-CN" sz="1800" i="1"/>
              <a:t>n</a:t>
            </a:r>
            <a:r>
              <a:rPr lang="en-US" altLang="zh-CN" sz="1800"/>
              <a:t>/</a:t>
            </a:r>
            <a:r>
              <a:rPr lang="en-US" altLang="zh-CN" sz="1800" i="1"/>
              <a:t>b</a:t>
            </a:r>
            <a:r>
              <a:rPr lang="en-US" altLang="zh-CN" sz="1800" baseline="30000"/>
              <a:t>2</a:t>
            </a:r>
            <a:r>
              <a:rPr lang="en-US" altLang="zh-CN" sz="1800"/>
              <a:t>)</a:t>
            </a:r>
          </a:p>
        </p:txBody>
      </p:sp>
      <p:sp>
        <p:nvSpPr>
          <p:cNvPr id="40999" name="Text Box 40"/>
          <p:cNvSpPr txBox="1">
            <a:spLocks noChangeArrowheads="1"/>
          </p:cNvSpPr>
          <p:nvPr/>
        </p:nvSpPr>
        <p:spPr bwMode="auto">
          <a:xfrm>
            <a:off x="6623050" y="3581401"/>
            <a:ext cx="8842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i="1"/>
              <a:t>f</a:t>
            </a:r>
            <a:r>
              <a:rPr lang="en-US" altLang="zh-CN" sz="1800"/>
              <a:t>(</a:t>
            </a:r>
            <a:r>
              <a:rPr lang="en-US" altLang="zh-CN" sz="1800" i="1"/>
              <a:t>n</a:t>
            </a:r>
            <a:r>
              <a:rPr lang="en-US" altLang="zh-CN" sz="1800"/>
              <a:t>/</a:t>
            </a:r>
            <a:r>
              <a:rPr lang="en-US" altLang="zh-CN" sz="1800" i="1"/>
              <a:t>b</a:t>
            </a:r>
            <a:r>
              <a:rPr lang="en-US" altLang="zh-CN" sz="1800" baseline="30000"/>
              <a:t>2</a:t>
            </a:r>
            <a:r>
              <a:rPr lang="en-US" altLang="zh-CN" sz="1800"/>
              <a:t>)</a:t>
            </a:r>
          </a:p>
        </p:txBody>
      </p:sp>
      <p:sp>
        <p:nvSpPr>
          <p:cNvPr id="41000" name="Line 41"/>
          <p:cNvSpPr>
            <a:spLocks noChangeShapeType="1"/>
          </p:cNvSpPr>
          <p:nvPr/>
        </p:nvSpPr>
        <p:spPr bwMode="auto">
          <a:xfrm flipH="1">
            <a:off x="2360614" y="3886200"/>
            <a:ext cx="73025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1001" name="Line 42"/>
          <p:cNvSpPr>
            <a:spLocks noChangeShapeType="1"/>
          </p:cNvSpPr>
          <p:nvPr/>
        </p:nvSpPr>
        <p:spPr bwMode="auto">
          <a:xfrm>
            <a:off x="2581275" y="3886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1002" name="Line 43"/>
          <p:cNvSpPr>
            <a:spLocks noChangeShapeType="1"/>
          </p:cNvSpPr>
          <p:nvPr/>
        </p:nvSpPr>
        <p:spPr bwMode="auto">
          <a:xfrm>
            <a:off x="2728914" y="3886200"/>
            <a:ext cx="73025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1003" name="Line 44"/>
          <p:cNvSpPr>
            <a:spLocks noChangeShapeType="1"/>
          </p:cNvSpPr>
          <p:nvPr/>
        </p:nvSpPr>
        <p:spPr bwMode="auto">
          <a:xfrm flipH="1">
            <a:off x="8253414" y="3886200"/>
            <a:ext cx="73025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1004" name="Line 45"/>
          <p:cNvSpPr>
            <a:spLocks noChangeShapeType="1"/>
          </p:cNvSpPr>
          <p:nvPr/>
        </p:nvSpPr>
        <p:spPr bwMode="auto">
          <a:xfrm>
            <a:off x="8474075" y="3886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1005" name="Line 46"/>
          <p:cNvSpPr>
            <a:spLocks noChangeShapeType="1"/>
          </p:cNvSpPr>
          <p:nvPr/>
        </p:nvSpPr>
        <p:spPr bwMode="auto">
          <a:xfrm>
            <a:off x="8621714" y="3886200"/>
            <a:ext cx="73025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1006" name="Text Box 47"/>
          <p:cNvSpPr txBox="1">
            <a:spLocks noChangeArrowheads="1"/>
          </p:cNvSpPr>
          <p:nvPr/>
        </p:nvSpPr>
        <p:spPr bwMode="auto">
          <a:xfrm>
            <a:off x="3538538" y="3962401"/>
            <a:ext cx="958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 b="1"/>
              <a:t>……</a:t>
            </a:r>
          </a:p>
        </p:txBody>
      </p:sp>
      <p:sp>
        <p:nvSpPr>
          <p:cNvPr id="41007" name="Line 48"/>
          <p:cNvSpPr>
            <a:spLocks noChangeShapeType="1"/>
          </p:cNvSpPr>
          <p:nvPr/>
        </p:nvSpPr>
        <p:spPr bwMode="auto">
          <a:xfrm flipH="1">
            <a:off x="5233989" y="3886200"/>
            <a:ext cx="73025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1008" name="Line 49"/>
          <p:cNvSpPr>
            <a:spLocks noChangeShapeType="1"/>
          </p:cNvSpPr>
          <p:nvPr/>
        </p:nvSpPr>
        <p:spPr bwMode="auto">
          <a:xfrm>
            <a:off x="5454650" y="3886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1009" name="Line 50"/>
          <p:cNvSpPr>
            <a:spLocks noChangeShapeType="1"/>
          </p:cNvSpPr>
          <p:nvPr/>
        </p:nvSpPr>
        <p:spPr bwMode="auto">
          <a:xfrm>
            <a:off x="5602289" y="3886200"/>
            <a:ext cx="73025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1010" name="Text Box 51"/>
          <p:cNvSpPr txBox="1">
            <a:spLocks noChangeArrowheads="1"/>
          </p:cNvSpPr>
          <p:nvPr/>
        </p:nvSpPr>
        <p:spPr bwMode="auto">
          <a:xfrm>
            <a:off x="6484938" y="3962401"/>
            <a:ext cx="958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 b="1"/>
              <a:t>……</a:t>
            </a:r>
          </a:p>
        </p:txBody>
      </p:sp>
      <p:sp>
        <p:nvSpPr>
          <p:cNvPr id="41011" name="Text Box 52"/>
          <p:cNvSpPr txBox="1">
            <a:spLocks noChangeArrowheads="1"/>
          </p:cNvSpPr>
          <p:nvPr/>
        </p:nvSpPr>
        <p:spPr bwMode="auto">
          <a:xfrm>
            <a:off x="3170239" y="2286001"/>
            <a:ext cx="8842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i="1"/>
              <a:t>f</a:t>
            </a:r>
            <a:r>
              <a:rPr lang="en-US" altLang="zh-CN" sz="1800"/>
              <a:t>(</a:t>
            </a:r>
            <a:r>
              <a:rPr lang="en-US" altLang="zh-CN" sz="1800" i="1"/>
              <a:t>n</a:t>
            </a:r>
            <a:r>
              <a:rPr lang="en-US" altLang="zh-CN" sz="1800"/>
              <a:t>/</a:t>
            </a:r>
            <a:r>
              <a:rPr lang="en-US" altLang="zh-CN" sz="1800" i="1"/>
              <a:t>b</a:t>
            </a:r>
            <a:r>
              <a:rPr lang="en-US" altLang="zh-CN" sz="1800"/>
              <a:t>)</a:t>
            </a:r>
            <a:endParaRPr lang="en-US" altLang="zh-CN" sz="1800" i="1"/>
          </a:p>
        </p:txBody>
      </p:sp>
      <p:sp>
        <p:nvSpPr>
          <p:cNvPr id="41012" name="Text Box 53"/>
          <p:cNvSpPr txBox="1">
            <a:spLocks noChangeArrowheads="1"/>
          </p:cNvSpPr>
          <p:nvPr/>
        </p:nvSpPr>
        <p:spPr bwMode="auto">
          <a:xfrm>
            <a:off x="5159375" y="2286001"/>
            <a:ext cx="8842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i="1"/>
              <a:t>f</a:t>
            </a:r>
            <a:r>
              <a:rPr lang="en-US" altLang="zh-CN" sz="1800"/>
              <a:t>(</a:t>
            </a:r>
            <a:r>
              <a:rPr lang="en-US" altLang="zh-CN" sz="1800" i="1"/>
              <a:t>n</a:t>
            </a:r>
            <a:r>
              <a:rPr lang="en-US" altLang="zh-CN" sz="1800"/>
              <a:t>/</a:t>
            </a:r>
            <a:r>
              <a:rPr lang="en-US" altLang="zh-CN" sz="1800" i="1"/>
              <a:t>b</a:t>
            </a:r>
            <a:r>
              <a:rPr lang="en-US" altLang="zh-CN" sz="1800"/>
              <a:t>)</a:t>
            </a:r>
          </a:p>
        </p:txBody>
      </p:sp>
      <p:sp>
        <p:nvSpPr>
          <p:cNvPr id="41013" name="Text Box 54"/>
          <p:cNvSpPr txBox="1">
            <a:spLocks noChangeArrowheads="1"/>
          </p:cNvSpPr>
          <p:nvPr/>
        </p:nvSpPr>
        <p:spPr bwMode="auto">
          <a:xfrm>
            <a:off x="7221539" y="2286001"/>
            <a:ext cx="8842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i="1"/>
              <a:t>f</a:t>
            </a:r>
            <a:r>
              <a:rPr lang="en-US" altLang="zh-CN" sz="1800"/>
              <a:t>(</a:t>
            </a:r>
            <a:r>
              <a:rPr lang="en-US" altLang="zh-CN" sz="1800" i="1"/>
              <a:t>n</a:t>
            </a:r>
            <a:r>
              <a:rPr lang="en-US" altLang="zh-CN" sz="1800"/>
              <a:t>/</a:t>
            </a:r>
            <a:r>
              <a:rPr lang="en-US" altLang="zh-CN" sz="1800" i="1"/>
              <a:t>b</a:t>
            </a:r>
            <a:r>
              <a:rPr lang="en-US" altLang="zh-CN" sz="1800"/>
              <a:t>)</a:t>
            </a:r>
          </a:p>
        </p:txBody>
      </p:sp>
      <p:sp>
        <p:nvSpPr>
          <p:cNvPr id="41014" name="Line 55"/>
          <p:cNvSpPr>
            <a:spLocks noChangeShapeType="1"/>
          </p:cNvSpPr>
          <p:nvPr/>
        </p:nvSpPr>
        <p:spPr bwMode="auto">
          <a:xfrm flipH="1">
            <a:off x="3760789" y="1600200"/>
            <a:ext cx="1766887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1015" name="Line 56"/>
          <p:cNvSpPr>
            <a:spLocks noChangeShapeType="1"/>
          </p:cNvSpPr>
          <p:nvPr/>
        </p:nvSpPr>
        <p:spPr bwMode="auto">
          <a:xfrm flipH="1">
            <a:off x="5527675" y="1600200"/>
            <a:ext cx="147638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1016" name="Line 57"/>
          <p:cNvSpPr>
            <a:spLocks noChangeShapeType="1"/>
          </p:cNvSpPr>
          <p:nvPr/>
        </p:nvSpPr>
        <p:spPr bwMode="auto">
          <a:xfrm>
            <a:off x="5822951" y="1600200"/>
            <a:ext cx="1546225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1017" name="Line 58"/>
          <p:cNvSpPr>
            <a:spLocks noChangeShapeType="1"/>
          </p:cNvSpPr>
          <p:nvPr/>
        </p:nvSpPr>
        <p:spPr bwMode="auto">
          <a:xfrm flipH="1">
            <a:off x="2655888" y="2590800"/>
            <a:ext cx="588962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1018" name="Line 59"/>
          <p:cNvSpPr>
            <a:spLocks noChangeShapeType="1"/>
          </p:cNvSpPr>
          <p:nvPr/>
        </p:nvSpPr>
        <p:spPr bwMode="auto">
          <a:xfrm flipH="1">
            <a:off x="3317876" y="2590800"/>
            <a:ext cx="74613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1019" name="Line 60"/>
          <p:cNvSpPr>
            <a:spLocks noChangeShapeType="1"/>
          </p:cNvSpPr>
          <p:nvPr/>
        </p:nvSpPr>
        <p:spPr bwMode="auto">
          <a:xfrm>
            <a:off x="3538539" y="2590800"/>
            <a:ext cx="515937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1020" name="Line 61"/>
          <p:cNvSpPr>
            <a:spLocks noChangeShapeType="1"/>
          </p:cNvSpPr>
          <p:nvPr/>
        </p:nvSpPr>
        <p:spPr bwMode="auto">
          <a:xfrm flipH="1">
            <a:off x="4791076" y="2590800"/>
            <a:ext cx="588963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1021" name="Line 62"/>
          <p:cNvSpPr>
            <a:spLocks noChangeShapeType="1"/>
          </p:cNvSpPr>
          <p:nvPr/>
        </p:nvSpPr>
        <p:spPr bwMode="auto">
          <a:xfrm flipH="1">
            <a:off x="5556251" y="2646363"/>
            <a:ext cx="73025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1022" name="Line 63"/>
          <p:cNvSpPr>
            <a:spLocks noChangeShapeType="1"/>
          </p:cNvSpPr>
          <p:nvPr/>
        </p:nvSpPr>
        <p:spPr bwMode="auto">
          <a:xfrm>
            <a:off x="5675314" y="2590800"/>
            <a:ext cx="515937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1023" name="Line 64"/>
          <p:cNvSpPr>
            <a:spLocks noChangeShapeType="1"/>
          </p:cNvSpPr>
          <p:nvPr/>
        </p:nvSpPr>
        <p:spPr bwMode="auto">
          <a:xfrm flipH="1">
            <a:off x="6927850" y="2590800"/>
            <a:ext cx="515938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1024" name="Line 65"/>
          <p:cNvSpPr>
            <a:spLocks noChangeShapeType="1"/>
          </p:cNvSpPr>
          <p:nvPr/>
        </p:nvSpPr>
        <p:spPr bwMode="auto">
          <a:xfrm>
            <a:off x="7589838" y="2590800"/>
            <a:ext cx="74612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1025" name="Line 66"/>
          <p:cNvSpPr>
            <a:spLocks noChangeShapeType="1"/>
          </p:cNvSpPr>
          <p:nvPr/>
        </p:nvSpPr>
        <p:spPr bwMode="auto">
          <a:xfrm>
            <a:off x="7737475" y="2590800"/>
            <a:ext cx="736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1026" name="Text Box 67"/>
          <p:cNvSpPr txBox="1">
            <a:spLocks noChangeArrowheads="1"/>
          </p:cNvSpPr>
          <p:nvPr/>
        </p:nvSpPr>
        <p:spPr bwMode="auto">
          <a:xfrm>
            <a:off x="1624014" y="3048000"/>
            <a:ext cx="8096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rgbClr val="FF0000"/>
                </a:solidFill>
              </a:rPr>
              <a:t>log</a:t>
            </a:r>
            <a:r>
              <a:rPr lang="en-US" altLang="zh-CN" sz="1800" b="1" baseline="-25000">
                <a:solidFill>
                  <a:srgbClr val="FF0000"/>
                </a:solidFill>
              </a:rPr>
              <a:t>b</a:t>
            </a:r>
            <a:r>
              <a:rPr lang="en-US" altLang="zh-CN" sz="1800" b="1" i="1">
                <a:solidFill>
                  <a:srgbClr val="FF0000"/>
                </a:solidFill>
              </a:rPr>
              <a:t>n</a:t>
            </a:r>
            <a:endParaRPr lang="en-US" altLang="zh-CN" sz="1800" b="1">
              <a:solidFill>
                <a:srgbClr val="FF0000"/>
              </a:solidFill>
            </a:endParaRPr>
          </a:p>
        </p:txBody>
      </p:sp>
      <p:sp>
        <p:nvSpPr>
          <p:cNvPr id="41027" name="Line 68"/>
          <p:cNvSpPr>
            <a:spLocks noChangeShapeType="1"/>
          </p:cNvSpPr>
          <p:nvPr/>
        </p:nvSpPr>
        <p:spPr bwMode="auto">
          <a:xfrm flipV="1">
            <a:off x="1919288" y="1447800"/>
            <a:ext cx="0" cy="160020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1028" name="Line 69"/>
          <p:cNvSpPr>
            <a:spLocks noChangeShapeType="1"/>
          </p:cNvSpPr>
          <p:nvPr/>
        </p:nvSpPr>
        <p:spPr bwMode="auto">
          <a:xfrm>
            <a:off x="1919288" y="3429000"/>
            <a:ext cx="0" cy="205740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1029" name="Text Box 70"/>
          <p:cNvSpPr txBox="1">
            <a:spLocks noChangeArrowheads="1"/>
          </p:cNvSpPr>
          <p:nvPr/>
        </p:nvSpPr>
        <p:spPr bwMode="auto">
          <a:xfrm>
            <a:off x="9431339" y="1295401"/>
            <a:ext cx="10318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1" i="1"/>
              <a:t>f</a:t>
            </a:r>
            <a:r>
              <a:rPr lang="en-US" altLang="zh-CN" sz="1800" b="1"/>
              <a:t>(</a:t>
            </a:r>
            <a:r>
              <a:rPr lang="en-US" altLang="zh-CN" sz="1800" b="1" i="1"/>
              <a:t>n</a:t>
            </a:r>
            <a:r>
              <a:rPr lang="en-US" altLang="zh-CN" sz="1800" b="1"/>
              <a:t>)</a:t>
            </a:r>
            <a:endParaRPr lang="en-US" altLang="zh-CN" sz="1800" b="1" i="1"/>
          </a:p>
        </p:txBody>
      </p:sp>
      <p:sp>
        <p:nvSpPr>
          <p:cNvPr id="41030" name="Text Box 71"/>
          <p:cNvSpPr txBox="1">
            <a:spLocks noChangeArrowheads="1"/>
          </p:cNvSpPr>
          <p:nvPr/>
        </p:nvSpPr>
        <p:spPr bwMode="auto">
          <a:xfrm>
            <a:off x="9358314" y="2057401"/>
            <a:ext cx="8096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41031" name="Object 72"/>
          <p:cNvGraphicFramePr>
            <a:graphicFrameLocks noChangeAspect="1"/>
          </p:cNvGraphicFramePr>
          <p:nvPr/>
        </p:nvGraphicFramePr>
        <p:xfrm>
          <a:off x="9275763" y="2362201"/>
          <a:ext cx="882650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86" name="Equation" r:id="rId5" imgW="558558" imgH="203112" progId="Equation.3">
                  <p:embed/>
                </p:oleObj>
              </mc:Choice>
              <mc:Fallback>
                <p:oleObj name="Equation" r:id="rId5" imgW="558558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75763" y="2362201"/>
                        <a:ext cx="882650" cy="27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32" name="Object 73"/>
          <p:cNvGraphicFramePr>
            <a:graphicFrameLocks noChangeAspect="1"/>
          </p:cNvGraphicFramePr>
          <p:nvPr/>
        </p:nvGraphicFramePr>
        <p:xfrm>
          <a:off x="9283701" y="3584576"/>
          <a:ext cx="1031875" cy="296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87" name="Equation" r:id="rId7" imgW="711200" imgH="228600" progId="Equation.3">
                  <p:embed/>
                </p:oleObj>
              </mc:Choice>
              <mc:Fallback>
                <p:oleObj name="Equation" r:id="rId7" imgW="711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3701" y="3584576"/>
                        <a:ext cx="1031875" cy="296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33" name="Text Box 74"/>
          <p:cNvSpPr txBox="1">
            <a:spLocks noChangeArrowheads="1"/>
          </p:cNvSpPr>
          <p:nvPr/>
        </p:nvSpPr>
        <p:spPr bwMode="auto">
          <a:xfrm rot="5400000">
            <a:off x="9378157" y="4387334"/>
            <a:ext cx="609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 b="1">
                <a:ea typeface="MS PMincho" panose="02020600040205080304" pitchFamily="18" charset="-128"/>
              </a:rPr>
              <a:t>…</a:t>
            </a:r>
            <a:endParaRPr lang="zh-CN" altLang="en-US" sz="1800" b="1"/>
          </a:p>
        </p:txBody>
      </p:sp>
      <p:graphicFrame>
        <p:nvGraphicFramePr>
          <p:cNvPr id="41034" name="Object 7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4792439"/>
              </p:ext>
            </p:extLst>
          </p:nvPr>
        </p:nvGraphicFramePr>
        <p:xfrm>
          <a:off x="9407526" y="5132389"/>
          <a:ext cx="151301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88" name="Equation" r:id="rId9" imgW="545863" imgH="228501" progId="Equation.3">
                  <p:embed/>
                </p:oleObj>
              </mc:Choice>
              <mc:Fallback>
                <p:oleObj name="Equation" r:id="rId9" imgW="545863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07526" y="5132389"/>
                        <a:ext cx="151301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35" name="Line 76"/>
          <p:cNvSpPr>
            <a:spLocks noChangeShapeType="1"/>
          </p:cNvSpPr>
          <p:nvPr/>
        </p:nvSpPr>
        <p:spPr bwMode="auto">
          <a:xfrm>
            <a:off x="6264275" y="1447800"/>
            <a:ext cx="3094038" cy="0"/>
          </a:xfrm>
          <a:prstGeom prst="line">
            <a:avLst/>
          </a:prstGeom>
          <a:noFill/>
          <a:ln w="9525">
            <a:solidFill>
              <a:srgbClr val="808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1036" name="Line 77"/>
          <p:cNvSpPr>
            <a:spLocks noChangeShapeType="1"/>
          </p:cNvSpPr>
          <p:nvPr/>
        </p:nvSpPr>
        <p:spPr bwMode="auto">
          <a:xfrm>
            <a:off x="8032750" y="2438400"/>
            <a:ext cx="1252538" cy="0"/>
          </a:xfrm>
          <a:prstGeom prst="line">
            <a:avLst/>
          </a:prstGeom>
          <a:noFill/>
          <a:ln w="9525">
            <a:solidFill>
              <a:srgbClr val="808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1037" name="Line 78"/>
          <p:cNvSpPr>
            <a:spLocks noChangeShapeType="1"/>
          </p:cNvSpPr>
          <p:nvPr/>
        </p:nvSpPr>
        <p:spPr bwMode="auto">
          <a:xfrm>
            <a:off x="8916988" y="3733800"/>
            <a:ext cx="368300" cy="0"/>
          </a:xfrm>
          <a:prstGeom prst="line">
            <a:avLst/>
          </a:prstGeom>
          <a:noFill/>
          <a:ln w="9525">
            <a:solidFill>
              <a:srgbClr val="808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1038" name="Line 79"/>
          <p:cNvSpPr>
            <a:spLocks noChangeShapeType="1"/>
          </p:cNvSpPr>
          <p:nvPr/>
        </p:nvSpPr>
        <p:spPr bwMode="auto">
          <a:xfrm>
            <a:off x="9063039" y="5410200"/>
            <a:ext cx="295275" cy="0"/>
          </a:xfrm>
          <a:prstGeom prst="line">
            <a:avLst/>
          </a:prstGeom>
          <a:noFill/>
          <a:ln w="9525">
            <a:solidFill>
              <a:srgbClr val="808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1039" name="Text Box 80"/>
          <p:cNvSpPr txBox="1">
            <a:spLocks noChangeArrowheads="1"/>
          </p:cNvSpPr>
          <p:nvPr/>
        </p:nvSpPr>
        <p:spPr bwMode="auto">
          <a:xfrm>
            <a:off x="2876550" y="5791200"/>
            <a:ext cx="4935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Note: </a:t>
            </a:r>
          </a:p>
        </p:txBody>
      </p:sp>
      <p:graphicFrame>
        <p:nvGraphicFramePr>
          <p:cNvPr id="41040" name="Object 81"/>
          <p:cNvGraphicFramePr>
            <a:graphicFrameLocks noChangeAspect="1"/>
          </p:cNvGraphicFramePr>
          <p:nvPr/>
        </p:nvGraphicFramePr>
        <p:xfrm>
          <a:off x="3668714" y="5715000"/>
          <a:ext cx="2319337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89" name="Equation" r:id="rId11" imgW="812447" imgH="203112" progId="Equation.3">
                  <p:embed/>
                </p:oleObj>
              </mc:Choice>
              <mc:Fallback>
                <p:oleObj name="Equation" r:id="rId11" imgW="812447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8714" y="5715000"/>
                        <a:ext cx="2319337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41" name="Freeform 82"/>
          <p:cNvSpPr>
            <a:spLocks/>
          </p:cNvSpPr>
          <p:nvPr/>
        </p:nvSpPr>
        <p:spPr bwMode="auto">
          <a:xfrm>
            <a:off x="5011738" y="1752600"/>
            <a:ext cx="1327150" cy="247650"/>
          </a:xfrm>
          <a:custGeom>
            <a:avLst/>
            <a:gdLst>
              <a:gd name="T0" fmla="*/ 0 w 864"/>
              <a:gd name="T1" fmla="*/ 0 h 156"/>
              <a:gd name="T2" fmla="*/ 2147483646 w 864"/>
              <a:gd name="T3" fmla="*/ 2147483646 h 156"/>
              <a:gd name="T4" fmla="*/ 2147483646 w 864"/>
              <a:gd name="T5" fmla="*/ 2147483646 h 156"/>
              <a:gd name="T6" fmla="*/ 2147483646 w 864"/>
              <a:gd name="T7" fmla="*/ 2147483646 h 156"/>
              <a:gd name="T8" fmla="*/ 2147483646 w 864"/>
              <a:gd name="T9" fmla="*/ 2147483646 h 156"/>
              <a:gd name="T10" fmla="*/ 2147483646 w 864"/>
              <a:gd name="T11" fmla="*/ 2147483646 h 156"/>
              <a:gd name="T12" fmla="*/ 2147483646 w 864"/>
              <a:gd name="T13" fmla="*/ 0 h 15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864" h="156">
                <a:moveTo>
                  <a:pt x="0" y="0"/>
                </a:moveTo>
                <a:cubicBezTo>
                  <a:pt x="64" y="36"/>
                  <a:pt x="128" y="72"/>
                  <a:pt x="192" y="96"/>
                </a:cubicBezTo>
                <a:cubicBezTo>
                  <a:pt x="256" y="120"/>
                  <a:pt x="337" y="134"/>
                  <a:pt x="384" y="144"/>
                </a:cubicBezTo>
                <a:cubicBezTo>
                  <a:pt x="431" y="154"/>
                  <a:pt x="437" y="156"/>
                  <a:pt x="474" y="156"/>
                </a:cubicBezTo>
                <a:cubicBezTo>
                  <a:pt x="511" y="156"/>
                  <a:pt x="569" y="154"/>
                  <a:pt x="609" y="147"/>
                </a:cubicBezTo>
                <a:cubicBezTo>
                  <a:pt x="649" y="140"/>
                  <a:pt x="675" y="135"/>
                  <a:pt x="717" y="111"/>
                </a:cubicBezTo>
                <a:cubicBezTo>
                  <a:pt x="759" y="87"/>
                  <a:pt x="834" y="23"/>
                  <a:pt x="864" y="0"/>
                </a:cubicBezTo>
              </a:path>
            </a:pathLst>
          </a:custGeom>
          <a:noFill/>
          <a:ln w="19050" cap="flat">
            <a:solidFill>
              <a:srgbClr val="0000FF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1042" name="Text Box 83"/>
          <p:cNvSpPr txBox="1">
            <a:spLocks noChangeArrowheads="1"/>
          </p:cNvSpPr>
          <p:nvPr/>
        </p:nvSpPr>
        <p:spPr bwMode="auto">
          <a:xfrm>
            <a:off x="5748339" y="1752601"/>
            <a:ext cx="93027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i="1" dirty="0">
                <a:solidFill>
                  <a:srgbClr val="FF9900"/>
                </a:solidFill>
              </a:rPr>
              <a:t>a</a:t>
            </a:r>
            <a:r>
              <a:rPr lang="zh-CN" altLang="en-US" sz="2800" b="1" i="1" dirty="0" smtClean="0">
                <a:solidFill>
                  <a:srgbClr val="FF9900"/>
                </a:solidFill>
              </a:rPr>
              <a:t>个</a:t>
            </a:r>
            <a:endParaRPr lang="en-US" altLang="zh-CN" sz="2800" b="1" i="1" dirty="0">
              <a:solidFill>
                <a:srgbClr val="FF9900"/>
              </a:solidFill>
            </a:endParaRPr>
          </a:p>
        </p:txBody>
      </p:sp>
      <p:sp>
        <p:nvSpPr>
          <p:cNvPr id="41043" name="Freeform 84"/>
          <p:cNvSpPr>
            <a:spLocks/>
          </p:cNvSpPr>
          <p:nvPr/>
        </p:nvSpPr>
        <p:spPr bwMode="auto">
          <a:xfrm>
            <a:off x="2728913" y="2743200"/>
            <a:ext cx="1325562" cy="247650"/>
          </a:xfrm>
          <a:custGeom>
            <a:avLst/>
            <a:gdLst>
              <a:gd name="T0" fmla="*/ 0 w 864"/>
              <a:gd name="T1" fmla="*/ 0 h 156"/>
              <a:gd name="T2" fmla="*/ 2147483646 w 864"/>
              <a:gd name="T3" fmla="*/ 2147483646 h 156"/>
              <a:gd name="T4" fmla="*/ 2147483646 w 864"/>
              <a:gd name="T5" fmla="*/ 2147483646 h 156"/>
              <a:gd name="T6" fmla="*/ 2147483646 w 864"/>
              <a:gd name="T7" fmla="*/ 2147483646 h 156"/>
              <a:gd name="T8" fmla="*/ 2147483646 w 864"/>
              <a:gd name="T9" fmla="*/ 2147483646 h 156"/>
              <a:gd name="T10" fmla="*/ 2147483646 w 864"/>
              <a:gd name="T11" fmla="*/ 2147483646 h 156"/>
              <a:gd name="T12" fmla="*/ 2147483646 w 864"/>
              <a:gd name="T13" fmla="*/ 0 h 15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864" h="156">
                <a:moveTo>
                  <a:pt x="0" y="0"/>
                </a:moveTo>
                <a:cubicBezTo>
                  <a:pt x="64" y="36"/>
                  <a:pt x="128" y="72"/>
                  <a:pt x="192" y="96"/>
                </a:cubicBezTo>
                <a:cubicBezTo>
                  <a:pt x="256" y="120"/>
                  <a:pt x="337" y="134"/>
                  <a:pt x="384" y="144"/>
                </a:cubicBezTo>
                <a:cubicBezTo>
                  <a:pt x="431" y="154"/>
                  <a:pt x="437" y="156"/>
                  <a:pt x="474" y="156"/>
                </a:cubicBezTo>
                <a:cubicBezTo>
                  <a:pt x="511" y="156"/>
                  <a:pt x="569" y="154"/>
                  <a:pt x="609" y="147"/>
                </a:cubicBezTo>
                <a:cubicBezTo>
                  <a:pt x="649" y="140"/>
                  <a:pt x="675" y="135"/>
                  <a:pt x="717" y="111"/>
                </a:cubicBezTo>
                <a:cubicBezTo>
                  <a:pt x="759" y="87"/>
                  <a:pt x="834" y="23"/>
                  <a:pt x="864" y="0"/>
                </a:cubicBezTo>
              </a:path>
            </a:pathLst>
          </a:custGeom>
          <a:noFill/>
          <a:ln w="19050" cap="flat">
            <a:solidFill>
              <a:srgbClr val="0000FF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1044" name="Text Box 85"/>
          <p:cNvSpPr txBox="1">
            <a:spLocks noChangeArrowheads="1"/>
          </p:cNvSpPr>
          <p:nvPr/>
        </p:nvSpPr>
        <p:spPr bwMode="auto">
          <a:xfrm>
            <a:off x="3317875" y="2667001"/>
            <a:ext cx="8826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i="1" dirty="0">
                <a:solidFill>
                  <a:srgbClr val="FF9900"/>
                </a:solidFill>
              </a:rPr>
              <a:t>a</a:t>
            </a:r>
            <a:r>
              <a:rPr lang="zh-CN" altLang="en-US" sz="2800" b="1" i="1" dirty="0" smtClean="0">
                <a:solidFill>
                  <a:srgbClr val="FF9900"/>
                </a:solidFill>
              </a:rPr>
              <a:t>个</a:t>
            </a:r>
            <a:endParaRPr lang="en-US" altLang="zh-CN" sz="2800" b="1" i="1" dirty="0">
              <a:solidFill>
                <a:srgbClr val="FF9900"/>
              </a:solidFill>
            </a:endParaRPr>
          </a:p>
        </p:txBody>
      </p:sp>
      <p:sp>
        <p:nvSpPr>
          <p:cNvPr id="41045" name="Text Box 86"/>
          <p:cNvSpPr txBox="1">
            <a:spLocks noChangeArrowheads="1"/>
          </p:cNvSpPr>
          <p:nvPr/>
        </p:nvSpPr>
        <p:spPr bwMode="auto">
          <a:xfrm>
            <a:off x="9210676" y="5791200"/>
            <a:ext cx="1179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i="1" dirty="0">
                <a:solidFill>
                  <a:srgbClr val="FF0000"/>
                </a:solidFill>
              </a:rPr>
              <a:t>Total ?</a:t>
            </a:r>
          </a:p>
        </p:txBody>
      </p:sp>
      <p:sp>
        <p:nvSpPr>
          <p:cNvPr id="41046" name="Text Box 87"/>
          <p:cNvSpPr txBox="1">
            <a:spLocks noChangeArrowheads="1"/>
          </p:cNvSpPr>
          <p:nvPr/>
        </p:nvSpPr>
        <p:spPr bwMode="auto">
          <a:xfrm>
            <a:off x="7262813" y="5221288"/>
            <a:ext cx="9572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 b="1"/>
              <a:t>…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39416" y="548680"/>
            <a:ext cx="3262432" cy="46166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当递归树扩张结束时：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19633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4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568" y="1400090"/>
            <a:ext cx="6887536" cy="182905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631504" y="3214717"/>
            <a:ext cx="95050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问题：当我们将上式和如下递归表达式放在一起时，你能看出上式两个部分分别代表了分治算法中的什么开销吗？</a:t>
            </a:r>
            <a:endParaRPr lang="zh-CN" altLang="en-US" sz="2400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136132" y="4078813"/>
            <a:ext cx="4495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3600" i="1" dirty="0">
                <a:solidFill>
                  <a:schemeClr val="tx2"/>
                </a:solidFill>
                <a:latin typeface="+mj-lt"/>
                <a:ea typeface="宋体" charset="-122"/>
              </a:rPr>
              <a:t>T</a:t>
            </a:r>
            <a:r>
              <a:rPr lang="en-US" altLang="zh-CN" sz="3600" dirty="0">
                <a:solidFill>
                  <a:schemeClr val="tx2"/>
                </a:solidFill>
                <a:latin typeface="+mj-lt"/>
                <a:ea typeface="宋体" charset="-122"/>
              </a:rPr>
              <a:t>(</a:t>
            </a:r>
            <a:r>
              <a:rPr lang="en-US" altLang="zh-CN" sz="3600" i="1" dirty="0">
                <a:solidFill>
                  <a:schemeClr val="tx2"/>
                </a:solidFill>
                <a:latin typeface="+mj-lt"/>
                <a:ea typeface="宋体" charset="-122"/>
              </a:rPr>
              <a:t>n</a:t>
            </a:r>
            <a:r>
              <a:rPr lang="en-US" altLang="zh-CN" sz="3600" dirty="0">
                <a:solidFill>
                  <a:schemeClr val="tx2"/>
                </a:solidFill>
                <a:latin typeface="+mj-lt"/>
                <a:ea typeface="宋体" charset="-122"/>
              </a:rPr>
              <a:t>)=</a:t>
            </a:r>
            <a:r>
              <a:rPr lang="en-US" altLang="zh-CN" sz="3600" i="1" dirty="0" err="1">
                <a:solidFill>
                  <a:schemeClr val="tx2"/>
                </a:solidFill>
                <a:latin typeface="+mj-lt"/>
                <a:ea typeface="宋体" charset="-122"/>
              </a:rPr>
              <a:t>aT</a:t>
            </a:r>
            <a:r>
              <a:rPr lang="en-US" altLang="zh-CN" sz="3600" dirty="0">
                <a:solidFill>
                  <a:schemeClr val="tx2"/>
                </a:solidFill>
                <a:latin typeface="+mj-lt"/>
                <a:ea typeface="宋体" charset="-122"/>
              </a:rPr>
              <a:t>(</a:t>
            </a:r>
            <a:r>
              <a:rPr lang="en-US" altLang="zh-CN" sz="3600" i="1" dirty="0">
                <a:solidFill>
                  <a:schemeClr val="tx2"/>
                </a:solidFill>
                <a:latin typeface="+mj-lt"/>
                <a:ea typeface="宋体" charset="-122"/>
              </a:rPr>
              <a:t>n</a:t>
            </a:r>
            <a:r>
              <a:rPr lang="en-US" altLang="zh-CN" sz="3600" dirty="0">
                <a:solidFill>
                  <a:schemeClr val="tx2"/>
                </a:solidFill>
                <a:latin typeface="+mj-lt"/>
                <a:ea typeface="宋体" charset="-122"/>
              </a:rPr>
              <a:t>/</a:t>
            </a:r>
            <a:r>
              <a:rPr lang="en-US" altLang="zh-CN" sz="3600" i="1" dirty="0">
                <a:solidFill>
                  <a:schemeClr val="tx2"/>
                </a:solidFill>
                <a:latin typeface="+mj-lt"/>
                <a:ea typeface="宋体" charset="-122"/>
              </a:rPr>
              <a:t>b</a:t>
            </a:r>
            <a:r>
              <a:rPr lang="en-US" altLang="zh-CN" sz="3600" dirty="0">
                <a:solidFill>
                  <a:schemeClr val="tx2"/>
                </a:solidFill>
                <a:latin typeface="+mj-lt"/>
                <a:ea typeface="宋体" charset="-122"/>
              </a:rPr>
              <a:t>)+</a:t>
            </a:r>
            <a:r>
              <a:rPr lang="en-US" altLang="zh-CN" sz="3600" i="1" dirty="0">
                <a:solidFill>
                  <a:schemeClr val="tx2"/>
                </a:solidFill>
                <a:latin typeface="+mj-lt"/>
                <a:ea typeface="宋体" charset="-122"/>
              </a:rPr>
              <a:t>f</a:t>
            </a:r>
            <a:r>
              <a:rPr lang="en-US" altLang="zh-CN" sz="3600" dirty="0">
                <a:solidFill>
                  <a:schemeClr val="tx2"/>
                </a:solidFill>
                <a:latin typeface="+mj-lt"/>
                <a:ea typeface="宋体" charset="-122"/>
              </a:rPr>
              <a:t>(</a:t>
            </a:r>
            <a:r>
              <a:rPr lang="en-US" altLang="zh-CN" sz="3600" i="1" dirty="0">
                <a:solidFill>
                  <a:schemeClr val="tx2"/>
                </a:solidFill>
                <a:latin typeface="+mj-lt"/>
                <a:ea typeface="宋体" charset="-122"/>
              </a:rPr>
              <a:t>n</a:t>
            </a:r>
            <a:r>
              <a:rPr lang="en-US" altLang="zh-CN" sz="3600" dirty="0">
                <a:solidFill>
                  <a:schemeClr val="tx2"/>
                </a:solidFill>
                <a:latin typeface="+mj-lt"/>
                <a:ea typeface="宋体" charset="-122"/>
              </a:rPr>
              <a:t>)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631504" y="4870901"/>
            <a:ext cx="93610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提示：</a:t>
            </a:r>
            <a:r>
              <a:rPr lang="en-US" altLang="zh-CN" dirty="0" smtClean="0"/>
              <a:t>a</a:t>
            </a:r>
            <a:r>
              <a:rPr lang="zh-CN" altLang="en-US" dirty="0" smtClean="0"/>
              <a:t>代表了分治为几块；</a:t>
            </a:r>
            <a:r>
              <a:rPr lang="en-US" altLang="zh-CN" dirty="0" smtClean="0"/>
              <a:t>b</a:t>
            </a:r>
            <a:r>
              <a:rPr lang="zh-CN" altLang="en-US" dirty="0" smtClean="0"/>
              <a:t>代表每块的大小；</a:t>
            </a:r>
            <a:r>
              <a:rPr lang="en-US" altLang="zh-CN" dirty="0" smtClean="0"/>
              <a:t>f(n)</a:t>
            </a:r>
            <a:r>
              <a:rPr lang="zh-CN" altLang="en-US" dirty="0" smtClean="0"/>
              <a:t>代表了分解和合并的开销；其中还有一个隐含的</a:t>
            </a:r>
            <a:r>
              <a:rPr lang="en-US" altLang="zh-CN" dirty="0" smtClean="0"/>
              <a:t>T(1)</a:t>
            </a:r>
            <a:r>
              <a:rPr lang="zh-CN" altLang="en-US" dirty="0" smtClean="0"/>
              <a:t>代表了求解小</a:t>
            </a:r>
            <a:r>
              <a:rPr lang="zh-CN" altLang="en-US" dirty="0" smtClean="0"/>
              <a:t>问题的</a:t>
            </a:r>
            <a:r>
              <a:rPr lang="zh-CN" altLang="en-US" dirty="0" smtClean="0"/>
              <a:t>开销</a:t>
            </a:r>
            <a:endParaRPr lang="zh-CN" altLang="en-US" dirty="0"/>
          </a:p>
        </p:txBody>
      </p:sp>
      <p:sp>
        <p:nvSpPr>
          <p:cNvPr id="6" name="云形 5"/>
          <p:cNvSpPr/>
          <p:nvPr/>
        </p:nvSpPr>
        <p:spPr>
          <a:xfrm>
            <a:off x="8256240" y="411177"/>
            <a:ext cx="3817911" cy="1800200"/>
          </a:xfrm>
          <a:prstGeom prst="cloud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单纯从左式看，我们可以怎样思考得到它的简单形式？</a:t>
            </a:r>
            <a:endParaRPr lang="zh-CN" altLang="en-US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25360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83432" y="1772816"/>
            <a:ext cx="6032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直观上，我们可以“相信”这样一些结论：</a:t>
            </a:r>
            <a:endParaRPr lang="zh-CN" altLang="en-US" sz="2400" dirty="0"/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728" y="548680"/>
            <a:ext cx="2886478" cy="1028844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143672" y="817548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令</a:t>
            </a:r>
            <a:endParaRPr lang="zh-CN" altLang="en-US" sz="2800" dirty="0"/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112" y="515571"/>
            <a:ext cx="3998919" cy="1061953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983431" y="2378542"/>
            <a:ext cx="10119599" cy="638780"/>
            <a:chOff x="983432" y="2142148"/>
            <a:chExt cx="9537126" cy="457264"/>
          </a:xfrm>
        </p:grpSpPr>
        <p:pic>
          <p:nvPicPr>
            <p:cNvPr id="5" name="图片 4" descr="屏幕剪辑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3432" y="2142148"/>
              <a:ext cx="7087589" cy="457264"/>
            </a:xfrm>
            <a:prstGeom prst="rect">
              <a:avLst/>
            </a:prstGeom>
          </p:spPr>
        </p:pic>
        <p:pic>
          <p:nvPicPr>
            <p:cNvPr id="7" name="图片 6" descr="屏幕剪辑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84232" y="2199306"/>
              <a:ext cx="2336326" cy="353394"/>
            </a:xfrm>
            <a:prstGeom prst="rect">
              <a:avLst/>
            </a:prstGeom>
          </p:spPr>
        </p:pic>
      </p:grpSp>
      <p:pic>
        <p:nvPicPr>
          <p:cNvPr id="10" name="图片 9" descr="屏幕剪辑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31" y="3508763"/>
            <a:ext cx="3896269" cy="438211"/>
          </a:xfrm>
          <a:prstGeom prst="rect">
            <a:avLst/>
          </a:prstGeom>
        </p:spPr>
      </p:pic>
      <p:pic>
        <p:nvPicPr>
          <p:cNvPr id="11" name="图片 10" descr="屏幕剪辑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880" y="3421953"/>
            <a:ext cx="2924583" cy="523948"/>
          </a:xfrm>
          <a:prstGeom prst="rect">
            <a:avLst/>
          </a:prstGeom>
        </p:spPr>
      </p:pic>
      <p:pic>
        <p:nvPicPr>
          <p:cNvPr id="12" name="图片 11" descr="屏幕剪辑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500" y="3501008"/>
            <a:ext cx="3543795" cy="381053"/>
          </a:xfrm>
          <a:prstGeom prst="rect">
            <a:avLst/>
          </a:prstGeom>
        </p:spPr>
      </p:pic>
      <p:pic>
        <p:nvPicPr>
          <p:cNvPr id="15" name="图片 14" descr="屏幕剪辑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31" y="4200914"/>
            <a:ext cx="10545647" cy="514422"/>
          </a:xfrm>
          <a:prstGeom prst="rect">
            <a:avLst/>
          </a:prstGeom>
        </p:spPr>
      </p:pic>
      <p:pic>
        <p:nvPicPr>
          <p:cNvPr id="16" name="图片 15" descr="屏幕剪辑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480" y="5194458"/>
            <a:ext cx="6411220" cy="466790"/>
          </a:xfrm>
          <a:prstGeom prst="rect">
            <a:avLst/>
          </a:prstGeom>
        </p:spPr>
      </p:pic>
      <p:pic>
        <p:nvPicPr>
          <p:cNvPr id="17" name="图片 16" descr="屏幕剪辑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560" y="4749201"/>
            <a:ext cx="2905530" cy="428685"/>
          </a:xfrm>
          <a:prstGeom prst="rect">
            <a:avLst/>
          </a:prstGeom>
        </p:spPr>
      </p:pic>
      <p:pic>
        <p:nvPicPr>
          <p:cNvPr id="18" name="图片 17" descr="屏幕剪辑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520" y="5677820"/>
            <a:ext cx="2924583" cy="40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99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Master</a:t>
            </a:r>
            <a:r>
              <a:rPr lang="zh-CN" altLang="en-US" dirty="0" smtClean="0"/>
              <a:t>定理</a:t>
            </a:r>
            <a:endParaRPr lang="zh-CN" altLang="en-US" dirty="0"/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14" y="1196752"/>
            <a:ext cx="11638371" cy="5328592"/>
          </a:xfrm>
        </p:spPr>
      </p:pic>
      <p:sp>
        <p:nvSpPr>
          <p:cNvPr id="5" name="椭圆形标注 4"/>
          <p:cNvSpPr/>
          <p:nvPr/>
        </p:nvSpPr>
        <p:spPr>
          <a:xfrm>
            <a:off x="166588" y="2531331"/>
            <a:ext cx="4320480" cy="1440160"/>
          </a:xfrm>
          <a:prstGeom prst="wedgeEllipseCallout">
            <a:avLst>
              <a:gd name="adj1" fmla="val -25173"/>
              <a:gd name="adj2" fmla="val 854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/>
              <a:t>分解综合开销和</a:t>
            </a:r>
            <a:endParaRPr lang="en-US" altLang="zh-CN" sz="2400" b="1" dirty="0" smtClean="0"/>
          </a:p>
          <a:p>
            <a:pPr algn="ctr"/>
            <a:r>
              <a:rPr lang="en-US" altLang="zh-CN" sz="2400" b="1" dirty="0" smtClean="0"/>
              <a:t>&lt;</a:t>
            </a:r>
          </a:p>
          <a:p>
            <a:pPr algn="ctr"/>
            <a:r>
              <a:rPr lang="zh-CN" altLang="en-US" sz="2400" b="1" dirty="0" smtClean="0"/>
              <a:t>原子问题求解开销和</a:t>
            </a:r>
            <a:endParaRPr lang="zh-CN" altLang="en-US" sz="2400" b="1" dirty="0"/>
          </a:p>
        </p:txBody>
      </p:sp>
      <p:sp>
        <p:nvSpPr>
          <p:cNvPr id="6" name="椭圆形标注 5"/>
          <p:cNvSpPr/>
          <p:nvPr/>
        </p:nvSpPr>
        <p:spPr>
          <a:xfrm>
            <a:off x="3723168" y="3096437"/>
            <a:ext cx="4477958" cy="1440160"/>
          </a:xfrm>
          <a:prstGeom prst="wedgeEllipseCallout">
            <a:avLst>
              <a:gd name="adj1" fmla="val -27640"/>
              <a:gd name="adj2" fmla="val 836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/>
              <a:t>分解综合开销和</a:t>
            </a:r>
            <a:endParaRPr lang="en-US" altLang="zh-CN" sz="2400" b="1" dirty="0" smtClean="0"/>
          </a:p>
          <a:p>
            <a:pPr algn="ctr"/>
            <a:r>
              <a:rPr lang="en-US" altLang="zh-CN" sz="2400" b="1" dirty="0" smtClean="0"/>
              <a:t>=</a:t>
            </a:r>
          </a:p>
          <a:p>
            <a:pPr algn="ctr"/>
            <a:r>
              <a:rPr lang="zh-CN" altLang="en-US" sz="2400" b="1" dirty="0" smtClean="0"/>
              <a:t>原子问题求解开销和</a:t>
            </a:r>
            <a:endParaRPr lang="zh-CN" altLang="en-US" sz="2400" b="1" dirty="0"/>
          </a:p>
        </p:txBody>
      </p:sp>
      <p:sp>
        <p:nvSpPr>
          <p:cNvPr id="7" name="椭圆形标注 6"/>
          <p:cNvSpPr/>
          <p:nvPr/>
        </p:nvSpPr>
        <p:spPr>
          <a:xfrm>
            <a:off x="7032104" y="4086680"/>
            <a:ext cx="4693982" cy="1440160"/>
          </a:xfrm>
          <a:prstGeom prst="wedgeEllipseCallout">
            <a:avLst>
              <a:gd name="adj1" fmla="val -22251"/>
              <a:gd name="adj2" fmla="val 713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/>
              <a:t>分解综合开销和</a:t>
            </a:r>
            <a:r>
              <a:rPr lang="en-US" altLang="zh-CN" sz="2400" b="1" dirty="0" smtClean="0"/>
              <a:t>&gt;</a:t>
            </a:r>
            <a:r>
              <a:rPr lang="zh-CN" altLang="en-US" sz="2400" b="1" dirty="0" smtClean="0"/>
              <a:t>原子问题求解开销和</a:t>
            </a:r>
            <a:endParaRPr lang="en-US" altLang="zh-CN" sz="2400" b="1" dirty="0" smtClean="0"/>
          </a:p>
          <a:p>
            <a:pPr algn="ctr"/>
            <a:r>
              <a:rPr lang="zh-CN" altLang="en-US" sz="2400" b="1" dirty="0" smtClean="0"/>
              <a:t>分解综合开销几何递减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202817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AutoShape 5" descr="水滴"/>
          <p:cNvSpPr>
            <a:spLocks noChangeArrowheads="1"/>
          </p:cNvSpPr>
          <p:nvPr/>
        </p:nvSpPr>
        <p:spPr bwMode="auto">
          <a:xfrm>
            <a:off x="2112964" y="1366838"/>
            <a:ext cx="7964487" cy="4456112"/>
          </a:xfrm>
          <a:prstGeom prst="roundRect">
            <a:avLst>
              <a:gd name="adj" fmla="val 16667"/>
            </a:avLst>
          </a:prstGeom>
          <a:blipFill dpi="0" rotWithShape="1">
            <a:blip r:embed="rId4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051050" y="476250"/>
            <a:ext cx="8637588" cy="762000"/>
          </a:xfrm>
        </p:spPr>
        <p:txBody>
          <a:bodyPr/>
          <a:lstStyle/>
          <a:p>
            <a:r>
              <a:rPr lang="en-US" altLang="zh-CN" smtClean="0">
                <a:latin typeface="Times New Roman" panose="02020603050405020304" pitchFamily="18" charset="0"/>
              </a:rPr>
              <a:t>Using Master Theorem</a:t>
            </a:r>
          </a:p>
        </p:txBody>
      </p:sp>
      <p:graphicFrame>
        <p:nvGraphicFramePr>
          <p:cNvPr id="54276" name="Object 3"/>
          <p:cNvGraphicFramePr>
            <a:graphicFrameLocks noChangeAspect="1"/>
          </p:cNvGraphicFramePr>
          <p:nvPr/>
        </p:nvGraphicFramePr>
        <p:xfrm>
          <a:off x="2149476" y="1425575"/>
          <a:ext cx="7756525" cy="429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92" name="Equation" r:id="rId5" imgW="3149600" imgH="2019300" progId="Equation.3">
                  <p:embed/>
                </p:oleObj>
              </mc:Choice>
              <mc:Fallback>
                <p:oleObj name="Equation" r:id="rId5" imgW="3149600" imgH="20193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9476" y="1425575"/>
                        <a:ext cx="7756525" cy="429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83633" y="1988841"/>
            <a:ext cx="6840759" cy="255454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5400" b="1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  <a:ea typeface="宋体" charset="-122"/>
              </a:rPr>
              <a:t>问题</a:t>
            </a:r>
            <a:r>
              <a:rPr lang="en-US" altLang="zh-CN" sz="5400" b="1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  <a:ea typeface="宋体" charset="-122"/>
              </a:rPr>
              <a:t>2</a:t>
            </a:r>
            <a:r>
              <a:rPr lang="zh-CN" altLang="en-US" sz="5400" b="1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  <a:ea typeface="宋体" charset="-122"/>
              </a:rPr>
              <a:t>：</a:t>
            </a:r>
            <a:endParaRPr lang="en-US" altLang="zh-CN" sz="5400" b="1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  <a:latin typeface="Arial" charset="0"/>
              <a:ea typeface="宋体" charset="-122"/>
            </a:endParaRPr>
          </a:p>
          <a:p>
            <a:pPr eaLnBrk="1" hangingPunct="1">
              <a:spcBef>
                <a:spcPts val="1200"/>
              </a:spcBef>
              <a:defRPr/>
            </a:pPr>
            <a:r>
              <a:rPr lang="zh-CN" altLang="en-US" sz="4800" b="1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  <a:ea typeface="宋体" charset="-122"/>
              </a:rPr>
              <a:t>人的思维“分而治之”如何变为算法策略的呢？</a:t>
            </a:r>
            <a:endParaRPr lang="en-US" altLang="zh-CN" sz="4800" b="1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35189" y="476250"/>
            <a:ext cx="8637587" cy="762000"/>
          </a:xfrm>
        </p:spPr>
        <p:txBody>
          <a:bodyPr/>
          <a:lstStyle/>
          <a:p>
            <a:r>
              <a:rPr lang="en-US" altLang="zh-CN" smtClean="0">
                <a:latin typeface="Times New Roman" panose="02020603050405020304" pitchFamily="18" charset="0"/>
              </a:rPr>
              <a:t>Using Master Theorem</a:t>
            </a:r>
          </a:p>
        </p:txBody>
      </p:sp>
      <p:pic>
        <p:nvPicPr>
          <p:cNvPr id="56323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76" y="1556792"/>
            <a:ext cx="11233248" cy="3724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99456" y="1687117"/>
            <a:ext cx="9865096" cy="3785652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eaLnBrk="1" hangingPunct="1">
              <a:defRPr/>
            </a:pPr>
            <a:r>
              <a:rPr lang="zh-CN" altLang="en-US" sz="54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" charset="0"/>
                <a:ea typeface="宋体" charset="-122"/>
              </a:rPr>
              <a:t>问题</a:t>
            </a:r>
            <a:r>
              <a:rPr lang="en-US" altLang="zh-CN" sz="54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" charset="0"/>
                <a:ea typeface="宋体" charset="-122"/>
              </a:rPr>
              <a:t>10</a:t>
            </a:r>
            <a:r>
              <a:rPr lang="zh-CN" altLang="en-US" sz="54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" charset="0"/>
                <a:ea typeface="宋体" charset="-122"/>
              </a:rPr>
              <a:t>：</a:t>
            </a:r>
            <a:endParaRPr lang="en-US" altLang="zh-CN" sz="5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Arial" charset="0"/>
              <a:ea typeface="宋体" charset="-122"/>
            </a:endParaRPr>
          </a:p>
          <a:p>
            <a:pPr eaLnBrk="1" hangingPunct="1">
              <a:spcBef>
                <a:spcPts val="1200"/>
              </a:spcBef>
              <a:defRPr/>
            </a:pPr>
            <a:r>
              <a:rPr lang="zh-CN" altLang="en-US" sz="44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" charset="0"/>
                <a:ea typeface="宋体" charset="-122"/>
              </a:rPr>
              <a:t>在比较两个函数大小时，</a:t>
            </a:r>
            <a:endParaRPr lang="en-US" altLang="zh-CN" sz="4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Arial" charset="0"/>
              <a:ea typeface="宋体" charset="-122"/>
            </a:endParaRPr>
          </a:p>
          <a:p>
            <a:pPr eaLnBrk="1" hangingPunct="1">
              <a:defRPr/>
            </a:pPr>
            <a:endParaRPr lang="en-US" altLang="zh-CN" sz="4400" b="1" cap="all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Arial" charset="0"/>
              <a:ea typeface="宋体" charset="-122"/>
            </a:endParaRPr>
          </a:p>
          <a:p>
            <a:pPr eaLnBrk="1" hangingPunct="1">
              <a:defRPr/>
            </a:pPr>
            <a:endParaRPr lang="en-US" altLang="zh-CN" sz="4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Arial" charset="0"/>
              <a:ea typeface="宋体" charset="-122"/>
            </a:endParaRPr>
          </a:p>
          <a:p>
            <a:pPr eaLnBrk="1" hangingPunct="1">
              <a:defRPr/>
            </a:pPr>
            <a:r>
              <a:rPr lang="zh-CN" altLang="en-US" sz="44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" charset="0"/>
                <a:ea typeface="宋体" charset="-122"/>
              </a:rPr>
              <a:t>是什么意思？</a:t>
            </a:r>
            <a:endParaRPr lang="en-US" altLang="zh-CN" sz="4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Arial" charset="0"/>
              <a:ea typeface="宋体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23592" y="3717032"/>
            <a:ext cx="8280920" cy="7699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zh-CN" sz="4400" b="1" dirty="0" err="1">
                <a:solidFill>
                  <a:schemeClr val="accent1">
                    <a:lumMod val="75000"/>
                  </a:schemeClr>
                </a:solidFill>
                <a:latin typeface="Aparajita" pitchFamily="34" charset="0"/>
                <a:ea typeface="宋体" charset="-122"/>
                <a:cs typeface="Aparajita" pitchFamily="34" charset="0"/>
              </a:rPr>
              <a:t>Polynomially</a:t>
            </a:r>
            <a:r>
              <a:rPr lang="en-US" altLang="zh-CN" sz="4400" b="1" dirty="0">
                <a:solidFill>
                  <a:schemeClr val="accent1">
                    <a:lumMod val="75000"/>
                  </a:schemeClr>
                </a:solidFill>
                <a:latin typeface="Aparajita" pitchFamily="34" charset="0"/>
                <a:ea typeface="宋体" charset="-122"/>
                <a:cs typeface="Aparajita" pitchFamily="34" charset="0"/>
              </a:rPr>
              <a:t> larger / smaller</a:t>
            </a:r>
            <a:endParaRPr lang="zh-CN" altLang="en-US" sz="4400" b="1" dirty="0">
              <a:solidFill>
                <a:schemeClr val="accent1">
                  <a:lumMod val="75000"/>
                </a:schemeClr>
              </a:solidFill>
              <a:latin typeface="Aparajita" pitchFamily="34" charset="0"/>
              <a:ea typeface="宋体" charset="-122"/>
              <a:cs typeface="Aparajita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536160" y="4829391"/>
            <a:ext cx="3257623" cy="769441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none" rtlCol="0">
            <a:spAutoFit/>
          </a:bodyPr>
          <a:lstStyle/>
          <a:p>
            <a:r>
              <a:rPr lang="el-GR" altLang="zh-CN" sz="4400" dirty="0" smtClean="0"/>
              <a:t>ε</a:t>
            </a:r>
            <a:r>
              <a:rPr lang="zh-CN" altLang="en-US" sz="4400" dirty="0" smtClean="0"/>
              <a:t>必须存在！</a:t>
            </a:r>
            <a:endParaRPr lang="zh-CN" alt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Times New Roman" panose="02020603050405020304" pitchFamily="18" charset="0"/>
              </a:rPr>
              <a:t>Master</a:t>
            </a:r>
            <a:r>
              <a:rPr lang="zh-CN" altLang="en-US" smtClean="0">
                <a:latin typeface="Times New Roman" panose="02020603050405020304" pitchFamily="18" charset="0"/>
              </a:rPr>
              <a:t>定理的条件有空隙</a:t>
            </a:r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27448" y="1600201"/>
            <a:ext cx="10369152" cy="3700463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 i="1" dirty="0" smtClean="0">
                <a:latin typeface="Times New Roman" panose="02020603050405020304" pitchFamily="18" charset="0"/>
              </a:rPr>
              <a:t>T</a:t>
            </a:r>
            <a:r>
              <a:rPr lang="en-US" altLang="zh-CN" dirty="0" smtClean="0">
                <a:latin typeface="Times New Roman" panose="02020603050405020304" pitchFamily="18" charset="0"/>
              </a:rPr>
              <a:t>(</a:t>
            </a:r>
            <a:r>
              <a:rPr lang="en-US" altLang="zh-CN" i="1" dirty="0" smtClean="0">
                <a:latin typeface="Times New Roman" panose="02020603050405020304" pitchFamily="18" charset="0"/>
              </a:rPr>
              <a:t>n</a:t>
            </a:r>
            <a:r>
              <a:rPr lang="en-US" altLang="zh-CN" dirty="0" smtClean="0">
                <a:latin typeface="Times New Roman" panose="02020603050405020304" pitchFamily="18" charset="0"/>
              </a:rPr>
              <a:t>)=2</a:t>
            </a:r>
            <a:r>
              <a:rPr lang="en-US" altLang="zh-CN" i="1" dirty="0" smtClean="0">
                <a:latin typeface="Times New Roman" panose="02020603050405020304" pitchFamily="18" charset="0"/>
              </a:rPr>
              <a:t>T</a:t>
            </a:r>
            <a:r>
              <a:rPr lang="en-US" altLang="zh-CN" dirty="0" smtClean="0">
                <a:latin typeface="Times New Roman" panose="02020603050405020304" pitchFamily="18" charset="0"/>
              </a:rPr>
              <a:t>(</a:t>
            </a:r>
            <a:r>
              <a:rPr lang="en-US" altLang="zh-CN" i="1" dirty="0" smtClean="0">
                <a:latin typeface="Times New Roman" panose="02020603050405020304" pitchFamily="18" charset="0"/>
              </a:rPr>
              <a:t>n</a:t>
            </a:r>
            <a:r>
              <a:rPr lang="en-US" altLang="zh-CN" dirty="0" smtClean="0">
                <a:latin typeface="Times New Roman" panose="02020603050405020304" pitchFamily="18" charset="0"/>
              </a:rPr>
              <a:t>/2)+</a:t>
            </a:r>
            <a:r>
              <a:rPr lang="en-US" altLang="zh-CN" i="1" dirty="0" err="1" smtClean="0">
                <a:latin typeface="Times New Roman" panose="02020603050405020304" pitchFamily="18" charset="0"/>
              </a:rPr>
              <a:t>n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lg</a:t>
            </a:r>
            <a:r>
              <a:rPr lang="en-US" altLang="zh-CN" i="1" dirty="0" err="1" smtClean="0">
                <a:latin typeface="Times New Roman" panose="02020603050405020304" pitchFamily="18" charset="0"/>
              </a:rPr>
              <a:t>n</a:t>
            </a:r>
            <a:endParaRPr lang="en-US" altLang="zh-CN" i="1" dirty="0" smtClean="0">
              <a:latin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</a:pPr>
            <a:r>
              <a:rPr lang="en-US" altLang="zh-CN" i="1" dirty="0" smtClean="0">
                <a:latin typeface="Times New Roman" panose="02020603050405020304" pitchFamily="18" charset="0"/>
              </a:rPr>
              <a:t>a</a:t>
            </a:r>
            <a:r>
              <a:rPr lang="en-US" altLang="zh-CN" dirty="0" smtClean="0">
                <a:latin typeface="Times New Roman" panose="02020603050405020304" pitchFamily="18" charset="0"/>
              </a:rPr>
              <a:t>=2, </a:t>
            </a:r>
            <a:r>
              <a:rPr lang="en-US" altLang="zh-CN" i="1" dirty="0" smtClean="0">
                <a:latin typeface="Times New Roman" panose="02020603050405020304" pitchFamily="18" charset="0"/>
              </a:rPr>
              <a:t>b</a:t>
            </a:r>
            <a:r>
              <a:rPr lang="en-US" altLang="zh-CN" dirty="0" smtClean="0">
                <a:latin typeface="Times New Roman" panose="02020603050405020304" pitchFamily="18" charset="0"/>
              </a:rPr>
              <a:t>=2, 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log</a:t>
            </a:r>
            <a:r>
              <a:rPr lang="en-US" altLang="zh-CN" i="1" baseline="-25000" dirty="0" err="1" smtClean="0">
                <a:latin typeface="Times New Roman" panose="02020603050405020304" pitchFamily="18" charset="0"/>
              </a:rPr>
              <a:t>b</a:t>
            </a:r>
            <a:r>
              <a:rPr lang="en-US" altLang="zh-CN" i="1" dirty="0" err="1" smtClean="0">
                <a:latin typeface="Times New Roman" panose="02020603050405020304" pitchFamily="18" charset="0"/>
              </a:rPr>
              <a:t>a</a:t>
            </a:r>
            <a:r>
              <a:rPr lang="en-US" altLang="zh-CN" dirty="0" smtClean="0">
                <a:latin typeface="Times New Roman" panose="02020603050405020304" pitchFamily="18" charset="0"/>
              </a:rPr>
              <a:t>=1, </a:t>
            </a:r>
            <a:r>
              <a:rPr lang="en-US" altLang="zh-CN" i="1" dirty="0" smtClean="0">
                <a:latin typeface="Times New Roman" panose="02020603050405020304" pitchFamily="18" charset="0"/>
              </a:rPr>
              <a:t>f</a:t>
            </a:r>
            <a:r>
              <a:rPr lang="en-US" altLang="zh-CN" dirty="0" smtClean="0">
                <a:latin typeface="Times New Roman" panose="02020603050405020304" pitchFamily="18" charset="0"/>
              </a:rPr>
              <a:t>(</a:t>
            </a:r>
            <a:r>
              <a:rPr lang="en-US" altLang="zh-CN" i="1" dirty="0" smtClean="0">
                <a:latin typeface="Times New Roman" panose="02020603050405020304" pitchFamily="18" charset="0"/>
              </a:rPr>
              <a:t>n</a:t>
            </a:r>
            <a:r>
              <a:rPr lang="en-US" altLang="zh-CN" dirty="0" smtClean="0">
                <a:latin typeface="Times New Roman" panose="02020603050405020304" pitchFamily="18" charset="0"/>
              </a:rPr>
              <a:t>)=</a:t>
            </a:r>
            <a:r>
              <a:rPr lang="en-US" altLang="zh-CN" i="1" dirty="0" err="1" smtClean="0">
                <a:latin typeface="Times New Roman" panose="02020603050405020304" pitchFamily="18" charset="0"/>
              </a:rPr>
              <a:t>n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lg</a:t>
            </a:r>
            <a:r>
              <a:rPr lang="en-US" altLang="zh-CN" i="1" dirty="0" err="1" smtClean="0">
                <a:latin typeface="Times New Roman" panose="02020603050405020304" pitchFamily="18" charset="0"/>
              </a:rPr>
              <a:t>n</a:t>
            </a:r>
            <a:endParaRPr lang="en-US" altLang="zh-CN" i="1" dirty="0" smtClean="0">
              <a:latin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</a:pPr>
            <a:r>
              <a:rPr lang="en-US" altLang="zh-CN" dirty="0" smtClean="0">
                <a:latin typeface="Times New Roman" panose="02020603050405020304" pitchFamily="18" charset="0"/>
              </a:rPr>
              <a:t>We have </a:t>
            </a:r>
            <a:r>
              <a:rPr lang="en-US" altLang="zh-CN" i="1" dirty="0" smtClean="0">
                <a:latin typeface="Times New Roman" panose="02020603050405020304" pitchFamily="18" charset="0"/>
              </a:rPr>
              <a:t>f</a:t>
            </a:r>
            <a:r>
              <a:rPr lang="en-US" altLang="zh-CN" dirty="0" smtClean="0">
                <a:latin typeface="Times New Roman" panose="02020603050405020304" pitchFamily="18" charset="0"/>
              </a:rPr>
              <a:t>(</a:t>
            </a:r>
            <a:r>
              <a:rPr lang="en-US" altLang="zh-CN" i="1" dirty="0" smtClean="0">
                <a:latin typeface="Times New Roman" panose="02020603050405020304" pitchFamily="18" charset="0"/>
              </a:rPr>
              <a:t>n</a:t>
            </a:r>
            <a:r>
              <a:rPr lang="en-US" altLang="zh-CN" dirty="0" smtClean="0">
                <a:latin typeface="Times New Roman" panose="02020603050405020304" pitchFamily="18" charset="0"/>
              </a:rPr>
              <a:t>)=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(</a:t>
            </a:r>
            <a:r>
              <a:rPr lang="en-US" altLang="zh-CN" i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baseline="30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), but no &gt;0 satisfies </a:t>
            </a:r>
            <a:r>
              <a:rPr lang="en-US" altLang="zh-CN" i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)=(</a:t>
            </a:r>
            <a:r>
              <a:rPr lang="en-US" altLang="zh-CN" i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baseline="30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1+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), since </a:t>
            </a:r>
            <a:r>
              <a:rPr lang="en-US" altLang="zh-CN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lg</a:t>
            </a:r>
            <a:r>
              <a:rPr lang="en-US" altLang="zh-CN" i="1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grows slower that </a:t>
            </a:r>
            <a:r>
              <a:rPr lang="en-US" altLang="zh-CN" i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baseline="30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for any small positive .</a:t>
            </a:r>
          </a:p>
          <a:p>
            <a:pPr lvl="1">
              <a:lnSpc>
                <a:spcPct val="110000"/>
              </a:lnSpc>
            </a:pP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So, case 3 doesn’t apply.</a:t>
            </a:r>
          </a:p>
          <a:p>
            <a:pPr lvl="1">
              <a:lnSpc>
                <a:spcPct val="110000"/>
              </a:lnSpc>
            </a:pP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However, neither case 2 applies.</a:t>
            </a:r>
            <a:endParaRPr lang="en-US" altLang="zh-CN" dirty="0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Open Topics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请证明</a:t>
            </a:r>
            <a:r>
              <a:rPr lang="en-US" altLang="zh-CN" dirty="0" smtClean="0"/>
              <a:t>master theorem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请介绍</a:t>
            </a:r>
            <a:r>
              <a:rPr lang="en-US" altLang="zh-CN" dirty="0" err="1" smtClean="0"/>
              <a:t>Akra-Bazzi</a:t>
            </a:r>
            <a:r>
              <a:rPr lang="en-US" altLang="zh-CN" dirty="0" smtClean="0"/>
              <a:t> method.</a:t>
            </a:r>
            <a:r>
              <a:rPr lang="zh-CN" altLang="en-US" dirty="0" smtClean="0"/>
              <a:t>这个方法是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方法的扩展，请解释：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，扩展表现在哪里？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AB</a:t>
            </a:r>
            <a:r>
              <a:rPr lang="zh-CN" altLang="en-US" dirty="0" smtClean="0"/>
              <a:t>方法的使用案例；</a:t>
            </a:r>
            <a:r>
              <a:rPr lang="en-US" altLang="zh-CN" dirty="0" smtClean="0"/>
              <a:t>3</a:t>
            </a:r>
            <a:r>
              <a:rPr lang="zh-CN" altLang="en-US" dirty="0" smtClean="0"/>
              <a:t>，证明（</a:t>
            </a:r>
            <a:r>
              <a:rPr lang="en-US" altLang="zh-CN" dirty="0" smtClean="0"/>
              <a:t>if possible</a:t>
            </a:r>
            <a:r>
              <a:rPr lang="zh-CN" altLang="en-US" dirty="0" smtClean="0"/>
              <a:t>）</a:t>
            </a:r>
            <a:r>
              <a:rPr lang="en-US" altLang="zh-CN" dirty="0" smtClean="0"/>
              <a:t>.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99480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67608" y="2204864"/>
            <a:ext cx="7002860" cy="181588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5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" charset="0"/>
                <a:ea typeface="宋体" charset="-122"/>
              </a:rPr>
              <a:t>问题</a:t>
            </a:r>
            <a:r>
              <a:rPr lang="en-US" altLang="zh-CN" sz="5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" charset="0"/>
                <a:ea typeface="宋体" charset="-122"/>
              </a:rPr>
              <a:t>3</a:t>
            </a:r>
            <a:r>
              <a:rPr lang="zh-CN" altLang="en-US" sz="5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" charset="0"/>
                <a:ea typeface="宋体" charset="-122"/>
              </a:rPr>
              <a:t>：</a:t>
            </a:r>
            <a:endParaRPr lang="en-US" altLang="zh-CN" sz="54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Arial" charset="0"/>
              <a:ea typeface="宋体" charset="-122"/>
            </a:endParaRPr>
          </a:p>
          <a:p>
            <a:pPr eaLnBrk="1" hangingPunct="1">
              <a:spcBef>
                <a:spcPts val="1200"/>
              </a:spcBef>
              <a:defRPr/>
            </a:pPr>
            <a:r>
              <a:rPr lang="zh-CN" altLang="en-US" sz="48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" charset="0"/>
                <a:ea typeface="宋体" charset="-122"/>
              </a:rPr>
              <a:t>如何考虑分治算法的代价？</a:t>
            </a:r>
            <a:endParaRPr lang="en-US" altLang="zh-CN" sz="48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Arial" charset="0"/>
              <a:ea typeface="宋体" charset="-122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5178426" y="4508501"/>
            <a:ext cx="43926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递归代价与非递归代价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导出递归式</a:t>
            </a:r>
          </a:p>
        </p:txBody>
      </p:sp>
      <p:pic>
        <p:nvPicPr>
          <p:cNvPr id="112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214" y="1341439"/>
            <a:ext cx="5468937" cy="252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ounded Rectangle 2"/>
          <p:cNvSpPr/>
          <p:nvPr/>
        </p:nvSpPr>
        <p:spPr>
          <a:xfrm>
            <a:off x="3287688" y="2602830"/>
            <a:ext cx="4104456" cy="754162"/>
          </a:xfrm>
          <a:prstGeom prst="roundRect">
            <a:avLst/>
          </a:prstGeom>
          <a:noFill/>
          <a:ln cmpd="tri">
            <a:solidFill>
              <a:srgbClr val="FF0000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7175500" y="2420938"/>
            <a:ext cx="865188" cy="431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72" name="TextBox 5"/>
          <p:cNvSpPr txBox="1">
            <a:spLocks noChangeArrowheads="1"/>
          </p:cNvSpPr>
          <p:nvPr/>
        </p:nvSpPr>
        <p:spPr bwMode="auto">
          <a:xfrm>
            <a:off x="8040689" y="2133600"/>
            <a:ext cx="2232025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两次递归，理想情况下每次问题规模是原来的一半。</a:t>
            </a:r>
          </a:p>
        </p:txBody>
      </p:sp>
      <p:sp>
        <p:nvSpPr>
          <p:cNvPr id="11273" name="TextBox 6"/>
          <p:cNvSpPr txBox="1">
            <a:spLocks noChangeArrowheads="1"/>
          </p:cNvSpPr>
          <p:nvPr/>
        </p:nvSpPr>
        <p:spPr bwMode="auto">
          <a:xfrm>
            <a:off x="6600826" y="3865563"/>
            <a:ext cx="18716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非递归开销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5880100" y="3644901"/>
            <a:ext cx="863600" cy="4048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5951538" y="2420939"/>
            <a:ext cx="1008062" cy="14446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76" y="4491039"/>
            <a:ext cx="5616575" cy="1241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7479303" y="404664"/>
            <a:ext cx="2232025" cy="4968925"/>
            <a:chOff x="6732240" y="1124744"/>
            <a:chExt cx="2232248" cy="3960440"/>
          </a:xfrm>
        </p:grpSpPr>
        <p:sp>
          <p:nvSpPr>
            <p:cNvPr id="3" name="Right Brace 2"/>
            <p:cNvSpPr/>
            <p:nvPr/>
          </p:nvSpPr>
          <p:spPr>
            <a:xfrm>
              <a:off x="6732240" y="1124744"/>
              <a:ext cx="287367" cy="396044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2296" name="TextBox 3"/>
            <p:cNvSpPr txBox="1">
              <a:spLocks noChangeArrowheads="1"/>
            </p:cNvSpPr>
            <p:nvPr/>
          </p:nvSpPr>
          <p:spPr bwMode="auto">
            <a:xfrm>
              <a:off x="7142548" y="2780928"/>
              <a:ext cx="1821940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4000" b="1" i="1">
                  <a:solidFill>
                    <a:srgbClr val="C00000"/>
                  </a:solidFill>
                  <a:latin typeface="Aparajita" panose="020B0604020202020204" pitchFamily="34" charset="0"/>
                  <a:cs typeface="Aparajita" panose="020B0604020202020204" pitchFamily="34" charset="0"/>
                </a:rPr>
                <a:t>cn</a:t>
              </a:r>
              <a:r>
                <a:rPr lang="en-US" altLang="zh-CN" sz="1200" b="1" i="1">
                  <a:solidFill>
                    <a:srgbClr val="C00000"/>
                  </a:solidFill>
                  <a:latin typeface="Aparajita" panose="020B0604020202020204" pitchFamily="34" charset="0"/>
                  <a:cs typeface="Aparajita" panose="020B0604020202020204" pitchFamily="34" charset="0"/>
                </a:rPr>
                <a:t> </a:t>
              </a:r>
              <a:r>
                <a:rPr lang="en-US" altLang="zh-CN" sz="4000" b="1">
                  <a:solidFill>
                    <a:srgbClr val="C00000"/>
                  </a:solidFill>
                  <a:latin typeface="Aparajita" panose="020B0604020202020204" pitchFamily="34" charset="0"/>
                  <a:cs typeface="Aparajita" panose="020B0604020202020204" pitchFamily="34" charset="0"/>
                </a:rPr>
                <a:t>log</a:t>
              </a:r>
              <a:r>
                <a:rPr lang="en-US" altLang="zh-CN" sz="1200" b="1">
                  <a:solidFill>
                    <a:srgbClr val="C00000"/>
                  </a:solidFill>
                  <a:latin typeface="Aparajita" panose="020B0604020202020204" pitchFamily="34" charset="0"/>
                  <a:cs typeface="Aparajita" panose="020B0604020202020204" pitchFamily="34" charset="0"/>
                </a:rPr>
                <a:t> </a:t>
              </a:r>
              <a:r>
                <a:rPr lang="en-US" altLang="zh-CN" sz="4000" b="1" i="1">
                  <a:solidFill>
                    <a:srgbClr val="C00000"/>
                  </a:solidFill>
                  <a:latin typeface="Aparajita" panose="020B0604020202020204" pitchFamily="34" charset="0"/>
                  <a:cs typeface="Aparajita" panose="020B0604020202020204" pitchFamily="34" charset="0"/>
                </a:rPr>
                <a:t>n</a:t>
              </a:r>
              <a:endParaRPr lang="zh-CN" altLang="en-US" sz="4000" b="1" i="1">
                <a:solidFill>
                  <a:srgbClr val="C00000"/>
                </a:solidFill>
                <a:latin typeface="Aparajita" panose="020B0604020202020204" pitchFamily="34" charset="0"/>
                <a:cs typeface="Aparajita" panose="020B0604020202020204" pitchFamily="34" charset="0"/>
              </a:endParaRPr>
            </a:p>
          </p:txBody>
        </p:sp>
      </p:grp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8111405" y="3860130"/>
            <a:ext cx="13906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008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确实比插入排序效率高。</a:t>
            </a:r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68" y="62817"/>
            <a:ext cx="6934076" cy="6183092"/>
          </a:xfrm>
          <a:prstGeom prst="rect">
            <a:avLst/>
          </a:prstGeom>
        </p:spPr>
      </p:pic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6641" y="334286"/>
            <a:ext cx="4312836" cy="112247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991544" y="1556792"/>
            <a:ext cx="80021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i="1" dirty="0" smtClean="0"/>
              <a:t>T(n/2)</a:t>
            </a:r>
            <a:endParaRPr lang="zh-CN" altLang="en-US" i="1" dirty="0"/>
          </a:p>
        </p:txBody>
      </p:sp>
      <p:sp>
        <p:nvSpPr>
          <p:cNvPr id="13" name="文本框 12"/>
          <p:cNvSpPr txBox="1"/>
          <p:nvPr/>
        </p:nvSpPr>
        <p:spPr>
          <a:xfrm>
            <a:off x="4375939" y="1556792"/>
            <a:ext cx="80021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i="1" dirty="0" smtClean="0"/>
              <a:t>T(n/2)</a:t>
            </a:r>
            <a:endParaRPr lang="zh-CN" altLang="en-US" i="1" dirty="0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312024" y="5659617"/>
            <a:ext cx="5400600" cy="830997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这里似乎假设</a:t>
            </a:r>
            <a:r>
              <a:rPr lang="en-US" altLang="zh-CN" sz="2400" i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zh-CN" altLang="en-US" sz="24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是</a:t>
            </a:r>
            <a:r>
              <a:rPr lang="en-US" altLang="zh-CN" sz="24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4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的整次幂，在我们涉及的大多数情况下，这不影响结果。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更一般的情况是</a:t>
            </a:r>
            <a:endParaRPr lang="zh-CN" altLang="en-US" dirty="0"/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520" y="1628800"/>
            <a:ext cx="7911220" cy="1512168"/>
          </a:xfrm>
        </p:spPr>
      </p:pic>
      <p:sp>
        <p:nvSpPr>
          <p:cNvPr id="5" name="文本框 4"/>
          <p:cNvSpPr txBox="1"/>
          <p:nvPr/>
        </p:nvSpPr>
        <p:spPr>
          <a:xfrm>
            <a:off x="1605027" y="4077072"/>
            <a:ext cx="89819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/>
              <a:t>请解释</a:t>
            </a:r>
            <a:r>
              <a:rPr lang="en-US" altLang="zh-CN" sz="3600" dirty="0" err="1" smtClean="0"/>
              <a:t>a,b,c</a:t>
            </a:r>
            <a:r>
              <a:rPr lang="zh-CN" altLang="en-US" sz="3600" dirty="0" smtClean="0"/>
              <a:t>的含义，</a:t>
            </a:r>
            <a:r>
              <a:rPr lang="en-US" altLang="zh-CN" sz="3600" dirty="0" smtClean="0"/>
              <a:t>D(n)</a:t>
            </a:r>
            <a:r>
              <a:rPr lang="zh-CN" altLang="en-US" sz="3600" dirty="0" smtClean="0"/>
              <a:t>和</a:t>
            </a:r>
            <a:r>
              <a:rPr lang="en-US" altLang="zh-CN" sz="3600" dirty="0" smtClean="0"/>
              <a:t>C(n)</a:t>
            </a:r>
            <a:r>
              <a:rPr lang="zh-CN" altLang="en-US" sz="3600" dirty="0" smtClean="0"/>
              <a:t>代表什么？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95268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63612" y="1772817"/>
            <a:ext cx="7416824" cy="243143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5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宋体" charset="-122"/>
              </a:rPr>
              <a:t>问题</a:t>
            </a:r>
            <a:r>
              <a:rPr lang="en-US" altLang="zh-CN" sz="5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宋体" charset="-122"/>
              </a:rPr>
              <a:t>4</a:t>
            </a:r>
            <a:r>
              <a:rPr lang="zh-CN" altLang="en-US" sz="5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宋体" charset="-122"/>
              </a:rPr>
              <a:t>：</a:t>
            </a:r>
            <a:endParaRPr lang="en-US" altLang="zh-CN" sz="5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" charset="0"/>
              <a:ea typeface="宋体" charset="-122"/>
            </a:endParaRPr>
          </a:p>
          <a:p>
            <a:pPr eaLnBrk="1" hangingPunct="1">
              <a:spcBef>
                <a:spcPts val="1200"/>
              </a:spcBef>
              <a:defRPr/>
            </a:pPr>
            <a:r>
              <a:rPr lang="zh-CN" altLang="en-US" sz="4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宋体" charset="-122"/>
              </a:rPr>
              <a:t>书上的投资回报问题是怎样被转化为最大子数组问题的？</a:t>
            </a:r>
            <a:endParaRPr lang="en-US" altLang="zh-CN" sz="4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default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default">
      <a:majorFont>
        <a:latin typeface="Garamond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</Template>
  <TotalTime>4301</TotalTime>
  <Pages>0</Pages>
  <Words>1923</Words>
  <Characters>0</Characters>
  <Application>Microsoft Office PowerPoint</Application>
  <DocSecurity>0</DocSecurity>
  <PresentationFormat>宽屏</PresentationFormat>
  <Lines>0</Lines>
  <Paragraphs>351</Paragraphs>
  <Slides>43</Slides>
  <Notes>26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43</vt:i4>
      </vt:variant>
    </vt:vector>
  </HeadingPairs>
  <TitlesOfParts>
    <vt:vector size="61" baseType="lpstr">
      <vt:lpstr>Aparajita</vt:lpstr>
      <vt:lpstr>Arial Unicode MS</vt:lpstr>
      <vt:lpstr>MS PMincho</vt:lpstr>
      <vt:lpstr>MS Reference 2</vt:lpstr>
      <vt:lpstr>华文行楷</vt:lpstr>
      <vt:lpstr>华文新魏</vt:lpstr>
      <vt:lpstr>楷体</vt:lpstr>
      <vt:lpstr>宋体</vt:lpstr>
      <vt:lpstr>Arial</vt:lpstr>
      <vt:lpstr>Footlight MT Light</vt:lpstr>
      <vt:lpstr>Garamond</vt:lpstr>
      <vt:lpstr>Symbol</vt:lpstr>
      <vt:lpstr>Times New Roman</vt:lpstr>
      <vt:lpstr>Trebuchet MS</vt:lpstr>
      <vt:lpstr>Wingdings</vt:lpstr>
      <vt:lpstr>default</vt:lpstr>
      <vt:lpstr>Equation</vt:lpstr>
      <vt:lpstr>公式</vt:lpstr>
      <vt:lpstr>计算机问题求解 – 论题2-4     -  分治法与递归</vt:lpstr>
      <vt:lpstr>Mergesort Revisited</vt:lpstr>
      <vt:lpstr>PowerPoint 演示文稿</vt:lpstr>
      <vt:lpstr>PowerPoint 演示文稿</vt:lpstr>
      <vt:lpstr>PowerPoint 演示文稿</vt:lpstr>
      <vt:lpstr>导出递归式</vt:lpstr>
      <vt:lpstr>PowerPoint 演示文稿</vt:lpstr>
      <vt:lpstr>更一般的情况是</vt:lpstr>
      <vt:lpstr>PowerPoint 演示文稿</vt:lpstr>
      <vt:lpstr>PowerPoint 演示文稿</vt:lpstr>
      <vt:lpstr>最大投资回报问题：暴力解法</vt:lpstr>
      <vt:lpstr>用分治法解最大子数组问题</vt:lpstr>
      <vt:lpstr>PowerPoint 演示文稿</vt:lpstr>
      <vt:lpstr>矩阵乘法：似乎非得(n3)</vt:lpstr>
      <vt:lpstr>问题：你能就以下这句话，说清楚Ω,Θ,О和o的区别吗？</vt:lpstr>
      <vt:lpstr>PowerPoint 演示文稿</vt:lpstr>
      <vt:lpstr>仍然是立方复杂度</vt:lpstr>
      <vt:lpstr>PowerPoint 演示文稿</vt:lpstr>
      <vt:lpstr>复杂的组合为了减少一次乘法</vt:lpstr>
      <vt:lpstr>这个算法曾经引起轰动</vt:lpstr>
      <vt:lpstr>两种算法性能的比较</vt:lpstr>
      <vt:lpstr>PowerPoint 演示文稿</vt:lpstr>
      <vt:lpstr>递归树</vt:lpstr>
      <vt:lpstr>PowerPoint 演示文稿</vt:lpstr>
      <vt:lpstr>分治算法的复杂度分析和算法优化</vt:lpstr>
      <vt:lpstr>代入法解(隐式)递归公式</vt:lpstr>
      <vt:lpstr>PowerPoint 演示文稿</vt:lpstr>
      <vt:lpstr>证明：</vt:lpstr>
      <vt:lpstr>证明：</vt:lpstr>
      <vt:lpstr>PowerPoint 演示文稿</vt:lpstr>
      <vt:lpstr>PowerPoint 演示文稿</vt:lpstr>
      <vt:lpstr>PowerPoint 演示文稿</vt:lpstr>
      <vt:lpstr>分治法一般递归式的递归树分析</vt:lpstr>
      <vt:lpstr>PowerPoint 演示文稿</vt:lpstr>
      <vt:lpstr>PowerPoint 演示文稿</vt:lpstr>
      <vt:lpstr>PowerPoint 演示文稿</vt:lpstr>
      <vt:lpstr>PowerPoint 演示文稿</vt:lpstr>
      <vt:lpstr>Master定理</vt:lpstr>
      <vt:lpstr>Using Master Theorem</vt:lpstr>
      <vt:lpstr>Using Master Theorem</vt:lpstr>
      <vt:lpstr>PowerPoint 演示文稿</vt:lpstr>
      <vt:lpstr>Master定理的条件有空隙</vt:lpstr>
      <vt:lpstr>Open Topics：</vt:lpstr>
    </vt:vector>
  </TitlesOfParts>
  <Company>Nanjing University</Company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计算机问题求解     -  算法在计算机科学中的地位</dc:title>
  <dc:creator>Chen Daoxu</dc:creator>
  <cp:lastModifiedBy>Lenovo</cp:lastModifiedBy>
  <cp:revision>140</cp:revision>
  <cp:lastPrinted>1601-01-01T00:00:00Z</cp:lastPrinted>
  <dcterms:created xsi:type="dcterms:W3CDTF">2010-10-07T02:50:25Z</dcterms:created>
  <dcterms:modified xsi:type="dcterms:W3CDTF">2018-03-28T05:23:06Z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3</vt:r8>
  </property>
  <property fmtid="{D5CDD505-2E9C-101B-9397-08002B2CF9AE}" pid="3" name="KSOProductBuildVer">
    <vt:lpwstr>2052-6.6.0.2461</vt:lpwstr>
  </property>
</Properties>
</file>