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61" r:id="rId3"/>
    <p:sldId id="295" r:id="rId4"/>
    <p:sldId id="296" r:id="rId5"/>
    <p:sldId id="294" r:id="rId6"/>
    <p:sldId id="260" r:id="rId7"/>
    <p:sldId id="297" r:id="rId8"/>
    <p:sldId id="301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1" r:id="rId19"/>
    <p:sldId id="312" r:id="rId20"/>
    <p:sldId id="314" r:id="rId21"/>
    <p:sldId id="317" r:id="rId22"/>
    <p:sldId id="328" r:id="rId23"/>
    <p:sldId id="315" r:id="rId24"/>
    <p:sldId id="316" r:id="rId25"/>
    <p:sldId id="318" r:id="rId26"/>
    <p:sldId id="319" r:id="rId27"/>
    <p:sldId id="320" r:id="rId28"/>
    <p:sldId id="322" r:id="rId29"/>
    <p:sldId id="321" r:id="rId30"/>
    <p:sldId id="323" r:id="rId31"/>
    <p:sldId id="324" r:id="rId32"/>
    <p:sldId id="325" r:id="rId33"/>
    <p:sldId id="326" r:id="rId34"/>
    <p:sldId id="327" r:id="rId35"/>
    <p:sldId id="329" r:id="rId36"/>
    <p:sldId id="330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22" autoAdjust="0"/>
  </p:normalViewPr>
  <p:slideViewPr>
    <p:cSldViewPr snapToGrid="0" showGuides="1">
      <p:cViewPr varScale="1">
        <p:scale>
          <a:sx n="53" d="100"/>
          <a:sy n="53" d="100"/>
        </p:scale>
        <p:origin x="117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8A6A-95A5-4820-86C1-8377342F5AF7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1BDB-41F9-4AA2-851A-AE61C6F54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2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查找一个无序数组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7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次都失败了，第</a:t>
            </a:r>
            <a:r>
              <a:rPr lang="en-US" altLang="zh-CN" dirty="0" smtClean="0"/>
              <a:t>k+1</a:t>
            </a:r>
            <a:r>
              <a:rPr lang="zh-CN" altLang="en-US" dirty="0" smtClean="0"/>
              <a:t>次成功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smtClean="0">
                <a:sym typeface="Wingdings" panose="05000000000000000000" pitchFamily="2" charset="2"/>
              </a:rPr>
              <a:t>几何分布</a:t>
            </a:r>
            <a:endParaRPr lang="en-US" altLang="zh-CN" dirty="0" smtClean="0"/>
          </a:p>
          <a:p>
            <a:r>
              <a:rPr lang="zh-CN" altLang="en-US" dirty="0" smtClean="0"/>
              <a:t>查过了也还是要耗费一次操作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5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恰好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个为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0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几何分布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77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恰好一个为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41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Balls and bins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59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确定的算法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72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6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5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运行时间本质上由操作次数决定，故此处用</a:t>
            </a:r>
            <a:r>
              <a:rPr lang="en-US" altLang="zh-CN" dirty="0" smtClean="0"/>
              <a:t>pick</a:t>
            </a:r>
            <a:r>
              <a:rPr lang="zh-CN" altLang="en-US" dirty="0" smtClean="0"/>
              <a:t>的次数来分析运行时间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在每一处出现的可能性相等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33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8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29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70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总情况数即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项中选</a:t>
            </a:r>
            <a:r>
              <a:rPr lang="en-US" altLang="zh-CN" dirty="0" smtClean="0"/>
              <a:t>k</a:t>
            </a:r>
            <a:r>
              <a:rPr lang="zh-CN" altLang="en-US" dirty="0" smtClean="0"/>
              <a:t>项是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操作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次就是第</a:t>
            </a:r>
            <a:r>
              <a:rPr lang="en-US" altLang="zh-CN" dirty="0" smtClean="0"/>
              <a:t>m</a:t>
            </a:r>
            <a:r>
              <a:rPr lang="zh-CN" altLang="en-US" dirty="0" smtClean="0"/>
              <a:t>项是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，后</a:t>
            </a:r>
            <a:r>
              <a:rPr lang="en-US" altLang="zh-CN" dirty="0" smtClean="0"/>
              <a:t>n-m</a:t>
            </a:r>
            <a:r>
              <a:rPr lang="zh-CN" altLang="en-US" dirty="0" smtClean="0"/>
              <a:t>项中选</a:t>
            </a:r>
            <a:r>
              <a:rPr lang="en-US" altLang="zh-CN" dirty="0" smtClean="0"/>
              <a:t>k-1</a:t>
            </a:r>
            <a:r>
              <a:rPr lang="zh-CN" altLang="en-US" dirty="0" smtClean="0"/>
              <a:t>项是</a:t>
            </a:r>
            <a:r>
              <a:rPr lang="en-US" altLang="zh-CN" dirty="0" smtClean="0"/>
              <a:t>x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18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80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3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随机与确定结合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1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5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75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将数组随机排列，避免每次都出现最坏的情况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98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本题讲分析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个算法</a:t>
            </a:r>
            <a:endParaRPr lang="en-US" altLang="zh-CN" dirty="0" smtClean="0"/>
          </a:p>
          <a:p>
            <a:r>
              <a:rPr lang="zh-CN" altLang="en-US" dirty="0" smtClean="0"/>
              <a:t>有的地方问的是多少次，有的地方问的是</a:t>
            </a:r>
            <a:r>
              <a:rPr lang="en-US" altLang="zh-CN" dirty="0" smtClean="0"/>
              <a:t>running time</a:t>
            </a:r>
          </a:p>
          <a:p>
            <a:r>
              <a:rPr lang="en-US" altLang="zh-CN" dirty="0" smtClean="0"/>
              <a:t>Running</a:t>
            </a:r>
            <a:r>
              <a:rPr lang="en-US" altLang="zh-CN" baseline="0" dirty="0" smtClean="0"/>
              <a:t> time</a:t>
            </a:r>
            <a:r>
              <a:rPr lang="zh-CN" altLang="en-US" baseline="0" dirty="0" smtClean="0"/>
              <a:t>取决于多少次的时候</a:t>
            </a:r>
            <a:r>
              <a:rPr lang="zh-CN" altLang="en-US" dirty="0" smtClean="0"/>
              <a:t>统一采用执行次数分析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42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21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28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40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50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平均时间来看，第二种算法最优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57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20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如果没有这一假定，实际</a:t>
            </a:r>
            <a:r>
              <a:rPr lang="zh-CN" altLang="en-US" smtClean="0"/>
              <a:t>运用</a:t>
            </a:r>
            <a:r>
              <a:rPr lang="zh-CN" altLang="en-US" smtClean="0"/>
              <a:t>当中要考虑第二种最坏情况与平均情况的差、随机排列的开销。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231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3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5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简单暴力</a:t>
            </a:r>
            <a:endParaRPr lang="en-US" altLang="zh-CN" dirty="0" smtClean="0"/>
          </a:p>
          <a:p>
            <a:r>
              <a:rPr lang="zh-CN" altLang="en-US" dirty="0" smtClean="0"/>
              <a:t>（开销大）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9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注意当所有下标都被挑选过时需要终止。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8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比较抽象的伪代码，实现方案不局限于数组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7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（稍作改动）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9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注意当所有下标都被挑选过时需要终止。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92728" y="6517193"/>
            <a:ext cx="241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4/28/2018   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何润雨（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171240009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ctr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文本框 7"/>
          <p:cNvSpPr txBox="1"/>
          <p:nvPr userDrawn="1"/>
        </p:nvSpPr>
        <p:spPr>
          <a:xfrm>
            <a:off x="692728" y="6517193"/>
            <a:ext cx="241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4/28/2018    </a:t>
            </a:r>
            <a:r>
              <a:rPr lang="zh-CN" altLang="en-US" sz="1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何润雨（</a:t>
            </a:r>
            <a:r>
              <a:rPr lang="en-US" altLang="zh-CN" sz="1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171240009</a:t>
            </a:r>
            <a:r>
              <a:rPr lang="zh-CN" altLang="en-US" sz="1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2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92728" y="6517193"/>
            <a:ext cx="241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4/28/2018   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何润雨（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171240009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692728" y="6517193"/>
            <a:ext cx="241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4/28/2018   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何润雨（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171240009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5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914400" indent="-384048" algn="l" defTabSz="914400" rtl="0" eaLnBrk="1" latinLnBrk="0" hangingPunct="1">
        <a:lnSpc>
          <a:spcPct val="15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1371600" indent="-384048" algn="l" defTabSz="914400" rtl="0" eaLnBrk="1" latinLnBrk="0" hangingPunct="1">
        <a:lnSpc>
          <a:spcPct val="15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828800" indent="-384048" algn="l" defTabSz="914400" rtl="0" eaLnBrk="1" latinLnBrk="0" hangingPunct="1">
        <a:lnSpc>
          <a:spcPct val="15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2286000" indent="-384048" algn="l" defTabSz="914400" rtl="0" eaLnBrk="1" latinLnBrk="0" hangingPunct="1">
        <a:lnSpc>
          <a:spcPct val="15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metric_distribu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mmation_by_par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b="1" dirty="0"/>
              <a:t>Searching an unsorted array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5" y="4048643"/>
            <a:ext cx="6831673" cy="1086237"/>
          </a:xfrm>
        </p:spPr>
        <p:txBody>
          <a:bodyPr anchor="ctr"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en-US" altLang="zh-CN" dirty="0" smtClean="0"/>
              <a:t>/28/2018      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何润雨（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171240009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74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/>
                  <a:t>每一次查找找到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 smtClean="0"/>
                  <a:t>的概率为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这是一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个几何分布（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hlinkClick r:id="rId3"/>
                  </a:rPr>
                  <a:t>https</a:t>
                </a:r>
                <a:r>
                  <a:rPr lang="en-US" altLang="zh-CN" sz="2400" dirty="0">
                    <a:solidFill>
                      <a:schemeClr val="tx1"/>
                    </a:solidFill>
                    <a:hlinkClick r:id="rId3"/>
                  </a:rPr>
                  <a:t>://</a:t>
                </a:r>
                <a:r>
                  <a:rPr lang="en-US" altLang="zh-CN" sz="2400" dirty="0" smtClean="0">
                    <a:solidFill>
                      <a:schemeClr val="tx1"/>
                    </a:solidFill>
                    <a:hlinkClick r:id="rId3"/>
                  </a:rPr>
                  <a:t>en.wikipedia.org/wiki/Geometric_distribution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）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由公式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得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失败次数的期望为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= n – 1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故总共次数的期望为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*最坏情况趋于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  <a:blipFill>
                <a:blip r:embed="rId4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b="1" dirty="0" smtClean="0"/>
                  <a:t>c. </a:t>
                </a:r>
              </a:p>
              <a:p>
                <a:pPr marL="0" indent="0" algn="just">
                  <a:buNone/>
                </a:pPr>
                <a:r>
                  <a:rPr lang="en-US" altLang="zh-CN" dirty="0"/>
                  <a:t>Generalizing your solution to part (b), suppose that there are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indices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such </a:t>
                </a:r>
                <a:r>
                  <a:rPr lang="en-US" altLang="zh-CN" dirty="0"/>
                  <a:t>that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 What is the expected number of indices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that </a:t>
                </a:r>
                <a:r>
                  <a:rPr lang="en-US" altLang="zh-CN" dirty="0" smtClean="0"/>
                  <a:t>we must </a:t>
                </a:r>
                <a:r>
                  <a:rPr lang="en-US" altLang="zh-CN" dirty="0"/>
                  <a:t>pick before we find x and </a:t>
                </a:r>
                <a:r>
                  <a:rPr lang="en-US" altLang="zh-CN" b="1" dirty="0"/>
                  <a:t>RANDOM-SEARCH</a:t>
                </a:r>
                <a:r>
                  <a:rPr lang="en-US" altLang="zh-CN" dirty="0"/>
                  <a:t> terminates? Your </a:t>
                </a:r>
                <a:r>
                  <a:rPr lang="en-US" altLang="zh-CN" dirty="0" smtClean="0"/>
                  <a:t>answer should </a:t>
                </a:r>
                <a:r>
                  <a:rPr lang="en-US" altLang="zh-CN" dirty="0"/>
                  <a:t>be a function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  <a:blipFill>
                <a:blip r:embed="rId5"/>
                <a:stretch>
                  <a:fillRect l="-1350" r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5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/>
                  <a:t>每一次查找找到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 smtClean="0"/>
                  <a:t>的概率为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这是一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个几何分布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由公式得失败次数的期望为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故总共次数的期望为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2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b="1" dirty="0" smtClean="0"/>
                  <a:t>d. </a:t>
                </a:r>
              </a:p>
              <a:p>
                <a:pPr marL="0" indent="0" algn="just">
                  <a:buNone/>
                </a:pPr>
                <a:r>
                  <a:rPr lang="en-US" altLang="zh-CN" dirty="0"/>
                  <a:t>Suppose that there are no indices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 What is the </a:t>
                </a:r>
                <a:r>
                  <a:rPr lang="en-US" altLang="zh-CN" dirty="0" smtClean="0"/>
                  <a:t>expected number </a:t>
                </a:r>
                <a:r>
                  <a:rPr lang="en-US" altLang="zh-CN" dirty="0"/>
                  <a:t>of indices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that we must pick before we have checked all </a:t>
                </a:r>
                <a:r>
                  <a:rPr lang="en-US" altLang="zh-CN" dirty="0" smtClean="0"/>
                  <a:t>elements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b="1" dirty="0"/>
                  <a:t>RANDOM-SEARCH</a:t>
                </a:r>
                <a:r>
                  <a:rPr lang="en-US" altLang="zh-CN" dirty="0"/>
                  <a:t> terminates?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  <a:blipFill>
                <a:blip r:embed="rId4"/>
                <a:stretch>
                  <a:fillRect l="-1350" r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27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/>
                  <a:t>参见</a:t>
                </a:r>
                <a:r>
                  <a:rPr lang="en-US" altLang="zh-CN" sz="2400" u="sng" dirty="0" smtClean="0"/>
                  <a:t>《</a:t>
                </a:r>
                <a:r>
                  <a:rPr lang="zh-CN" altLang="en-US" sz="2400" u="sng" dirty="0" smtClean="0"/>
                  <a:t>算法导论</a:t>
                </a:r>
                <a:r>
                  <a:rPr lang="en-US" altLang="zh-CN" sz="2400" u="sng" dirty="0" smtClean="0"/>
                  <a:t>》P134 5.4.2 balls and bins </a:t>
                </a:r>
                <a:r>
                  <a:rPr lang="zh-CN" altLang="en-US" sz="2400" u="sng" dirty="0" smtClean="0"/>
                  <a:t>第三类问题</a:t>
                </a:r>
                <a:endParaRPr lang="en-US" altLang="zh-CN" sz="2400" u="sng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由书上公式可得</a:t>
                </a:r>
                <a:endParaRPr lang="en-US" altLang="zh-CN" sz="24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9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DETERMINISTIC-SEARCH</a:t>
            </a:r>
            <a:endParaRPr lang="zh-CN" altLang="en-US" sz="6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86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85800"/>
                <a:ext cx="9601200" cy="5627318"/>
              </a:xfrm>
            </p:spPr>
            <p:txBody>
              <a:bodyPr anchor="ctr">
                <a:no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 smtClean="0"/>
                  <a:t>Now consider a deterministic linear search algorithm, which we refer to as </a:t>
                </a:r>
                <a:r>
                  <a:rPr lang="en-US" altLang="zh-CN" sz="2400" b="1" dirty="0"/>
                  <a:t>DETERMINISTIC-SEARCH</a:t>
                </a:r>
                <a:r>
                  <a:rPr lang="en-US" altLang="zh-CN" sz="2400" dirty="0"/>
                  <a:t>. Specifically, the algorithm searches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in order, considering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until </a:t>
                </a:r>
                <a:r>
                  <a:rPr lang="en-US" altLang="zh-CN" sz="2400" dirty="0"/>
                  <a:t>either it finds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or it reaches the end of the array. Assume that all possible permutations of the input array are equally likely.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85800"/>
                <a:ext cx="9601200" cy="5627318"/>
              </a:xfrm>
              <a:blipFill>
                <a:blip r:embed="rId4"/>
                <a:stretch>
                  <a:fillRect l="-952" r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485900" y="4295274"/>
            <a:ext cx="9306426" cy="549442"/>
            <a:chOff x="1485900" y="4295274"/>
            <a:chExt cx="9306426" cy="54944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510463" y="4295274"/>
              <a:ext cx="52818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485900" y="4844716"/>
              <a:ext cx="41448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9815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b="1" dirty="0" smtClean="0"/>
                  <a:t>e. </a:t>
                </a:r>
                <a:endParaRPr lang="en-US" altLang="zh-CN" b="1" dirty="0"/>
              </a:p>
              <a:p>
                <a:pPr marL="0" indent="0" algn="just">
                  <a:buNone/>
                </a:pPr>
                <a:r>
                  <a:rPr lang="en-US" altLang="zh-CN" dirty="0"/>
                  <a:t>Suppose that there is exactly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one</a:t>
                </a:r>
                <a:r>
                  <a:rPr lang="en-US" altLang="zh-CN" dirty="0"/>
                  <a:t> index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 What is the average-case running time of </a:t>
                </a:r>
                <a:r>
                  <a:rPr lang="en-US" altLang="zh-CN" b="1" dirty="0"/>
                  <a:t>DETERMINISTIC-SEARCH</a:t>
                </a:r>
                <a:r>
                  <a:rPr lang="en-US" altLang="zh-CN" dirty="0"/>
                  <a:t>? What is the worst-case running time of </a:t>
                </a:r>
                <a:r>
                  <a:rPr lang="en-US" altLang="zh-CN" b="1" dirty="0" smtClean="0"/>
                  <a:t>DETERMINISTIC-SEARCH?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  <a:blipFill>
                <a:blip r:embed="rId3"/>
                <a:stretch>
                  <a:fillRect l="-1350" r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7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平均情况：</a:t>
                </a:r>
                <a:endParaRPr lang="en-US" altLang="zh-CN" sz="24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中元素随机排列，</a:t>
                </a:r>
                <a:endParaRPr lang="en-US" altLang="zh-CN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出现在每一处的可能性相等</a:t>
                </a:r>
                <a:endParaRPr lang="en-US" altLang="zh-CN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最坏情况：</a:t>
                </a: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出现在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处，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需要进行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次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0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b="1" dirty="0" smtClean="0"/>
                  <a:t>. </a:t>
                </a:r>
                <a:endParaRPr lang="en-US" altLang="zh-CN" b="1" dirty="0"/>
              </a:p>
              <a:p>
                <a:pPr marL="0" indent="0" algn="just">
                  <a:buNone/>
                </a:pPr>
                <a:r>
                  <a:rPr lang="en-US" altLang="zh-CN" dirty="0"/>
                  <a:t>Generalizing your solution to part (e), suppose that there are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indices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such </a:t>
                </a:r>
                <a:r>
                  <a:rPr lang="en-US" altLang="zh-CN" dirty="0"/>
                  <a:t>that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 What is the average-case running time of </a:t>
                </a:r>
                <a:r>
                  <a:rPr lang="en-US" altLang="zh-CN" b="1" dirty="0" smtClean="0"/>
                  <a:t>DETERMINISTIC-SEARCH</a:t>
                </a:r>
                <a:r>
                  <a:rPr lang="en-US" altLang="zh-CN" dirty="0" smtClean="0"/>
                  <a:t>? What </a:t>
                </a:r>
                <a:r>
                  <a:rPr lang="en-US" altLang="zh-CN" dirty="0"/>
                  <a:t>is the worst-case running time of </a:t>
                </a:r>
                <a:r>
                  <a:rPr lang="en-US" altLang="zh-CN" b="1" dirty="0" smtClean="0"/>
                  <a:t>DETERMINISTIC-SEARCH</a:t>
                </a:r>
                <a:r>
                  <a:rPr lang="en-US" altLang="zh-CN" dirty="0" smtClean="0"/>
                  <a:t>? Your </a:t>
                </a:r>
                <a:r>
                  <a:rPr lang="en-US" altLang="zh-CN" dirty="0"/>
                  <a:t>answer should be a function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  <a:blipFill>
                <a:blip r:embed="rId3"/>
                <a:stretch>
                  <a:fillRect l="-1350" r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原题回顾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30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最坏情况：</a:t>
                </a: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出现在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 ，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需要进行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次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9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</p:spPr>
            <p:txBody>
              <a:bodyPr anchor="ctr"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由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Abel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Transformation (</a:t>
                </a:r>
                <a:r>
                  <a:rPr lang="en-US" altLang="zh-CN" sz="2400" dirty="0">
                    <a:solidFill>
                      <a:schemeClr val="tx1"/>
                    </a:solidFill>
                    <a:hlinkClick r:id="rId3"/>
                  </a:rPr>
                  <a:t>https://</a:t>
                </a:r>
                <a:r>
                  <a:rPr lang="en-US" altLang="zh-CN" sz="2400" dirty="0" smtClean="0">
                    <a:solidFill>
                      <a:schemeClr val="tx1"/>
                    </a:solidFill>
                    <a:hlinkClick r:id="rId3"/>
                  </a:rPr>
                  <a:t>en.wikipedia.org/wiki/Summation_by_parts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  <a:blipFill>
                <a:blip r:embed="rId4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65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89" y="679853"/>
            <a:ext cx="6996363" cy="5187547"/>
          </a:xfrm>
        </p:spPr>
      </p:pic>
    </p:spTree>
    <p:extLst>
      <p:ext uri="{BB962C8B-B14F-4D97-AF65-F5344CB8AC3E}">
        <p14:creationId xmlns:p14="http://schemas.microsoft.com/office/powerpoint/2010/main" val="11992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altLang="zh-CN" b="1" dirty="0" smtClean="0"/>
                  <a:t>. </a:t>
                </a:r>
                <a:endParaRPr lang="en-US" altLang="zh-CN" b="1" dirty="0"/>
              </a:p>
              <a:p>
                <a:pPr marL="0" indent="0" algn="just">
                  <a:buNone/>
                </a:pPr>
                <a:r>
                  <a:rPr lang="en-US" altLang="zh-CN" dirty="0"/>
                  <a:t>Suppose that there are no indices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 What is the average-case running time of </a:t>
                </a:r>
                <a:r>
                  <a:rPr lang="en-US" altLang="zh-CN" b="1" dirty="0"/>
                  <a:t>DETERMINISTIC-SEARCH</a:t>
                </a:r>
                <a:r>
                  <a:rPr lang="en-US" altLang="zh-CN" dirty="0"/>
                  <a:t>? What is the worst-case running time of </a:t>
                </a:r>
                <a:r>
                  <a:rPr lang="en-US" altLang="zh-CN" b="1" dirty="0"/>
                  <a:t>DETERMINISTIC-SEARCH</a:t>
                </a:r>
                <a:r>
                  <a:rPr lang="en-US" altLang="zh-CN" dirty="0"/>
                  <a:t>?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  <a:blipFill>
                <a:blip r:embed="rId3"/>
                <a:stretch>
                  <a:fillRect l="-1350" r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3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中不含有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，所以终止的时候一定是查询到了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平均情况：</a:t>
                </a:r>
                <a:endParaRPr lang="en-US" altLang="zh-CN" sz="24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/>
                  <a:t>最坏</a:t>
                </a:r>
                <a:r>
                  <a:rPr lang="zh-CN" altLang="en-US" sz="2400" b="1" dirty="0" smtClean="0"/>
                  <a:t>情况：</a:t>
                </a:r>
                <a:endParaRPr lang="en-US" altLang="zh-CN" sz="2400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SCRAMBLE-SEARCH</a:t>
            </a:r>
            <a:endParaRPr lang="zh-CN" altLang="en-US" sz="6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459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5627318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altLang="zh-CN" sz="2400" dirty="0"/>
              <a:t>Finally, consider a randomized algorithm </a:t>
            </a:r>
            <a:r>
              <a:rPr lang="en-US" altLang="zh-CN" sz="2400" b="1" dirty="0"/>
              <a:t>SCRAMBLE-SEARCH</a:t>
            </a:r>
            <a:r>
              <a:rPr lang="en-US" altLang="zh-CN" sz="2400" dirty="0"/>
              <a:t> that works by first randomly permuting the input array and then running the deterministic linear search given above on the resulting permuting array.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537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b="1" dirty="0" smtClean="0"/>
                  <a:t>. </a:t>
                </a:r>
                <a:endParaRPr lang="en-US" altLang="zh-CN" b="1" dirty="0"/>
              </a:p>
              <a:p>
                <a:pPr marL="0" indent="0" algn="just">
                  <a:buNone/>
                </a:pPr>
                <a:r>
                  <a:rPr lang="en-US" altLang="zh-CN" dirty="0"/>
                  <a:t>Letting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be the number of indices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give the worst-case and expected running time of </a:t>
                </a:r>
                <a:r>
                  <a:rPr lang="en-US" altLang="zh-CN" b="1" dirty="0"/>
                  <a:t>SCRAMBLE-SEARCH</a:t>
                </a:r>
                <a:r>
                  <a:rPr lang="en-US" altLang="zh-CN" dirty="0"/>
                  <a:t> for the cases in which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Generalizing your solution to handle the case in which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  <a:blipFill>
                <a:blip r:embed="rId3"/>
                <a:stretch>
                  <a:fillRect l="-1350" r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33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485900" y="2400300"/>
                <a:ext cx="9486900" cy="3467100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zh-CN" altLang="en-US" dirty="0" smtClean="0"/>
                  <a:t>首先将数组随机排列</a:t>
                </a:r>
                <a:endParaRPr lang="en-US" altLang="zh-CN" dirty="0" smtClean="0"/>
              </a:p>
              <a:p>
                <a:pPr marL="0" indent="0" algn="just">
                  <a:buNone/>
                </a:pPr>
                <a:r>
                  <a:rPr lang="zh-CN" altLang="en-US" dirty="0" smtClean="0"/>
                  <a:t>之后采用第二种算法</a:t>
                </a:r>
                <a:endParaRPr lang="en-US" altLang="zh-CN" dirty="0" smtClean="0"/>
              </a:p>
              <a:p>
                <a:pPr marL="0" indent="0" algn="just">
                  <a:buNone/>
                </a:pPr>
                <a:r>
                  <a:rPr lang="zh-CN" altLang="en-US" dirty="0" smtClean="0"/>
                  <a:t>排列有固定的运行时间（记为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），讨论之后的运行时间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2400300"/>
                <a:ext cx="9486900" cy="3467100"/>
              </a:xfrm>
              <a:prstGeom prst="rect">
                <a:avLst/>
              </a:prstGeom>
              <a:blipFill>
                <a:blip r:embed="rId3"/>
                <a:stretch>
                  <a:fillRect l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>
            <a:spLocks/>
          </p:cNvSpPr>
          <p:nvPr/>
        </p:nvSpPr>
        <p:spPr>
          <a:xfrm>
            <a:off x="1485900" y="666750"/>
            <a:ext cx="9486900" cy="15049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3200" b="1" i="0" dirty="0" smtClean="0">
                <a:latin typeface="+mj-lt"/>
              </a:rPr>
              <a:t>分析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9340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2400300"/>
                <a:ext cx="9486900" cy="34671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不可能因为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而停止，一定是到了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停止</a:t>
                </a:r>
                <a:endParaRPr lang="en-US" altLang="zh-CN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平均情况：</a:t>
                </a:r>
                <a:endParaRPr lang="en-US" altLang="zh-CN" sz="24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最坏情况：</a:t>
                </a: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2400300"/>
                <a:ext cx="9486900" cy="3467100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14859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Franklin Gothic Book" panose="020B0503020102020204" pitchFamily="34" charset="0"/>
                  <a:buNone/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情况一：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1485900"/>
              </a:xfrm>
              <a:prstGeom prst="rect">
                <a:avLst/>
              </a:prstGeom>
              <a:blipFill>
                <a:blip r:embed="rId4"/>
                <a:stretch>
                  <a:fillRect l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5-2 Searching an unsorted array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2286001"/>
                <a:ext cx="9486900" cy="3581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This problem examines three algorithms for searching for a value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/>
                  <a:t> in an </a:t>
                </a:r>
                <a:r>
                  <a:rPr lang="en-US" altLang="zh-CN" sz="2400" b="1" dirty="0" smtClean="0"/>
                  <a:t>unsorted</a:t>
                </a:r>
                <a:r>
                  <a:rPr lang="en-US" altLang="zh-CN" sz="2400" dirty="0" smtClean="0"/>
                  <a:t> array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consisting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elements</a:t>
                </a:r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2286001"/>
                <a:ext cx="9486900" cy="3581400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405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2400300"/>
                <a:ext cx="9486900" cy="34671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平均情况：</a:t>
                </a:r>
                <a:endParaRPr lang="en-US" altLang="zh-CN" sz="24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出现在每一处的可能性相等</a:t>
                </a: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最坏情况：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随机的结果不太好，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出现在最后一个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2400300"/>
                <a:ext cx="9486900" cy="3467100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14859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Franklin Gothic Book" panose="020B0503020102020204" pitchFamily="34" charset="0"/>
                  <a:buNone/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情况二：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1485900"/>
              </a:xfrm>
              <a:prstGeom prst="rect">
                <a:avLst/>
              </a:prstGeom>
              <a:blipFill>
                <a:blip r:embed="rId4"/>
                <a:stretch>
                  <a:fillRect l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8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2400300"/>
                <a:ext cx="9486900" cy="34671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平均情况：</a:t>
                </a:r>
                <a:endParaRPr lang="en-US" altLang="zh-CN" sz="24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同算法二，平均情况需要进行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 次操作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最坏情况：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出现在最后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个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需要进行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 次操作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2400300"/>
                <a:ext cx="9486900" cy="3467100"/>
              </a:xfrm>
              <a:blipFill>
                <a:blip r:embed="rId3"/>
                <a:stretch>
                  <a:fillRect l="-1028" t="-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14859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Franklin Gothic Book" panose="020B0503020102020204" pitchFamily="34" charset="0"/>
                  <a:buNone/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情况三：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1485900"/>
              </a:xfrm>
              <a:prstGeom prst="rect">
                <a:avLst/>
              </a:prstGeom>
              <a:blipFill>
                <a:blip r:embed="rId4"/>
                <a:stretch>
                  <a:fillRect l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COMPARE</a:t>
            </a:r>
            <a:endParaRPr lang="zh-CN" altLang="en-US" sz="6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75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b="1" dirty="0" smtClean="0"/>
                  <a:t>. </a:t>
                </a:r>
                <a:endParaRPr lang="en-US" altLang="zh-CN" b="1" dirty="0"/>
              </a:p>
              <a:p>
                <a:pPr marL="0" indent="0" algn="just">
                  <a:buNone/>
                </a:pPr>
                <a:r>
                  <a:rPr lang="en-US" altLang="zh-CN" dirty="0"/>
                  <a:t>Which of the three searching algorithms would you use? Explain your answer.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  <a:blipFill>
                <a:blip r:embed="rId3"/>
                <a:stretch>
                  <a:fillRect l="-1350" r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45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485900" y="666750"/>
            <a:ext cx="9486900" cy="15049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3200" b="1" i="0" dirty="0" smtClean="0">
                <a:latin typeface="+mj-lt"/>
              </a:rPr>
              <a:t>比较平均需要的时间</a:t>
            </a:r>
            <a:endParaRPr lang="en-US" altLang="zh-CN" sz="3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355483"/>
                  </p:ext>
                </p:extLst>
              </p:nvPr>
            </p:nvGraphicFramePr>
            <p:xfrm>
              <a:off x="1485900" y="2400298"/>
              <a:ext cx="9486900" cy="34671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929689">
                      <a:extLst>
                        <a:ext uri="{9D8B030D-6E8A-4147-A177-3AD203B41FA5}">
                          <a16:colId xmlns:a16="http://schemas.microsoft.com/office/drawing/2014/main" val="2051748341"/>
                        </a:ext>
                      </a:extLst>
                    </a:gridCol>
                    <a:gridCol w="2177716">
                      <a:extLst>
                        <a:ext uri="{9D8B030D-6E8A-4147-A177-3AD203B41FA5}">
                          <a16:colId xmlns:a16="http://schemas.microsoft.com/office/drawing/2014/main" val="2669912429"/>
                        </a:ext>
                      </a:extLst>
                    </a:gridCol>
                    <a:gridCol w="2454442">
                      <a:extLst>
                        <a:ext uri="{9D8B030D-6E8A-4147-A177-3AD203B41FA5}">
                          <a16:colId xmlns:a16="http://schemas.microsoft.com/office/drawing/2014/main" val="97178797"/>
                        </a:ext>
                      </a:extLst>
                    </a:gridCol>
                    <a:gridCol w="1925053">
                      <a:extLst>
                        <a:ext uri="{9D8B030D-6E8A-4147-A177-3AD203B41FA5}">
                          <a16:colId xmlns:a16="http://schemas.microsoft.com/office/drawing/2014/main" val="3362377979"/>
                        </a:ext>
                      </a:extLst>
                    </a:gridCol>
                  </a:tblGrid>
                  <a:tr h="86677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≥1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7482378"/>
                      </a:ext>
                    </a:extLst>
                  </a:tr>
                  <a:tr h="86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RANDOM-SEARCH</a:t>
                          </a:r>
                          <a:endParaRPr lang="zh-CN" altLang="en-US" sz="18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6396212"/>
                      </a:ext>
                    </a:extLst>
                  </a:tr>
                  <a:tr h="86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DETERMINISTIC-SEARCH</a:t>
                          </a:r>
                          <a:endParaRPr lang="zh-CN" altLang="en-US" sz="18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757922"/>
                      </a:ext>
                    </a:extLst>
                  </a:tr>
                  <a:tr h="86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SCRAMBLE-SEARCH</a:t>
                          </a:r>
                          <a:endParaRPr lang="zh-CN" altLang="en-US" sz="18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9007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355483"/>
                  </p:ext>
                </p:extLst>
              </p:nvPr>
            </p:nvGraphicFramePr>
            <p:xfrm>
              <a:off x="1485900" y="2400298"/>
              <a:ext cx="9486900" cy="34671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929689">
                      <a:extLst>
                        <a:ext uri="{9D8B030D-6E8A-4147-A177-3AD203B41FA5}">
                          <a16:colId xmlns:a16="http://schemas.microsoft.com/office/drawing/2014/main" val="2051748341"/>
                        </a:ext>
                      </a:extLst>
                    </a:gridCol>
                    <a:gridCol w="2177716">
                      <a:extLst>
                        <a:ext uri="{9D8B030D-6E8A-4147-A177-3AD203B41FA5}">
                          <a16:colId xmlns:a16="http://schemas.microsoft.com/office/drawing/2014/main" val="2669912429"/>
                        </a:ext>
                      </a:extLst>
                    </a:gridCol>
                    <a:gridCol w="2454442">
                      <a:extLst>
                        <a:ext uri="{9D8B030D-6E8A-4147-A177-3AD203B41FA5}">
                          <a16:colId xmlns:a16="http://schemas.microsoft.com/office/drawing/2014/main" val="97178797"/>
                        </a:ext>
                      </a:extLst>
                    </a:gridCol>
                    <a:gridCol w="1925053">
                      <a:extLst>
                        <a:ext uri="{9D8B030D-6E8A-4147-A177-3AD203B41FA5}">
                          <a16:colId xmlns:a16="http://schemas.microsoft.com/office/drawing/2014/main" val="3362377979"/>
                        </a:ext>
                      </a:extLst>
                    </a:gridCol>
                  </a:tblGrid>
                  <a:tr h="86677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14" t="-699" r="-2022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8189" t="-699" r="-791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038" t="-699" r="-9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7482378"/>
                      </a:ext>
                    </a:extLst>
                  </a:tr>
                  <a:tr h="86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RANDOM-SEARCH</a:t>
                          </a:r>
                          <a:endParaRPr lang="zh-CN" altLang="en-US" sz="18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14" t="-101408" r="-202241" b="-20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8189" t="-101408" r="-79156" b="-20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038" t="-101408" r="-949" b="-202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396212"/>
                      </a:ext>
                    </a:extLst>
                  </a:tr>
                  <a:tr h="86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DETERMINISTIC-SEARCH</a:t>
                          </a:r>
                          <a:endParaRPr lang="zh-CN" altLang="en-US" sz="18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14" t="-200000" r="-202241" b="-100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8189" t="-200000" r="-79156" b="-100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038" t="-200000" r="-949" b="-100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757922"/>
                      </a:ext>
                    </a:extLst>
                  </a:tr>
                  <a:tr h="86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SCRAMBLE-SEARCH</a:t>
                          </a:r>
                          <a:endParaRPr lang="zh-CN" altLang="en-US" sz="18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14" t="-302113" r="-202241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8189" t="-302113" r="-79156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038" t="-302113" r="-949" b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007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圆角矩形 2"/>
          <p:cNvSpPr/>
          <p:nvPr/>
        </p:nvSpPr>
        <p:spPr>
          <a:xfrm>
            <a:off x="1179095" y="4174958"/>
            <a:ext cx="10190747" cy="830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8099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485900" y="2400300"/>
            <a:ext cx="9486900" cy="3467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 smtClean="0"/>
              <a:t>所以，第二种算法是最好的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799218" y="3920368"/>
            <a:ext cx="21416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吗？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9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85800"/>
                <a:ext cx="9601200" cy="5627318"/>
              </a:xfrm>
            </p:spPr>
            <p:txBody>
              <a:bodyPr anchor="ctr">
                <a:no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 smtClean="0"/>
                  <a:t>Now consider a deterministic linear search algorithm, which we refer to as </a:t>
                </a:r>
                <a:r>
                  <a:rPr lang="en-US" altLang="zh-CN" sz="2400" b="1" dirty="0"/>
                  <a:t>DETERMINISTIC-SEARCH</a:t>
                </a:r>
                <a:r>
                  <a:rPr lang="en-US" altLang="zh-CN" sz="2400" dirty="0"/>
                  <a:t>. Specifically, the algorithm searches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in order, considering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until </a:t>
                </a:r>
                <a:r>
                  <a:rPr lang="en-US" altLang="zh-CN" sz="2400" dirty="0"/>
                  <a:t>either it finds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or it reaches the end of the array. </a:t>
                </a:r>
                <a:r>
                  <a:rPr lang="en-US" altLang="zh-CN" sz="2400" b="1" dirty="0">
                    <a:solidFill>
                      <a:schemeClr val="bg2">
                        <a:lumMod val="25000"/>
                      </a:schemeClr>
                    </a:solidFill>
                  </a:rPr>
                  <a:t>Assume that all possible permutations of the input array are equally likely.</a:t>
                </a:r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85800"/>
                <a:ext cx="9601200" cy="5627318"/>
              </a:xfrm>
              <a:blipFill>
                <a:blip r:embed="rId3"/>
                <a:stretch>
                  <a:fillRect l="-952" r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78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797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RANDOM-SEARCH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247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85800"/>
                <a:ext cx="9601200" cy="5627318"/>
              </a:xfrm>
            </p:spPr>
            <p:txBody>
              <a:bodyPr anchor="ctr">
                <a:no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 smtClean="0"/>
                  <a:t>Consider </a:t>
                </a:r>
                <a:r>
                  <a:rPr lang="en-US" altLang="zh-CN" sz="2400" dirty="0"/>
                  <a:t>the following randomized strategy: pick a </a:t>
                </a:r>
                <a:r>
                  <a:rPr lang="en-US" altLang="zh-CN" sz="2400" b="1" dirty="0"/>
                  <a:t>random</a:t>
                </a:r>
                <a:r>
                  <a:rPr lang="en-US" altLang="zh-CN" sz="2400" dirty="0"/>
                  <a:t> index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/>
                  <a:t>. If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, then we terminate; otherwise, we continue the search by picking a </a:t>
                </a:r>
                <a:r>
                  <a:rPr lang="en-US" altLang="zh-CN" sz="2400" dirty="0" smtClean="0"/>
                  <a:t>new random </a:t>
                </a:r>
                <a:r>
                  <a:rPr lang="en-US" altLang="zh-CN" sz="2400" dirty="0"/>
                  <a:t>index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/>
                  <a:t>. </a:t>
                </a:r>
                <a:r>
                  <a:rPr lang="en-US" altLang="zh-CN" sz="2400" dirty="0"/>
                  <a:t>We continue picking random indices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until we find </a:t>
                </a:r>
                <a:r>
                  <a:rPr lang="en-US" altLang="zh-CN" sz="2400" dirty="0" smtClean="0"/>
                  <a:t>an index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such that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or until we have checked every element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/>
                  <a:t>. Note that </a:t>
                </a:r>
                <a:r>
                  <a:rPr lang="en-US" altLang="zh-CN" sz="2400" dirty="0"/>
                  <a:t>we pick from the whole set of indices each time, so that we may examine </a:t>
                </a:r>
                <a:r>
                  <a:rPr lang="en-US" altLang="zh-CN" sz="2400" dirty="0" smtClean="0"/>
                  <a:t>a given </a:t>
                </a:r>
                <a:r>
                  <a:rPr lang="en-US" altLang="zh-CN" sz="2400" dirty="0"/>
                  <a:t>element more than once.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85800"/>
                <a:ext cx="9601200" cy="5627318"/>
              </a:xfrm>
              <a:blipFill>
                <a:blip r:embed="rId3"/>
                <a:stretch>
                  <a:fillRect l="-952" r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5085566" y="3682653"/>
            <a:ext cx="4296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20759" y="4273463"/>
            <a:ext cx="370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85900" y="4822519"/>
            <a:ext cx="9386692" cy="515654"/>
            <a:chOff x="1485900" y="5590784"/>
            <a:chExt cx="8823021" cy="51565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565731" y="5590784"/>
              <a:ext cx="47431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85900" y="6106438"/>
              <a:ext cx="12698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944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485900" y="685800"/>
            <a:ext cx="9486900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b="1" dirty="0"/>
              <a:t>a. </a:t>
            </a:r>
          </a:p>
          <a:p>
            <a:pPr marL="0" indent="0" algn="just">
              <a:buNone/>
            </a:pPr>
            <a:r>
              <a:rPr lang="en-US" altLang="zh-CN" dirty="0"/>
              <a:t>Write pseudocode for a procedure </a:t>
            </a:r>
            <a:r>
              <a:rPr lang="en-US" altLang="zh-CN" b="1" dirty="0"/>
              <a:t>RANDOM-SEARCH</a:t>
            </a:r>
            <a:r>
              <a:rPr lang="en-US" altLang="zh-CN" dirty="0"/>
              <a:t> to implement the strategy above. Be sure that your algorithm terminates when all indices into A have been picked.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420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b="1" dirty="0" smtClean="0"/>
                  <a:t>RANDOM-SEARCH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= ∅</m:t>
                    </m:r>
                  </m:oMath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</a:t>
                </a:r>
                <a:r>
                  <a:rPr lang="en-US" altLang="zh-CN" sz="2400" dirty="0" smtClean="0"/>
                  <a:t>	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≠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= RANDOM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	if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     </a:t>
                </a:r>
                <a:r>
                  <a:rPr lang="en-US" altLang="zh-CN" sz="2400" dirty="0" smtClean="0"/>
                  <a:t>			</a:t>
                </a:r>
                <a:r>
                  <a:rPr lang="en-US" altLang="zh-CN" sz="2400" b="1" dirty="0" smtClean="0"/>
                  <a:t>return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</a:t>
                </a:r>
                <a:r>
                  <a:rPr lang="en-US" altLang="zh-CN" sz="2400" dirty="0" smtClean="0"/>
                  <a:t>		else</a:t>
                </a: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     </a:t>
                </a:r>
                <a:r>
                  <a:rPr lang="en-US" altLang="zh-CN" sz="2400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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	</a:t>
                </a:r>
                <a:r>
                  <a:rPr lang="en-US" altLang="zh-CN" sz="2400" b="1" dirty="0" smtClean="0"/>
                  <a:t>return</a:t>
                </a:r>
                <a:r>
                  <a:rPr lang="en-US" altLang="zh-CN" sz="2400" dirty="0" smtClean="0"/>
                  <a:t> null</a:t>
                </a:r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b="1" dirty="0" smtClean="0"/>
                  <a:t>RANDOM-SEARCH</a:t>
                </a:r>
                <a:r>
                  <a:rPr lang="en-US" altLang="zh-CN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 smtClean="0"/>
                  <a:t>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1 .. 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1800" b="0" dirty="0" smtClean="0">
                    <a:latin typeface="Cambria Math" panose="02040503050406030204" pitchFamily="18" charset="0"/>
                  </a:rPr>
                  <a:t>while (count &lt; n)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18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𝑟𝑎𝑛𝑑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b="0" i="1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altLang="zh-CN" sz="1800" b="0" dirty="0" smtClean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1800" i="1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8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b="0" i="1" dirty="0" smtClean="0">
                    <a:latin typeface="Cambria Math" panose="02040503050406030204" pitchFamily="18" charset="0"/>
                  </a:rPr>
                  <a:t>				</a:t>
                </a:r>
                <a:r>
                  <a:rPr lang="en-US" altLang="zh-CN" sz="1800" b="1" dirty="0" smtClean="0">
                    <a:latin typeface="Cambria Math" panose="02040503050406030204" pitchFamily="18" charset="0"/>
                  </a:rPr>
                  <a:t>return 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800" dirty="0" err="1" smtClean="0">
                    <a:latin typeface="Cambria Math" panose="02040503050406030204" pitchFamily="18" charset="0"/>
                  </a:rPr>
                  <a:t>i</a:t>
                </a:r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1800" b="0" i="1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altLang="zh-CN" sz="1800" b="0" dirty="0" smtClean="0">
                    <a:latin typeface="Cambria Math" panose="02040503050406030204" pitchFamily="18" charset="0"/>
                  </a:rPr>
                  <a:t>else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1800" i="1" dirty="0" smtClean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b="0" i="1" dirty="0" smtClean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1800" b="1" dirty="0" smtClean="0">
                    <a:latin typeface="Cambria Math" panose="02040503050406030204" pitchFamily="18" charset="0"/>
                  </a:rPr>
                  <a:t>return 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null</a:t>
                </a:r>
                <a:endPara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685800"/>
                <a:ext cx="9486900" cy="5181600"/>
              </a:xfrm>
              <a:blipFill>
                <a:blip r:embed="rId3"/>
                <a:stretch>
                  <a:fillRect l="-578" b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80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2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b="1" dirty="0" smtClean="0"/>
                  <a:t>b. </a:t>
                </a:r>
              </a:p>
              <a:p>
                <a:pPr marL="0" indent="0" algn="just">
                  <a:buNone/>
                </a:pPr>
                <a:r>
                  <a:rPr lang="en-US" altLang="zh-CN" dirty="0" smtClean="0"/>
                  <a:t>Suppose </a:t>
                </a:r>
                <a:r>
                  <a:rPr lang="en-US" altLang="zh-CN" dirty="0"/>
                  <a:t>that there is exactly one index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 What is the expected number of indices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that we must pick before we find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b="1" dirty="0"/>
                  <a:t>RANDOM-SEARCH</a:t>
                </a:r>
                <a:r>
                  <a:rPr lang="en-US" altLang="zh-CN" dirty="0"/>
                  <a:t> terminates?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85800"/>
                <a:ext cx="9486900" cy="5181600"/>
              </a:xfrm>
              <a:prstGeom prst="rect">
                <a:avLst/>
              </a:prstGeom>
              <a:blipFill>
                <a:blip r:embed="rId4"/>
                <a:stretch>
                  <a:fillRect l="-1350" r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23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2542</TotalTime>
  <Words>882</Words>
  <Application>Microsoft Office PowerPoint</Application>
  <PresentationFormat>宽屏</PresentationFormat>
  <Paragraphs>190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华文楷体</vt:lpstr>
      <vt:lpstr>Cambria Math</vt:lpstr>
      <vt:lpstr>Franklin Gothic Book</vt:lpstr>
      <vt:lpstr>Wingdings</vt:lpstr>
      <vt:lpstr>Crop</vt:lpstr>
      <vt:lpstr>Searching an unsorted array</vt:lpstr>
      <vt:lpstr>原题回顾</vt:lpstr>
      <vt:lpstr>5-2 Searching an unsorted array</vt:lpstr>
      <vt:lpstr>RANDOM-SEARCH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DETERMINISTIC-SEARCH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SCRAMBLE-SEARCH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COMPARE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Judy He</dc:creator>
  <cp:lastModifiedBy>Judy He</cp:lastModifiedBy>
  <cp:revision>103</cp:revision>
  <dcterms:created xsi:type="dcterms:W3CDTF">2018-04-07T03:39:14Z</dcterms:created>
  <dcterms:modified xsi:type="dcterms:W3CDTF">2018-04-28T08:16:09Z</dcterms:modified>
</cp:coreProperties>
</file>