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60" r:id="rId5"/>
    <p:sldId id="261" r:id="rId6"/>
    <p:sldId id="263" r:id="rId7"/>
    <p:sldId id="276" r:id="rId8"/>
    <p:sldId id="262" r:id="rId9"/>
    <p:sldId id="275" r:id="rId10"/>
    <p:sldId id="277" r:id="rId11"/>
    <p:sldId id="265" r:id="rId12"/>
    <p:sldId id="266" r:id="rId13"/>
    <p:sldId id="267" r:id="rId14"/>
    <p:sldId id="268" r:id="rId15"/>
    <p:sldId id="269" r:id="rId16"/>
    <p:sldId id="278" r:id="rId17"/>
    <p:sldId id="270" r:id="rId18"/>
    <p:sldId id="271" r:id="rId19"/>
    <p:sldId id="272" r:id="rId20"/>
    <p:sldId id="279" r:id="rId21"/>
    <p:sldId id="273" r:id="rId22"/>
    <p:sldId id="27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A5"/>
    <a:srgbClr val="649391"/>
    <a:srgbClr val="3C5E91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96"/>
    <p:restoredTop sz="95624"/>
  </p:normalViewPr>
  <p:slideViewPr>
    <p:cSldViewPr snapToGrid="0" snapToObjects="1">
      <p:cViewPr>
        <p:scale>
          <a:sx n="100" d="100"/>
          <a:sy n="100" d="100"/>
        </p:scale>
        <p:origin x="1128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84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0BC5C-B8FE-0E43-A422-7EE300D5EBD9}" type="datetimeFigureOut">
              <a:rPr kumimoji="1" lang="zh-CN" altLang="en-US" smtClean="0"/>
              <a:t>2017/6/1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F57CA-4F40-844F-9679-391FBCEEB7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672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6E403-CCD3-2245-98DA-4EFAD9B1E102}" type="datetimeFigureOut">
              <a:rPr kumimoji="1" lang="zh-CN" altLang="en-US" smtClean="0"/>
              <a:t>2017/6/1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04620-44D1-804F-907A-9AD560EDA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04620-44D1-804F-907A-9AD560EDACD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004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SVD</a:t>
            </a:r>
            <a:r>
              <a:rPr kumimoji="1" lang="zh-CN" altLang="en-US" dirty="0" smtClean="0"/>
              <a:t>非凸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04620-44D1-804F-907A-9AD560EDACD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DCB4-7C42-4A79-BBC1-0E73391DC61E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3B46-8C48-4B30-A8E7-76719DD60B7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Y:\USERS\weixs\Self stuff\Personal Page\img\nj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89843"/>
            <a:ext cx="825525" cy="103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Y:\USERS\weixs\Self stuff\Personal Page\img\norm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08753"/>
            <a:ext cx="1568698" cy="74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547" y="4210050"/>
            <a:ext cx="52863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6189613" y="4977745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Comic Sans MS" panose="030F0702030302020204" pitchFamily="66" charset="0"/>
              </a:rPr>
              <a:t>Presented by </a:t>
            </a:r>
            <a:r>
              <a:rPr lang="en-US" altLang="zh-CN" sz="1600" dirty="0" err="1" smtClean="0">
                <a:latin typeface="Comic Sans MS" panose="030F0702030302020204" pitchFamily="66" charset="0"/>
              </a:rPr>
              <a:t>Yichi</a:t>
            </a:r>
            <a:r>
              <a:rPr lang="en-US" altLang="zh-CN" sz="1600" dirty="0" smtClean="0">
                <a:latin typeface="Comic Sans MS" panose="030F0702030302020204" pitchFamily="66" charset="0"/>
              </a:rPr>
              <a:t> Xiao</a:t>
            </a:r>
          </a:p>
        </p:txBody>
      </p:sp>
      <p:pic>
        <p:nvPicPr>
          <p:cNvPr id="11" name="Picture 2" descr="Y:\USERS\weixs\Self stuff\Personal Page\img\nj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89843"/>
            <a:ext cx="825525" cy="103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Y:\USERS\weixs\Self stuff\Personal Page\img\norm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08753"/>
            <a:ext cx="1568698" cy="74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547" y="4210050"/>
            <a:ext cx="52863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3248406" y="5832346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Presented by Nan</a:t>
            </a:r>
            <a:r>
              <a:rPr lang="zh-CN" altLang="en-US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Wei</a:t>
            </a:r>
          </a:p>
        </p:txBody>
      </p:sp>
    </p:spTree>
    <p:extLst>
      <p:ext uri="{BB962C8B-B14F-4D97-AF65-F5344CB8AC3E}">
        <p14:creationId xmlns:p14="http://schemas.microsoft.com/office/powerpoint/2010/main" val="29451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DCB4-7C42-4A79-BBC1-0E73391DC61E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3B46-8C48-4B30-A8E7-76719DD60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499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DCB4-7C42-4A79-BBC1-0E73391DC61E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3B46-8C48-4B30-A8E7-76719DD60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126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DCB4-7C42-4A79-BBC1-0E73391DC61E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3B46-8C48-4B30-A8E7-76719DD60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41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（分节强调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9915"/>
            <a:ext cx="7886700" cy="1325563"/>
          </a:xfrm>
        </p:spPr>
        <p:txBody>
          <a:bodyPr>
            <a:normAutofit/>
          </a:bodyPr>
          <a:lstStyle>
            <a:lvl1pPr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4743"/>
            <a:ext cx="7886700" cy="4680519"/>
          </a:xfrm>
        </p:spPr>
        <p:txBody>
          <a:bodyPr/>
          <a:lstStyle>
            <a:lvl1pPr marL="457200" indent="-457200">
              <a:buClr>
                <a:srgbClr val="00B0F0"/>
              </a:buClr>
              <a:buSzPct val="75000"/>
              <a:buFont typeface="Wingdings" charset="2"/>
              <a:buChar char="u"/>
              <a:defRPr b="1" baseline="0">
                <a:solidFill>
                  <a:srgbClr val="0041A5"/>
                </a:solidFill>
              </a:defRPr>
            </a:lvl1pPr>
            <a:lvl2pPr marL="685800" indent="-228600">
              <a:lnSpc>
                <a:spcPct val="150000"/>
              </a:lnSpc>
              <a:buClr>
                <a:srgbClr val="00B0F0"/>
              </a:buClr>
              <a:buSzPct val="75000"/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pic>
        <p:nvPicPr>
          <p:cNvPr id="7" name="Picture 2" descr="Y:\USERS\weixs\Self stuff\Personal Page\img\nj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602" y="89843"/>
            <a:ext cx="825525" cy="103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Y:\USERS\weixs\Self stuff\Personal Page\img\norm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81" y="5805264"/>
            <a:ext cx="1568698" cy="74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1711879" y="6381328"/>
            <a:ext cx="7432121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7504" y="1124744"/>
            <a:ext cx="8136904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Y:\USERS\weixs\Self stuff\Personal Page\img\nj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602" y="89843"/>
            <a:ext cx="825525" cy="103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Y:\USERS\weixs\Self stuff\Personal Page\img\norm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81" y="5805264"/>
            <a:ext cx="1568698" cy="74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/>
        </p:nvCxnSpPr>
        <p:spPr>
          <a:xfrm>
            <a:off x="1711879" y="6381328"/>
            <a:ext cx="7432121" cy="0"/>
          </a:xfrm>
          <a:prstGeom prst="line">
            <a:avLst/>
          </a:prstGeom>
          <a:ln w="44450">
            <a:gradFill flip="none" rotWithShape="1">
              <a:gsLst>
                <a:gs pos="0">
                  <a:srgbClr val="64939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7504" y="1124744"/>
            <a:ext cx="8136904" cy="0"/>
          </a:xfrm>
          <a:prstGeom prst="line">
            <a:avLst/>
          </a:prstGeom>
          <a:ln w="44450">
            <a:gradFill flip="none" rotWithShape="1">
              <a:gsLst>
                <a:gs pos="0">
                  <a:srgbClr val="649391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/>
          <p:cNvSpPr txBox="1">
            <a:spLocks/>
          </p:cNvSpPr>
          <p:nvPr/>
        </p:nvSpPr>
        <p:spPr>
          <a:xfrm>
            <a:off x="628650" y="6438994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Supervisor: </a:t>
            </a:r>
            <a:r>
              <a:rPr lang="en-US" altLang="zh-CN" dirty="0" err="1" smtClean="0"/>
              <a:t>Lijun</a:t>
            </a:r>
            <a:r>
              <a:rPr lang="en-US" altLang="zh-CN" dirty="0" smtClean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908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Y:\USERS\weixs\Self stuff\Personal Page\img\norm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81" y="5805264"/>
            <a:ext cx="1568698" cy="74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9915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4351338"/>
          </a:xfrm>
        </p:spPr>
        <p:txBody>
          <a:bodyPr/>
          <a:lstStyle>
            <a:lvl1pPr marL="228600" indent="-228600"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baseline="0">
                <a:solidFill>
                  <a:srgbClr val="0041A5"/>
                </a:solidFill>
              </a:defRPr>
            </a:lvl1pPr>
            <a:lvl2pPr marL="685800" indent="-228600">
              <a:lnSpc>
                <a:spcPct val="150000"/>
              </a:lnSpc>
              <a:buClr>
                <a:srgbClr val="00B0F0"/>
              </a:buClr>
              <a:buSzPct val="75000"/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pic>
        <p:nvPicPr>
          <p:cNvPr id="7" name="Picture 2" descr="Y:\USERS\weixs\Self stuff\Personal Page\img\nju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602" y="89843"/>
            <a:ext cx="825525" cy="103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Y:\USERS\weixs\Self stuff\Personal Page\img\norm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81" y="5805264"/>
            <a:ext cx="1568698" cy="74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1711879" y="6381328"/>
            <a:ext cx="7432121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7504" y="1124744"/>
            <a:ext cx="8136904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Y:\USERS\weixs\Self stuff\Personal Page\img\nju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602" y="89843"/>
            <a:ext cx="825525" cy="103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/>
        </p:nvCxnSpPr>
        <p:spPr>
          <a:xfrm>
            <a:off x="1711879" y="6381328"/>
            <a:ext cx="7432121" cy="0"/>
          </a:xfrm>
          <a:prstGeom prst="line">
            <a:avLst/>
          </a:prstGeom>
          <a:ln w="44450">
            <a:gradFill flip="none" rotWithShape="1">
              <a:gsLst>
                <a:gs pos="0">
                  <a:srgbClr val="64939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89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7504" y="1124744"/>
            <a:ext cx="8136904" cy="0"/>
          </a:xfrm>
          <a:prstGeom prst="line">
            <a:avLst/>
          </a:prstGeom>
          <a:ln w="44450">
            <a:gradFill flip="none" rotWithShape="1">
              <a:gsLst>
                <a:gs pos="0">
                  <a:srgbClr val="64939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/>
          <p:cNvSpPr txBox="1">
            <a:spLocks/>
          </p:cNvSpPr>
          <p:nvPr/>
        </p:nvSpPr>
        <p:spPr>
          <a:xfrm>
            <a:off x="628650" y="6438994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Supervisor: </a:t>
            </a:r>
            <a:r>
              <a:rPr lang="en-US" altLang="zh-CN" dirty="0" err="1" smtClean="0"/>
              <a:t>Lijun</a:t>
            </a:r>
            <a:r>
              <a:rPr lang="en-US" altLang="zh-CN" dirty="0" smtClean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658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DCB4-7C42-4A79-BBC1-0E73391DC61E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3B46-8C48-4B30-A8E7-76719DD60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8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DCB4-7C42-4A79-BBC1-0E73391DC61E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3B46-8C48-4B30-A8E7-76719DD60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70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300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296763"/>
            <a:ext cx="3868340" cy="823912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4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1" y="2120674"/>
            <a:ext cx="3868340" cy="4089353"/>
          </a:xfrm>
        </p:spPr>
        <p:txBody>
          <a:bodyPr/>
          <a:lstStyle>
            <a:lvl1pPr>
              <a:defRPr lang="zh-CN" altLang="en-US" sz="2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zh-CN" altLang="en-US" smtClean="0"/>
              <a:t>二级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zh-CN" altLang="en-US" smtClean="0"/>
              <a:t>三级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zh-CN" altLang="en-US" smtClean="0"/>
              <a:t>四级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59" y="1296763"/>
            <a:ext cx="3887391" cy="823912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400" b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120675"/>
            <a:ext cx="3887391" cy="4089352"/>
          </a:xfrm>
        </p:spPr>
        <p:txBody>
          <a:bodyPr/>
          <a:lstStyle>
            <a:lvl1pPr>
              <a:defRPr lang="zh-CN" altLang="en-US" sz="28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zh-CN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zh-CN" altLang="en-US" smtClean="0"/>
              <a:t>二级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zh-CN" altLang="en-US" smtClean="0"/>
              <a:t>三级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zh-CN" altLang="en-US" smtClean="0"/>
              <a:t>四级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Tx/>
              <a:buNone/>
            </a:pPr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DCB4-7C42-4A79-BBC1-0E73391DC61E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3B46-8C48-4B30-A8E7-76719DD60B7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2" descr="Y:\USERS\weixs\Self stuff\Personal Page\img\nj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602" y="89843"/>
            <a:ext cx="825525" cy="103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Y:\USERS\weixs\Self stuff\Personal Page\img\norm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81" y="5805264"/>
            <a:ext cx="1568698" cy="74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1711879" y="6381328"/>
            <a:ext cx="7432121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7504" y="1124744"/>
            <a:ext cx="8136904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Y:\USERS\weixs\Self stuff\Personal Page\img\nj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602" y="89843"/>
            <a:ext cx="825525" cy="103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Y:\USERS\weixs\Self stuff\Personal Page\img\norma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81" y="5805264"/>
            <a:ext cx="1568698" cy="74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接连接符 15"/>
          <p:cNvCxnSpPr/>
          <p:nvPr/>
        </p:nvCxnSpPr>
        <p:spPr>
          <a:xfrm>
            <a:off x="1711879" y="6381328"/>
            <a:ext cx="7432121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7504" y="1124744"/>
            <a:ext cx="8136904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37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DCB4-7C42-4A79-BBC1-0E73391DC61E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3B46-8C48-4B30-A8E7-76719DD60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71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DCB4-7C42-4A79-BBC1-0E73391DC61E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3B46-8C48-4B30-A8E7-76719DD60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19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DCB4-7C42-4A79-BBC1-0E73391DC61E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3B46-8C48-4B30-A8E7-76719DD60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225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DCB4-7C42-4A79-BBC1-0E73391DC61E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83B46-8C48-4B30-A8E7-76719DD60B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96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microsoft.com/office/2007/relationships/hdphoto" Target="../media/hdphoto1.wdp"/><Relationship Id="rId6" Type="http://schemas.openxmlformats.org/officeDocument/2006/relationships/image" Target="../media/image14.png"/><Relationship Id="rId7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342" y="822051"/>
            <a:ext cx="7772400" cy="2387600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latin typeface="Impact" charset="0"/>
                <a:ea typeface="Impact" charset="0"/>
                <a:cs typeface="Impact" charset="0"/>
              </a:rPr>
              <a:t>Stochastic</a:t>
            </a:r>
            <a:r>
              <a:rPr kumimoji="1" lang="zh-CN" altLang="en-US" dirty="0" smtClean="0">
                <a:latin typeface="Impact" charset="0"/>
                <a:ea typeface="Impact" charset="0"/>
                <a:cs typeface="Impact" charset="0"/>
              </a:rPr>
              <a:t> </a:t>
            </a:r>
            <a:r>
              <a:rPr kumimoji="1" lang="en-US" altLang="zh-CN" dirty="0" smtClean="0">
                <a:latin typeface="Impact" charset="0"/>
                <a:ea typeface="Impact" charset="0"/>
                <a:cs typeface="Impact" charset="0"/>
              </a:rPr>
              <a:t>Optimization</a:t>
            </a:r>
            <a:r>
              <a:rPr kumimoji="1" lang="zh-CN" altLang="en-US" dirty="0" smtClean="0">
                <a:latin typeface="Impact" charset="0"/>
                <a:ea typeface="Impact" charset="0"/>
                <a:cs typeface="Impact" charset="0"/>
              </a:rPr>
              <a:t> </a:t>
            </a:r>
            <a:r>
              <a:rPr kumimoji="1" lang="en-US" altLang="zh-CN" dirty="0" smtClean="0">
                <a:latin typeface="Impact" charset="0"/>
                <a:ea typeface="Impact" charset="0"/>
                <a:cs typeface="Impact" charset="0"/>
              </a:rPr>
              <a:t>for</a:t>
            </a:r>
            <a:r>
              <a:rPr kumimoji="1" lang="zh-CN" altLang="en-US" dirty="0" smtClean="0">
                <a:latin typeface="Impact" charset="0"/>
                <a:ea typeface="Impact" charset="0"/>
                <a:cs typeface="Impact" charset="0"/>
              </a:rPr>
              <a:t> </a:t>
            </a:r>
            <a:r>
              <a:rPr kumimoji="1" lang="en-US" altLang="zh-CN" dirty="0" smtClean="0">
                <a:latin typeface="Impact" charset="0"/>
                <a:ea typeface="Impact" charset="0"/>
                <a:cs typeface="Impact" charset="0"/>
              </a:rPr>
              <a:t>Kernel</a:t>
            </a:r>
            <a:r>
              <a:rPr kumimoji="1" lang="zh-CN" altLang="en-US" dirty="0" smtClean="0">
                <a:latin typeface="Impact" charset="0"/>
                <a:ea typeface="Impact" charset="0"/>
                <a:cs typeface="Impact" charset="0"/>
              </a:rPr>
              <a:t> </a:t>
            </a:r>
            <a:r>
              <a:rPr kumimoji="1" lang="en-US" altLang="zh-CN" dirty="0" smtClean="0">
                <a:latin typeface="Impact" charset="0"/>
                <a:ea typeface="Impact" charset="0"/>
                <a:cs typeface="Impact" charset="0"/>
              </a:rPr>
              <a:t>PCA</a:t>
            </a:r>
            <a:endParaRPr kumimoji="1" lang="zh-CN" altLang="en-US" dirty="0"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92929" y="3566535"/>
            <a:ext cx="2918861" cy="2979236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1900" dirty="0" err="1" smtClean="0">
                <a:latin typeface="Times New Roman" charset="0"/>
                <a:ea typeface="Times New Roman" charset="0"/>
                <a:cs typeface="Times New Roman" charset="0"/>
              </a:rPr>
              <a:t>Lijun</a:t>
            </a:r>
            <a:r>
              <a:rPr kumimoji="1" lang="zh-CN" altLang="en-US" sz="19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900" dirty="0" smtClean="0">
                <a:latin typeface="Times New Roman" charset="0"/>
                <a:ea typeface="Times New Roman" charset="0"/>
                <a:cs typeface="Times New Roman" charset="0"/>
              </a:rPr>
              <a:t>Zhang</a:t>
            </a:r>
            <a:r>
              <a:rPr kumimoji="1" lang="zh-CN" altLang="en-US" sz="1900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</a:p>
          <a:p>
            <a:pPr algn="l"/>
            <a:r>
              <a:rPr kumimoji="1" lang="en-US" altLang="zh-CN" sz="1900" dirty="0" err="1" smtClean="0">
                <a:latin typeface="Times New Roman" charset="0"/>
                <a:ea typeface="Times New Roman" charset="0"/>
                <a:cs typeface="Times New Roman" charset="0"/>
              </a:rPr>
              <a:t>Tianbao</a:t>
            </a:r>
            <a:r>
              <a:rPr kumimoji="1" lang="zh-CN" altLang="en-US" sz="19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900" dirty="0" smtClean="0">
                <a:latin typeface="Times New Roman" charset="0"/>
                <a:ea typeface="Times New Roman" charset="0"/>
                <a:cs typeface="Times New Roman" charset="0"/>
              </a:rPr>
              <a:t>Yang</a:t>
            </a:r>
            <a:r>
              <a:rPr kumimoji="1" lang="zh-CN" altLang="en-US" sz="19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zh-CN" altLang="en-US" sz="1900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</a:p>
          <a:p>
            <a:pPr algn="l"/>
            <a:r>
              <a:rPr kumimoji="1" lang="en-US" altLang="zh-CN" sz="1900" dirty="0" err="1" smtClean="0">
                <a:latin typeface="Times New Roman" charset="0"/>
                <a:ea typeface="Times New Roman" charset="0"/>
                <a:cs typeface="Times New Roman" charset="0"/>
              </a:rPr>
              <a:t>Jinfeng</a:t>
            </a:r>
            <a:r>
              <a:rPr kumimoji="1" lang="zh-CN" altLang="en-US" sz="19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900" dirty="0" smtClean="0">
                <a:latin typeface="Times New Roman" charset="0"/>
                <a:ea typeface="Times New Roman" charset="0"/>
                <a:cs typeface="Times New Roman" charset="0"/>
              </a:rPr>
              <a:t>Yi</a:t>
            </a:r>
            <a:r>
              <a:rPr kumimoji="1" lang="zh-CN" altLang="en-US" sz="19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</a:p>
          <a:p>
            <a:pPr algn="l"/>
            <a:r>
              <a:rPr kumimoji="1" lang="en-US" altLang="zh-CN" sz="1900" dirty="0" err="1" smtClean="0">
                <a:latin typeface="Times New Roman" charset="0"/>
                <a:ea typeface="Times New Roman" charset="0"/>
                <a:cs typeface="Times New Roman" charset="0"/>
              </a:rPr>
              <a:t>Rong</a:t>
            </a:r>
            <a:r>
              <a:rPr kumimoji="1" lang="zh-CN" altLang="en-US" sz="19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900" dirty="0" err="1" smtClean="0">
                <a:latin typeface="Times New Roman" charset="0"/>
                <a:ea typeface="Times New Roman" charset="0"/>
                <a:cs typeface="Times New Roman" charset="0"/>
              </a:rPr>
              <a:t>Jin</a:t>
            </a:r>
            <a:r>
              <a:rPr kumimoji="1" lang="zh-CN" altLang="en-US" sz="19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endParaRPr kumimoji="1" lang="zh-CN" altLang="en-US" sz="19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l"/>
            <a:r>
              <a:rPr kumimoji="1" lang="en-US" altLang="zh-CN" sz="1900" dirty="0" err="1" smtClean="0">
                <a:latin typeface="Times New Roman" charset="0"/>
                <a:ea typeface="Times New Roman" charset="0"/>
                <a:cs typeface="Times New Roman" charset="0"/>
              </a:rPr>
              <a:t>Zhi</a:t>
            </a:r>
            <a:r>
              <a:rPr kumimoji="1" lang="en-US" altLang="zh-CN" sz="1900" dirty="0" smtClean="0">
                <a:latin typeface="Times New Roman" charset="0"/>
                <a:ea typeface="Times New Roman" charset="0"/>
                <a:cs typeface="Times New Roman" charset="0"/>
              </a:rPr>
              <a:t>-Hua</a:t>
            </a:r>
            <a:r>
              <a:rPr kumimoji="1" lang="zh-CN" altLang="en-US" sz="19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900" dirty="0" smtClean="0">
                <a:latin typeface="Times New Roman" charset="0"/>
                <a:ea typeface="Times New Roman" charset="0"/>
                <a:cs typeface="Times New Roman" charset="0"/>
              </a:rPr>
              <a:t>Zhou</a:t>
            </a:r>
            <a:endParaRPr kumimoji="1" lang="zh-CN" altLang="en-US" sz="19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13302" y="5514686"/>
            <a:ext cx="1110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AAAI’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378" y="1325457"/>
            <a:ext cx="7886700" cy="4672435"/>
          </a:xfrm>
          <a:effectLst>
            <a:reflection endPos="0" dir="5400000" sy="-100000" algn="bl" rotWithShape="0"/>
          </a:effectLst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>
                <a:solidFill>
                  <a:srgbClr val="0041A5">
                    <a:alpha val="25000"/>
                  </a:srgbClr>
                </a:solidFill>
              </a:rPr>
              <a:t>Introduction</a:t>
            </a:r>
          </a:p>
          <a:p>
            <a:pPr lvl="1"/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Motivation</a:t>
            </a:r>
          </a:p>
          <a:p>
            <a:pPr lvl="1"/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Related</a:t>
            </a:r>
            <a:r>
              <a:rPr kumimoji="1" lang="zh-CN" altLang="en-US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Work</a:t>
            </a:r>
          </a:p>
          <a:p>
            <a:r>
              <a:rPr kumimoji="1" lang="en-US" altLang="zh-CN" dirty="0" smtClean="0"/>
              <a:t>Algorithm</a:t>
            </a:r>
          </a:p>
          <a:p>
            <a:pPr lvl="1"/>
            <a:r>
              <a:rPr kumimoji="1" lang="en-US" altLang="zh-CN" dirty="0" smtClean="0"/>
              <a:t>Reformulation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</a:p>
          <a:p>
            <a:pPr lvl="1"/>
            <a:r>
              <a:rPr kumimoji="1" lang="en-US" altLang="zh-CN" dirty="0" smtClean="0"/>
              <a:t>Optimization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Stochastic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Proximal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Gradient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Descent</a:t>
            </a:r>
          </a:p>
          <a:p>
            <a:pPr lvl="1"/>
            <a:r>
              <a:rPr kumimoji="1" lang="en-US" altLang="zh-CN" dirty="0" smtClean="0"/>
              <a:t>Analysis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 smtClean="0">
                <a:solidFill>
                  <a:srgbClr val="0041A5">
                    <a:alpha val="25000"/>
                  </a:srgbClr>
                </a:solidFill>
              </a:rPr>
              <a:t>Experiments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 smtClean="0">
                <a:solidFill>
                  <a:srgbClr val="0041A5">
                    <a:alpha val="25000"/>
                  </a:srgbClr>
                </a:solidFill>
              </a:rPr>
              <a:t>Conclusions</a:t>
            </a:r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56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Reformulation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74594"/>
                <a:ext cx="7886700" cy="456740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kumimoji="1" lang="en-US" altLang="zh-CN" dirty="0" smtClean="0"/>
                  <a:t>Eigendecomposition: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𝐾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𝑈</m:t>
                    </m:r>
                    <m:r>
                      <m:rPr>
                        <m:sty m:val="p"/>
                      </m:rPr>
                      <a:rPr kumimoji="1" lang="el-GR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Λ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T</m:t>
                        </m:r>
                      </m:sup>
                    </m:sSup>
                  </m:oMath>
                </a14:m>
                <a:endParaRPr kumimoji="1" lang="en-US" altLang="zh-CN" b="0" dirty="0" smtClean="0">
                  <a:ea typeface="Cambria Math" charset="0"/>
                  <a:cs typeface="Cambria Math" charset="0"/>
                </a:endParaRPr>
              </a:p>
              <a:p>
                <a:r>
                  <a:rPr kumimoji="1" lang="en-US" altLang="zh-CN" dirty="0" smtClean="0"/>
                  <a:t>Top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err="1" smtClean="0"/>
                  <a:t>eigensystem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𝐾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:</m:t>
                    </m:r>
                  </m:oMath>
                </a14:m>
                <a:endParaRPr kumimoji="1" lang="en-US" altLang="zh-CN" b="0" dirty="0" smtClean="0"/>
              </a:p>
              <a:p>
                <a:pPr lvl="1"/>
                <a:r>
                  <a:rPr kumimoji="1" lang="en-US" altLang="zh-CN" b="0" dirty="0" smtClean="0"/>
                  <a:t>Use</a:t>
                </a:r>
                <a:r>
                  <a:rPr kumimoji="1" lang="zh-CN" altLang="en-US" b="0" dirty="0" smtClean="0"/>
                  <a:t> </a:t>
                </a:r>
                <a:r>
                  <a:rPr kumimoji="1" lang="en-US" altLang="zh-CN" b="0" dirty="0" smtClean="0"/>
                  <a:t>a</a:t>
                </a:r>
                <a:r>
                  <a:rPr kumimoji="1" lang="zh-CN" altLang="en-US" b="0" dirty="0" smtClean="0"/>
                  <a:t> </a:t>
                </a:r>
                <a:r>
                  <a:rPr kumimoji="1" lang="en-US" altLang="zh-CN" b="0" dirty="0" smtClean="0"/>
                  <a:t>low-rank</a:t>
                </a:r>
                <a:r>
                  <a:rPr kumimoji="1" lang="zh-CN" altLang="en-US" b="0" dirty="0" smtClean="0"/>
                  <a:t> </a:t>
                </a:r>
                <a:r>
                  <a:rPr kumimoji="1" lang="en-US" altLang="zh-CN" b="0" dirty="0" smtClean="0"/>
                  <a:t>matrix</a:t>
                </a:r>
                <a:r>
                  <a:rPr kumimoji="1" lang="zh-CN" altLang="en-US" b="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kumimoji="1" lang="zh-CN" altLang="en-US" b="0" dirty="0" smtClean="0"/>
                  <a:t> </a:t>
                </a:r>
                <a:r>
                  <a:rPr kumimoji="1" lang="en-US" altLang="zh-CN" b="0" dirty="0" smtClean="0"/>
                  <a:t>to</a:t>
                </a:r>
                <a:r>
                  <a:rPr kumimoji="1" lang="zh-CN" altLang="en-US" b="0" dirty="0" smtClean="0"/>
                  <a:t> </a:t>
                </a:r>
                <a:r>
                  <a:rPr kumimoji="1" lang="en-US" altLang="zh-CN" b="0" dirty="0" smtClean="0"/>
                  <a:t>recover</a:t>
                </a:r>
                <a:r>
                  <a:rPr kumimoji="1" lang="zh-CN" altLang="en-US" b="0" dirty="0" smtClean="0"/>
                  <a:t> </a:t>
                </a:r>
                <a:r>
                  <a:rPr kumimoji="1" lang="en-US" altLang="zh-CN" b="0" dirty="0" smtClean="0"/>
                  <a:t>the</a:t>
                </a:r>
                <a:r>
                  <a:rPr kumimoji="1" lang="zh-CN" altLang="en-US" b="0" dirty="0" smtClean="0"/>
                  <a:t> </a:t>
                </a:r>
                <a:r>
                  <a:rPr kumimoji="1" lang="en-US" altLang="zh-CN" b="0" dirty="0" smtClean="0"/>
                  <a:t>top</a:t>
                </a:r>
                <a:r>
                  <a:rPr kumimoji="1" lang="zh-CN" altLang="en-US" b="0" dirty="0" smtClean="0"/>
                  <a:t> </a:t>
                </a:r>
                <a:r>
                  <a:rPr kumimoji="1" lang="en-US" altLang="zh-CN" b="0" dirty="0" err="1" smtClean="0"/>
                  <a:t>eigensystem</a:t>
                </a:r>
                <a:r>
                  <a:rPr kumimoji="1" lang="zh-CN" altLang="en-US" b="0" dirty="0" smtClean="0"/>
                  <a:t> </a:t>
                </a:r>
                <a:endParaRPr kumimoji="1" lang="en-US" altLang="zh-CN" b="0" dirty="0" smtClean="0"/>
              </a:p>
              <a:p>
                <a:pPr lvl="1"/>
                <a:r>
                  <a:rPr kumimoji="1" lang="en-US" altLang="zh-CN" b="0" dirty="0" smtClean="0"/>
                  <a:t>Truncated</a:t>
                </a:r>
                <a:r>
                  <a:rPr kumimoji="1" lang="zh-CN" altLang="en-US" b="0" dirty="0" smtClean="0"/>
                  <a:t> </a:t>
                </a:r>
                <a:r>
                  <a:rPr kumimoji="1" lang="en-US" altLang="zh-CN" b="0" dirty="0" smtClean="0"/>
                  <a:t>SVD:</a:t>
                </a:r>
                <a:r>
                  <a:rPr kumimoji="1" lang="zh-CN" altLang="en-US" b="0" dirty="0" smtClean="0"/>
                  <a:t> </a:t>
                </a:r>
                <a:r>
                  <a:rPr kumimoji="1" lang="en-US" altLang="zh-CN" b="0" dirty="0" smtClean="0"/>
                  <a:t/>
                </a:r>
                <a:br>
                  <a:rPr kumimoji="1" lang="en-US" altLang="zh-CN" b="0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𝐾</m:t>
                        </m:r>
                      </m:e>
                    </m:acc>
                    <m:r>
                      <a:rPr kumimoji="1" lang="en-US" altLang="zh-CN" i="1" dirty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kumimoji="1" lang="is-IS" altLang="zh-CN" i="1" dirty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i="1" dirty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i="1" dirty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 dirty="0">
                            <a:latin typeface="Cambria Math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dirty="0">
                                <a:latin typeface="Cambria Math" charset="0"/>
                              </a:rPr>
                              <m:t>𝐮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zh-CN" i="1" dirty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1" dirty="0">
                                <a:latin typeface="Cambria Math" charset="0"/>
                              </a:rPr>
                              <m:t>𝐮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zh-CN" dirty="0">
                                <a:latin typeface="Cambria Math" charset="0"/>
                              </a:rPr>
                              <m:t>T</m:t>
                            </m:r>
                          </m:sup>
                        </m:sSubSup>
                      </m:e>
                    </m:nary>
                    <m:r>
                      <m:rPr>
                        <m:nor/>
                      </m:rPr>
                      <a:rPr kumimoji="1" lang="en-US" altLang="zh-CN" dirty="0"/>
                      <m:t>,</m:t>
                    </m:r>
                    <m:r>
                      <m:rPr>
                        <m:nor/>
                      </m:rPr>
                      <a:rPr kumimoji="1" lang="zh-CN" altLang="en-US" dirty="0"/>
                      <m:t> </m:t>
                    </m:r>
                    <m:r>
                      <a:rPr kumimoji="1" lang="en-US" altLang="zh-CN" i="1">
                        <a:latin typeface="Cambria Math" charset="0"/>
                      </a:rPr>
                      <m:t>𝑘</m:t>
                    </m:r>
                    <m:r>
                      <a:rPr kumimoji="1" lang="en-US" altLang="zh-CN" i="1">
                        <a:latin typeface="Cambria Math" charset="0"/>
                      </a:rPr>
                      <m:t>&gt;0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 smtClean="0"/>
                  <a:t>SVS: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/>
                </a:r>
                <a:br>
                  <a:rPr kumimoji="1" lang="en-US" altLang="zh-CN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𝐾</m:t>
                        </m:r>
                      </m:e>
                    </m:acc>
                    <m:r>
                      <a:rPr kumimoji="1" lang="en-US" altLang="zh-CN" i="1" dirty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𝒟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𝐾</m:t>
                        </m:r>
                      </m:e>
                    </m:d>
                    <m:r>
                      <a:rPr kumimoji="1" lang="en-US" altLang="zh-CN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kumimoji="1"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zh-CN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&gt;</m:t>
                        </m:r>
                        <m:r>
                          <a:rPr kumimoji="1"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sub>
                      <m:sup/>
                      <m:e>
                        <m:d>
                          <m:dPr>
                            <m:ctrlPr>
                              <a:rPr kumimoji="1" lang="en-US" altLang="zh-CN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1" lang="en-US" altLang="zh-CN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r>
                              <a:rPr kumimoji="1" lang="en-US" altLang="zh-CN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</m:d>
                        <m:sSub>
                          <m:sSubPr>
                            <m:ctrlPr>
                              <a:rPr kumimoji="1" lang="en-US" altLang="zh-CN" b="1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0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𝐮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zh-CN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1" i="0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𝐮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zh-CN" dirty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T</m:t>
                            </m:r>
                          </m:sup>
                        </m:sSubSup>
                      </m:e>
                    </m:nary>
                    <m:r>
                      <m:rPr>
                        <m:nor/>
                      </m:rPr>
                      <a:rPr kumimoji="1" lang="en-US" altLang="zh-CN" b="1" dirty="0"/>
                      <m:t>,</m:t>
                    </m:r>
                    <m:r>
                      <m:rPr>
                        <m:nor/>
                      </m:rPr>
                      <a:rPr kumimoji="1" lang="zh-CN" altLang="en-US" dirty="0"/>
                      <m:t> </m:t>
                    </m:r>
                    <m:r>
                      <a:rPr kumimoji="1" lang="en-US" altLang="zh-CN" i="1">
                        <a:latin typeface="Cambria Math" charset="0"/>
                      </a:rPr>
                      <m:t>𝑘</m:t>
                    </m:r>
                    <m:r>
                      <a:rPr kumimoji="1" lang="en-US" altLang="zh-CN" i="1">
                        <a:latin typeface="Cambria Math" charset="0"/>
                      </a:rPr>
                      <m:t>&gt;0</m:t>
                    </m:r>
                  </m:oMath>
                </a14:m>
                <a:endParaRPr kumimoji="1" lang="en-US" altLang="zh-CN" dirty="0" smtClean="0"/>
              </a:p>
              <a:p>
                <a:pPr lvl="1"/>
                <a:r>
                  <a:rPr kumimoji="1" lang="en-US" altLang="zh-CN" dirty="0" smtClean="0"/>
                  <a:t>We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choose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SVS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since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Truncated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SVD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non-convex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operation</a:t>
                </a:r>
                <a:endParaRPr kumimoji="1" lang="en-US" altLang="zh-CN" dirty="0"/>
              </a:p>
              <a:p>
                <a:pPr lvl="1"/>
                <a:endParaRPr kumimoji="1" lang="zh-CN" altLang="en-US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74594"/>
                <a:ext cx="7886700" cy="4567406"/>
              </a:xfrm>
              <a:blipFill rotWithShape="0">
                <a:blip r:embed="rId3"/>
                <a:stretch>
                  <a:fillRect l="-232" t="-2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63" y="4099468"/>
            <a:ext cx="1083035" cy="1083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9382" b="85773" l="60014" r="8699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642" t="56083" r="9638" b="10928"/>
          <a:stretch/>
        </p:blipFill>
        <p:spPr>
          <a:xfrm>
            <a:off x="7646260" y="3246914"/>
            <a:ext cx="685042" cy="62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Reformulation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47747"/>
                <a:ext cx="78867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kumimoji="1" lang="en-US" altLang="zh-CN" dirty="0" smtClean="0"/>
                  <a:t>Convex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composite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optimization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𝐾</m:t>
                        </m:r>
                      </m:e>
                    </m:acc>
                    <m:r>
                      <a:rPr kumimoji="1" lang="en-US" altLang="zh-CN" b="0" i="1" dirty="0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kumimoji="1" lang="mr-IN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mr-IN" altLang="zh-CN" i="1" dirty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mr-IN" altLang="zh-CN" i="1" dirty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mr-IN" altLang="zh-CN" dirty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𝑍</m:t>
                            </m:r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kumimoji="1" lang="en-US" altLang="zh-CN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kumimoji="1" lang="en-US" altLang="zh-CN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1" lang="en-US" altLang="zh-CN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kumimoji="1" lang="en-US" altLang="zh-CN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mr-IN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𝑍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𝐾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𝑍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i="1">
                                <a:latin typeface="Cambria Math" charset="0"/>
                              </a:rPr>
                              <m:t>∗</m:t>
                            </m:r>
                          </m:sub>
                        </m:sSub>
                      </m:e>
                    </m:func>
                  </m:oMath>
                </a14:m>
                <a:endParaRPr kumimoji="1" lang="en-US" altLang="zh-CN" dirty="0" smtClean="0"/>
              </a:p>
              <a:p>
                <a:pPr lvl="1"/>
                <a:r>
                  <a:rPr kumimoji="1" lang="en-US" altLang="zh-CN" dirty="0" smtClean="0"/>
                  <a:t>Directly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solving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expensive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since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𝑍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</a:rPr>
                      <m:t>𝐾</m:t>
                    </m:r>
                    <m:r>
                      <a:rPr lang="en-US" altLang="zh-CN" b="0" i="1" smtClean="0">
                        <a:latin typeface="Cambria Math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kumimoji="1"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kumimoji="1" lang="en-US" altLang="zh-C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r>
                  <a:rPr kumimoji="1" lang="en-US" altLang="zh-CN" dirty="0" smtClean="0"/>
                  <a:t>Low-rank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matrix</a:t>
                </a:r>
                <a:r>
                  <a:rPr kumimoji="1" lang="zh-CN" altLang="en-US" dirty="0" smtClean="0"/>
                  <a:t> </a:t>
                </a:r>
                <a:r>
                  <a:rPr kumimoji="1" lang="el-GR" altLang="zh-CN" i="1" dirty="0" smtClean="0"/>
                  <a:t>ξ</a:t>
                </a:r>
                <a:r>
                  <a:rPr kumimoji="1" lang="el-GR" altLang="zh-CN" dirty="0" smtClean="0"/>
                  <a:t> </a:t>
                </a:r>
                <a:r>
                  <a:rPr kumimoji="1" lang="en-US" altLang="zh-CN" dirty="0" smtClean="0"/>
                  <a:t>estimation</a:t>
                </a:r>
              </a:p>
              <a:p>
                <a:pPr lvl="1"/>
                <a:r>
                  <a:rPr kumimoji="1" lang="en-US" altLang="zh-CN" dirty="0" smtClean="0"/>
                  <a:t>For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different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types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kernel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function,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there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are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multiple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ways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to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create</a:t>
                </a:r>
                <a:r>
                  <a:rPr kumimoji="1" lang="zh-CN" altLang="en-US" dirty="0" smtClean="0"/>
                  <a:t> </a:t>
                </a:r>
                <a:r>
                  <a:rPr kumimoji="1" lang="el-GR" altLang="zh-CN" i="1" dirty="0" smtClean="0"/>
                  <a:t>ξ</a:t>
                </a:r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while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rank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l-GR" altLang="zh-CN" i="1" dirty="0" smtClean="0"/>
                  <a:t>ξ</a:t>
                </a:r>
                <a:r>
                  <a:rPr kumimoji="1" lang="zh-CN" altLang="en-US" i="1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smtClean="0"/>
                  <a:t>lower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than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𝐾</m:t>
                    </m:r>
                  </m:oMath>
                </a14:m>
                <a:endParaRPr kumimoji="1"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l-GR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𝜉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>
                    <a:solidFill>
                      <a:srgbClr val="FF0000"/>
                    </a:solidFill>
                  </a:rPr>
                  <a:t>unbiased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estimation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𝐾</m:t>
                    </m:r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i.e.,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>
                        <a:latin typeface="Cambria Math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l-GR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𝜉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r>
                      <a:rPr kumimoji="1" lang="en-US" altLang="zh-CN" i="1">
                        <a:latin typeface="Cambria Math" charset="0"/>
                      </a:rPr>
                      <m:t>𝐾</m:t>
                    </m:r>
                  </m:oMath>
                </a14:m>
                <a:r>
                  <a:rPr kumimoji="1" lang="zh-CN" altLang="en-US" dirty="0"/>
                  <a:t> </a:t>
                </a:r>
                <a:endParaRPr kumimoji="1" lang="en-US" altLang="zh-CN" dirty="0" smtClean="0"/>
              </a:p>
              <a:p>
                <a:r>
                  <a:rPr kumimoji="1" lang="en-US" altLang="zh-CN" dirty="0" smtClean="0"/>
                  <a:t>Stochastic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composite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optimization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𝐾</m:t>
                        </m:r>
                      </m:e>
                    </m:acc>
                    <m:r>
                      <a:rPr kumimoji="1" lang="en-US" altLang="zh-CN" i="1" dirty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kumimoji="1" lang="mr-IN" altLang="zh-CN" i="1" dirty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mr-IN" altLang="zh-CN" i="1" dirty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mr-IN" altLang="zh-CN" dirty="0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𝑍</m:t>
                            </m:r>
                            <m:r>
                              <a:rPr kumimoji="1" lang="en-US" altLang="zh-CN" i="1" dirty="0">
                                <a:latin typeface="Cambria Math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kumimoji="1" lang="en-US" altLang="zh-CN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kumimoji="1" lang="en-US" altLang="zh-CN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1" lang="en-US" altLang="zh-CN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kumimoji="1" lang="en-US" altLang="zh-CN" i="1" dirty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mr-IN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E</m:t>
                            </m:r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[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𝑍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kumimoji="1" lang="el-GR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𝜉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]</m:t>
                        </m:r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𝑍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i="1">
                                <a:latin typeface="Cambria Math" charset="0"/>
                              </a:rPr>
                              <m:t>∗</m:t>
                            </m:r>
                          </m:sub>
                        </m:sSub>
                      </m:e>
                    </m:func>
                  </m:oMath>
                </a14:m>
                <a:endParaRPr kumimoji="1"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47747"/>
                <a:ext cx="7886700" cy="4351338"/>
              </a:xfrm>
              <a:blipFill rotWithShape="0">
                <a:blip r:embed="rId2"/>
                <a:stretch>
                  <a:fillRect l="-464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Algorithm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2034"/>
                <a:ext cx="7886700" cy="470101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kumimoji="1" lang="en-US" altLang="zh-CN" dirty="0" smtClean="0"/>
                  <a:t>Stochastic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en-US" altLang="zh-CN" dirty="0" smtClean="0"/>
                  <a:t>roximal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/>
                  <a:t>G</a:t>
                </a:r>
                <a:r>
                  <a:rPr kumimoji="1" lang="en-US" altLang="zh-CN" dirty="0" smtClean="0"/>
                  <a:t>radient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Descent(SPGD)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en-US" altLang="zh-CN" b="0" i="1" dirty="0" smtClean="0">
                    <a:latin typeface="Cambria Math" charset="0"/>
                  </a:rPr>
                  <a:t/>
                </a:r>
                <a:br>
                  <a:rPr kumimoji="1" lang="en-US" altLang="zh-CN" b="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mr-IN" altLang="zh-CN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kumimoji="1" lang="mr-IN" altLang="zh-CN">
                                <a:latin typeface="Cambria Math" charset="0"/>
                              </a:rPr>
                              <m:t>min</m:t>
                            </m:r>
                          </m:e>
                          <m:lim>
                            <m:r>
                              <a:rPr kumimoji="1" lang="en-US" altLang="zh-CN" i="1">
                                <a:latin typeface="Cambria Math" charset="0"/>
                              </a:rPr>
                              <m:t>𝑍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×</m:t>
                                </m:r>
                                <m:r>
                                  <a:rPr kumimoji="1"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box>
                          <m:boxPr>
                            <m:ctrlPr>
                              <a:rPr kumimoji="1" lang="mr-IN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kumimoji="1" lang="mr-IN" altLang="zh-CN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sSubSup>
                          <m:sSub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mr-IN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𝑍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𝑍</m:t>
                            </m:r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𝑍</m:t>
                            </m:r>
                          </m:e>
                        </m:d>
                      </m:e>
                      <m:sub>
                        <m:r>
                          <a:rPr lang="zh-CN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kumimoji="1" lang="en-US" altLang="zh-CN" i="1" dirty="0" smtClean="0"/>
                  <a:t/>
                </a:r>
                <a:br>
                  <a:rPr kumimoji="1" lang="en-US" altLang="zh-CN" i="1" dirty="0" smtClean="0"/>
                </a:b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limLow>
                      <m:limLowPr>
                        <m:ctrlPr>
                          <a:rPr kumimoji="1" lang="mr-IN" altLang="zh-CN" i="1">
                            <a:latin typeface="Cambria Math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charset="0"/>
                          </a:rPr>
                          <m:t>arg</m:t>
                        </m:r>
                        <m:r>
                          <m:rPr>
                            <m:sty m:val="p"/>
                          </m:rPr>
                          <a:rPr kumimoji="1" lang="mr-IN" altLang="zh-CN">
                            <a:latin typeface="Cambria Math" charset="0"/>
                          </a:rPr>
                          <m:t>min</m:t>
                        </m:r>
                      </m:e>
                      <m:lim>
                        <m:r>
                          <a:rPr kumimoji="1" lang="en-US" altLang="zh-CN" i="1">
                            <a:latin typeface="Cambria Math" charset="0"/>
                          </a:rPr>
                          <m:t>𝑍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ℝ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p>
                        </m:sSup>
                      </m:lim>
                    </m:limLow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box>
                      <m:boxPr>
                        <m:ctrlPr>
                          <a:rPr kumimoji="1" lang="mr-IN" altLang="zh-CN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1" lang="mr-IN" altLang="zh-CN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sSubSup>
                      <m:sSubSup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mr-IN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𝑍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mr-IN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𝜂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𝐹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𝑍</m:t>
                            </m:r>
                          </m:e>
                        </m:d>
                      </m:e>
                      <m:sub>
                        <m:r>
                          <a:rPr lang="zh-CN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i="1" dirty="0" smtClean="0">
                    <a:ea typeface="Cambria Math" charset="0"/>
                    <a:cs typeface="Cambria Math" charset="0"/>
                  </a:rPr>
                  <a:t/>
                </a:r>
                <a:br>
                  <a:rPr lang="en-US" altLang="zh-CN" i="1" dirty="0" smtClean="0">
                    <a:ea typeface="Cambria Math" charset="0"/>
                    <a:cs typeface="Cambria Math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𝒟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mr-IN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kumimoji="1" lang="zh-CN" altLang="en-US" b="0" dirty="0" smtClean="0"/>
                  <a:t> </a:t>
                </a:r>
                <a:r>
                  <a:rPr kumimoji="1" lang="en-US" altLang="zh-CN" b="0" dirty="0" smtClean="0"/>
                  <a:t>the</a:t>
                </a:r>
                <a:r>
                  <a:rPr kumimoji="1" lang="zh-CN" altLang="en-US" b="0" dirty="0" smtClean="0"/>
                  <a:t> </a:t>
                </a:r>
                <a:r>
                  <a:rPr kumimoji="1" lang="en-US" altLang="zh-CN" b="0" dirty="0" smtClean="0"/>
                  <a:t>solution</a:t>
                </a:r>
                <a:r>
                  <a:rPr kumimoji="1" lang="zh-CN" altLang="en-US" b="0" dirty="0" smtClean="0"/>
                  <a:t> </a:t>
                </a:r>
                <a:r>
                  <a:rPr kumimoji="1" lang="en-US" altLang="zh-CN" dirty="0" smtClean="0"/>
                  <a:t>at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i="1" dirty="0" smtClean="0"/>
                  <a:t>t</a:t>
                </a:r>
                <a:r>
                  <a:rPr kumimoji="1" lang="en-US" altLang="zh-CN" dirty="0" smtClean="0"/>
                  <a:t>-</a:t>
                </a:r>
                <a:r>
                  <a:rPr kumimoji="1" lang="en-US" altLang="zh-CN" dirty="0" err="1" smtClean="0"/>
                  <a:t>th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iteration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&gt;0</m:t>
                    </m:r>
                  </m:oMath>
                </a14:m>
                <a:r>
                  <a:rPr kumimoji="1" lang="en-US" altLang="zh-CN" b="0" dirty="0" smtClean="0"/>
                  <a:t>:</a:t>
                </a:r>
                <a:r>
                  <a:rPr kumimoji="1" lang="zh-CN" altLang="en-US" b="0" dirty="0" smtClean="0"/>
                  <a:t> </a:t>
                </a:r>
                <a:r>
                  <a:rPr kumimoji="1" lang="en-US" altLang="zh-CN" b="0" dirty="0" smtClean="0"/>
                  <a:t>the</a:t>
                </a:r>
                <a:r>
                  <a:rPr kumimoji="1" lang="zh-CN" altLang="en-US" b="0" dirty="0" smtClean="0"/>
                  <a:t> </a:t>
                </a:r>
                <a:r>
                  <a:rPr kumimoji="1" lang="en-US" altLang="zh-CN" dirty="0" smtClean="0"/>
                  <a:t>step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size</a:t>
                </a:r>
              </a:p>
              <a:p>
                <a:r>
                  <a:rPr kumimoji="1" lang="en-US" altLang="zh-CN" dirty="0" smtClean="0"/>
                  <a:t>Efficient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updating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by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incremental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SVD</a:t>
                </a:r>
              </a:p>
              <a:p>
                <a:pPr lvl="1"/>
                <a:r>
                  <a:rPr kumimoji="1" lang="en-US" altLang="zh-CN" dirty="0" smtClean="0"/>
                  <a:t>Both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are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>
                    <a:solidFill>
                      <a:srgbClr val="FF0000"/>
                    </a:solidFill>
                  </a:rPr>
                  <a:t>low-rank</a:t>
                </a:r>
              </a:p>
              <a:p>
                <a:pPr lvl="1"/>
                <a:r>
                  <a:rPr kumimoji="1" lang="en-US" altLang="zh-CN" dirty="0" smtClean="0"/>
                  <a:t>Both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time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space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complexities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are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>
                    <a:solidFill>
                      <a:srgbClr val="FF0000"/>
                    </a:solidFill>
                  </a:rPr>
                  <a:t>linear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in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𝑛</m:t>
                    </m:r>
                  </m:oMath>
                </a14:m>
                <a:endParaRPr kumimoji="1"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2034"/>
                <a:ext cx="7886700" cy="4701010"/>
              </a:xfrm>
              <a:blipFill rotWithShape="0">
                <a:blip r:embed="rId2"/>
                <a:stretch>
                  <a:fillRect l="-232" t="-23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1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Algorithm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3591" b="5059"/>
          <a:stretch/>
        </p:blipFill>
        <p:spPr>
          <a:xfrm>
            <a:off x="768350" y="1355026"/>
            <a:ext cx="7607300" cy="444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9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Analysis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66592"/>
                <a:ext cx="7886700" cy="467243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 smtClean="0"/>
                  <a:t>Convergence</a:t>
                </a:r>
              </a:p>
              <a:p>
                <a:pPr lvl="1"/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setting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=2/</m:t>
                    </m:r>
                    <m:r>
                      <a:rPr lang="en-US" altLang="zh-CN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with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high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probability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𝐾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(</m:t>
                      </m:r>
                      <m:box>
                        <m:boxPr>
                          <m:ctrlPr>
                            <a:rPr lang="mr-IN" altLang="zh-CN" b="0" i="1" smtClean="0">
                              <a:latin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mr-IN" altLang="zh-CN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charset="0"/>
                                </a:rPr>
                                <m:t>log</m:t>
                              </m:r>
                              <m:r>
                                <a:rPr lang="zh-CN" altLang="en-US" b="0" i="0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charset="0"/>
                                </a:rPr>
                                <m:t>log</m:t>
                              </m:r>
                              <m:r>
                                <a:rPr lang="zh-CN" altLang="en-US" b="0" i="0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𝑇</m:t>
                              </m:r>
                            </m:den>
                          </m:f>
                        </m:e>
                      </m:box>
                      <m:r>
                        <a:rPr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𝑇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converges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to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𝑂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(1/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𝑇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rate</a:t>
                </a:r>
              </a:p>
              <a:p>
                <a:pPr lvl="1"/>
                <a:endParaRPr kumimoji="1" lang="en-US" altLang="zh-CN" dirty="0" smtClean="0"/>
              </a:p>
              <a:p>
                <a:r>
                  <a:rPr kumimoji="1" lang="en-US" altLang="zh-CN" dirty="0" smtClean="0"/>
                  <a:t>Computational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Complexity</a:t>
                </a:r>
              </a:p>
              <a:p>
                <a:pPr lvl="1"/>
                <a:r>
                  <a:rPr kumimoji="1" lang="en-US" altLang="zh-CN" dirty="0" smtClean="0"/>
                  <a:t>By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random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sampling,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𝑟𝑎𝑛𝑘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𝜉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≤2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where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𝑘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number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samples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𝑆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kumimoji="1" lang="en-US" altLang="zh-CN" b="0" i="1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𝑇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kumimoji="1" lang="en-US" altLang="zh-CN" b="0" dirty="0" smtClean="0"/>
              </a:p>
              <a:p>
                <a:pPr lvl="1"/>
                <a:r>
                  <a:rPr kumimoji="1" lang="en-US" altLang="zh-CN" dirty="0" smtClean="0"/>
                  <a:t>Note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that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kumimoji="1" lang="zh-CN" altLang="en-US" b="0" dirty="0" smtClean="0"/>
                  <a:t> </a:t>
                </a:r>
                <a:r>
                  <a:rPr kumimoji="1" lang="en-US" altLang="zh-CN" b="0" dirty="0" smtClean="0"/>
                  <a:t>and</a:t>
                </a:r>
                <a:r>
                  <a:rPr kumimoji="1" lang="zh-CN" alt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≪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kumimoji="1" lang="en-US" altLang="zh-CN" b="0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66592"/>
                <a:ext cx="7886700" cy="4672435"/>
              </a:xfrm>
              <a:blipFill rotWithShape="0">
                <a:blip r:embed="rId2"/>
                <a:stretch>
                  <a:fillRect l="-309" t="-2742" r="-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56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378" y="1325457"/>
            <a:ext cx="7886700" cy="467243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>
                <a:solidFill>
                  <a:srgbClr val="0041A5">
                    <a:alpha val="25000"/>
                  </a:srgbClr>
                </a:solidFill>
              </a:rPr>
              <a:t>Introduction</a:t>
            </a:r>
          </a:p>
          <a:p>
            <a:pPr lvl="1"/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Motivation</a:t>
            </a:r>
          </a:p>
          <a:p>
            <a:pPr lvl="1"/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Related</a:t>
            </a:r>
            <a:r>
              <a:rPr kumimoji="1" lang="zh-CN" altLang="en-US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Work</a:t>
            </a:r>
          </a:p>
          <a:p>
            <a:r>
              <a:rPr kumimoji="1" lang="en-US" altLang="zh-CN" dirty="0" smtClean="0">
                <a:solidFill>
                  <a:srgbClr val="0041A5">
                    <a:alpha val="25000"/>
                  </a:srgbClr>
                </a:solidFill>
              </a:rPr>
              <a:t>Algorithm</a:t>
            </a:r>
          </a:p>
          <a:p>
            <a:pPr lvl="1"/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Reformulation</a:t>
            </a:r>
            <a:r>
              <a:rPr kumimoji="1" lang="zh-CN" altLang="en-US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of</a:t>
            </a:r>
            <a:r>
              <a:rPr kumimoji="1" lang="zh-CN" altLang="en-US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Kernel</a:t>
            </a:r>
            <a:r>
              <a:rPr kumimoji="1" lang="zh-CN" altLang="en-US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PCA</a:t>
            </a:r>
          </a:p>
          <a:p>
            <a:pPr lvl="1"/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Optimization</a:t>
            </a:r>
            <a:r>
              <a:rPr kumimoji="1" lang="zh-CN" altLang="en-US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by</a:t>
            </a:r>
            <a:r>
              <a:rPr kumimoji="1" lang="zh-CN" altLang="en-US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Stochastic</a:t>
            </a:r>
            <a:r>
              <a:rPr kumimoji="1" lang="zh-CN" altLang="en-US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Proximal</a:t>
            </a:r>
            <a:r>
              <a:rPr kumimoji="1" lang="zh-CN" altLang="en-US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Gradient</a:t>
            </a:r>
            <a:r>
              <a:rPr kumimoji="1" lang="zh-CN" altLang="en-US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Descent</a:t>
            </a:r>
          </a:p>
          <a:p>
            <a:pPr lvl="1"/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Analysis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 smtClean="0"/>
              <a:t>Experiments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 smtClean="0">
                <a:solidFill>
                  <a:srgbClr val="0041A5">
                    <a:alpha val="25000"/>
                  </a:srgbClr>
                </a:solidFill>
              </a:rPr>
              <a:t>Conclusions</a:t>
            </a:r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7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0" y="1302598"/>
            <a:ext cx="50165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60" y="1540342"/>
            <a:ext cx="4953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Experiments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1503766"/>
            <a:ext cx="49276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378" y="1325457"/>
            <a:ext cx="7886700" cy="467243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Introduction</a:t>
            </a:r>
          </a:p>
          <a:p>
            <a:pPr lvl="1"/>
            <a:r>
              <a:rPr kumimoji="1" lang="en-US" altLang="zh-CN" dirty="0" smtClean="0"/>
              <a:t>Motivation</a:t>
            </a:r>
          </a:p>
          <a:p>
            <a:pPr lvl="1"/>
            <a:r>
              <a:rPr kumimoji="1" lang="en-US" altLang="zh-CN" dirty="0" smtClean="0"/>
              <a:t>Related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</a:t>
            </a:r>
          </a:p>
          <a:p>
            <a:r>
              <a:rPr kumimoji="1" lang="en-US" altLang="zh-CN" dirty="0" smtClean="0"/>
              <a:t>Algorithm</a:t>
            </a:r>
          </a:p>
          <a:p>
            <a:pPr lvl="1"/>
            <a:r>
              <a:rPr kumimoji="1" lang="en-US" altLang="zh-CN" dirty="0" smtClean="0"/>
              <a:t>Reformulation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</a:p>
          <a:p>
            <a:pPr lvl="1"/>
            <a:r>
              <a:rPr kumimoji="1" lang="en-US" altLang="zh-CN" dirty="0" smtClean="0"/>
              <a:t>Optimization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Stochastic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Proximal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Gradient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Descent</a:t>
            </a:r>
          </a:p>
          <a:p>
            <a:pPr lvl="1"/>
            <a:r>
              <a:rPr kumimoji="1" lang="en-US" altLang="zh-CN" dirty="0" smtClean="0"/>
              <a:t>Analysis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 smtClean="0"/>
              <a:t>Experiments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 smtClean="0"/>
              <a:t>Conclusions</a:t>
            </a:r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1665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378" y="1325457"/>
            <a:ext cx="7886700" cy="467243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>
                <a:solidFill>
                  <a:srgbClr val="0041A5">
                    <a:alpha val="25000"/>
                  </a:srgbClr>
                </a:solidFill>
              </a:rPr>
              <a:t>Introduction</a:t>
            </a:r>
          </a:p>
          <a:p>
            <a:pPr lvl="1"/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Motivation</a:t>
            </a:r>
          </a:p>
          <a:p>
            <a:pPr lvl="1"/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Related</a:t>
            </a:r>
            <a:r>
              <a:rPr kumimoji="1" lang="zh-CN" altLang="en-US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Work</a:t>
            </a:r>
          </a:p>
          <a:p>
            <a:r>
              <a:rPr kumimoji="1" lang="en-US" altLang="zh-CN" dirty="0" smtClean="0">
                <a:solidFill>
                  <a:srgbClr val="0041A5">
                    <a:alpha val="25000"/>
                  </a:srgbClr>
                </a:solidFill>
              </a:rPr>
              <a:t>Algorithm</a:t>
            </a:r>
          </a:p>
          <a:p>
            <a:pPr lvl="1"/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Reformulation</a:t>
            </a:r>
            <a:r>
              <a:rPr kumimoji="1" lang="zh-CN" altLang="en-US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of</a:t>
            </a:r>
            <a:r>
              <a:rPr kumimoji="1" lang="zh-CN" altLang="en-US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Kernel</a:t>
            </a:r>
            <a:r>
              <a:rPr kumimoji="1" lang="zh-CN" altLang="en-US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PCA</a:t>
            </a:r>
          </a:p>
          <a:p>
            <a:pPr lvl="1"/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Optimization</a:t>
            </a:r>
            <a:r>
              <a:rPr kumimoji="1" lang="zh-CN" altLang="en-US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by</a:t>
            </a:r>
            <a:r>
              <a:rPr kumimoji="1" lang="zh-CN" altLang="en-US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Stochastic</a:t>
            </a:r>
            <a:r>
              <a:rPr kumimoji="1" lang="zh-CN" altLang="en-US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Proximal</a:t>
            </a:r>
            <a:r>
              <a:rPr kumimoji="1" lang="zh-CN" altLang="en-US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Gradient</a:t>
            </a:r>
            <a:r>
              <a:rPr kumimoji="1" lang="zh-CN" altLang="en-US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Descent</a:t>
            </a:r>
          </a:p>
          <a:p>
            <a:pPr lvl="1"/>
            <a:r>
              <a:rPr kumimoji="1" lang="en-US" altLang="zh-CN" dirty="0" smtClean="0">
                <a:solidFill>
                  <a:schemeClr val="tx1">
                    <a:alpha val="25000"/>
                  </a:schemeClr>
                </a:solidFill>
              </a:rPr>
              <a:t>Analysis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 smtClean="0">
                <a:solidFill>
                  <a:srgbClr val="0041A5">
                    <a:alpha val="25000"/>
                  </a:srgbClr>
                </a:solidFill>
              </a:rPr>
              <a:t>Experiments</a:t>
            </a:r>
          </a:p>
          <a:p>
            <a:pPr>
              <a:lnSpc>
                <a:spcPct val="130000"/>
              </a:lnSpc>
            </a:pPr>
            <a:r>
              <a:rPr kumimoji="1" lang="en-US" altLang="zh-CN" dirty="0" smtClean="0"/>
              <a:t>Conclusions</a:t>
            </a:r>
          </a:p>
          <a:p>
            <a:pPr lvl="1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257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88073" y="1448902"/>
                <a:ext cx="78867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lvl="1"/>
                <a:r>
                  <a:rPr lang="en-US" altLang="zh-CN" dirty="0" smtClean="0"/>
                  <a:t>Formulate </a:t>
                </a:r>
                <a:r>
                  <a:rPr lang="en-US" altLang="zh-CN" dirty="0"/>
                  <a:t>kernel PCA as a stochastic </a:t>
                </a:r>
                <a:r>
                  <a:rPr lang="en-US" altLang="zh-CN" dirty="0" smtClean="0"/>
                  <a:t>composite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optimization </a:t>
                </a:r>
                <a:r>
                  <a:rPr lang="en-US" altLang="zh-CN" dirty="0"/>
                  <a:t>problem with a nuclear norm </a:t>
                </a:r>
                <a:r>
                  <a:rPr lang="en-US" altLang="zh-CN" dirty="0" err="1" smtClean="0"/>
                  <a:t>regularizer</a:t>
                </a:r>
                <a:r>
                  <a:rPr lang="en-US" altLang="zh-CN" dirty="0" smtClean="0"/>
                  <a:t> </a:t>
                </a:r>
              </a:p>
              <a:p>
                <a:pPr lvl="1"/>
                <a:r>
                  <a:rPr lang="en-US" altLang="zh-CN" dirty="0"/>
                  <a:t>D</a:t>
                </a:r>
                <a:r>
                  <a:rPr lang="en-US" altLang="zh-CN" dirty="0" smtClean="0"/>
                  <a:t>evelop </a:t>
                </a:r>
                <a:r>
                  <a:rPr lang="en-US" altLang="zh-CN" dirty="0"/>
                  <a:t>an iterative algorithm based on the stochastic proximal gradient descent algorithm 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B</a:t>
                </a:r>
                <a:r>
                  <a:rPr lang="en-US" altLang="zh-CN" dirty="0" smtClean="0"/>
                  <a:t>oth </a:t>
                </a:r>
                <a:r>
                  <a:rPr lang="en-US" altLang="zh-CN" dirty="0"/>
                  <a:t>space and time </a:t>
                </a:r>
                <a:r>
                  <a:rPr lang="en-US" altLang="zh-CN" dirty="0" smtClean="0"/>
                  <a:t>complexes </a:t>
                </a:r>
                <a:r>
                  <a:rPr lang="en-US" altLang="zh-CN" dirty="0"/>
                  <a:t>are linear in the number of samples 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It is guaranteed to converge at an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𝑂</m:t>
                    </m:r>
                    <m:r>
                      <a:rPr kumimoji="1" lang="en-US" altLang="zh-CN" i="1">
                        <a:latin typeface="Cambria Math" charset="0"/>
                      </a:rPr>
                      <m:t>(1/</m:t>
                    </m:r>
                    <m:r>
                      <a:rPr kumimoji="1" lang="en-US" altLang="zh-CN" i="1">
                        <a:latin typeface="Cambria Math" charset="0"/>
                      </a:rPr>
                      <m:t>𝑇</m:t>
                    </m:r>
                    <m:r>
                      <a:rPr kumimoji="1" lang="en-US" altLang="zh-CN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rate</a:t>
                </a:r>
              </a:p>
              <a:p>
                <a:pPr lvl="1"/>
                <a:r>
                  <a:rPr lang="en-US" altLang="zh-CN" dirty="0"/>
                  <a:t>Experiments </a:t>
                </a:r>
                <a:r>
                  <a:rPr lang="en-US" altLang="zh-CN" dirty="0" smtClean="0"/>
                  <a:t>illustrate </a:t>
                </a:r>
                <a:r>
                  <a:rPr lang="en-US" altLang="zh-CN" dirty="0"/>
                  <a:t>the efficiency and effectiveness of the proposed method </a:t>
                </a:r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073" y="1448902"/>
                <a:ext cx="7886700" cy="4351338"/>
              </a:xfrm>
              <a:blipFill rotWithShape="0">
                <a:blip r:embed="rId2"/>
                <a:stretch>
                  <a:fillRect r="-77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8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746504" y="-749808"/>
            <a:ext cx="7772400" cy="2387600"/>
          </a:xfrm>
        </p:spPr>
        <p:txBody>
          <a:bodyPr/>
          <a:lstStyle/>
          <a:p>
            <a:r>
              <a:rPr kumimoji="1" lang="en-US" altLang="zh-CN" dirty="0" smtClean="0">
                <a:latin typeface="Impact" charset="0"/>
                <a:ea typeface="Impact" charset="0"/>
                <a:cs typeface="Impact" charset="0"/>
              </a:rPr>
              <a:t>Thank</a:t>
            </a:r>
            <a:r>
              <a:rPr kumimoji="1" lang="zh-CN" altLang="en-US" dirty="0" smtClean="0">
                <a:latin typeface="Impact" charset="0"/>
                <a:ea typeface="Impact" charset="0"/>
                <a:cs typeface="Impact" charset="0"/>
              </a:rPr>
              <a:t> </a:t>
            </a:r>
            <a:r>
              <a:rPr kumimoji="1" lang="en-US" altLang="zh-CN" dirty="0" smtClean="0">
                <a:latin typeface="Impact" charset="0"/>
                <a:ea typeface="Impact" charset="0"/>
                <a:cs typeface="Impact" charset="0"/>
              </a:rPr>
              <a:t>you!</a:t>
            </a:r>
            <a:endParaRPr kumimoji="1" lang="zh-CN" altLang="en-US" dirty="0">
              <a:latin typeface="Impact" charset="0"/>
              <a:ea typeface="Impact" charset="0"/>
              <a:cs typeface="Impact" charset="0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0" y="1865376"/>
            <a:ext cx="5541264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649391"/>
                </a:gs>
                <a:gs pos="64000">
                  <a:schemeClr val="accent1">
                    <a:lumMod val="45000"/>
                    <a:lumOff val="5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88000">
                  <a:schemeClr val="accent1">
                    <a:lumMod val="30000"/>
                    <a:lumOff val="70000"/>
                  </a:schemeClr>
                </a:gs>
              </a:gsLst>
              <a:lin ang="81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6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Principal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Component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Analysis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38019"/>
                <a:ext cx="7886700" cy="4351338"/>
              </a:xfrm>
            </p:spPr>
            <p:txBody>
              <a:bodyPr/>
              <a:lstStyle/>
              <a:p>
                <a:r>
                  <a:rPr lang="en-US" altLang="zh-CN" dirty="0" smtClean="0"/>
                  <a:t>Maximize the variance after projection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38019"/>
                <a:ext cx="7886700" cy="4351338"/>
              </a:xfrm>
              <a:blipFill rotWithShape="0">
                <a:blip r:embed="rId2"/>
                <a:stretch>
                  <a:fillRect l="-77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331" y="2600158"/>
            <a:ext cx="5021337" cy="31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8" y="1347747"/>
            <a:ext cx="7886700" cy="4351338"/>
          </a:xfrm>
        </p:spPr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lasses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linearly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inseparable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space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799" y="2062470"/>
            <a:ext cx="3741245" cy="360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67347"/>
                <a:ext cx="7886700" cy="4351338"/>
              </a:xfrm>
            </p:spPr>
            <p:txBody>
              <a:bodyPr/>
              <a:lstStyle/>
              <a:p>
                <a:r>
                  <a:rPr kumimoji="1" lang="en-US" altLang="zh-CN" dirty="0" smtClean="0"/>
                  <a:t>High-Dimensional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Mapping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(Linear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separable)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charset="0"/>
                      </a:rPr>
                      <m:t>Φ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: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p>
                    </m:sSup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67347"/>
                <a:ext cx="7886700" cy="4351338"/>
              </a:xfrm>
              <a:blipFill rotWithShape="0">
                <a:blip r:embed="rId2"/>
                <a:stretch>
                  <a:fillRect l="-77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027" y="2496005"/>
            <a:ext cx="3499945" cy="326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3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603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 smtClean="0">
                    <a:ea typeface="Cambria Math" charset="0"/>
                    <a:cs typeface="Cambria Math" charset="0"/>
                  </a:rPr>
                  <a:t>Kernel</a:t>
                </a:r>
                <a:r>
                  <a:rPr kumimoji="1" lang="zh-CN" altLang="en-US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kumimoji="1" lang="en-US" altLang="zh-CN" dirty="0" smtClean="0">
                    <a:ea typeface="Cambria Math" charset="0"/>
                    <a:cs typeface="Cambria Math" charset="0"/>
                  </a:rPr>
                  <a:t>function: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𝜅</m:t>
                    </m:r>
                    <m:d>
                      <m:dPr>
                        <m:ctrlP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𝐱</m:t>
                        </m:r>
                        <m:r>
                          <a:rPr kumimoji="1" lang="en-US" altLang="zh-CN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𝐲</m:t>
                        </m:r>
                      </m:e>
                    </m:d>
                    <m:r>
                      <a:rPr kumimoji="1" lang="en-US" altLang="zh-CN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𝐱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T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b="1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𝐲</m:t>
                        </m:r>
                      </m:e>
                    </m:d>
                    <m:r>
                      <a:rPr kumimoji="1" lang="en-US" altLang="zh-CN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zh-CN" altLang="en-US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kumimoji="1" lang="en-US" altLang="zh-CN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𝐱</m:t>
                    </m:r>
                    <m:r>
                      <a:rPr kumimoji="1" lang="en-US" altLang="zh-CN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b="1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𝐲</m:t>
                    </m:r>
                    <m:r>
                      <a:rPr kumimoji="1"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zh-CN" altLang="en-US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p>
                    </m:sSup>
                  </m:oMath>
                </a14:m>
                <a:endParaRPr kumimoji="1"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𝜙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: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</m:t>
                        </m:r>
                      </m:sup>
                    </m:sSup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ℋ</m:t>
                    </m:r>
                  </m:oMath>
                </a14:m>
                <a:endParaRPr kumimoji="1" lang="en-US" altLang="zh-CN" b="0" dirty="0" smtClean="0"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𝑖𝑗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𝜅</m:t>
                    </m:r>
                    <m:d>
                      <m:dPr>
                        <m:ctrlPr>
                          <a:rPr kumimoji="1" lang="en-US" altLang="zh-CN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𝐱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 smtClean="0">
                    <a:ea typeface="Cambria Math" charset="0"/>
                    <a:cs typeface="Cambria Math" charset="0"/>
                  </a:rPr>
                  <a:t>,</a:t>
                </a:r>
                <a:r>
                  <a:rPr kumimoji="1" lang="zh-CN" altLang="en-US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kumimoji="1" lang="en-US" altLang="zh-CN" dirty="0" smtClean="0">
                    <a:ea typeface="Cambria Math" charset="0"/>
                    <a:cs typeface="Cambria Math" charset="0"/>
                  </a:rPr>
                  <a:t>for</a:t>
                </a:r>
                <a:r>
                  <a:rPr kumimoji="1" lang="zh-CN" altLang="en-US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=1,2,…,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endParaRPr kumimoji="1" lang="en-US" altLang="zh-CN" dirty="0" smtClean="0">
                  <a:ea typeface="Cambria Math" charset="0"/>
                  <a:cs typeface="Cambria Math" charset="0"/>
                </a:endParaRPr>
              </a:p>
              <a:p>
                <a:pPr lvl="1"/>
                <a:r>
                  <a:rPr kumimoji="1" lang="en-US" altLang="zh-CN" b="0" dirty="0" smtClean="0">
                    <a:ea typeface="Cambria Math" charset="0"/>
                    <a:cs typeface="Cambria Math" charset="0"/>
                  </a:rPr>
                  <a:t>We</a:t>
                </a:r>
                <a:r>
                  <a:rPr kumimoji="1" lang="zh-CN" altLang="en-US" b="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kumimoji="1" lang="en-US" altLang="zh-CN" b="0" dirty="0" smtClean="0">
                    <a:ea typeface="Cambria Math" charset="0"/>
                    <a:cs typeface="Cambria Math" charset="0"/>
                  </a:rPr>
                  <a:t>do</a:t>
                </a:r>
                <a:r>
                  <a:rPr kumimoji="1" lang="zh-CN" altLang="en-US" b="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kumimoji="1" lang="en-US" altLang="zh-CN" b="0" dirty="0" smtClean="0">
                    <a:ea typeface="Cambria Math" charset="0"/>
                    <a:cs typeface="Cambria Math" charset="0"/>
                  </a:rPr>
                  <a:t>not</a:t>
                </a:r>
                <a:r>
                  <a:rPr kumimoji="1" lang="zh-CN" altLang="en-US" b="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kumimoji="1" lang="en-US" altLang="zh-CN" dirty="0" smtClean="0">
                    <a:ea typeface="Cambria Math" charset="0"/>
                    <a:cs typeface="Cambria Math" charset="0"/>
                  </a:rPr>
                  <a:t>calculate</a:t>
                </a:r>
                <a:r>
                  <a:rPr kumimoji="1" lang="zh-CN" altLang="en-US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</m:oMath>
                </a14:m>
                <a:r>
                  <a:rPr kumimoji="1" lang="zh-CN" altLang="en-US" b="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kumimoji="1" lang="en-US" altLang="zh-CN" b="0" dirty="0" smtClean="0">
                    <a:ea typeface="Cambria Math" charset="0"/>
                    <a:cs typeface="Cambria Math" charset="0"/>
                  </a:rPr>
                  <a:t>since</a:t>
                </a:r>
                <a:r>
                  <a:rPr kumimoji="1" lang="zh-CN" altLang="en-US" b="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kumimoji="1" lang="en-US" altLang="zh-CN" b="0" dirty="0" smtClean="0">
                    <a:ea typeface="Cambria Math" charset="0"/>
                    <a:cs typeface="Cambria Math" charset="0"/>
                  </a:rPr>
                  <a:t>it</a:t>
                </a:r>
                <a:r>
                  <a:rPr kumimoji="1" lang="en-US" altLang="zh-CN" dirty="0" smtClean="0">
                    <a:ea typeface="Cambria Math" charset="0"/>
                    <a:cs typeface="Cambria Math" charset="0"/>
                  </a:rPr>
                  <a:t>s</a:t>
                </a:r>
                <a:r>
                  <a:rPr kumimoji="1" lang="zh-CN" altLang="en-US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kumimoji="1" lang="en-US" altLang="zh-CN" dirty="0" smtClean="0">
                    <a:ea typeface="Cambria Math" charset="0"/>
                    <a:cs typeface="Cambria Math" charset="0"/>
                  </a:rPr>
                  <a:t>form</a:t>
                </a:r>
                <a:r>
                  <a:rPr kumimoji="1" lang="zh-CN" altLang="en-US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kumimoji="1" lang="en-US" altLang="zh-CN" dirty="0" smtClean="0">
                    <a:ea typeface="Cambria Math" charset="0"/>
                    <a:cs typeface="Cambria Math" charset="0"/>
                  </a:rPr>
                  <a:t>is</a:t>
                </a:r>
                <a:r>
                  <a:rPr kumimoji="1" lang="zh-CN" altLang="en-US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kumimoji="1" lang="en-US" altLang="zh-CN" dirty="0" smtClean="0">
                    <a:ea typeface="Cambria Math" charset="0"/>
                    <a:cs typeface="Cambria Math" charset="0"/>
                  </a:rPr>
                  <a:t>sometimes</a:t>
                </a:r>
                <a:r>
                  <a:rPr kumimoji="1" lang="zh-CN" altLang="en-US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kumimoji="1" lang="en-US" altLang="zh-CN" dirty="0" smtClean="0">
                    <a:ea typeface="Cambria Math" charset="0"/>
                    <a:cs typeface="Cambria Math" charset="0"/>
                  </a:rPr>
                  <a:t>complex.</a:t>
                </a:r>
                <a:r>
                  <a:rPr kumimoji="1" lang="zh-CN" altLang="en-US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kumimoji="1" lang="en-US" altLang="zh-CN" dirty="0" smtClean="0">
                    <a:ea typeface="Cambria Math" charset="0"/>
                    <a:cs typeface="Cambria Math" charset="0"/>
                  </a:rPr>
                  <a:t>Instead,</a:t>
                </a:r>
                <a:r>
                  <a:rPr kumimoji="1" lang="zh-CN" altLang="en-US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kumimoji="1" lang="en-US" altLang="zh-CN" dirty="0" smtClean="0">
                    <a:ea typeface="Cambria Math" charset="0"/>
                    <a:cs typeface="Cambria Math" charset="0"/>
                  </a:rPr>
                  <a:t>we</a:t>
                </a:r>
                <a:r>
                  <a:rPr kumimoji="1" lang="zh-CN" altLang="en-US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kumimoji="1" lang="en-US" altLang="zh-CN" dirty="0" smtClean="0">
                    <a:ea typeface="Cambria Math" charset="0"/>
                    <a:cs typeface="Cambria Math" charset="0"/>
                  </a:rPr>
                  <a:t>create</a:t>
                </a:r>
                <a:r>
                  <a:rPr kumimoji="1" lang="zh-CN" altLang="en-US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𝐾</m:t>
                    </m:r>
                  </m:oMath>
                </a14:m>
                <a:r>
                  <a:rPr kumimoji="1" lang="zh-CN" altLang="en-US" b="0" dirty="0" smtClean="0">
                    <a:ea typeface="Cambria Math" charset="0"/>
                    <a:cs typeface="Cambria Math" charset="0"/>
                  </a:rPr>
                  <a:t> </a:t>
                </a:r>
                <a:r>
                  <a:rPr kumimoji="1" lang="en-US" altLang="zh-CN" b="0" dirty="0" smtClean="0">
                    <a:ea typeface="Cambria Math" charset="0"/>
                    <a:cs typeface="Cambria Math" charset="0"/>
                  </a:rPr>
                  <a:t>directly</a:t>
                </a:r>
                <a:endParaRPr kumimoji="1" lang="en-US" altLang="zh-CN" b="0" dirty="0"/>
              </a:p>
              <a:p>
                <a:endParaRPr kumimoji="1" lang="zh-CN" altLang="en-US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6035"/>
                <a:ext cx="7886700" cy="4351338"/>
              </a:xfrm>
              <a:blipFill rotWithShape="0">
                <a:blip r:embed="rId2"/>
                <a:stretch>
                  <a:fillRect l="-77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Kernel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PCA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89843"/>
                <a:ext cx="7886700" cy="455215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kumimoji="1" lang="en-US" altLang="zh-CN" dirty="0" smtClean="0"/>
                  <a:t>Eigendecomposition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𝐾</m:t>
                    </m:r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r>
                      <a:rPr kumimoji="1" lang="en-US" altLang="zh-CN" i="1">
                        <a:latin typeface="Cambria Math" charset="0"/>
                      </a:rPr>
                      <m:t>𝑈</m:t>
                    </m:r>
                    <m:r>
                      <m:rPr>
                        <m:sty m:val="p"/>
                      </m:rPr>
                      <a:rPr kumimoji="1" lang="el-GR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Λ</m:t>
                    </m:r>
                    <m:sSup>
                      <m:sSup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𝑈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T</m:t>
                        </m:r>
                      </m:sup>
                    </m:sSup>
                  </m:oMath>
                </a14:m>
                <a:endParaRPr kumimoji="1" lang="en-US" altLang="zh-CN" dirty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Λ</m:t>
                    </m:r>
                    <m:r>
                      <a:rPr kumimoji="1" lang="en-US" altLang="zh-CN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charset="0"/>
                        <a:ea typeface="Cambria Math" charset="0"/>
                        <a:cs typeface="Cambria Math" charset="0"/>
                      </a:rPr>
                      <m:t>diag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…,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zh-CN" altLang="en-US"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≥⋯≥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1" i="0" smtClean="0">
                            <a:latin typeface="Cambria Math" charset="0"/>
                          </a:rPr>
                          <m:t>𝐯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box>
                      <m:boxPr>
                        <m:ctrlPr>
                          <a:rPr kumimoji="1" lang="mr-IN" altLang="zh-CN" b="0" i="1" smtClean="0">
                            <a:latin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1" lang="mr-IN" altLang="zh-C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1" lang="mr-IN" altLang="zh-CN" b="0" i="1" smtClean="0">
                                    <a:latin typeface="Cambria Math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box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charset="0"/>
                      </a:rPr>
                      <m:t>Φ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𝑋</m:t>
                        </m:r>
                      </m:e>
                    </m:d>
                    <m:sSub>
                      <m:sSubPr>
                        <m:ctrlPr>
                          <a:rPr kumimoji="1"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1" i="0" smtClean="0">
                            <a:latin typeface="Cambria Math" charset="0"/>
                          </a:rPr>
                          <m:t>𝐮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b="1" dirty="0" smtClean="0"/>
              </a:p>
              <a:p>
                <a:r>
                  <a:rPr lang="en-US" altLang="zh-CN" dirty="0" smtClean="0"/>
                  <a:t>Projection</a:t>
                </a:r>
                <a:endParaRPr lang="en-US" altLang="zh-CN" dirty="0"/>
              </a:p>
              <a:p>
                <a:pPr lvl="1"/>
                <a:r>
                  <a:rPr kumimoji="1" lang="en-US" altLang="zh-CN" dirty="0" smtClean="0"/>
                  <a:t>For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new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data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0" smtClean="0">
                        <a:latin typeface="Cambria Math" charset="0"/>
                      </a:rPr>
                      <m:t>𝐱</m:t>
                    </m:r>
                  </m:oMath>
                </a14:m>
                <a:r>
                  <a:rPr kumimoji="1" lang="zh-CN" altLang="en-US" b="1" dirty="0" smtClean="0"/>
                  <a:t> </a:t>
                </a:r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its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projection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onto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principal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components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is:</a:t>
                </a:r>
                <a:br>
                  <a:rPr kumimoji="1" lang="en-US" altLang="zh-CN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1" i="0" smtClean="0">
                            <a:latin typeface="Cambria Math" charset="0"/>
                          </a:rPr>
                          <m:t>𝐯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𝑇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charset="0"/>
                      </a:rPr>
                      <m:t>𝜙</m:t>
                    </m:r>
                    <m:d>
                      <m:dPr>
                        <m:ctrlPr>
                          <a:rPr kumimoji="1" lang="en-US" altLang="zh-CN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1" i="0" smtClean="0">
                            <a:latin typeface="Cambria Math" charset="0"/>
                          </a:rPr>
                          <m:t>𝐱</m:t>
                        </m:r>
                      </m:e>
                    </m:d>
                    <m:r>
                      <a:rPr kumimoji="1" lang="en-US" altLang="zh-CN" b="1" i="0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is-IS" altLang="zh-CN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box>
                              <m:boxPr>
                                <m:ctrlPr>
                                  <a:rPr kumimoji="1" lang="mr-IN" altLang="zh-CN" i="1">
                                    <a:latin typeface="Cambria Math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kumimoji="1" lang="mr-IN" altLang="zh-CN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i="1"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kumimoji="1" lang="mr-IN" altLang="zh-CN" i="1">
                                            <a:latin typeface="Cambria Math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i="1">
                                                <a:latin typeface="Cambria Math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i="1">
                                                <a:latin typeface="Cambria Math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den>
                                </m:f>
                              </m:e>
                            </m:box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𝑘𝑖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charset="0"/>
                          </a:rPr>
                          <m:t>𝜙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0" smtClean="0">
                                    <a:latin typeface="Cambria Math" charset="0"/>
                                  </a:rPr>
                                  <m:t>𝐱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charset="0"/>
                          </a:rPr>
                          <m:t>𝜙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0" smtClean="0">
                                    <a:latin typeface="Cambria Math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smtClean="0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kumimoji="1" lang="is-IS" altLang="zh-CN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box>
                                  <m:boxPr>
                                    <m:ctrlPr>
                                      <a:rPr kumimoji="1" lang="mr-IN" altLang="zh-CN" i="1">
                                        <a:latin typeface="Cambria Math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kumimoji="1" lang="mr-IN" altLang="zh-CN" i="1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1" lang="en-US" altLang="zh-CN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kumimoji="1" lang="mr-IN" altLang="zh-CN" i="1">
                                                <a:latin typeface="Cambria Math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i="1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i="1">
                                                    <a:latin typeface="Cambria Math" charset="0"/>
                                                  </a:rPr>
                                                  <m:t>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i="1">
                                                    <a:latin typeface="Cambria Math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rad>
                                      </m:den>
                                    </m:f>
                                  </m:e>
                                </m:box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𝑘𝑖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𝐾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zh-CN" b="1" i="0" smtClean="0">
                                <a:latin typeface="Cambria Math" charset="0"/>
                              </a:rPr>
                              <m:t>𝐱</m:t>
                            </m:r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0" smtClean="0">
                                    <a:latin typeface="Cambria Math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kumimoji="1" lang="en-US" altLang="zh-CN" i="1" dirty="0" smtClean="0"/>
              </a:p>
              <a:p>
                <a:pPr lvl="1"/>
                <a:endParaRPr kumimoji="1" lang="en-US" altLang="zh-CN" b="1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89843"/>
                <a:ext cx="7886700" cy="4552157"/>
              </a:xfrm>
              <a:blipFill rotWithShape="0">
                <a:blip r:embed="rId2"/>
                <a:stretch>
                  <a:fillRect l="-464" t="-2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5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10362" y="1284882"/>
                <a:ext cx="78867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kumimoji="1" lang="en-US" altLang="zh-CN" dirty="0" smtClean="0"/>
                  <a:t>Kernel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PCA</a:t>
                </a:r>
              </a:p>
              <a:p>
                <a:pPr lvl="1"/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powerful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method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to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find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nonlinear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patterns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zh-CN" altLang="en-US" b="0" dirty="0" smtClean="0"/>
                  <a:t> </a:t>
                </a:r>
                <a:r>
                  <a:rPr kumimoji="1" lang="en-US" altLang="zh-CN" b="0" dirty="0" smtClean="0"/>
                  <a:t>space</a:t>
                </a:r>
                <a:r>
                  <a:rPr kumimoji="1" lang="zh-CN" altLang="en-US" b="0" dirty="0" smtClean="0"/>
                  <a:t> </a:t>
                </a:r>
                <a:r>
                  <a:rPr kumimoji="1" lang="en-US" altLang="zh-CN" b="0" dirty="0" smtClean="0"/>
                  <a:t>complexity</a:t>
                </a:r>
                <a:r>
                  <a:rPr kumimoji="1" lang="zh-CN" altLang="en-US" b="0" dirty="0" smtClean="0"/>
                  <a:t> </a:t>
                </a:r>
                <a:r>
                  <a:rPr kumimoji="1" lang="en-US" altLang="zh-CN" b="0" dirty="0" smtClean="0"/>
                  <a:t>for</a:t>
                </a:r>
                <a:r>
                  <a:rPr kumimoji="1" lang="zh-CN" altLang="en-US" b="0" dirty="0" smtClean="0"/>
                  <a:t> </a:t>
                </a:r>
                <a:r>
                  <a:rPr kumimoji="1" lang="en-US" altLang="zh-CN" b="0" dirty="0" smtClean="0"/>
                  <a:t>storing</a:t>
                </a:r>
                <a:r>
                  <a:rPr kumimoji="1" lang="zh-CN" altLang="en-US" b="0" dirty="0" smtClean="0"/>
                  <a:t> </a:t>
                </a:r>
                <a:r>
                  <a:rPr kumimoji="1" lang="en-US" altLang="zh-CN" b="0" dirty="0" smtClean="0"/>
                  <a:t>kernel</a:t>
                </a:r>
                <a:r>
                  <a:rPr kumimoji="1" lang="zh-CN" altLang="en-US" b="0" dirty="0" smtClean="0"/>
                  <a:t> </a:t>
                </a:r>
                <a:r>
                  <a:rPr kumimoji="1" lang="en-US" altLang="zh-CN" b="0" dirty="0" smtClean="0"/>
                  <a:t>matrix</a:t>
                </a:r>
                <a:r>
                  <a:rPr kumimoji="1" lang="zh-CN" altLang="en-US" b="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𝐾</m:t>
                    </m:r>
                  </m:oMath>
                </a14:m>
                <a:endParaRPr kumimoji="1" lang="en-US" altLang="zh-CN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zh-CN" altLang="en-US" b="0" dirty="0" smtClean="0"/>
                  <a:t> </a:t>
                </a:r>
                <a:r>
                  <a:rPr kumimoji="1" lang="en-US" altLang="zh-CN" b="0" dirty="0" smtClean="0"/>
                  <a:t>time</a:t>
                </a:r>
                <a:r>
                  <a:rPr kumimoji="1" lang="zh-CN" altLang="en-US" b="0" dirty="0" smtClean="0"/>
                  <a:t> </a:t>
                </a:r>
                <a:r>
                  <a:rPr kumimoji="1" lang="en-US" altLang="zh-CN" b="0" dirty="0" smtClean="0"/>
                  <a:t>complexity</a:t>
                </a:r>
                <a:r>
                  <a:rPr kumimoji="1" lang="zh-CN" altLang="en-US" b="0" dirty="0" smtClean="0"/>
                  <a:t> </a:t>
                </a:r>
                <a:r>
                  <a:rPr kumimoji="1" lang="en-US" altLang="zh-CN" b="0" dirty="0" smtClean="0"/>
                  <a:t>for</a:t>
                </a:r>
                <a:r>
                  <a:rPr kumimoji="1" lang="zh-CN" altLang="en-US" b="0" dirty="0" smtClean="0"/>
                  <a:t> </a:t>
                </a:r>
                <a:r>
                  <a:rPr kumimoji="1" lang="en-US" altLang="zh-CN" b="0" dirty="0" err="1" smtClean="0"/>
                  <a:t>eigendecompositing</a:t>
                </a:r>
                <a:r>
                  <a:rPr kumimoji="1" lang="zh-CN" altLang="en-US" b="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𝐾</m:t>
                    </m:r>
                  </m:oMath>
                </a14:m>
                <a:endParaRPr kumimoji="1" lang="en-US" altLang="zh-CN" b="0" dirty="0" smtClean="0"/>
              </a:p>
              <a:p>
                <a:pPr lvl="1"/>
                <a:r>
                  <a:rPr kumimoji="1" lang="en-US" altLang="zh-CN" dirty="0" smtClean="0"/>
                  <a:t>Space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time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consuming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when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data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large</a:t>
                </a:r>
              </a:p>
              <a:p>
                <a:pPr lvl="1"/>
                <a:r>
                  <a:rPr kumimoji="1" lang="en-US" altLang="zh-CN" dirty="0" smtClean="0"/>
                  <a:t>Note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that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only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top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err="1" smtClean="0"/>
                  <a:t>eigensystems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𝐾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are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used</a:t>
                </a:r>
                <a:r>
                  <a:rPr kumimoji="1" lang="zh-CN" altLang="en-US" dirty="0" smtClean="0"/>
                  <a:t> </a:t>
                </a:r>
                <a:endParaRPr kumimoji="1" lang="en-US" altLang="zh-CN" dirty="0" smtClean="0"/>
              </a:p>
              <a:p>
                <a:pPr lvl="1"/>
                <a:r>
                  <a:rPr kumimoji="1" lang="en-US" altLang="zh-CN" dirty="0" smtClean="0"/>
                  <a:t>This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observation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gives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us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chances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to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reduce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space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time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complexities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Kernel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PCA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0362" y="1284882"/>
                <a:ext cx="7886700" cy="4351338"/>
              </a:xfrm>
              <a:blipFill rotWithShape="0">
                <a:blip r:embed="rId2"/>
                <a:stretch>
                  <a:fillRect l="-618" t="-2101" b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Stochastic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Optimization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74594"/>
                <a:ext cx="7886700" cy="471529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kumimoji="1" lang="en-US" altLang="zh-CN" dirty="0" smtClean="0"/>
                  <a:t>Stochastic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Optimization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altLang="zh-CN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altLang="zh-CN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altLang="zh-CN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>
                                  <a:latin typeface="Cambria Math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𝑓</m:t>
                          </m:r>
                          <m:r>
                            <a:rPr lang="en-US" altLang="zh-CN" b="1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b="1">
                              <a:latin typeface="Cambria Math" charset="0"/>
                            </a:rPr>
                            <m:t>𝐰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gradient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oracle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that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produces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stochastic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gradient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0" smtClean="0">
                        <a:latin typeface="Cambria Math" charset="0"/>
                      </a:rPr>
                      <m:t>𝐨</m:t>
                    </m:r>
                    <m:r>
                      <a:rPr kumimoji="1" lang="en-US" altLang="zh-CN" b="1" i="0" smtClean="0">
                        <a:latin typeface="Cambria Math" charset="0"/>
                      </a:rPr>
                      <m:t>(</m:t>
                    </m:r>
                    <m:r>
                      <a:rPr kumimoji="1" lang="en-US" altLang="zh-CN" b="0" i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CN" b="1" i="0" smtClean="0">
                        <a:latin typeface="Cambria Math" charset="0"/>
                      </a:rPr>
                      <m:t>)</m:t>
                    </m:r>
                  </m:oMath>
                </a14:m>
                <a:endParaRPr kumimoji="1" lang="en-US" altLang="zh-CN" b="1" dirty="0" smtClean="0"/>
              </a:p>
              <a:p>
                <a:pPr marL="457200" lvl="1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b="1" i="0" smtClean="0">
                              <a:latin typeface="Cambria Math" charset="0"/>
                            </a:rPr>
                            <m:t>𝐨</m:t>
                          </m:r>
                          <m:d>
                            <m:dPr>
                              <m:ctrlPr>
                                <a:rPr kumimoji="1" lang="en-US" altLang="zh-CN" b="1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0" smtClean="0">
                                  <a:latin typeface="Cambria Math" charset="0"/>
                                </a:rPr>
                                <m:t>𝐰</m:t>
                              </m:r>
                            </m:e>
                          </m:d>
                        </m:e>
                      </m:d>
                      <m:r>
                        <a:rPr kumimoji="1" lang="en-US" altLang="zh-CN" b="1" i="0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0" smtClean="0">
                          <a:latin typeface="Cambria Math" charset="0"/>
                        </a:rPr>
                        <m:t>𝛻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𝑓</m:t>
                      </m:r>
                      <m:r>
                        <a:rPr kumimoji="1" lang="en-US" altLang="zh-CN" b="1" i="0" smtClean="0">
                          <a:latin typeface="Cambria Math" charset="0"/>
                        </a:rPr>
                        <m:t>(</m:t>
                      </m:r>
                      <m:r>
                        <a:rPr kumimoji="1" lang="en-US" altLang="zh-CN" b="1" i="0" smtClean="0">
                          <a:latin typeface="Cambria Math" charset="0"/>
                        </a:rPr>
                        <m:t>𝐰</m:t>
                      </m:r>
                      <m:r>
                        <a:rPr kumimoji="1" lang="en-US" altLang="zh-CN" b="1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CN" b="1" dirty="0" smtClean="0"/>
              </a:p>
              <a:p>
                <a:pPr lvl="1">
                  <a:lnSpc>
                    <a:spcPct val="120000"/>
                  </a:lnSpc>
                  <a:buFont typeface="Wingdings" charset="2"/>
                  <a:buChar char="n"/>
                </a:pPr>
                <a:r>
                  <a:rPr kumimoji="1" lang="en-US" altLang="zh-CN" dirty="0" smtClean="0"/>
                  <a:t>Stochastic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Gradient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Descent(SGD)</a:t>
                </a:r>
              </a:p>
              <a:p>
                <a:pPr marL="457200" lvl="1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1" i="0" smtClean="0"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1" i="0" smtClean="0"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1">
                          <a:latin typeface="Cambria Math" charset="0"/>
                        </a:rPr>
                        <m:t>𝐨</m:t>
                      </m:r>
                      <m:d>
                        <m:dPr>
                          <m:ctrlPr>
                            <a:rPr kumimoji="1" lang="en-US" altLang="zh-CN" b="1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>
                                  <a:latin typeface="Cambria Math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i="1" dirty="0" smtClean="0"/>
              </a:p>
              <a:p>
                <a:r>
                  <a:rPr kumimoji="1" lang="en-US" altLang="zh-CN" dirty="0" smtClean="0"/>
                  <a:t>Stochastic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Composite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Optimization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altLang="zh-CN" i="1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mr-IN" altLang="zh-CN" i="1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mr-IN" altLang="zh-CN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>
                                  <a:latin typeface="Cambria Math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𝑓</m:t>
                          </m:r>
                          <m:r>
                            <a:rPr lang="en-US" altLang="zh-CN" b="1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b="1">
                              <a:latin typeface="Cambria Math" charset="0"/>
                            </a:rPr>
                            <m:t>𝐰</m:t>
                          </m:r>
                          <m:r>
                            <a:rPr lang="en-US" altLang="zh-CN" i="1">
                              <a:latin typeface="Cambria Math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1" i="1" smtClean="0">
                          <a:latin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  <m:r>
                        <a:rPr lang="en-US" altLang="zh-CN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b="1">
                          <a:latin typeface="Cambria Math" charset="0"/>
                        </a:rPr>
                        <m:t>𝐰</m:t>
                      </m:r>
                      <m:r>
                        <a:rPr lang="en-US" altLang="zh-CN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 smtClean="0"/>
              </a:p>
              <a:p>
                <a:pPr lvl="1">
                  <a:lnSpc>
                    <a:spcPct val="120000"/>
                  </a:lnSpc>
                  <a:buFont typeface="Wingdings" charset="2"/>
                  <a:buChar char="n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possibly</a:t>
                </a:r>
                <a:r>
                  <a:rPr kumimoji="1" lang="zh-CN" altLang="en-US" dirty="0" smtClean="0"/>
                  <a:t> </a:t>
                </a:r>
                <a:r>
                  <a:rPr lang="en-US" altLang="zh-CN" dirty="0" smtClean="0"/>
                  <a:t>non-differentiable 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  <a:buFont typeface="Wingdings" charset="2"/>
                  <a:buChar char="n"/>
                </a:pPr>
                <a:r>
                  <a:rPr lang="en-US" altLang="zh-CN" dirty="0"/>
                  <a:t>Stochastic Proximal Gradient Descent (SPGD) 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1">
                              <a:latin typeface="Cambria Math" charset="0"/>
                            </a:rPr>
                            <m:t>𝐰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</a:rPr>
                            <m:t>𝑡</m:t>
                          </m:r>
                          <m:r>
                            <a:rPr kumimoji="1" lang="en-US" altLang="zh-CN" i="1">
                              <a:latin typeface="Cambria Math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mr-IN" altLang="zh-CN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kumimoji="1" lang="mr-IN" altLang="zh-CN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zh-CN" b="1" i="0" smtClean="0">
                                  <a:latin typeface="Cambria Math" charset="0"/>
                                </a:rPr>
                                <m:t>𝐰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box>
                                <m:boxPr>
                                  <m:ctrlPr>
                                    <a:rPr lang="mr-IN" altLang="zh-CN" i="1" smtClean="0">
                                      <a:latin typeface="Cambria Math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mr-IN" altLang="zh-CN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>
                                      <a:latin typeface="Cambria Math" charset="0"/>
                                    </a:rPr>
                                    <m:t>𝐰</m:t>
                                  </m:r>
                                  <m:r>
                                    <a:rPr lang="en-US" altLang="zh-CN" b="1">
                                      <a:latin typeface="Cambria Math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1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>
                                              <a:latin typeface="Cambria Math" charset="0"/>
                                            </a:rPr>
                                            <m:t>𝐰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b="1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kumimoji="1" lang="en-US" altLang="zh-CN" b="1">
                                          <a:latin typeface="Cambria Math" charset="0"/>
                                        </a:rPr>
                                        <m:t>𝐨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b="1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1">
                                                  <a:latin typeface="Cambria Math" charset="0"/>
                                                </a:rPr>
                                                <m:t>𝐰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i="1">
                                                  <a:latin typeface="Cambria Math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Ω</m:t>
                          </m:r>
                          <m:r>
                            <a:rPr lang="en-US" altLang="zh-CN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zh-CN" b="1">
                              <a:latin typeface="Cambria Math" charset="0"/>
                            </a:rPr>
                            <m:t>𝐰</m:t>
                          </m:r>
                          <m:r>
                            <a:rPr lang="en-US" altLang="zh-CN"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en-US" altLang="zh-CN" b="1" dirty="0"/>
                            <m:t> </m:t>
                          </m:r>
                        </m:e>
                      </m:fun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74594"/>
                <a:ext cx="7886700" cy="4715297"/>
              </a:xfrm>
              <a:blipFill rotWithShape="0">
                <a:blip r:embed="rId2"/>
                <a:stretch>
                  <a:fillRect l="-464" t="-2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5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MDA Themes v04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BE5B0927-178B-554C-883E-DC4E95BFDA51}" vid="{05EA7D8C-C501-C24A-B0CE-CD40F310355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LAMDA</Template>
  <TotalTime>714</TotalTime>
  <Words>926</Words>
  <Application>Microsoft Macintosh PowerPoint</Application>
  <PresentationFormat>全屏显示(4:3)</PresentationFormat>
  <Paragraphs>141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Comic Sans MS</vt:lpstr>
      <vt:lpstr>DengXian</vt:lpstr>
      <vt:lpstr>Impact</vt:lpstr>
      <vt:lpstr>Mangal</vt:lpstr>
      <vt:lpstr>Times New Roman</vt:lpstr>
      <vt:lpstr>Wingdings</vt:lpstr>
      <vt:lpstr>宋体</vt:lpstr>
      <vt:lpstr>LAMDA Themes v04</vt:lpstr>
      <vt:lpstr>Stochastic Optimization for Kernel PCA</vt:lpstr>
      <vt:lpstr>Outline</vt:lpstr>
      <vt:lpstr>Principal Component Analysis</vt:lpstr>
      <vt:lpstr>Kernel PCA</vt:lpstr>
      <vt:lpstr>Kernel PCA</vt:lpstr>
      <vt:lpstr>Kernel function</vt:lpstr>
      <vt:lpstr>Kernel PCA</vt:lpstr>
      <vt:lpstr>Motivation</vt:lpstr>
      <vt:lpstr>Stochastic Optimization</vt:lpstr>
      <vt:lpstr>Outline</vt:lpstr>
      <vt:lpstr>Reformulation</vt:lpstr>
      <vt:lpstr>Reformulation</vt:lpstr>
      <vt:lpstr>Algorithm</vt:lpstr>
      <vt:lpstr>Algorithm</vt:lpstr>
      <vt:lpstr>Analysis</vt:lpstr>
      <vt:lpstr>Outline</vt:lpstr>
      <vt:lpstr>Experiments</vt:lpstr>
      <vt:lpstr>Experiments</vt:lpstr>
      <vt:lpstr>Experiments</vt:lpstr>
      <vt:lpstr>Outline</vt:lpstr>
      <vt:lpstr>Conclusion</vt:lpstr>
      <vt:lpstr>Thank you!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Optimization for Kernel PCA</dc:title>
  <dc:creator>Nathaniel Wei</dc:creator>
  <cp:lastModifiedBy>Nathaniel Wei</cp:lastModifiedBy>
  <cp:revision>99</cp:revision>
  <dcterms:created xsi:type="dcterms:W3CDTF">2017-05-21T10:49:54Z</dcterms:created>
  <dcterms:modified xsi:type="dcterms:W3CDTF">2017-06-01T01:48:00Z</dcterms:modified>
</cp:coreProperties>
</file>