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5752" y="457198"/>
            <a:ext cx="6344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双调欧几里得旅行商问题</a:t>
            </a:r>
            <a:endParaRPr lang="en-US" altLang="zh-CN" sz="3200" b="1" noProof="1" smtClean="0"/>
          </a:p>
          <a:p>
            <a:r>
              <a:rPr lang="en-US" altLang="zh-CN" sz="2400" b="1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Traveling-salesman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15562" y="1934308"/>
            <a:ext cx="103412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问题描述：给出平面上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</a:t>
            </a:r>
            <a:r>
              <a:rPr lang="zh-CN" altLang="en-US" sz="2400" b="1" dirty="0" smtClean="0"/>
              <a:t>横坐标互不相同的点，</a:t>
            </a:r>
            <a:r>
              <a:rPr lang="zh-CN" altLang="en-US" sz="2400" dirty="0"/>
              <a:t>现</a:t>
            </a:r>
            <a:r>
              <a:rPr lang="zh-CN" altLang="en-US" sz="2400" dirty="0" smtClean="0"/>
              <a:t>要求找一条</a:t>
            </a:r>
            <a:r>
              <a:rPr lang="zh-CN" altLang="en-US" sz="2400" b="1" dirty="0" smtClean="0"/>
              <a:t>最短</a:t>
            </a:r>
            <a:r>
              <a:rPr lang="zh-CN" altLang="en-US" sz="2400" dirty="0" smtClean="0"/>
              <a:t>的往返</a:t>
            </a:r>
            <a:endParaRPr lang="en-US" altLang="zh-CN" sz="2400" dirty="0" smtClean="0"/>
          </a:p>
          <a:p>
            <a:r>
              <a:rPr lang="zh-CN" altLang="en-US" sz="2400" dirty="0" smtClean="0"/>
              <a:t>路径，从最左边的点开始，每次只能走</a:t>
            </a:r>
            <a:r>
              <a:rPr lang="zh-CN" altLang="en-US" sz="2400" b="1" dirty="0" smtClean="0"/>
              <a:t>横坐标严格递增</a:t>
            </a:r>
            <a:r>
              <a:rPr lang="zh-CN" altLang="en-US" sz="2400" dirty="0" smtClean="0"/>
              <a:t>的点最后到达最右边</a:t>
            </a:r>
            <a:endParaRPr lang="en-US" altLang="zh-CN" sz="2400" dirty="0" smtClean="0"/>
          </a:p>
          <a:p>
            <a:r>
              <a:rPr lang="zh-CN" altLang="en-US" sz="2400" dirty="0" smtClean="0"/>
              <a:t>的点，再沿</a:t>
            </a:r>
            <a:r>
              <a:rPr lang="zh-CN" altLang="en-US" sz="2400" b="1" dirty="0" smtClean="0"/>
              <a:t>横坐标严格递减</a:t>
            </a:r>
            <a:r>
              <a:rPr lang="zh-CN" altLang="en-US" sz="2400" dirty="0" smtClean="0"/>
              <a:t>的顺序走回最左边的点。要求每个点</a:t>
            </a:r>
            <a:r>
              <a:rPr lang="zh-CN" altLang="en-US" sz="2400" b="1" dirty="0" smtClean="0"/>
              <a:t>只能且必须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经过一次</a:t>
            </a:r>
            <a:r>
              <a:rPr lang="zh-CN" altLang="en-US" sz="2400" dirty="0" smtClean="0"/>
              <a:t>，且</a:t>
            </a:r>
            <a:r>
              <a:rPr lang="zh-CN" altLang="en-US" sz="2400" b="1" dirty="0" smtClean="0"/>
              <a:t>路径不能交叉</a:t>
            </a:r>
            <a:r>
              <a:rPr lang="zh-CN" altLang="en-US" sz="2400" dirty="0" smtClean="0"/>
              <a:t>。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29" y="3760176"/>
            <a:ext cx="3045802" cy="236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484632"/>
            <a:ext cx="9601200" cy="1485900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72768"/>
            <a:ext cx="9601200" cy="50109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个点按横坐标从小到大排序，编号为</a:t>
            </a:r>
            <a:r>
              <a:rPr lang="en-US" altLang="zh-CN" dirty="0" smtClean="0"/>
              <a:t>1….n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O(n^2)</a:t>
            </a:r>
            <a:r>
              <a:rPr lang="zh-CN" altLang="en-US" dirty="0" smtClean="0"/>
              <a:t>处理任意两个点距离</a:t>
            </a:r>
            <a:r>
              <a:rPr lang="en-US" altLang="zh-CN" dirty="0" smtClean="0"/>
              <a:t>d[i][j]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、预处理</a:t>
            </a:r>
            <a:r>
              <a:rPr lang="en-US" altLang="zh-CN" dirty="0" smtClean="0"/>
              <a:t>judge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O(n^2)</a:t>
            </a:r>
            <a:r>
              <a:rPr lang="zh-CN" altLang="en-US" dirty="0" smtClean="0"/>
              <a:t>，通过两重循环，</a:t>
            </a:r>
            <a:r>
              <a:rPr lang="en-US" altLang="zh-CN" dirty="0" smtClean="0"/>
              <a:t>judge[i][j]</a:t>
            </a:r>
            <a:r>
              <a:rPr lang="zh-CN" altLang="en-US" dirty="0" smtClean="0"/>
              <a:t>表示第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个点和第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个点的连线会不会将</a:t>
            </a:r>
            <a:r>
              <a:rPr lang="en-US" altLang="zh-CN" dirty="0" smtClean="0"/>
              <a:t>i+1,…,j-1</a:t>
            </a:r>
            <a:r>
              <a:rPr lang="zh-CN" altLang="en-US" dirty="0" smtClean="0"/>
              <a:t>这些点切成两边。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/>
              <a:t>、递归（或递推）求解</a:t>
            </a:r>
            <a:r>
              <a:rPr lang="en-US" altLang="zh-CN" dirty="0"/>
              <a:t>dp</a:t>
            </a:r>
            <a:r>
              <a:rPr lang="zh-CN" altLang="en-US" dirty="0"/>
              <a:t>。</a:t>
            </a:r>
            <a:r>
              <a:rPr lang="en-US" altLang="zh-CN" dirty="0"/>
              <a:t>dp[i][j]</a:t>
            </a:r>
            <a:r>
              <a:rPr lang="zh-CN" altLang="en-US" dirty="0"/>
              <a:t>表示从最左边的点</a:t>
            </a:r>
            <a:r>
              <a:rPr lang="en-US" altLang="zh-CN" dirty="0"/>
              <a:t>1</a:t>
            </a:r>
            <a:r>
              <a:rPr lang="zh-CN" altLang="en-US" dirty="0"/>
              <a:t>走两条</a:t>
            </a:r>
            <a:r>
              <a:rPr lang="zh-CN" altLang="en-US" b="1" dirty="0"/>
              <a:t>不相交</a:t>
            </a:r>
            <a:r>
              <a:rPr lang="zh-CN" altLang="en-US" dirty="0"/>
              <a:t>，</a:t>
            </a:r>
            <a:r>
              <a:rPr lang="zh-CN" altLang="en-US" b="1" dirty="0"/>
              <a:t>横坐标严格递增</a:t>
            </a:r>
            <a:r>
              <a:rPr lang="zh-CN" altLang="en-US" dirty="0"/>
              <a:t>的路径，下面一条到达</a:t>
            </a:r>
            <a:r>
              <a:rPr lang="en-US" altLang="zh-CN" dirty="0"/>
              <a:t>i</a:t>
            </a:r>
            <a:r>
              <a:rPr lang="zh-CN" altLang="en-US" dirty="0"/>
              <a:t>，上面一条到达</a:t>
            </a:r>
            <a:r>
              <a:rPr lang="en-US" altLang="zh-CN" dirty="0"/>
              <a:t>j</a:t>
            </a:r>
            <a:r>
              <a:rPr lang="zh-CN" altLang="en-US" dirty="0"/>
              <a:t>且经过</a:t>
            </a:r>
            <a:r>
              <a:rPr lang="en-US" altLang="zh-CN" dirty="0"/>
              <a:t>1…i…j</a:t>
            </a:r>
            <a:r>
              <a:rPr lang="zh-CN" altLang="en-US" dirty="0"/>
              <a:t>中所有点</a:t>
            </a:r>
            <a:r>
              <a:rPr lang="zh-CN" altLang="en-US" b="1" dirty="0"/>
              <a:t>有且仅有一次</a:t>
            </a:r>
            <a:r>
              <a:rPr lang="zh-CN" altLang="en-US" dirty="0"/>
              <a:t>的</a:t>
            </a:r>
            <a:r>
              <a:rPr lang="zh-CN" altLang="en-US" b="1" dirty="0"/>
              <a:t>最短</a:t>
            </a:r>
            <a:r>
              <a:rPr lang="zh-CN" altLang="en-US" dirty="0"/>
              <a:t>路径。则可写出转移方程（不妨设</a:t>
            </a:r>
            <a:r>
              <a:rPr lang="en-US" altLang="zh-CN" dirty="0"/>
              <a:t>i&lt;j</a:t>
            </a:r>
            <a:r>
              <a:rPr lang="zh-CN" altLang="en-US" dirty="0"/>
              <a:t>，</a:t>
            </a:r>
            <a:r>
              <a:rPr lang="en-US" altLang="zh-CN" dirty="0"/>
              <a:t>i&gt;1</a:t>
            </a:r>
            <a:r>
              <a:rPr lang="zh-CN" altLang="en-US" dirty="0"/>
              <a:t>且</a:t>
            </a:r>
            <a:r>
              <a:rPr lang="en-US" altLang="zh-CN" dirty="0"/>
              <a:t>j&gt;1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dp[i</a:t>
            </a:r>
            <a:r>
              <a:rPr lang="en-US" altLang="zh-CN" dirty="0"/>
              <a:t>][j]=min( dp[i-1][j]+d[i-1][i] </a:t>
            </a:r>
            <a:r>
              <a:rPr lang="zh-CN" altLang="en-US" dirty="0"/>
              <a:t>，</a:t>
            </a:r>
            <a:r>
              <a:rPr lang="en-US" altLang="zh-CN" dirty="0"/>
              <a:t>judge[i-1][j] ? dp[i][i-1]+d[i-1][j] : </a:t>
            </a:r>
            <a:r>
              <a:rPr lang="en-US" altLang="zh-CN" noProof="1"/>
              <a:t>inf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初始状态</a:t>
            </a:r>
            <a:r>
              <a:rPr lang="en-US" altLang="zh-CN" dirty="0" smtClean="0"/>
              <a:t>dp[1][</a:t>
            </a:r>
            <a:r>
              <a:rPr lang="en-US" altLang="zh-CN" dirty="0"/>
              <a:t>i</a:t>
            </a:r>
            <a:r>
              <a:rPr lang="en-US" altLang="zh-CN" dirty="0" smtClean="0"/>
              <a:t>]=dp[i][1]=sum_{k=1….i-1}d[k][k+1]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转移时间复杂度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，状态数</a:t>
            </a:r>
            <a:r>
              <a:rPr lang="en-US" altLang="zh-CN" dirty="0" smtClean="0"/>
              <a:t>O(n^2)</a:t>
            </a:r>
            <a:r>
              <a:rPr lang="zh-CN" altLang="en-US" dirty="0" smtClean="0"/>
              <a:t>，总复杂度</a:t>
            </a:r>
            <a:r>
              <a:rPr lang="en-US" altLang="zh-CN" dirty="0" smtClean="0"/>
              <a:t>O(n^2)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最后的答案是</a:t>
            </a:r>
            <a:r>
              <a:rPr lang="en-US" altLang="zh-CN" dirty="0" smtClean="0"/>
              <a:t>dp[n][n]</a:t>
            </a:r>
            <a:r>
              <a:rPr lang="zh-CN" altLang="en-US" dirty="0" smtClean="0"/>
              <a:t>。（或者</a:t>
            </a:r>
            <a:r>
              <a:rPr lang="en-US" altLang="zh-CN" dirty="0" smtClean="0"/>
              <a:t>dp[n-1][n]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dp[n][n-1]</a:t>
            </a:r>
            <a:r>
              <a:rPr lang="zh-CN" altLang="en-US" dirty="0" smtClean="0"/>
              <a:t>里面取最大再加</a:t>
            </a:r>
            <a:r>
              <a:rPr lang="en-US" altLang="zh-CN" dirty="0" smtClean="0"/>
              <a:t>d[n-1][n]</a:t>
            </a:r>
            <a:r>
              <a:rPr lang="zh-CN" altLang="en-US" dirty="0" smtClean="0"/>
              <a:t>也行）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64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544" y="2679192"/>
            <a:ext cx="9601200" cy="1485900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7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欧几里得旅行商问题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44162"/>
            <a:ext cx="9601200" cy="3581400"/>
          </a:xfrm>
        </p:spPr>
        <p:txBody>
          <a:bodyPr/>
          <a:lstStyle/>
          <a:p>
            <a:r>
              <a:rPr lang="zh-CN" altLang="en-US" dirty="0" smtClean="0"/>
              <a:t>给平面上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个点，要求找出最短的</a:t>
            </a:r>
            <a:r>
              <a:rPr lang="zh-CN" altLang="en-US" b="1" dirty="0" smtClean="0"/>
              <a:t>闭合回路，</a:t>
            </a:r>
            <a:r>
              <a:rPr lang="zh-CN" altLang="en-US" dirty="0" smtClean="0"/>
              <a:t>经过每个点</a:t>
            </a:r>
            <a:r>
              <a:rPr lang="zh-CN" altLang="en-US" b="1" dirty="0" smtClean="0"/>
              <a:t>有且仅有一次。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dirty="0" smtClean="0"/>
              <a:t>（旅行商问题：给一个图，每条边有边权，找一条最短路径经过每个点有且仅有一次）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40" y="2171700"/>
            <a:ext cx="23336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0924" y="773723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欧几里得旅行商问题是</a:t>
            </a:r>
            <a:r>
              <a:rPr lang="en-US" altLang="zh-CN" sz="2800" dirty="0" smtClean="0"/>
              <a:t>NP-hard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但是存在</a:t>
            </a:r>
            <a:r>
              <a:rPr lang="en-US" altLang="zh-CN" sz="2800" dirty="0"/>
              <a:t>PTAS(Polynomial-time approximation </a:t>
            </a:r>
            <a:r>
              <a:rPr lang="en-US" altLang="zh-CN" sz="2800" dirty="0" smtClean="0"/>
              <a:t>scheme</a:t>
            </a:r>
          </a:p>
          <a:p>
            <a:endParaRPr lang="en-US" altLang="zh-CN" sz="2800" dirty="0"/>
          </a:p>
          <a:p>
            <a:r>
              <a:rPr lang="zh-CN" altLang="en-US" sz="2800" dirty="0"/>
              <a:t>双</a:t>
            </a:r>
            <a:r>
              <a:rPr lang="zh-CN" altLang="en-US" sz="2800" dirty="0" smtClean="0"/>
              <a:t>调欧几里得旅行商问题简化了很多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24759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30924" y="773723"/>
            <a:ext cx="9601200" cy="74734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问题实际上是把点分成上下两份</a:t>
            </a:r>
            <a:endParaRPr lang="en-US" altLang="zh-CN" sz="2800" dirty="0" smtClean="0"/>
          </a:p>
        </p:txBody>
      </p:sp>
      <p:sp>
        <p:nvSpPr>
          <p:cNvPr id="5" name="椭圆 4"/>
          <p:cNvSpPr/>
          <p:nvPr/>
        </p:nvSpPr>
        <p:spPr>
          <a:xfrm>
            <a:off x="2294793" y="2036888"/>
            <a:ext cx="134672" cy="11889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029809" y="1362810"/>
            <a:ext cx="134672" cy="11889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82662" y="2110157"/>
            <a:ext cx="134672" cy="11889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649916" y="1688126"/>
            <a:ext cx="134672" cy="11889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663355" y="2168773"/>
            <a:ext cx="134672" cy="11889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522786" y="2544715"/>
            <a:ext cx="134672" cy="11889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377353" y="3550367"/>
            <a:ext cx="134672" cy="11889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518847" y="2498087"/>
            <a:ext cx="134672" cy="11889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04189" y="3539847"/>
            <a:ext cx="134672" cy="11889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endCxn id="7" idx="3"/>
          </p:cNvCxnSpPr>
          <p:nvPr/>
        </p:nvCxnSpPr>
        <p:spPr>
          <a:xfrm flipV="1">
            <a:off x="2435469" y="1464290"/>
            <a:ext cx="1614062" cy="578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7" idx="5"/>
            <a:endCxn id="8" idx="1"/>
          </p:cNvCxnSpPr>
          <p:nvPr/>
        </p:nvCxnSpPr>
        <p:spPr>
          <a:xfrm>
            <a:off x="4144759" y="1464290"/>
            <a:ext cx="757625" cy="663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9" idx="3"/>
          </p:cNvCxnSpPr>
          <p:nvPr/>
        </p:nvCxnSpPr>
        <p:spPr>
          <a:xfrm flipV="1">
            <a:off x="5002737" y="1789606"/>
            <a:ext cx="1666901" cy="3424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9" idx="6"/>
            <a:endCxn id="10" idx="1"/>
          </p:cNvCxnSpPr>
          <p:nvPr/>
        </p:nvCxnSpPr>
        <p:spPr>
          <a:xfrm>
            <a:off x="6784588" y="1747572"/>
            <a:ext cx="1898489" cy="438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3" idx="6"/>
            <a:endCxn id="10" idx="3"/>
          </p:cNvCxnSpPr>
          <p:nvPr/>
        </p:nvCxnSpPr>
        <p:spPr>
          <a:xfrm flipV="1">
            <a:off x="7653519" y="2270253"/>
            <a:ext cx="1029558" cy="287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6"/>
            <a:endCxn id="12" idx="3"/>
          </p:cNvCxnSpPr>
          <p:nvPr/>
        </p:nvCxnSpPr>
        <p:spPr>
          <a:xfrm>
            <a:off x="4338861" y="3599293"/>
            <a:ext cx="2058214" cy="52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2" idx="6"/>
            <a:endCxn id="13" idx="3"/>
          </p:cNvCxnSpPr>
          <p:nvPr/>
        </p:nvCxnSpPr>
        <p:spPr>
          <a:xfrm flipV="1">
            <a:off x="6512025" y="2599567"/>
            <a:ext cx="1026544" cy="1010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1" idx="5"/>
            <a:endCxn id="14" idx="1"/>
          </p:cNvCxnSpPr>
          <p:nvPr/>
        </p:nvCxnSpPr>
        <p:spPr>
          <a:xfrm>
            <a:off x="3637736" y="2646195"/>
            <a:ext cx="586175" cy="911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5" idx="5"/>
            <a:endCxn id="11" idx="1"/>
          </p:cNvCxnSpPr>
          <p:nvPr/>
        </p:nvCxnSpPr>
        <p:spPr>
          <a:xfrm>
            <a:off x="2409743" y="2138368"/>
            <a:ext cx="1132765" cy="423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4009207" y="4050464"/>
            <a:ext cx="134672" cy="11889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2274191" y="4724542"/>
            <a:ext cx="134672" cy="11889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4862060" y="4797811"/>
            <a:ext cx="134672" cy="11889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629314" y="4375780"/>
            <a:ext cx="134672" cy="11889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8642753" y="4856427"/>
            <a:ext cx="134672" cy="11889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3502184" y="5232369"/>
            <a:ext cx="134672" cy="11889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6356751" y="6238021"/>
            <a:ext cx="134672" cy="11889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7498245" y="5185741"/>
            <a:ext cx="134672" cy="11889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4183587" y="6227501"/>
            <a:ext cx="134672" cy="11889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/>
          <p:nvPr/>
        </p:nvCxnSpPr>
        <p:spPr>
          <a:xfrm flipV="1">
            <a:off x="2414868" y="4163034"/>
            <a:ext cx="1546006" cy="568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endCxn id="95" idx="1"/>
          </p:cNvCxnSpPr>
          <p:nvPr/>
        </p:nvCxnSpPr>
        <p:spPr>
          <a:xfrm>
            <a:off x="4129283" y="4163038"/>
            <a:ext cx="752499" cy="652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endCxn id="96" idx="3"/>
          </p:cNvCxnSpPr>
          <p:nvPr/>
        </p:nvCxnSpPr>
        <p:spPr>
          <a:xfrm flipV="1">
            <a:off x="4982135" y="4477260"/>
            <a:ext cx="1666901" cy="3424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6" idx="6"/>
            <a:endCxn id="100" idx="1"/>
          </p:cNvCxnSpPr>
          <p:nvPr/>
        </p:nvCxnSpPr>
        <p:spPr>
          <a:xfrm>
            <a:off x="6763986" y="4435226"/>
            <a:ext cx="753981" cy="767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9" idx="6"/>
            <a:endCxn id="97" idx="3"/>
          </p:cNvCxnSpPr>
          <p:nvPr/>
        </p:nvCxnSpPr>
        <p:spPr>
          <a:xfrm flipV="1">
            <a:off x="6491423" y="4957907"/>
            <a:ext cx="2171052" cy="1339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01" idx="6"/>
            <a:endCxn id="99" idx="3"/>
          </p:cNvCxnSpPr>
          <p:nvPr/>
        </p:nvCxnSpPr>
        <p:spPr>
          <a:xfrm>
            <a:off x="4318259" y="6286947"/>
            <a:ext cx="2058214" cy="52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97" idx="2"/>
            <a:endCxn id="100" idx="7"/>
          </p:cNvCxnSpPr>
          <p:nvPr/>
        </p:nvCxnSpPr>
        <p:spPr>
          <a:xfrm flipH="1">
            <a:off x="7613195" y="4915873"/>
            <a:ext cx="1029558" cy="287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98" idx="5"/>
            <a:endCxn id="101" idx="1"/>
          </p:cNvCxnSpPr>
          <p:nvPr/>
        </p:nvCxnSpPr>
        <p:spPr>
          <a:xfrm>
            <a:off x="3617134" y="5333849"/>
            <a:ext cx="586175" cy="911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94" idx="5"/>
            <a:endCxn id="98" idx="1"/>
          </p:cNvCxnSpPr>
          <p:nvPr/>
        </p:nvCxnSpPr>
        <p:spPr>
          <a:xfrm>
            <a:off x="2389141" y="4826022"/>
            <a:ext cx="1132765" cy="423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9146641" y="3452450"/>
            <a:ext cx="2749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*横坐标互不相同，先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按横坐标排一个全序，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然后再来做</a:t>
            </a:r>
            <a:r>
              <a:rPr lang="en-US" altLang="zh-CN" sz="2000" b="1" dirty="0" smtClean="0"/>
              <a:t>dp</a:t>
            </a:r>
            <a:endParaRPr lang="zh-CN" altLang="en-US" sz="2000" b="1" dirty="0"/>
          </a:p>
        </p:txBody>
      </p:sp>
      <p:sp>
        <p:nvSpPr>
          <p:cNvPr id="40" name="椭圆 39"/>
          <p:cNvSpPr/>
          <p:nvPr/>
        </p:nvSpPr>
        <p:spPr>
          <a:xfrm>
            <a:off x="4037717" y="1368409"/>
            <a:ext cx="134672" cy="11889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2302701" y="2042487"/>
            <a:ext cx="134672" cy="11889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890570" y="2115756"/>
            <a:ext cx="134672" cy="11889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657824" y="1693725"/>
            <a:ext cx="134672" cy="11889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671263" y="2174372"/>
            <a:ext cx="134672" cy="11889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530694" y="2550314"/>
            <a:ext cx="134672" cy="11889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385261" y="3555966"/>
            <a:ext cx="134672" cy="11889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526755" y="2503686"/>
            <a:ext cx="134672" cy="11889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212097" y="3545446"/>
            <a:ext cx="134672" cy="11889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71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40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9" grpId="0" animBg="1"/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9520" y="894080"/>
            <a:ext cx="9601200" cy="3581400"/>
          </a:xfrm>
        </p:spPr>
        <p:txBody>
          <a:bodyPr/>
          <a:lstStyle/>
          <a:p>
            <a:r>
              <a:rPr lang="zh-CN" altLang="en-US" dirty="0" smtClean="0"/>
              <a:t>所以我们有了一个</a:t>
            </a:r>
            <a:r>
              <a:rPr lang="en-US" altLang="zh-CN" dirty="0" smtClean="0"/>
              <a:t>O(2^n)</a:t>
            </a:r>
            <a:r>
              <a:rPr lang="zh-CN" altLang="en-US" dirty="0" smtClean="0"/>
              <a:t>的算法</a:t>
            </a:r>
            <a:endParaRPr lang="en-US" altLang="zh-CN" dirty="0" smtClean="0"/>
          </a:p>
          <a:p>
            <a:r>
              <a:rPr lang="zh-CN" altLang="en-US" dirty="0" smtClean="0"/>
              <a:t>枚举每一个点是在上方还是在下方</a:t>
            </a:r>
            <a:endParaRPr lang="en-US" altLang="zh-CN" dirty="0" smtClean="0"/>
          </a:p>
          <a:p>
            <a:r>
              <a:rPr lang="zh-CN" altLang="en-US" dirty="0" smtClean="0"/>
              <a:t>显然搜索空间有重复计算，下面考虑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46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2329961" y="1052147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064977" y="378069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917830" y="1125416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685084" y="703385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698523" y="1184032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557954" y="1559974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412521" y="2565626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554015" y="1513346"/>
            <a:ext cx="140677" cy="13188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239357" y="2555106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28" idx="6"/>
            <a:endCxn id="25" idx="3"/>
          </p:cNvCxnSpPr>
          <p:nvPr/>
        </p:nvCxnSpPr>
        <p:spPr>
          <a:xfrm flipV="1">
            <a:off x="7694692" y="1296603"/>
            <a:ext cx="1024433" cy="282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7408942" y="1349824"/>
            <a:ext cx="430823" cy="43961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39" idx="5"/>
          </p:cNvCxnSpPr>
          <p:nvPr/>
        </p:nvCxnSpPr>
        <p:spPr>
          <a:xfrm>
            <a:off x="7776672" y="1725059"/>
            <a:ext cx="848582" cy="560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839200" y="242667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假设已经确定其为下方的点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2450036" y="499434"/>
            <a:ext cx="1614941" cy="630380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164450" y="499434"/>
            <a:ext cx="753380" cy="654090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5017303" y="824750"/>
            <a:ext cx="1667781" cy="368076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805159" y="778122"/>
            <a:ext cx="1893364" cy="434018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359432" y="2629843"/>
            <a:ext cx="2053089" cy="57148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6532596" y="1634711"/>
            <a:ext cx="1021419" cy="1005652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657427" y="1681339"/>
            <a:ext cx="581930" cy="901875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429434" y="1173512"/>
            <a:ext cx="1128520" cy="414570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716562" y="28750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待确定的边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2335966" y="4390183"/>
            <a:ext cx="134672" cy="11889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4070982" y="3716105"/>
            <a:ext cx="134672" cy="11889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4923835" y="4463452"/>
            <a:ext cx="134672" cy="11889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6691089" y="4041421"/>
            <a:ext cx="134672" cy="11889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8704528" y="4522068"/>
            <a:ext cx="134672" cy="11889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3563959" y="4898010"/>
            <a:ext cx="134672" cy="11889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6418526" y="5903662"/>
            <a:ext cx="134672" cy="11889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7560020" y="4851382"/>
            <a:ext cx="134672" cy="11889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4245362" y="5893142"/>
            <a:ext cx="134672" cy="11889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6530288" y="3881058"/>
            <a:ext cx="430823" cy="43961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6835556" y="36392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104" name="椭圆 103"/>
          <p:cNvSpPr/>
          <p:nvPr/>
        </p:nvSpPr>
        <p:spPr>
          <a:xfrm>
            <a:off x="6700884" y="4041421"/>
            <a:ext cx="134672" cy="11889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4" idx="5"/>
            <a:endCxn id="85" idx="2"/>
          </p:cNvCxnSpPr>
          <p:nvPr/>
        </p:nvCxnSpPr>
        <p:spPr>
          <a:xfrm>
            <a:off x="6815834" y="4142901"/>
            <a:ext cx="1888694" cy="438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椭圆 110"/>
          <p:cNvSpPr/>
          <p:nvPr/>
        </p:nvSpPr>
        <p:spPr>
          <a:xfrm>
            <a:off x="6418526" y="5912649"/>
            <a:ext cx="134672" cy="11889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4772756" y="4289266"/>
            <a:ext cx="430823" cy="43961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96175" y="39161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？？？</a:t>
            </a:r>
            <a:endParaRPr lang="zh-CN" altLang="en-US" dirty="0"/>
          </a:p>
        </p:txBody>
      </p:sp>
      <p:cxnSp>
        <p:nvCxnSpPr>
          <p:cNvPr id="118" name="直接连接符 117"/>
          <p:cNvCxnSpPr>
            <a:stCxn id="83" idx="6"/>
            <a:endCxn id="88" idx="2"/>
          </p:cNvCxnSpPr>
          <p:nvPr/>
        </p:nvCxnSpPr>
        <p:spPr>
          <a:xfrm>
            <a:off x="5058507" y="4522898"/>
            <a:ext cx="2501513" cy="38793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11" idx="0"/>
            <a:endCxn id="104" idx="4"/>
          </p:cNvCxnSpPr>
          <p:nvPr/>
        </p:nvCxnSpPr>
        <p:spPr>
          <a:xfrm flipV="1">
            <a:off x="6485862" y="4160312"/>
            <a:ext cx="282358" cy="1752337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34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/>
      <p:bldP spid="52" grpId="0"/>
      <p:bldP spid="81" grpId="0" animBg="1"/>
      <p:bldP spid="82" grpId="0" animBg="1"/>
      <p:bldP spid="83" grpId="0" animBg="1"/>
      <p:bldP spid="84" grpId="0" animBg="1"/>
      <p:bldP spid="84" grpId="1" animBg="1"/>
      <p:bldP spid="85" grpId="0" animBg="1"/>
      <p:bldP spid="85" grpId="1" animBg="1"/>
      <p:bldP spid="86" grpId="0" animBg="1"/>
      <p:bldP spid="87" grpId="0" animBg="1"/>
      <p:bldP spid="87" grpId="1" animBg="1"/>
      <p:bldP spid="88" grpId="0" animBg="1"/>
      <p:bldP spid="89" grpId="0" animBg="1"/>
      <p:bldP spid="100" grpId="0" animBg="1"/>
      <p:bldP spid="100" grpId="1" animBg="1"/>
      <p:bldP spid="101" grpId="0"/>
      <p:bldP spid="101" grpId="1"/>
      <p:bldP spid="104" grpId="0" animBg="1"/>
      <p:bldP spid="111" grpId="0" animBg="1"/>
      <p:bldP spid="112" grpId="0" animBg="1"/>
      <p:bldP spid="1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6119" y="280651"/>
            <a:ext cx="9601200" cy="3581400"/>
          </a:xfrm>
        </p:spPr>
        <p:txBody>
          <a:bodyPr/>
          <a:lstStyle/>
          <a:p>
            <a:r>
              <a:rPr lang="en-US" altLang="zh-CN" dirty="0" smtClean="0"/>
              <a:t>dp[i][j]</a:t>
            </a:r>
            <a:r>
              <a:rPr lang="zh-CN" altLang="en-US" dirty="0" smtClean="0"/>
              <a:t>表示从最左边的起点开始，走</a:t>
            </a:r>
            <a:r>
              <a:rPr lang="zh-CN" altLang="en-US" dirty="0"/>
              <a:t>下</a:t>
            </a:r>
            <a:r>
              <a:rPr lang="zh-CN" altLang="en-US" dirty="0" smtClean="0"/>
              <a:t>面的路到第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个点，走上面的路到第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</a:t>
            </a:r>
            <a:r>
              <a:rPr lang="zh-CN" altLang="en-US" dirty="0" smtClean="0"/>
              <a:t>点，且经过</a:t>
            </a:r>
            <a:r>
              <a:rPr lang="en-US" altLang="zh-CN" dirty="0" smtClean="0"/>
              <a:t>min(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之前的点有且只有一次需要</a:t>
            </a:r>
            <a:r>
              <a:rPr lang="zh-CN" altLang="en-US" dirty="0" smtClean="0"/>
              <a:t>的最短路径长度（且规定</a:t>
            </a:r>
            <a:r>
              <a:rPr lang="en-US" altLang="zh-CN" dirty="0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之间的点已经被走过）。</a:t>
            </a:r>
            <a:endParaRPr lang="en-US" altLang="zh-CN" dirty="0" smtClean="0"/>
          </a:p>
          <a:p>
            <a:r>
              <a:rPr lang="zh-CN" altLang="en-US" dirty="0" smtClean="0"/>
              <a:t>看起来是个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的转移，</a:t>
            </a:r>
            <a:r>
              <a:rPr lang="en-US" altLang="zh-CN" dirty="0" smtClean="0"/>
              <a:t>O(n^2)</a:t>
            </a:r>
            <a:r>
              <a:rPr lang="zh-CN" altLang="en-US" dirty="0" smtClean="0"/>
              <a:t>的状态数，总复杂度</a:t>
            </a:r>
            <a:r>
              <a:rPr lang="en-US" altLang="zh-CN" dirty="0" smtClean="0"/>
              <a:t>O(n^2)</a:t>
            </a:r>
          </a:p>
          <a:p>
            <a:r>
              <a:rPr lang="zh-CN" altLang="en-US" dirty="0" smtClean="0"/>
              <a:t>想想怎么转移</a:t>
            </a:r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2409092" y="3083170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144108" y="2409092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996961" y="3156439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764215" y="2734408"/>
            <a:ext cx="140677" cy="13188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777654" y="3215055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637085" y="3590997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91652" y="4596649"/>
            <a:ext cx="140677" cy="13188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633146" y="3544369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318488" y="4586129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313688" y="5296944"/>
            <a:ext cx="9601200" cy="161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如果</a:t>
            </a:r>
            <a:r>
              <a:rPr lang="en-US" altLang="zh-CN" dirty="0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是相邻的两个点，则转移非常简单</a:t>
            </a:r>
            <a:endParaRPr lang="en-US" altLang="zh-CN" dirty="0" smtClean="0"/>
          </a:p>
          <a:p>
            <a:r>
              <a:rPr lang="zh-CN" altLang="en-US" dirty="0" smtClean="0"/>
              <a:t>考虑前一个点是选为上方的点还是下方的点，利用</a:t>
            </a:r>
            <a:r>
              <a:rPr lang="en-US" altLang="zh-CN" dirty="0" smtClean="0"/>
              <a:t>dp[i-1][j]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dp[i][i-1]</a:t>
            </a:r>
          </a:p>
          <a:p>
            <a:r>
              <a:rPr lang="en-US" altLang="zh-CN" dirty="0" smtClean="0"/>
              <a:t>dp[i][j]=min(dp[i-1][j]+d[i-1][i]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dp[i][i-1]+d[i-1][j])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644052" y="458612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006685" y="252163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12112165" y="2687908"/>
            <a:ext cx="430823" cy="43961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2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5" grpId="0"/>
      <p:bldP spid="27" grpId="0"/>
      <p:bldP spid="28" grpId="0" animBg="1"/>
      <p:bldP spid="2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7300" y="3276600"/>
            <a:ext cx="9601200" cy="279501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中间有其他的点？</a:t>
            </a:r>
            <a:endParaRPr lang="en-US" altLang="zh-CN" dirty="0" smtClean="0"/>
          </a:p>
          <a:p>
            <a:r>
              <a:rPr lang="zh-CN" altLang="en-US" dirty="0" smtClean="0"/>
              <a:t>不妨设</a:t>
            </a:r>
            <a:r>
              <a:rPr lang="en-US" altLang="zh-CN" dirty="0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中较小（左）的点为</a:t>
            </a:r>
            <a:r>
              <a:rPr lang="en-US" altLang="zh-CN" dirty="0" smtClean="0"/>
              <a:t>i,</a:t>
            </a:r>
            <a:r>
              <a:rPr lang="zh-CN" altLang="en-US" dirty="0" smtClean="0"/>
              <a:t>，显然中间这些点不可能是和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同色的，只有可能是和</a:t>
            </a:r>
            <a:r>
              <a:rPr lang="en-US" altLang="zh-CN" dirty="0" smtClean="0"/>
              <a:t>i</a:t>
            </a:r>
            <a:r>
              <a:rPr lang="zh-CN" altLang="en-US" dirty="0" smtClean="0"/>
              <a:t>同色的</a:t>
            </a:r>
            <a:endParaRPr lang="en-US" altLang="zh-CN" dirty="0" smtClean="0"/>
          </a:p>
          <a:p>
            <a:r>
              <a:rPr lang="en-US" altLang="zh-CN" dirty="0" smtClean="0"/>
              <a:t>i-1</a:t>
            </a:r>
            <a:r>
              <a:rPr lang="zh-CN" altLang="en-US" dirty="0" smtClean="0"/>
              <a:t>可以是上方的点吗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需要判断两个点的连线会不会</a:t>
            </a:r>
            <a:r>
              <a:rPr lang="zh-CN" altLang="en-US" b="1" dirty="0" smtClean="0"/>
              <a:t>将中间的点分成两块</a:t>
            </a:r>
            <a:endParaRPr lang="en-US" altLang="zh-CN" b="1" dirty="0" smtClean="0"/>
          </a:p>
          <a:p>
            <a:r>
              <a:rPr lang="zh-CN" altLang="en-US" dirty="0" smtClean="0"/>
              <a:t>可以预处理，</a:t>
            </a:r>
            <a:r>
              <a:rPr lang="en-US" altLang="zh-CN" dirty="0" smtClean="0"/>
              <a:t>judge[i][j]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的连线会不会将</a:t>
            </a:r>
            <a:r>
              <a:rPr lang="en-US" altLang="zh-CN" dirty="0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之间的点分成两块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690446" y="1113694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50184" y="679522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750613" y="470055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45569" y="764932"/>
            <a:ext cx="140677" cy="13188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059008" y="1245579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18439" y="1621521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773006" y="2627173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914500" y="1574893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99842" y="2616653"/>
            <a:ext cx="140677" cy="13188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06461" y="256387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288039" y="55216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758558" y="470055"/>
            <a:ext cx="140677" cy="13188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773006" y="2628143"/>
            <a:ext cx="140677" cy="13188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endCxn id="16" idx="3"/>
          </p:cNvCxnSpPr>
          <p:nvPr/>
        </p:nvCxnSpPr>
        <p:spPr>
          <a:xfrm flipV="1">
            <a:off x="4740519" y="582626"/>
            <a:ext cx="1038641" cy="2044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6" idx="5"/>
            <a:endCxn id="17" idx="1"/>
          </p:cNvCxnSpPr>
          <p:nvPr/>
        </p:nvCxnSpPr>
        <p:spPr>
          <a:xfrm>
            <a:off x="5878633" y="582626"/>
            <a:ext cx="914975" cy="20648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5" idx="6"/>
            <a:endCxn id="7" idx="1"/>
          </p:cNvCxnSpPr>
          <p:nvPr/>
        </p:nvCxnSpPr>
        <p:spPr>
          <a:xfrm>
            <a:off x="4490861" y="745465"/>
            <a:ext cx="2575310" cy="38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224553" y="553507"/>
            <a:ext cx="430823" cy="43961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2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6" grpId="0" animBg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690446" y="1113694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50184" y="679522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750613" y="470055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45569" y="764932"/>
            <a:ext cx="140677" cy="13188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059008" y="1245579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18439" y="1621521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773006" y="2627173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914500" y="1574893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99842" y="2616653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288039" y="55216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758558" y="470055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773006" y="2628143"/>
            <a:ext cx="140677" cy="1318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16" idx="0"/>
          </p:cNvCxnSpPr>
          <p:nvPr/>
        </p:nvCxnSpPr>
        <p:spPr>
          <a:xfrm flipV="1">
            <a:off x="6843345" y="872418"/>
            <a:ext cx="272562" cy="17557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708597" y="902650"/>
            <a:ext cx="2346254" cy="1758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5" idx="6"/>
            <a:endCxn id="7" idx="3"/>
          </p:cNvCxnSpPr>
          <p:nvPr/>
        </p:nvCxnSpPr>
        <p:spPr>
          <a:xfrm>
            <a:off x="5899235" y="535998"/>
            <a:ext cx="1166936" cy="341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6"/>
            <a:endCxn id="7" idx="3"/>
          </p:cNvCxnSpPr>
          <p:nvPr/>
        </p:nvCxnSpPr>
        <p:spPr>
          <a:xfrm flipV="1">
            <a:off x="4059116" y="877503"/>
            <a:ext cx="3007055" cy="8099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482703" y="279280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331325" y="279280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526921" y="168746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434926" y="23260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35" name="内容占位符 2"/>
          <p:cNvSpPr txBox="1">
            <a:spLocks/>
          </p:cNvSpPr>
          <p:nvPr/>
        </p:nvSpPr>
        <p:spPr>
          <a:xfrm>
            <a:off x="1292173" y="3372161"/>
            <a:ext cx="9601200" cy="2393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对于每一个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，从右往左枚举</a:t>
            </a:r>
            <a:r>
              <a:rPr lang="en-US" altLang="zh-CN" dirty="0" smtClean="0"/>
              <a:t>i</a:t>
            </a:r>
            <a:r>
              <a:rPr lang="zh-CN" altLang="en-US" dirty="0" smtClean="0"/>
              <a:t>，记录</a:t>
            </a:r>
            <a:r>
              <a:rPr lang="en-US" altLang="zh-CN" dirty="0" smtClean="0"/>
              <a:t>i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的斜率，更新到目前为止斜率的最大值和最小值。</a:t>
            </a:r>
            <a:endParaRPr lang="en-US" altLang="zh-CN" dirty="0" smtClean="0"/>
          </a:p>
          <a:p>
            <a:r>
              <a:rPr lang="zh-CN" altLang="en-US" dirty="0" smtClean="0"/>
              <a:t>如果当前的</a:t>
            </a:r>
            <a:r>
              <a:rPr lang="en-US" altLang="zh-CN" dirty="0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的连线被夹在前面枚举过的最大值和最小值之间，那么说明</a:t>
            </a:r>
            <a:r>
              <a:rPr lang="en-US" altLang="zh-CN" dirty="0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将中间的点分成了两块。</a:t>
            </a:r>
            <a:endParaRPr lang="en-US" altLang="zh-CN" dirty="0" smtClean="0"/>
          </a:p>
          <a:p>
            <a:r>
              <a:rPr lang="en-US" altLang="zh-CN" dirty="0" smtClean="0"/>
              <a:t>O(n^2)</a:t>
            </a:r>
            <a:r>
              <a:rPr lang="zh-CN" altLang="en-US" dirty="0" smtClean="0"/>
              <a:t>的预处理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401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/>
      <p:bldP spid="32" grpId="1"/>
      <p:bldP spid="33" grpId="0"/>
      <p:bldP spid="34" grpId="0"/>
      <p:bldP spid="34" grpId="1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311</TotalTime>
  <Words>720</Words>
  <Application>Microsoft Office PowerPoint</Application>
  <PresentationFormat>宽屏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华文楷体</vt:lpstr>
      <vt:lpstr>Franklin Gothic Book</vt:lpstr>
      <vt:lpstr>Times New Roman</vt:lpstr>
      <vt:lpstr>Crop</vt:lpstr>
      <vt:lpstr>PowerPoint 演示文稿</vt:lpstr>
      <vt:lpstr>欧几里得旅行商问题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Charizard</dc:creator>
  <cp:lastModifiedBy>Charizard</cp:lastModifiedBy>
  <cp:revision>18</cp:revision>
  <dcterms:created xsi:type="dcterms:W3CDTF">2018-09-16T01:28:16Z</dcterms:created>
  <dcterms:modified xsi:type="dcterms:W3CDTF">2018-09-16T12:53:43Z</dcterms:modified>
</cp:coreProperties>
</file>