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353" r:id="rId4"/>
    <p:sldId id="338" r:id="rId5"/>
    <p:sldId id="340" r:id="rId6"/>
    <p:sldId id="367" r:id="rId7"/>
    <p:sldId id="368" r:id="rId8"/>
    <p:sldId id="369" r:id="rId9"/>
    <p:sldId id="370" r:id="rId10"/>
    <p:sldId id="354" r:id="rId11"/>
    <p:sldId id="372" r:id="rId12"/>
    <p:sldId id="373" r:id="rId13"/>
    <p:sldId id="374" r:id="rId14"/>
    <p:sldId id="375" r:id="rId15"/>
    <p:sldId id="377" r:id="rId16"/>
    <p:sldId id="376" r:id="rId17"/>
    <p:sldId id="379" r:id="rId18"/>
    <p:sldId id="380" r:id="rId19"/>
    <p:sldId id="381" r:id="rId20"/>
    <p:sldId id="382" r:id="rId21"/>
    <p:sldId id="355" r:id="rId22"/>
    <p:sldId id="386" r:id="rId23"/>
    <p:sldId id="385" r:id="rId24"/>
    <p:sldId id="383" r:id="rId25"/>
    <p:sldId id="384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8"/>
    <p:restoredTop sz="94631"/>
  </p:normalViewPr>
  <p:slideViewPr>
    <p:cSldViewPr snapToGrid="0" snapToObjects="1">
      <p:cViewPr varScale="1">
        <p:scale>
          <a:sx n="103" d="100"/>
          <a:sy n="103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1D91-6CDF-BC43-82A1-613BC97C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07033-34BA-A548-913B-84EA2C89D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263D-CFEB-964A-A1B5-D5F31E1E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A66E-ABD9-B74E-B0FE-E87D230D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FBFB5-FE60-EF49-A542-B6C6D1BF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C6E3-3154-0646-8D52-A8F36155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759DC-AEF1-5747-84F1-259110CF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FED4-355C-9843-B1BA-118F0529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2933-84B7-3448-B63C-3596F668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96AF-2A1D-3A46-AC71-2D4EA239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7CBCA-2A13-1F45-9EB9-278B1C5A5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31C70-4531-F749-96CC-6A0D63C69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473C-1A5B-EB4F-B47A-77308AAD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3F3D2-E1F5-A646-AF78-DA29F80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FA38-55CF-4B4A-9461-B5FD6E01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3693-5648-0140-9716-0F0324BA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BA82-F041-2C40-9CCC-719B566C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312D-B739-8B4A-B435-9B50D7CD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0F7E-207E-EA4C-9EB2-6601F65B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F15D-9AD7-884D-93FD-D288ACFB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E4FF-B4C6-294C-B99A-DFDECF57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5DD4F-0A8F-A44F-B1D1-851BB3C2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291C-290F-2A46-A656-B403630D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1189-2A98-6A4C-A451-B639A4B2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7826-ADA6-494E-AB3A-8AB87186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CF73-1AA1-A94C-A87E-198289D7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F46C-BFBE-0347-BDF8-65866FDF8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ACB17-9291-504B-9A4F-5BBF469E6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FC1E9-3A64-9A4E-B4B0-A45DF595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BA76-981F-5549-946D-FB3072EB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3B21-9DCD-7F41-A96B-EFD159E4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A3D6-7E10-A740-88E2-375EF9B0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39754-B35C-AE46-B605-9C0979FA5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0A4A-1E10-294C-BA9A-6A1BB0DB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7DCFF-9E44-8A4C-A75A-C9C4F8E4E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4F48E-7C9F-3A4D-A357-26F628E6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EFA77-05E1-1347-90FA-04BAEBB9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7D6BC-845A-4A48-A1EE-C14AA85F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B9234-2FF3-2E4F-B538-F89B542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3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BC16-EC2E-2A42-A738-C9DEC7AC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672F5-1F4A-6640-9567-28DBEAD6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8C227-7247-454D-8C71-2D137D2D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30427-7DF6-EB40-925C-88007DFF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55DDB-D6CB-DF48-972A-401E93D8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3782D-EF35-3543-BC02-F47B4BC3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E5E2E-275C-F342-9029-03069359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4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36C9-0DD1-5A40-800F-070955B7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D155-6CE5-9B40-9148-D4EC3E94E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DBC7F-29E4-A842-830A-BAF0483E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2501-BAA0-714A-8016-BA0F368A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B37A-A12D-3E4B-8BB4-CB1E50E4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1B82-32A8-B846-BFD1-92300A39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089-03E8-CA45-B184-A7B1D9BE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D3159-8E75-0542-8365-EBA602E54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D67F7-06C0-8A4B-8C20-56807A8D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C1F7-4B28-8C48-932E-447A0246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F7E1-C63A-D94D-89D0-F01187C5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DAF74-38DB-6443-A511-B9EC851F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76B62-2ABC-4A44-AD1B-6D74E395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225C-00F4-BA4F-8C26-558679BA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EC3B-D2A5-9D45-B097-B10821A8F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DADE-79B4-C748-BDC4-4EBA2A84E7E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E7CE-2647-7F45-9448-1953694E4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59A0-24B4-0E4D-A3E4-ADB236C4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BA36-8FA7-3B46-BDCE-F2CB4FD9F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592" y="753883"/>
            <a:ext cx="6583135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5E9FD65-8337-AD48-9F2A-A9FB7FD1DACA}"/>
              </a:ext>
            </a:extLst>
          </p:cNvPr>
          <p:cNvSpPr txBox="1">
            <a:spLocks/>
          </p:cNvSpPr>
          <p:nvPr/>
        </p:nvSpPr>
        <p:spPr>
          <a:xfrm>
            <a:off x="1420969" y="2202286"/>
            <a:ext cx="3666186" cy="939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9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passing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EBC26-1912-D54A-BF75-A7C2865BA2F2}"/>
              </a:ext>
            </a:extLst>
          </p:cNvPr>
          <p:cNvSpPr/>
          <p:nvPr/>
        </p:nvSpPr>
        <p:spPr>
          <a:xfrm>
            <a:off x="936170" y="1900900"/>
            <a:ext cx="10206191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function’s parameters are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corresponding arguments.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initialization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the same way as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initialization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DF0501-5D01-F94A-B74F-0090B1844D62}"/>
              </a:ext>
            </a:extLst>
          </p:cNvPr>
          <p:cNvSpPr/>
          <p:nvPr/>
        </p:nvSpPr>
        <p:spPr>
          <a:xfrm>
            <a:off x="995209" y="3446241"/>
            <a:ext cx="943330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Passing by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BB7EC-2A5B-0D40-AA41-E2FB79DEF451}"/>
              </a:ext>
            </a:extLst>
          </p:cNvPr>
          <p:cNvSpPr txBox="1"/>
          <p:nvPr/>
        </p:nvSpPr>
        <p:spPr>
          <a:xfrm>
            <a:off x="1238402" y="4464082"/>
            <a:ext cx="2524597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fact(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v);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0A9326F-C22C-9E4F-96E1-E69AD2F48F80}"/>
              </a:ext>
            </a:extLst>
          </p:cNvPr>
          <p:cNvGrpSpPr/>
          <p:nvPr/>
        </p:nvGrpSpPr>
        <p:grpSpPr>
          <a:xfrm>
            <a:off x="5260844" y="4287210"/>
            <a:ext cx="5450699" cy="1428397"/>
            <a:chOff x="5015916" y="4200172"/>
            <a:chExt cx="5450699" cy="14283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FABD1F-98C4-384D-83F5-E279C9739970}"/>
                </a:ext>
              </a:extLst>
            </p:cNvPr>
            <p:cNvSpPr/>
            <p:nvPr/>
          </p:nvSpPr>
          <p:spPr>
            <a:xfrm>
              <a:off x="6270171" y="4211676"/>
              <a:ext cx="3197069" cy="14168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68B50853-6EA6-2844-95A6-5E1A4DEBA16C}"/>
                </a:ext>
              </a:extLst>
            </p:cNvPr>
            <p:cNvSpPr/>
            <p:nvPr/>
          </p:nvSpPr>
          <p:spPr>
            <a:xfrm>
              <a:off x="5030062" y="4742741"/>
              <a:ext cx="734517" cy="615176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3BD943E-46DE-4242-A9CA-8B989E4570ED}"/>
                </a:ext>
              </a:extLst>
            </p:cNvPr>
            <p:cNvCxnSpPr>
              <a:cxnSpLocks/>
            </p:cNvCxnSpPr>
            <p:nvPr/>
          </p:nvCxnSpPr>
          <p:spPr>
            <a:xfrm>
              <a:off x="5910944" y="5034427"/>
              <a:ext cx="604156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BB80EB-D88A-9B4D-9F4B-4D284D689FBB}"/>
                </a:ext>
              </a:extLst>
            </p:cNvPr>
            <p:cNvCxnSpPr>
              <a:cxnSpLocks/>
            </p:cNvCxnSpPr>
            <p:nvPr/>
          </p:nvCxnSpPr>
          <p:spPr>
            <a:xfrm>
              <a:off x="9016570" y="5034427"/>
              <a:ext cx="584628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E7923D-D913-6548-BF78-596B722131FD}"/>
                </a:ext>
              </a:extLst>
            </p:cNvPr>
            <p:cNvSpPr/>
            <p:nvPr/>
          </p:nvSpPr>
          <p:spPr>
            <a:xfrm>
              <a:off x="9774918" y="4796390"/>
              <a:ext cx="502024" cy="502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27365A-32B6-2746-B7DF-5913B7DB9662}"/>
                </a:ext>
              </a:extLst>
            </p:cNvPr>
            <p:cNvSpPr txBox="1"/>
            <p:nvPr/>
          </p:nvSpPr>
          <p:spPr>
            <a:xfrm>
              <a:off x="9541385" y="4205972"/>
              <a:ext cx="925230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808278-78A6-644E-9C22-3957A68DA00F}"/>
                </a:ext>
              </a:extLst>
            </p:cNvPr>
            <p:cNvCxnSpPr>
              <a:cxnSpLocks/>
            </p:cNvCxnSpPr>
            <p:nvPr/>
          </p:nvCxnSpPr>
          <p:spPr>
            <a:xfrm>
              <a:off x="7529483" y="5050329"/>
              <a:ext cx="667459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1C820B-626A-D448-841E-E971F110C444}"/>
                </a:ext>
              </a:extLst>
            </p:cNvPr>
            <p:cNvSpPr/>
            <p:nvPr/>
          </p:nvSpPr>
          <p:spPr>
            <a:xfrm>
              <a:off x="8378156" y="4800331"/>
              <a:ext cx="502024" cy="502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D4EDB0-15C0-CA48-873E-F5B1247E3DF6}"/>
                </a:ext>
              </a:extLst>
            </p:cNvPr>
            <p:cNvSpPr txBox="1"/>
            <p:nvPr/>
          </p:nvSpPr>
          <p:spPr>
            <a:xfrm>
              <a:off x="8115300" y="4211676"/>
              <a:ext cx="1191988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86260A-48D8-7548-9BDC-6171F1F85CCE}"/>
                </a:ext>
              </a:extLst>
            </p:cNvPr>
            <p:cNvSpPr txBox="1"/>
            <p:nvPr/>
          </p:nvSpPr>
          <p:spPr>
            <a:xfrm>
              <a:off x="5015916" y="4200173"/>
              <a:ext cx="1072525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6C3266-17D3-3248-944F-C573ABF90CFC}"/>
                </a:ext>
              </a:extLst>
            </p:cNvPr>
            <p:cNvSpPr txBox="1"/>
            <p:nvPr/>
          </p:nvSpPr>
          <p:spPr>
            <a:xfrm>
              <a:off x="6409867" y="4200172"/>
              <a:ext cx="1435342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 err="1">
                  <a:solidFill>
                    <a:srgbClr val="C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solidFill>
                    <a:srgbClr val="C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 v = n;</a:t>
              </a: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F76C0705-F97C-A74F-9399-6901605BC2E8}"/>
                </a:ext>
              </a:extLst>
            </p:cNvPr>
            <p:cNvSpPr/>
            <p:nvPr/>
          </p:nvSpPr>
          <p:spPr>
            <a:xfrm>
              <a:off x="6686143" y="4742741"/>
              <a:ext cx="734517" cy="615176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3C43A5-9047-E947-8999-7813AF513CF6}"/>
                </a:ext>
              </a:extLst>
            </p:cNvPr>
            <p:cNvSpPr txBox="1"/>
            <p:nvPr/>
          </p:nvSpPr>
          <p:spPr>
            <a:xfrm>
              <a:off x="8863354" y="5129906"/>
              <a:ext cx="847158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AD7F982-B212-2345-A3AF-574F0497233B}"/>
              </a:ext>
            </a:extLst>
          </p:cNvPr>
          <p:cNvSpPr txBox="1"/>
          <p:nvPr/>
        </p:nvSpPr>
        <p:spPr>
          <a:xfrm>
            <a:off x="1238402" y="5055994"/>
            <a:ext cx="2850920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r = fact(n);</a:t>
            </a:r>
          </a:p>
        </p:txBody>
      </p:sp>
    </p:spTree>
    <p:extLst>
      <p:ext uri="{BB962C8B-B14F-4D97-AF65-F5344CB8AC3E}">
        <p14:creationId xmlns:p14="http://schemas.microsoft.com/office/powerpoint/2010/main" val="60742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passing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BB7EC-2A5B-0D40-AA41-E2FB79DEF451}"/>
              </a:ext>
            </a:extLst>
          </p:cNvPr>
          <p:cNvSpPr txBox="1"/>
          <p:nvPr/>
        </p:nvSpPr>
        <p:spPr>
          <a:xfrm>
            <a:off x="988735" y="3428426"/>
            <a:ext cx="3554833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diameter(Graph g);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D7F982-B212-2345-A3AF-574F0497233B}"/>
              </a:ext>
            </a:extLst>
          </p:cNvPr>
          <p:cNvSpPr txBox="1"/>
          <p:nvPr/>
        </p:nvSpPr>
        <p:spPr>
          <a:xfrm>
            <a:off x="987826" y="4196938"/>
            <a:ext cx="3534398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Graph gr;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d = diameter(gr);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DEEBF7-0DEF-F64C-98DD-0252ADB7BEE9}"/>
              </a:ext>
            </a:extLst>
          </p:cNvPr>
          <p:cNvSpPr/>
          <p:nvPr/>
        </p:nvSpPr>
        <p:spPr>
          <a:xfrm>
            <a:off x="868094" y="2032506"/>
            <a:ext cx="8270728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the argument is a large, complex data object?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125B05-A9D6-B042-9A8A-A438E8C3DE1C}"/>
              </a:ext>
            </a:extLst>
          </p:cNvPr>
          <p:cNvGrpSpPr/>
          <p:nvPr/>
        </p:nvGrpSpPr>
        <p:grpSpPr>
          <a:xfrm>
            <a:off x="4836237" y="4317574"/>
            <a:ext cx="5864421" cy="1428396"/>
            <a:chOff x="4678394" y="4200173"/>
            <a:chExt cx="5864421" cy="142839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0FAF92-FF95-534D-A548-BD99AAD45007}"/>
                </a:ext>
              </a:extLst>
            </p:cNvPr>
            <p:cNvSpPr/>
            <p:nvPr/>
          </p:nvSpPr>
          <p:spPr>
            <a:xfrm>
              <a:off x="6270171" y="4211676"/>
              <a:ext cx="3197069" cy="14168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CDC3A800-1C4E-A046-A551-90B3A05EF2F2}"/>
                </a:ext>
              </a:extLst>
            </p:cNvPr>
            <p:cNvSpPr/>
            <p:nvPr/>
          </p:nvSpPr>
          <p:spPr>
            <a:xfrm>
              <a:off x="5030062" y="4742741"/>
              <a:ext cx="734517" cy="615176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27C899F-52E9-D747-B2A9-FCBAB64D06ED}"/>
                </a:ext>
              </a:extLst>
            </p:cNvPr>
            <p:cNvCxnSpPr>
              <a:cxnSpLocks/>
            </p:cNvCxnSpPr>
            <p:nvPr/>
          </p:nvCxnSpPr>
          <p:spPr>
            <a:xfrm>
              <a:off x="5910944" y="5034427"/>
              <a:ext cx="604156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C31362E-F17F-AB43-B394-7942CB77F912}"/>
                </a:ext>
              </a:extLst>
            </p:cNvPr>
            <p:cNvCxnSpPr>
              <a:cxnSpLocks/>
            </p:cNvCxnSpPr>
            <p:nvPr/>
          </p:nvCxnSpPr>
          <p:spPr>
            <a:xfrm>
              <a:off x="9016570" y="5034427"/>
              <a:ext cx="584628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FC6C90-ED13-F341-9603-79395CFCD602}"/>
                </a:ext>
              </a:extLst>
            </p:cNvPr>
            <p:cNvSpPr/>
            <p:nvPr/>
          </p:nvSpPr>
          <p:spPr>
            <a:xfrm>
              <a:off x="9774918" y="4796390"/>
              <a:ext cx="502024" cy="502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623D50-845D-6242-81B0-FA89D90BAD3E}"/>
                </a:ext>
              </a:extLst>
            </p:cNvPr>
            <p:cNvSpPr txBox="1"/>
            <p:nvPr/>
          </p:nvSpPr>
          <p:spPr>
            <a:xfrm>
              <a:off x="9617585" y="4205972"/>
              <a:ext cx="925230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08AE4A6-1BF7-7949-AC9F-C56DFFE62828}"/>
                </a:ext>
              </a:extLst>
            </p:cNvPr>
            <p:cNvCxnSpPr>
              <a:cxnSpLocks/>
            </p:cNvCxnSpPr>
            <p:nvPr/>
          </p:nvCxnSpPr>
          <p:spPr>
            <a:xfrm>
              <a:off x="7529483" y="5050329"/>
              <a:ext cx="667459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D7F14A-FF53-F044-9062-76F250492100}"/>
                </a:ext>
              </a:extLst>
            </p:cNvPr>
            <p:cNvSpPr/>
            <p:nvPr/>
          </p:nvSpPr>
          <p:spPr>
            <a:xfrm>
              <a:off x="8378156" y="4800331"/>
              <a:ext cx="502024" cy="502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E520DA-3218-7042-9657-6B9CA0263369}"/>
                </a:ext>
              </a:extLst>
            </p:cNvPr>
            <p:cNvSpPr txBox="1"/>
            <p:nvPr/>
          </p:nvSpPr>
          <p:spPr>
            <a:xfrm>
              <a:off x="8115300" y="4211676"/>
              <a:ext cx="1191988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1269833-BFA3-9744-9354-AC6B72340C65}"/>
                </a:ext>
              </a:extLst>
            </p:cNvPr>
            <p:cNvSpPr txBox="1"/>
            <p:nvPr/>
          </p:nvSpPr>
          <p:spPr>
            <a:xfrm>
              <a:off x="4678394" y="4200173"/>
              <a:ext cx="1410047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 (Graph)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FCB085-FED3-A54B-897C-E6E7061280D9}"/>
                </a:ext>
              </a:extLst>
            </p:cNvPr>
            <p:cNvSpPr txBox="1"/>
            <p:nvPr/>
          </p:nvSpPr>
          <p:spPr>
            <a:xfrm>
              <a:off x="6121088" y="4201070"/>
              <a:ext cx="175676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C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Graph g(gr);</a:t>
              </a:r>
            </a:p>
          </p:txBody>
        </p:sp>
        <p:sp>
          <p:nvSpPr>
            <p:cNvPr id="43" name="Can 42">
              <a:extLst>
                <a:ext uri="{FF2B5EF4-FFF2-40B4-BE49-F238E27FC236}">
                  <a16:creationId xmlns:a16="http://schemas.microsoft.com/office/drawing/2014/main" id="{C023BCA9-FCA2-614E-8315-652002FBDBF8}"/>
                </a:ext>
              </a:extLst>
            </p:cNvPr>
            <p:cNvSpPr/>
            <p:nvPr/>
          </p:nvSpPr>
          <p:spPr>
            <a:xfrm>
              <a:off x="6686143" y="4742741"/>
              <a:ext cx="734517" cy="615176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56CBAC-45A6-5645-9BA4-454014499BE1}"/>
                </a:ext>
              </a:extLst>
            </p:cNvPr>
            <p:cNvSpPr txBox="1"/>
            <p:nvPr/>
          </p:nvSpPr>
          <p:spPr>
            <a:xfrm>
              <a:off x="8296511" y="5129906"/>
              <a:ext cx="1332356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diameter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1D37328-0FB9-064A-A820-250E96B0F81B}"/>
              </a:ext>
            </a:extLst>
          </p:cNvPr>
          <p:cNvSpPr/>
          <p:nvPr/>
        </p:nvSpPr>
        <p:spPr>
          <a:xfrm>
            <a:off x="5277201" y="3038107"/>
            <a:ext cx="6152799" cy="53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graph. Very time-consuming.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3B7838-2BC1-9B4C-882B-9B7F55C56E27}"/>
              </a:ext>
            </a:extLst>
          </p:cNvPr>
          <p:cNvCxnSpPr/>
          <p:nvPr/>
        </p:nvCxnSpPr>
        <p:spPr>
          <a:xfrm flipH="1">
            <a:off x="7440387" y="3629487"/>
            <a:ext cx="246939" cy="644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9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passing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DEEBF7-0DEF-F64C-98DD-0252ADB7BEE9}"/>
              </a:ext>
            </a:extLst>
          </p:cNvPr>
          <p:cNvSpPr/>
          <p:nvPr/>
        </p:nvSpPr>
        <p:spPr>
          <a:xfrm>
            <a:off x="838200" y="2042249"/>
            <a:ext cx="501015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parameters / arguments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3C122-8FDF-C041-ACF2-D8A18557A470}"/>
              </a:ext>
            </a:extLst>
          </p:cNvPr>
          <p:cNvSpPr txBox="1"/>
          <p:nvPr/>
        </p:nvSpPr>
        <p:spPr>
          <a:xfrm>
            <a:off x="988735" y="3428426"/>
            <a:ext cx="3554833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diameter(Graph 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g);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ED0EFE-B83A-4249-BB19-0ACD6A0C2665}"/>
              </a:ext>
            </a:extLst>
          </p:cNvPr>
          <p:cNvSpPr txBox="1"/>
          <p:nvPr/>
        </p:nvSpPr>
        <p:spPr>
          <a:xfrm>
            <a:off x="987826" y="4196938"/>
            <a:ext cx="3534398" cy="1552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Graph gr;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Graph *p = &amp;gr;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d = diameter(p);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3A50F3-F478-F34E-A01B-E0F615082110}"/>
              </a:ext>
            </a:extLst>
          </p:cNvPr>
          <p:cNvGrpSpPr/>
          <p:nvPr/>
        </p:nvGrpSpPr>
        <p:grpSpPr>
          <a:xfrm>
            <a:off x="5180422" y="2919790"/>
            <a:ext cx="5983266" cy="2830137"/>
            <a:chOff x="4894672" y="2905730"/>
            <a:chExt cx="5983266" cy="28301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4ECC58-BD24-B643-8D66-895E3D2549EC}"/>
                </a:ext>
              </a:extLst>
            </p:cNvPr>
            <p:cNvSpPr/>
            <p:nvPr/>
          </p:nvSpPr>
          <p:spPr>
            <a:xfrm>
              <a:off x="6605294" y="4192744"/>
              <a:ext cx="3197069" cy="14168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89CA368B-DC5A-6646-BD9C-F77E9A61A9B8}"/>
                </a:ext>
              </a:extLst>
            </p:cNvPr>
            <p:cNvSpPr/>
            <p:nvPr/>
          </p:nvSpPr>
          <p:spPr>
            <a:xfrm>
              <a:off x="5098031" y="3446945"/>
              <a:ext cx="734517" cy="615176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1CA10F9-8CA2-694C-B78E-B7698ED645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067" y="5015495"/>
              <a:ext cx="604156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ED5787-A07B-A046-9B0E-D9F634058FE6}"/>
                </a:ext>
              </a:extLst>
            </p:cNvPr>
            <p:cNvCxnSpPr>
              <a:cxnSpLocks/>
            </p:cNvCxnSpPr>
            <p:nvPr/>
          </p:nvCxnSpPr>
          <p:spPr>
            <a:xfrm>
              <a:off x="9351693" y="5015495"/>
              <a:ext cx="584628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7B5FC9C-32E9-404A-80D7-D01728501D10}"/>
                </a:ext>
              </a:extLst>
            </p:cNvPr>
            <p:cNvSpPr/>
            <p:nvPr/>
          </p:nvSpPr>
          <p:spPr>
            <a:xfrm>
              <a:off x="10110041" y="4777458"/>
              <a:ext cx="502024" cy="502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EEA000-5D6F-5741-92B2-DB7A13D16780}"/>
                </a:ext>
              </a:extLst>
            </p:cNvPr>
            <p:cNvSpPr txBox="1"/>
            <p:nvPr/>
          </p:nvSpPr>
          <p:spPr>
            <a:xfrm>
              <a:off x="9952708" y="4187040"/>
              <a:ext cx="925230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6927ED3-A42E-8D4A-A893-EE9149B2969D}"/>
                </a:ext>
              </a:extLst>
            </p:cNvPr>
            <p:cNvCxnSpPr>
              <a:cxnSpLocks/>
            </p:cNvCxnSpPr>
            <p:nvPr/>
          </p:nvCxnSpPr>
          <p:spPr>
            <a:xfrm>
              <a:off x="7864606" y="5031397"/>
              <a:ext cx="667459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F3EC4D-1BE6-6E47-AC73-87717CC54E29}"/>
                </a:ext>
              </a:extLst>
            </p:cNvPr>
            <p:cNvSpPr/>
            <p:nvPr/>
          </p:nvSpPr>
          <p:spPr>
            <a:xfrm>
              <a:off x="8713279" y="4781399"/>
              <a:ext cx="502024" cy="502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327A108-D6D2-1940-B0F5-329992E960C2}"/>
                </a:ext>
              </a:extLst>
            </p:cNvPr>
            <p:cNvSpPr txBox="1"/>
            <p:nvPr/>
          </p:nvSpPr>
          <p:spPr>
            <a:xfrm>
              <a:off x="8450423" y="4192744"/>
              <a:ext cx="1191988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722E3C-F35C-EA48-B2F1-974592C7FEA9}"/>
                </a:ext>
              </a:extLst>
            </p:cNvPr>
            <p:cNvSpPr txBox="1"/>
            <p:nvPr/>
          </p:nvSpPr>
          <p:spPr>
            <a:xfrm>
              <a:off x="4999253" y="2905730"/>
              <a:ext cx="1410047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 (Graph)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9A9505-457D-2847-9709-0FB3CF9A1344}"/>
                </a:ext>
              </a:extLst>
            </p:cNvPr>
            <p:cNvSpPr txBox="1"/>
            <p:nvPr/>
          </p:nvSpPr>
          <p:spPr>
            <a:xfrm>
              <a:off x="6456211" y="4182138"/>
              <a:ext cx="175676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C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Graph *g = p;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396281-33DB-0C42-859F-E700E80624F9}"/>
                </a:ext>
              </a:extLst>
            </p:cNvPr>
            <p:cNvSpPr txBox="1"/>
            <p:nvPr/>
          </p:nvSpPr>
          <p:spPr>
            <a:xfrm>
              <a:off x="8631634" y="5110974"/>
              <a:ext cx="1332356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diameter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ECCD58-7CBD-0546-89D6-B0621B093B6A}"/>
                </a:ext>
              </a:extLst>
            </p:cNvPr>
            <p:cNvSpPr/>
            <p:nvPr/>
          </p:nvSpPr>
          <p:spPr>
            <a:xfrm>
              <a:off x="5330455" y="4806023"/>
              <a:ext cx="825578" cy="4591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CEF858-680D-0D44-9A30-16987559A512}"/>
                </a:ext>
              </a:extLst>
            </p:cNvPr>
            <p:cNvSpPr txBox="1"/>
            <p:nvPr/>
          </p:nvSpPr>
          <p:spPr>
            <a:xfrm>
              <a:off x="4894672" y="5237204"/>
              <a:ext cx="1430478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(Graph*)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AB2B1DB-AAE3-624D-AAFD-F8EC43EEB5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2600" y="4192744"/>
              <a:ext cx="141677" cy="78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CEE4869-FCFA-E449-96E7-E8C93000DEFE}"/>
                </a:ext>
              </a:extLst>
            </p:cNvPr>
            <p:cNvSpPr/>
            <p:nvPr/>
          </p:nvSpPr>
          <p:spPr>
            <a:xfrm>
              <a:off x="6978357" y="4785937"/>
              <a:ext cx="743110" cy="4591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8E5C54E-E4C8-D447-99A5-18F9793710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5491" y="4062121"/>
              <a:ext cx="1310918" cy="953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389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passing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DEEBF7-0DEF-F64C-98DD-0252ADB7BEE9}"/>
              </a:ext>
            </a:extLst>
          </p:cNvPr>
          <p:cNvSpPr/>
          <p:nvPr/>
        </p:nvSpPr>
        <p:spPr>
          <a:xfrm>
            <a:off x="838200" y="2042249"/>
            <a:ext cx="4175317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an array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3C122-8FDF-C041-ACF2-D8A18557A470}"/>
              </a:ext>
            </a:extLst>
          </p:cNvPr>
          <p:cNvSpPr txBox="1"/>
          <p:nvPr/>
        </p:nvSpPr>
        <p:spPr>
          <a:xfrm>
            <a:off x="3700978" y="2973777"/>
            <a:ext cx="4947722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average(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ED0EFE-B83A-4249-BB19-0ACD6A0C2665}"/>
              </a:ext>
            </a:extLst>
          </p:cNvPr>
          <p:cNvSpPr txBox="1"/>
          <p:nvPr/>
        </p:nvSpPr>
        <p:spPr>
          <a:xfrm>
            <a:off x="4467429" y="1739391"/>
            <a:ext cx="5229021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回忆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数组名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指向数组首元素的指针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722BC-2461-B348-A00D-0017B1C76441}"/>
              </a:ext>
            </a:extLst>
          </p:cNvPr>
          <p:cNvSpPr txBox="1"/>
          <p:nvPr/>
        </p:nvSpPr>
        <p:spPr>
          <a:xfrm>
            <a:off x="3700978" y="3741709"/>
            <a:ext cx="5995472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a[ ] = {0, 1, 1, 2, 3, 5, 8, 13, 21};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v1 = average(a, 9);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508FDA-DA6D-9B4B-AFFE-24452ADE063C}"/>
              </a:ext>
            </a:extLst>
          </p:cNvPr>
          <p:cNvSpPr txBox="1"/>
          <p:nvPr/>
        </p:nvSpPr>
        <p:spPr>
          <a:xfrm>
            <a:off x="3715368" y="4979372"/>
            <a:ext cx="5995472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b[ ] = {0, 1, 2, 3, 4, 5, 6};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v2 = average(b, 7);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968C70-3176-104A-A9A7-4218B6C284C7}"/>
              </a:ext>
            </a:extLst>
          </p:cNvPr>
          <p:cNvSpPr txBox="1"/>
          <p:nvPr/>
        </p:nvSpPr>
        <p:spPr>
          <a:xfrm>
            <a:off x="8015389" y="2300280"/>
            <a:ext cx="1419021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数组长度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A34F89-3C31-0A4C-9A34-98AD2111D467}"/>
              </a:ext>
            </a:extLst>
          </p:cNvPr>
          <p:cNvCxnSpPr>
            <a:cxnSpLocks/>
          </p:cNvCxnSpPr>
          <p:nvPr/>
        </p:nvCxnSpPr>
        <p:spPr>
          <a:xfrm flipH="1">
            <a:off x="6610351" y="2260175"/>
            <a:ext cx="190499" cy="71360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AC4CFC-2691-4745-A3CE-C79824F69A71}"/>
              </a:ext>
            </a:extLst>
          </p:cNvPr>
          <p:cNvCxnSpPr>
            <a:cxnSpLocks/>
          </p:cNvCxnSpPr>
          <p:nvPr/>
        </p:nvCxnSpPr>
        <p:spPr>
          <a:xfrm flipH="1">
            <a:off x="7515227" y="2724122"/>
            <a:ext cx="483863" cy="34647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92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passing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DEEBF7-0DEF-F64C-98DD-0252ADB7BEE9}"/>
              </a:ext>
            </a:extLst>
          </p:cNvPr>
          <p:cNvSpPr/>
          <p:nvPr/>
        </p:nvSpPr>
        <p:spPr>
          <a:xfrm>
            <a:off x="838200" y="2042249"/>
            <a:ext cx="501015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by reference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3C122-8FDF-C041-ACF2-D8A18557A470}"/>
              </a:ext>
            </a:extLst>
          </p:cNvPr>
          <p:cNvSpPr txBox="1"/>
          <p:nvPr/>
        </p:nvSpPr>
        <p:spPr>
          <a:xfrm>
            <a:off x="988735" y="3428426"/>
            <a:ext cx="4191687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diameter(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Graph 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&amp;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g);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ED0EFE-B83A-4249-BB19-0ACD6A0C2665}"/>
              </a:ext>
            </a:extLst>
          </p:cNvPr>
          <p:cNvSpPr txBox="1"/>
          <p:nvPr/>
        </p:nvSpPr>
        <p:spPr>
          <a:xfrm>
            <a:off x="987826" y="4196938"/>
            <a:ext cx="3534398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Graph gr;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d = diameter(gr);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E82D66-C1AD-5645-AC47-7E43E0107CF2}"/>
              </a:ext>
            </a:extLst>
          </p:cNvPr>
          <p:cNvGrpSpPr/>
          <p:nvPr/>
        </p:nvGrpSpPr>
        <p:grpSpPr>
          <a:xfrm>
            <a:off x="5434345" y="3946703"/>
            <a:ext cx="6148055" cy="1452841"/>
            <a:chOff x="5205745" y="3965753"/>
            <a:chExt cx="6148055" cy="14528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4ECC58-BD24-B643-8D66-895E3D2549EC}"/>
                </a:ext>
              </a:extLst>
            </p:cNvPr>
            <p:cNvSpPr/>
            <p:nvPr/>
          </p:nvSpPr>
          <p:spPr>
            <a:xfrm>
              <a:off x="7081156" y="4001701"/>
              <a:ext cx="3197069" cy="14168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89CA368B-DC5A-6646-BD9C-F77E9A61A9B8}"/>
                </a:ext>
              </a:extLst>
            </p:cNvPr>
            <p:cNvSpPr/>
            <p:nvPr/>
          </p:nvSpPr>
          <p:spPr>
            <a:xfrm>
              <a:off x="5535831" y="4514414"/>
              <a:ext cx="734517" cy="615176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1CA10F9-8CA2-694C-B78E-B7698ED6452F}"/>
                </a:ext>
              </a:extLst>
            </p:cNvPr>
            <p:cNvCxnSpPr>
              <a:cxnSpLocks/>
            </p:cNvCxnSpPr>
            <p:nvPr/>
          </p:nvCxnSpPr>
          <p:spPr>
            <a:xfrm>
              <a:off x="6493923" y="4824452"/>
              <a:ext cx="243236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ED5787-A07B-A046-9B0E-D9F634058FE6}"/>
                </a:ext>
              </a:extLst>
            </p:cNvPr>
            <p:cNvCxnSpPr>
              <a:cxnSpLocks/>
            </p:cNvCxnSpPr>
            <p:nvPr/>
          </p:nvCxnSpPr>
          <p:spPr>
            <a:xfrm>
              <a:off x="9827555" y="4824452"/>
              <a:ext cx="584628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7B5FC9C-32E9-404A-80D7-D01728501D10}"/>
                </a:ext>
              </a:extLst>
            </p:cNvPr>
            <p:cNvSpPr/>
            <p:nvPr/>
          </p:nvSpPr>
          <p:spPr>
            <a:xfrm>
              <a:off x="10585903" y="4605465"/>
              <a:ext cx="502024" cy="502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EEA000-5D6F-5741-92B2-DB7A13D16780}"/>
                </a:ext>
              </a:extLst>
            </p:cNvPr>
            <p:cNvSpPr txBox="1"/>
            <p:nvPr/>
          </p:nvSpPr>
          <p:spPr>
            <a:xfrm>
              <a:off x="10428570" y="3995997"/>
              <a:ext cx="925230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F3EC4D-1BE6-6E47-AC73-87717CC54E29}"/>
                </a:ext>
              </a:extLst>
            </p:cNvPr>
            <p:cNvSpPr/>
            <p:nvPr/>
          </p:nvSpPr>
          <p:spPr>
            <a:xfrm>
              <a:off x="9189141" y="4590356"/>
              <a:ext cx="502024" cy="502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327A108-D6D2-1940-B0F5-329992E960C2}"/>
                </a:ext>
              </a:extLst>
            </p:cNvPr>
            <p:cNvSpPr txBox="1"/>
            <p:nvPr/>
          </p:nvSpPr>
          <p:spPr>
            <a:xfrm>
              <a:off x="8926285" y="4001701"/>
              <a:ext cx="1191988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722E3C-F35C-EA48-B2F1-974592C7FEA9}"/>
                </a:ext>
              </a:extLst>
            </p:cNvPr>
            <p:cNvSpPr txBox="1"/>
            <p:nvPr/>
          </p:nvSpPr>
          <p:spPr>
            <a:xfrm>
              <a:off x="5205745" y="3965753"/>
              <a:ext cx="1410047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 (Graph)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9A9505-457D-2847-9709-0FB3CF9A1344}"/>
                </a:ext>
              </a:extLst>
            </p:cNvPr>
            <p:cNvSpPr txBox="1"/>
            <p:nvPr/>
          </p:nvSpPr>
          <p:spPr>
            <a:xfrm>
              <a:off x="6436773" y="4200645"/>
              <a:ext cx="2614520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 err="1">
                  <a:solidFill>
                    <a:srgbClr val="C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const</a:t>
              </a:r>
              <a:r>
                <a:rPr lang="en-US" sz="2000" b="1" dirty="0">
                  <a:solidFill>
                    <a:srgbClr val="C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 Graph &amp;g = gr;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396281-33DB-0C42-859F-E700E80624F9}"/>
                </a:ext>
              </a:extLst>
            </p:cNvPr>
            <p:cNvSpPr txBox="1"/>
            <p:nvPr/>
          </p:nvSpPr>
          <p:spPr>
            <a:xfrm>
              <a:off x="9107496" y="4919931"/>
              <a:ext cx="1332356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diameter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3C7908C-6402-6047-9745-9410AF375018}"/>
              </a:ext>
            </a:extLst>
          </p:cNvPr>
          <p:cNvSpPr txBox="1"/>
          <p:nvPr/>
        </p:nvSpPr>
        <p:spPr>
          <a:xfrm>
            <a:off x="6374972" y="3117788"/>
            <a:ext cx="5229021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形式参数被初始化为实际参数的别名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0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passing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3C122-8FDF-C041-ACF2-D8A18557A470}"/>
              </a:ext>
            </a:extLst>
          </p:cNvPr>
          <p:cNvSpPr txBox="1"/>
          <p:nvPr/>
        </p:nvSpPr>
        <p:spPr>
          <a:xfrm>
            <a:off x="3922435" y="3251615"/>
            <a:ext cx="4191687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diameter(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Graph &amp;g);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C7908C-6402-6047-9745-9410AF375018}"/>
              </a:ext>
            </a:extLst>
          </p:cNvPr>
          <p:cNvSpPr txBox="1"/>
          <p:nvPr/>
        </p:nvSpPr>
        <p:spPr>
          <a:xfrm>
            <a:off x="1885950" y="2037519"/>
            <a:ext cx="916305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Reference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parameters that are not changed inside a function should be references to const.</a:t>
            </a:r>
            <a:endParaRPr lang="en-US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94D84-C057-6D43-BA10-2CC0D06906E6}"/>
              </a:ext>
            </a:extLst>
          </p:cNvPr>
          <p:cNvSpPr txBox="1"/>
          <p:nvPr/>
        </p:nvSpPr>
        <p:spPr>
          <a:xfrm>
            <a:off x="3884335" y="5232815"/>
            <a:ext cx="4191687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diameter(Graph &amp;g);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D2F2CD-2908-624F-BFF5-D93A4F2D9FAE}"/>
              </a:ext>
            </a:extLst>
          </p:cNvPr>
          <p:cNvSpPr txBox="1"/>
          <p:nvPr/>
        </p:nvSpPr>
        <p:spPr>
          <a:xfrm>
            <a:off x="1847850" y="4139107"/>
            <a:ext cx="916305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以下函数声明</a:t>
            </a:r>
            <a:r>
              <a:rPr lang="ja-JP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暗示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着</a:t>
            </a: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Graph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会在函数中被改变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尽管在实际实现时</a:t>
            </a: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完全可以保持不变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9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C7908C-6402-6047-9745-9410AF375018}"/>
              </a:ext>
            </a:extLst>
          </p:cNvPr>
          <p:cNvSpPr txBox="1"/>
          <p:nvPr/>
        </p:nvSpPr>
        <p:spPr>
          <a:xfrm>
            <a:off x="1028699" y="1560961"/>
            <a:ext cx="10458451" cy="260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480"/>
              </a:lnSpc>
              <a:buFont typeface="Arial" panose="020B0604020202020204" pitchFamily="34" charset="0"/>
              <a:buChar char="•"/>
            </a:pP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Most types can be used as the return type of a function.</a:t>
            </a:r>
          </a:p>
          <a:p>
            <a:pPr marL="342900" indent="-342900" algn="just">
              <a:lnSpc>
                <a:spcPts val="348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 particular, the return type can be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, which means that the function does not return a value.</a:t>
            </a:r>
          </a:p>
          <a:p>
            <a:pPr marL="342900" indent="-342900" algn="just">
              <a:lnSpc>
                <a:spcPts val="348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The return value is used to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initialize a temporary at the call site</a:t>
            </a:r>
            <a:r>
              <a:rPr 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, and that temporary is the result of the function call.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94D84-C057-6D43-BA10-2CC0D06906E6}"/>
              </a:ext>
            </a:extLst>
          </p:cNvPr>
          <p:cNvSpPr txBox="1"/>
          <p:nvPr/>
        </p:nvSpPr>
        <p:spPr>
          <a:xfrm>
            <a:off x="3123513" y="5054272"/>
            <a:ext cx="4191687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diameter(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Graph &amp;g);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82A5F-40DF-B34C-BDED-9CC2C0197C6C}"/>
              </a:ext>
            </a:extLst>
          </p:cNvPr>
          <p:cNvSpPr txBox="1"/>
          <p:nvPr/>
        </p:nvSpPr>
        <p:spPr>
          <a:xfrm>
            <a:off x="3104462" y="4444672"/>
            <a:ext cx="4191687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fact(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v);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0EC74F-27D0-0D43-8845-537F11C210A6}"/>
              </a:ext>
            </a:extLst>
          </p:cNvPr>
          <p:cNvSpPr txBox="1"/>
          <p:nvPr/>
        </p:nvSpPr>
        <p:spPr>
          <a:xfrm>
            <a:off x="3104462" y="5667593"/>
            <a:ext cx="5277538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void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append(vector&lt;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&amp;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vec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, 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n);</a:t>
            </a:r>
          </a:p>
        </p:txBody>
      </p:sp>
    </p:spTree>
    <p:extLst>
      <p:ext uri="{BB962C8B-B14F-4D97-AF65-F5344CB8AC3E}">
        <p14:creationId xmlns:p14="http://schemas.microsoft.com/office/powerpoint/2010/main" val="1974208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C7908C-6402-6047-9745-9410AF375018}"/>
              </a:ext>
            </a:extLst>
          </p:cNvPr>
          <p:cNvSpPr txBox="1"/>
          <p:nvPr/>
        </p:nvSpPr>
        <p:spPr>
          <a:xfrm>
            <a:off x="914400" y="1559096"/>
            <a:ext cx="10553700" cy="501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en-US" altLang="ja-JP" sz="24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What if the return type is complex?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94D84-C057-6D43-BA10-2CC0D06906E6}"/>
              </a:ext>
            </a:extLst>
          </p:cNvPr>
          <p:cNvSpPr txBox="1"/>
          <p:nvPr/>
        </p:nvSpPr>
        <p:spPr>
          <a:xfrm>
            <a:off x="990599" y="2577127"/>
            <a:ext cx="4914899" cy="326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v): n(v) { }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): n(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obj.n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b="1" dirty="0" err="1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&lt;&lt; “copy.\n”;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}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F0598-F437-3947-B1F9-A00EE507F925}"/>
              </a:ext>
            </a:extLst>
          </p:cNvPr>
          <p:cNvSpPr txBox="1"/>
          <p:nvPr/>
        </p:nvSpPr>
        <p:spPr>
          <a:xfrm>
            <a:off x="6724649" y="1083746"/>
            <a:ext cx="3848100" cy="18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(n);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60EC8-6A22-8D49-B815-021D5C7B001C}"/>
              </a:ext>
            </a:extLst>
          </p:cNvPr>
          <p:cNvSpPr txBox="1"/>
          <p:nvPr/>
        </p:nvSpPr>
        <p:spPr>
          <a:xfrm>
            <a:off x="6705599" y="3620005"/>
            <a:ext cx="4400551" cy="23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main(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(4);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obj.n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0;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303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C7908C-6402-6047-9745-9410AF375018}"/>
              </a:ext>
            </a:extLst>
          </p:cNvPr>
          <p:cNvSpPr txBox="1"/>
          <p:nvPr/>
        </p:nvSpPr>
        <p:spPr>
          <a:xfrm>
            <a:off x="914400" y="1559096"/>
            <a:ext cx="10553700" cy="501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en-US" altLang="ja-JP" sz="24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What if the return type is complex?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60EC8-6A22-8D49-B815-021D5C7B001C}"/>
              </a:ext>
            </a:extLst>
          </p:cNvPr>
          <p:cNvSpPr txBox="1"/>
          <p:nvPr/>
        </p:nvSpPr>
        <p:spPr>
          <a:xfrm>
            <a:off x="6705599" y="3620005"/>
            <a:ext cx="4400551" cy="23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main(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(4);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obj.n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0;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A84BC-A011-054D-8BD8-33DB0D757524}"/>
              </a:ext>
            </a:extLst>
          </p:cNvPr>
          <p:cNvSpPr txBox="1"/>
          <p:nvPr/>
        </p:nvSpPr>
        <p:spPr>
          <a:xfrm>
            <a:off x="1181101" y="3232308"/>
            <a:ext cx="3752850" cy="18818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$ g++  -c 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Main.cpp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-o 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Main.o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$ g++ 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Main.o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-o 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rvo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$ ./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rvo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06CC0-92B1-A146-B8A2-CF5680D429C7}"/>
              </a:ext>
            </a:extLst>
          </p:cNvPr>
          <p:cNvSpPr txBox="1"/>
          <p:nvPr/>
        </p:nvSpPr>
        <p:spPr>
          <a:xfrm>
            <a:off x="4610100" y="6075594"/>
            <a:ext cx="6648449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GCC ver. 4.2.1 [Oct 24,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3C204-E415-3F46-94FD-520AF008EC22}"/>
              </a:ext>
            </a:extLst>
          </p:cNvPr>
          <p:cNvSpPr txBox="1"/>
          <p:nvPr/>
        </p:nvSpPr>
        <p:spPr>
          <a:xfrm>
            <a:off x="6724649" y="1083746"/>
            <a:ext cx="3848100" cy="18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getMyObject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(n);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2669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C7908C-6402-6047-9745-9410AF375018}"/>
              </a:ext>
            </a:extLst>
          </p:cNvPr>
          <p:cNvSpPr txBox="1"/>
          <p:nvPr/>
        </p:nvSpPr>
        <p:spPr>
          <a:xfrm>
            <a:off x="914400" y="1559096"/>
            <a:ext cx="10553700" cy="501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en-US" altLang="ja-JP" sz="24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What if the return type is complex?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A84BC-A011-054D-8BD8-33DB0D757524}"/>
              </a:ext>
            </a:extLst>
          </p:cNvPr>
          <p:cNvSpPr txBox="1"/>
          <p:nvPr/>
        </p:nvSpPr>
        <p:spPr>
          <a:xfrm>
            <a:off x="1114424" y="3003708"/>
            <a:ext cx="6505575" cy="28051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$ g++  -c 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Main.cpp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-o 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Main.o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fno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-elide-constructors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$ g++ 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Main.o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-o 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rvo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$ ./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rvo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copy.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copy.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60EC8-6A22-8D49-B815-021D5C7B001C}"/>
              </a:ext>
            </a:extLst>
          </p:cNvPr>
          <p:cNvSpPr txBox="1"/>
          <p:nvPr/>
        </p:nvSpPr>
        <p:spPr>
          <a:xfrm>
            <a:off x="6705599" y="3620005"/>
            <a:ext cx="4400551" cy="23435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main(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(4);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obj.n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0;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4B2E0-C7D3-824B-A71C-BE91AF9BB014}"/>
              </a:ext>
            </a:extLst>
          </p:cNvPr>
          <p:cNvSpPr txBox="1"/>
          <p:nvPr/>
        </p:nvSpPr>
        <p:spPr>
          <a:xfrm>
            <a:off x="4610100" y="6075594"/>
            <a:ext cx="6648449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GCC ver. 4.2.1 [Oct 24,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89685-03A1-7C49-98E9-7DA7E53784B0}"/>
              </a:ext>
            </a:extLst>
          </p:cNvPr>
          <p:cNvSpPr txBox="1"/>
          <p:nvPr/>
        </p:nvSpPr>
        <p:spPr>
          <a:xfrm>
            <a:off x="6724649" y="1083746"/>
            <a:ext cx="3848100" cy="18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(n);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6211D-1BF0-4A42-9DCE-24F3FE3C3213}"/>
              </a:ext>
            </a:extLst>
          </p:cNvPr>
          <p:cNvSpPr txBox="1"/>
          <p:nvPr/>
        </p:nvSpPr>
        <p:spPr>
          <a:xfrm>
            <a:off x="9315449" y="2230785"/>
            <a:ext cx="1295400" cy="501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en-US" altLang="ja-JP" sz="24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ja-JP" sz="24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en-US" altLang="ja-JP" sz="24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copy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10E7E4-ABEC-104E-822D-6FEB63C1D37A}"/>
              </a:ext>
            </a:extLst>
          </p:cNvPr>
          <p:cNvGrpSpPr/>
          <p:nvPr/>
        </p:nvGrpSpPr>
        <p:grpSpPr>
          <a:xfrm>
            <a:off x="8905874" y="3300329"/>
            <a:ext cx="1438274" cy="859250"/>
            <a:chOff x="8905874" y="3300329"/>
            <a:chExt cx="1438274" cy="8592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74282A-6FFF-9A4E-B4B8-7E4D540676BA}"/>
                </a:ext>
              </a:extLst>
            </p:cNvPr>
            <p:cNvSpPr txBox="1"/>
            <p:nvPr/>
          </p:nvSpPr>
          <p:spPr>
            <a:xfrm>
              <a:off x="9048748" y="3300329"/>
              <a:ext cx="1295400" cy="501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480"/>
                </a:lnSpc>
              </a:pPr>
              <a:r>
                <a:rPr lang="en-US" altLang="ja-JP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ja-JP" sz="2400" b="1" baseline="30000" dirty="0">
                  <a:solidFill>
                    <a:srgbClr val="C00000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nd</a:t>
              </a:r>
              <a:r>
                <a:rPr lang="en-US" altLang="ja-JP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copy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4E21E9E-790A-E846-8BAA-A832B0A78361}"/>
                </a:ext>
              </a:extLst>
            </p:cNvPr>
            <p:cNvCxnSpPr/>
            <p:nvPr/>
          </p:nvCxnSpPr>
          <p:spPr>
            <a:xfrm flipH="1">
              <a:off x="8905874" y="3817345"/>
              <a:ext cx="219076" cy="34223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8C8F9E-AF40-5345-AA10-198CD8D60398}"/>
              </a:ext>
            </a:extLst>
          </p:cNvPr>
          <p:cNvCxnSpPr>
            <a:cxnSpLocks/>
          </p:cNvCxnSpPr>
          <p:nvPr/>
        </p:nvCxnSpPr>
        <p:spPr>
          <a:xfrm flipH="1" flipV="1">
            <a:off x="8810625" y="2345085"/>
            <a:ext cx="466724" cy="11195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23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Functions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3954998" y="3853853"/>
            <a:ext cx="4282003" cy="23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fact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v)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ret = 1;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(v &gt; 1) ret *= v--;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ret;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1228905" y="1848689"/>
            <a:ext cx="9689757" cy="155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block of code with a name.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execute the code by calling the function.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may take zero or more arguments and (usually) yields a result.</a:t>
            </a:r>
          </a:p>
        </p:txBody>
      </p:sp>
    </p:spTree>
    <p:extLst>
      <p:ext uri="{BB962C8B-B14F-4D97-AF65-F5344CB8AC3E}">
        <p14:creationId xmlns:p14="http://schemas.microsoft.com/office/powerpoint/2010/main" val="322677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elision &amp; RVO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optimization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DCC36-B28E-5D47-999E-1E8C3A8F1AAE}"/>
              </a:ext>
            </a:extLst>
          </p:cNvPr>
          <p:cNvSpPr txBox="1"/>
          <p:nvPr/>
        </p:nvSpPr>
        <p:spPr>
          <a:xfrm>
            <a:off x="838200" y="2073446"/>
            <a:ext cx="10553700" cy="1683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Copy elision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是旨在省略不必要的对象复制的一种</a:t>
            </a:r>
            <a:r>
              <a:rPr lang="ja-JP" alt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编译器优化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技术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ja-JP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4080"/>
              </a:lnSpc>
              <a:spcBef>
                <a:spcPts val="1200"/>
              </a:spcBef>
            </a:pPr>
            <a:r>
              <a:rPr 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value optimization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RVO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是一种</a:t>
            </a:r>
            <a:r>
              <a:rPr lang="ja-JP" alt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编译器优化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技术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它旨在省略用于保存函数返回值的临时对象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86518-87BB-A44C-BB7C-C134760CEBA8}"/>
              </a:ext>
            </a:extLst>
          </p:cNvPr>
          <p:cNvSpPr txBox="1"/>
          <p:nvPr/>
        </p:nvSpPr>
        <p:spPr>
          <a:xfrm>
            <a:off x="1219199" y="4150796"/>
            <a:ext cx="3848100" cy="18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(n);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FA542-5700-C74A-A19E-B2DFD9FC355F}"/>
              </a:ext>
            </a:extLst>
          </p:cNvPr>
          <p:cNvSpPr txBox="1"/>
          <p:nvPr/>
        </p:nvSpPr>
        <p:spPr>
          <a:xfrm>
            <a:off x="6705600" y="3871348"/>
            <a:ext cx="4305302" cy="23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*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n,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*_r)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(n);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*_r =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_r;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FB5479-A43A-B749-AEE5-2E5E3701338F}"/>
              </a:ext>
            </a:extLst>
          </p:cNvPr>
          <p:cNvCxnSpPr>
            <a:cxnSpLocks/>
          </p:cNvCxnSpPr>
          <p:nvPr/>
        </p:nvCxnSpPr>
        <p:spPr>
          <a:xfrm>
            <a:off x="4286250" y="5124450"/>
            <a:ext cx="222885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CFC2E1-8D91-344E-9A3C-C5BD214A977E}"/>
              </a:ext>
            </a:extLst>
          </p:cNvPr>
          <p:cNvSpPr txBox="1"/>
          <p:nvPr/>
        </p:nvSpPr>
        <p:spPr>
          <a:xfrm>
            <a:off x="4667250" y="4542012"/>
            <a:ext cx="1428750" cy="501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en-US" altLang="ja-JP" sz="24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2894788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Return types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69915-4201-9E44-80A1-150A1A2D33EF}"/>
              </a:ext>
            </a:extLst>
          </p:cNvPr>
          <p:cNvSpPr txBox="1"/>
          <p:nvPr/>
        </p:nvSpPr>
        <p:spPr>
          <a:xfrm>
            <a:off x="1019175" y="2397296"/>
            <a:ext cx="10153650" cy="155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建议不要过度依赖编译器优化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480"/>
              </a:lnSpc>
              <a:spcBef>
                <a:spcPts val="1200"/>
              </a:spcBef>
            </a:pP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ja-JP" alt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非常量引用参数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来接收函数的实际计算结果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保留函数返回值用于指示函数的执行过程中是否存在异常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E869F-4967-334A-82AC-8E95892E256D}"/>
              </a:ext>
            </a:extLst>
          </p:cNvPr>
          <p:cNvSpPr txBox="1"/>
          <p:nvPr/>
        </p:nvSpPr>
        <p:spPr>
          <a:xfrm>
            <a:off x="3886199" y="4102159"/>
            <a:ext cx="4648201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getMyInt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n,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8213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Return types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69915-4201-9E44-80A1-150A1A2D33EF}"/>
              </a:ext>
            </a:extLst>
          </p:cNvPr>
          <p:cNvSpPr txBox="1"/>
          <p:nvPr/>
        </p:nvSpPr>
        <p:spPr>
          <a:xfrm>
            <a:off x="1019175" y="2770728"/>
            <a:ext cx="10153650" cy="4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可以返回指针或引用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E869F-4967-334A-82AC-8E95892E256D}"/>
              </a:ext>
            </a:extLst>
          </p:cNvPr>
          <p:cNvSpPr txBox="1"/>
          <p:nvPr/>
        </p:nvSpPr>
        <p:spPr>
          <a:xfrm>
            <a:off x="5391149" y="778415"/>
            <a:ext cx="3771901" cy="561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 add(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&amp;a,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b) {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a += b;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endParaRPr lang="en-US" sz="2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main( ) {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 = 3;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add(a, 4) += 5;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a;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0;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96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Return types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69915-4201-9E44-80A1-150A1A2D33EF}"/>
              </a:ext>
            </a:extLst>
          </p:cNvPr>
          <p:cNvSpPr txBox="1"/>
          <p:nvPr/>
        </p:nvSpPr>
        <p:spPr>
          <a:xfrm>
            <a:off x="1019175" y="2014274"/>
            <a:ext cx="10153650" cy="4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不可以返回指向局部变量的指针或绑定局部变量的引用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E869F-4967-334A-82AC-8E95892E256D}"/>
              </a:ext>
            </a:extLst>
          </p:cNvPr>
          <p:cNvSpPr txBox="1"/>
          <p:nvPr/>
        </p:nvSpPr>
        <p:spPr>
          <a:xfrm>
            <a:off x="1447799" y="2970670"/>
            <a:ext cx="2952751" cy="307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func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n) {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 = 5;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&amp;r = a;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r += n;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BF1FC-2B43-4443-BCC9-6F7920378C79}"/>
              </a:ext>
            </a:extLst>
          </p:cNvPr>
          <p:cNvSpPr txBox="1"/>
          <p:nvPr/>
        </p:nvSpPr>
        <p:spPr>
          <a:xfrm>
            <a:off x="4152900" y="2835240"/>
            <a:ext cx="6705601" cy="9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en-US" altLang="ja-JP" sz="2200" b="1" dirty="0">
                <a:solidFill>
                  <a:srgbClr val="FFC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warning: 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reference to stack memory associated with local variable 'a' returned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FB10FC-95EE-144C-A1C5-C4A786AA3945}"/>
              </a:ext>
            </a:extLst>
          </p:cNvPr>
          <p:cNvSpPr/>
          <p:nvPr/>
        </p:nvSpPr>
        <p:spPr>
          <a:xfrm>
            <a:off x="6612593" y="5074086"/>
            <a:ext cx="2474257" cy="4357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-350296528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DF500-6564-4A46-9089-69861BCD7539}"/>
              </a:ext>
            </a:extLst>
          </p:cNvPr>
          <p:cNvSpPr txBox="1"/>
          <p:nvPr/>
        </p:nvSpPr>
        <p:spPr>
          <a:xfrm>
            <a:off x="6581774" y="4378839"/>
            <a:ext cx="2505076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func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(4);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01ED08-F550-A648-B119-9159C608929B}"/>
              </a:ext>
            </a:extLst>
          </p:cNvPr>
          <p:cNvSpPr txBox="1"/>
          <p:nvPr/>
        </p:nvSpPr>
        <p:spPr>
          <a:xfrm>
            <a:off x="4610100" y="6075594"/>
            <a:ext cx="6648449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GCC ver. 4.2.1 [Oct 24,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216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Throwing exceptions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F0D71-D85A-8C44-AF69-91B67254B3B6}"/>
              </a:ext>
            </a:extLst>
          </p:cNvPr>
          <p:cNvSpPr txBox="1"/>
          <p:nvPr/>
        </p:nvSpPr>
        <p:spPr>
          <a:xfrm>
            <a:off x="1024145" y="1726489"/>
            <a:ext cx="4282003" cy="326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fact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v)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(v &lt; 0)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-1;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(v &gt; 12)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1;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ret = 1;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(v &gt; 1) ret *= v--;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ret;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603D3-C074-844F-8B4B-AE6727DC1B45}"/>
              </a:ext>
            </a:extLst>
          </p:cNvPr>
          <p:cNvSpPr txBox="1"/>
          <p:nvPr/>
        </p:nvSpPr>
        <p:spPr>
          <a:xfrm>
            <a:off x="5306148" y="1726489"/>
            <a:ext cx="6047652" cy="46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main (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try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fact(20)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}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e)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(e == -1)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“error type 1.\n”;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else if 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(e == 1)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“error type 2.\n”;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“unknown error.\n”;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}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0;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3384AC-3FC0-F04A-B588-C38B3D686B9A}"/>
              </a:ext>
            </a:extLst>
          </p:cNvPr>
          <p:cNvSpPr/>
          <p:nvPr/>
        </p:nvSpPr>
        <p:spPr>
          <a:xfrm>
            <a:off x="9015135" y="5544677"/>
            <a:ext cx="2033865" cy="537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error type 2.</a:t>
            </a:r>
          </a:p>
        </p:txBody>
      </p:sp>
    </p:spTree>
    <p:extLst>
      <p:ext uri="{BB962C8B-B14F-4D97-AF65-F5344CB8AC3E}">
        <p14:creationId xmlns:p14="http://schemas.microsoft.com/office/powerpoint/2010/main" val="261145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Exceptions</a:t>
            </a:r>
            <a:r>
              <a:rPr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vs</a:t>
            </a:r>
            <a:r>
              <a:rPr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error</a:t>
            </a:r>
            <a:r>
              <a:rPr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code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9A1C0-BB7F-7747-9A26-5FC53C440C6A}"/>
              </a:ext>
            </a:extLst>
          </p:cNvPr>
          <p:cNvSpPr txBox="1"/>
          <p:nvPr/>
        </p:nvSpPr>
        <p:spPr>
          <a:xfrm>
            <a:off x="1571625" y="2663996"/>
            <a:ext cx="8772525" cy="1706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480"/>
              </a:lnSpc>
              <a:buFont typeface="Arial" panose="020B0604020202020204" pitchFamily="34" charset="0"/>
              <a:buChar char="•"/>
            </a:pP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有包括抛出异常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捕获异常在内的一整套异常处理机制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48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这套机制不太好用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48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利用函数返回值返回错误代码是常用做法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73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Overloaded functions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9A1C0-BB7F-7747-9A26-5FC53C440C6A}"/>
              </a:ext>
            </a:extLst>
          </p:cNvPr>
          <p:cNvSpPr txBox="1"/>
          <p:nvPr/>
        </p:nvSpPr>
        <p:spPr>
          <a:xfrm>
            <a:off x="1323975" y="2168696"/>
            <a:ext cx="9515475" cy="9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Functions that have the </a:t>
            </a:r>
            <a:r>
              <a:rPr lang="en-US" altLang="ja-JP" sz="24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same name</a:t>
            </a: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but </a:t>
            </a:r>
            <a:r>
              <a:rPr lang="en-US" altLang="ja-JP" sz="24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different parameter lists </a:t>
            </a: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and that appear in the </a:t>
            </a:r>
            <a:r>
              <a:rPr lang="en-US" altLang="ja-JP" sz="24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same scope</a:t>
            </a: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are overloaded.</a:t>
            </a:r>
            <a:endParaRPr lang="en-US" altLang="zh-CN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CFD64-1C45-0546-9CD8-69E8456223C5}"/>
              </a:ext>
            </a:extLst>
          </p:cNvPr>
          <p:cNvSpPr txBox="1"/>
          <p:nvPr/>
        </p:nvSpPr>
        <p:spPr>
          <a:xfrm>
            <a:off x="2433845" y="3596644"/>
            <a:ext cx="6957805" cy="1552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void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print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char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cp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void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print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*beg,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*end);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void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print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ia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[ ],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size);</a:t>
            </a:r>
          </a:p>
        </p:txBody>
      </p:sp>
    </p:spTree>
    <p:extLst>
      <p:ext uri="{BB962C8B-B14F-4D97-AF65-F5344CB8AC3E}">
        <p14:creationId xmlns:p14="http://schemas.microsoft.com/office/powerpoint/2010/main" val="1002653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Function matching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D1B04-5464-6149-BE95-A38E80A6A55E}"/>
              </a:ext>
            </a:extLst>
          </p:cNvPr>
          <p:cNvSpPr txBox="1"/>
          <p:nvPr/>
        </p:nvSpPr>
        <p:spPr>
          <a:xfrm>
            <a:off x="838200" y="2783863"/>
            <a:ext cx="6957805" cy="2018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void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print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char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cp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20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void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print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*beg,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*end);</a:t>
            </a:r>
          </a:p>
          <a:p>
            <a:pPr algn="just">
              <a:lnSpc>
                <a:spcPct val="20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void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print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ia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[ ],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size);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2FBA0-AB5C-2847-90AB-60BA0F9AE973}"/>
              </a:ext>
            </a:extLst>
          </p:cNvPr>
          <p:cNvSpPr txBox="1"/>
          <p:nvPr/>
        </p:nvSpPr>
        <p:spPr>
          <a:xfrm>
            <a:off x="7572789" y="4580561"/>
            <a:ext cx="2366755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print (“Hello”);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E1226-FF89-8048-BC76-5D079E0A737A}"/>
              </a:ext>
            </a:extLst>
          </p:cNvPr>
          <p:cNvSpPr txBox="1"/>
          <p:nvPr/>
        </p:nvSpPr>
        <p:spPr>
          <a:xfrm>
            <a:off x="7572789" y="3850264"/>
            <a:ext cx="2366755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print (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ia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ia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+ 4);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B4FDE-75AF-6144-990D-A3C96ECF6BB8}"/>
              </a:ext>
            </a:extLst>
          </p:cNvPr>
          <p:cNvSpPr txBox="1"/>
          <p:nvPr/>
        </p:nvSpPr>
        <p:spPr>
          <a:xfrm>
            <a:off x="7534690" y="2376838"/>
            <a:ext cx="3838160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ia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[7] = {0, 1, 1, 2, 3, 5, 8};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B70CF-D1E8-3D47-AB72-DA2209BB32E3}"/>
              </a:ext>
            </a:extLst>
          </p:cNvPr>
          <p:cNvSpPr txBox="1"/>
          <p:nvPr/>
        </p:nvSpPr>
        <p:spPr>
          <a:xfrm>
            <a:off x="7553738" y="3119967"/>
            <a:ext cx="2366755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print (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ia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, 5);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5428B7-9312-EB4C-A6D1-71B8348D74AF}"/>
              </a:ext>
            </a:extLst>
          </p:cNvPr>
          <p:cNvCxnSpPr/>
          <p:nvPr/>
        </p:nvCxnSpPr>
        <p:spPr>
          <a:xfrm flipH="1" flipV="1">
            <a:off x="4705350" y="3350530"/>
            <a:ext cx="2829340" cy="14137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FD88B-65AB-E043-9EEE-6413322F4D73}"/>
              </a:ext>
            </a:extLst>
          </p:cNvPr>
          <p:cNvCxnSpPr>
            <a:cxnSpLocks/>
          </p:cNvCxnSpPr>
          <p:nvPr/>
        </p:nvCxnSpPr>
        <p:spPr>
          <a:xfrm flipH="1">
            <a:off x="5753100" y="3583258"/>
            <a:ext cx="1676400" cy="8043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F587A0-FA1A-4940-8306-EFCD57D52EA1}"/>
              </a:ext>
            </a:extLst>
          </p:cNvPr>
          <p:cNvCxnSpPr>
            <a:cxnSpLocks/>
          </p:cNvCxnSpPr>
          <p:nvPr/>
        </p:nvCxnSpPr>
        <p:spPr>
          <a:xfrm flipH="1" flipV="1">
            <a:off x="6343650" y="3985424"/>
            <a:ext cx="1085850" cy="1577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60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Overloading and </a:t>
            </a:r>
            <a:r>
              <a:rPr lang="en-US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parameters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CFD64-1C45-0546-9CD8-69E8456223C5}"/>
              </a:ext>
            </a:extLst>
          </p:cNvPr>
          <p:cNvSpPr txBox="1"/>
          <p:nvPr/>
        </p:nvSpPr>
        <p:spPr>
          <a:xfrm>
            <a:off x="2109995" y="2758444"/>
            <a:ext cx="3319255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func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n);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func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n);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D90CF-935B-AF49-AE49-BA8B8C30E3FF}"/>
              </a:ext>
            </a:extLst>
          </p:cNvPr>
          <p:cNvSpPr txBox="1"/>
          <p:nvPr/>
        </p:nvSpPr>
        <p:spPr>
          <a:xfrm>
            <a:off x="5562601" y="3281023"/>
            <a:ext cx="3905250" cy="495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// error: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redefinition of ‘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func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5F863-4FA2-E34D-A0B3-BCC243B87679}"/>
              </a:ext>
            </a:extLst>
          </p:cNvPr>
          <p:cNvSpPr txBox="1"/>
          <p:nvPr/>
        </p:nvSpPr>
        <p:spPr>
          <a:xfrm>
            <a:off x="5562601" y="4056179"/>
            <a:ext cx="5224463" cy="4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  <a:spcBef>
                <a:spcPts val="1200"/>
              </a:spcBef>
            </a:pP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实际上第二个函数的</a:t>
            </a:r>
            <a:r>
              <a:rPr lang="en-US" altLang="ja-JP" sz="24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没什么意义</a:t>
            </a:r>
            <a:endParaRPr lang="en-US" altLang="zh-CN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69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Overloading and </a:t>
            </a:r>
            <a:r>
              <a:rPr lang="en-US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parameters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CFD64-1C45-0546-9CD8-69E8456223C5}"/>
              </a:ext>
            </a:extLst>
          </p:cNvPr>
          <p:cNvSpPr txBox="1"/>
          <p:nvPr/>
        </p:nvSpPr>
        <p:spPr>
          <a:xfrm>
            <a:off x="1037088" y="2072644"/>
            <a:ext cx="3736078" cy="403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</a:rPr>
              <a:t>func</a:t>
            </a:r>
            <a:r>
              <a:rPr lang="en-US" sz="2200" b="1" dirty="0">
                <a:latin typeface="Cambria" panose="020405030504060302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&amp;n) {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</a:rPr>
              <a:t> &lt;&lt; "func1.\n";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n *= 2;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</a:rPr>
              <a:t> n;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}</a:t>
            </a:r>
          </a:p>
          <a:p>
            <a:pPr>
              <a:lnSpc>
                <a:spcPts val="3140"/>
              </a:lnSpc>
            </a:pPr>
            <a:endParaRPr lang="en-US" sz="2200" b="1" dirty="0">
              <a:latin typeface="Cambria" panose="02040503050406030204" pitchFamily="18" charset="0"/>
            </a:endParaRPr>
          </a:p>
          <a:p>
            <a:pPr>
              <a:lnSpc>
                <a:spcPts val="314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</a:rPr>
              <a:t>func</a:t>
            </a:r>
            <a:r>
              <a:rPr lang="zh-CN" altLang="en-US" sz="2200" b="1" dirty="0">
                <a:latin typeface="Cambria" panose="020405030504060302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</a:rPr>
              <a:t>&amp;n) {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</a:rPr>
              <a:t> &lt;&lt; "func2.\n";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</a:rPr>
              <a:t> n;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E0E5D-C3B4-8147-BDBB-AB629DD2AAB4}"/>
              </a:ext>
            </a:extLst>
          </p:cNvPr>
          <p:cNvSpPr txBox="1"/>
          <p:nvPr/>
        </p:nvSpPr>
        <p:spPr>
          <a:xfrm>
            <a:off x="5331722" y="2072644"/>
            <a:ext cx="4250428" cy="283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main() {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a = 4;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</a:rPr>
              <a:t>b = 6;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</a:rPr>
              <a:t>func</a:t>
            </a:r>
            <a:r>
              <a:rPr lang="en-US" sz="2200" b="1" dirty="0">
                <a:latin typeface="Cambria" panose="02040503050406030204" pitchFamily="18" charset="0"/>
              </a:rPr>
              <a:t>(a) &lt;&lt; </a:t>
            </a:r>
            <a:r>
              <a:rPr lang="en-US" sz="2200" b="1" dirty="0" err="1">
                <a:latin typeface="Cambria" panose="020405030504060302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</a:rPr>
              <a:t>func</a:t>
            </a:r>
            <a:r>
              <a:rPr lang="en-US" sz="2200" b="1" dirty="0">
                <a:latin typeface="Cambria" panose="02040503050406030204" pitchFamily="18" charset="0"/>
              </a:rPr>
              <a:t>(b) &lt;&lt; </a:t>
            </a:r>
            <a:r>
              <a:rPr lang="en-US" sz="2200" b="1" dirty="0" err="1">
                <a:latin typeface="Cambria" panose="020405030504060302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</a:rPr>
              <a:t> 0;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7D773-5750-4843-9EB3-427D48E95C20}"/>
              </a:ext>
            </a:extLst>
          </p:cNvPr>
          <p:cNvSpPr/>
          <p:nvPr/>
        </p:nvSpPr>
        <p:spPr>
          <a:xfrm>
            <a:off x="9512056" y="2405023"/>
            <a:ext cx="1512233" cy="20608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func1.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func2.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F2E82-D9BB-404A-9D44-F98ABA453637}"/>
              </a:ext>
            </a:extLst>
          </p:cNvPr>
          <p:cNvSpPr txBox="1"/>
          <p:nvPr/>
        </p:nvSpPr>
        <p:spPr>
          <a:xfrm>
            <a:off x="6915151" y="5208387"/>
            <a:ext cx="3752849" cy="4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  <a:spcBef>
                <a:spcPts val="1200"/>
              </a:spcBef>
            </a:pP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按照</a:t>
            </a:r>
            <a:r>
              <a:rPr lang="en-US" altLang="ja-JP" sz="24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constness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做精确匹配</a:t>
            </a:r>
            <a:endParaRPr lang="en-US" altLang="zh-CN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8C46E-6B00-3D45-A82F-C0C411087A29}"/>
              </a:ext>
            </a:extLst>
          </p:cNvPr>
          <p:cNvSpPr txBox="1"/>
          <p:nvPr/>
        </p:nvSpPr>
        <p:spPr>
          <a:xfrm>
            <a:off x="4610100" y="6075594"/>
            <a:ext cx="6648449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GCC ver. 4.2.1 [Oct 24,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3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4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形式参数</a:t>
            </a:r>
            <a:r>
              <a:rPr lang="en-US" altLang="ja-JP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arguments </a:t>
            </a:r>
            <a:r>
              <a:rPr lang="ja-JP" altLang="en-US" sz="24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实际参数</a:t>
            </a:r>
            <a:endParaRPr lang="en-US" sz="24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ADF89-CB0E-1E41-9CA6-AF7A90BDF8B0}"/>
              </a:ext>
            </a:extLst>
          </p:cNvPr>
          <p:cNvSpPr txBox="1"/>
          <p:nvPr/>
        </p:nvSpPr>
        <p:spPr>
          <a:xfrm>
            <a:off x="1620298" y="2867248"/>
            <a:ext cx="4282003" cy="23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fact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v)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ret = 1;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(v &gt; 1) ret *= v--;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ret;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8604E-A04D-E045-9248-51ECE97B8F1B}"/>
              </a:ext>
            </a:extLst>
          </p:cNvPr>
          <p:cNvSpPr txBox="1"/>
          <p:nvPr/>
        </p:nvSpPr>
        <p:spPr>
          <a:xfrm>
            <a:off x="6408928" y="2867248"/>
            <a:ext cx="4282003" cy="28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main (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 = 6;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fact(a)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fact(7)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0;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2FA50-998A-0746-9D56-9F2351A69C92}"/>
              </a:ext>
            </a:extLst>
          </p:cNvPr>
          <p:cNvSpPr txBox="1"/>
          <p:nvPr/>
        </p:nvSpPr>
        <p:spPr>
          <a:xfrm>
            <a:off x="3169568" y="1928608"/>
            <a:ext cx="1902548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F0528-C8BF-E542-8575-C74D2D3C1CD2}"/>
              </a:ext>
            </a:extLst>
          </p:cNvPr>
          <p:cNvSpPr txBox="1"/>
          <p:nvPr/>
        </p:nvSpPr>
        <p:spPr>
          <a:xfrm>
            <a:off x="9014313" y="2188571"/>
            <a:ext cx="1676618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DC6882-C85A-DA48-9748-AD72C079C38E}"/>
              </a:ext>
            </a:extLst>
          </p:cNvPr>
          <p:cNvCxnSpPr/>
          <p:nvPr/>
        </p:nvCxnSpPr>
        <p:spPr>
          <a:xfrm flipH="1">
            <a:off x="3169568" y="2498987"/>
            <a:ext cx="234778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4917C3-B89E-634D-BD54-B012F5A53856}"/>
              </a:ext>
            </a:extLst>
          </p:cNvPr>
          <p:cNvCxnSpPr>
            <a:cxnSpLocks/>
          </p:cNvCxnSpPr>
          <p:nvPr/>
        </p:nvCxnSpPr>
        <p:spPr>
          <a:xfrm flipH="1">
            <a:off x="8589895" y="2727587"/>
            <a:ext cx="659196" cy="11810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27DCC2-939E-9E49-9251-E26EA64E647C}"/>
              </a:ext>
            </a:extLst>
          </p:cNvPr>
          <p:cNvCxnSpPr>
            <a:cxnSpLocks/>
          </p:cNvCxnSpPr>
          <p:nvPr/>
        </p:nvCxnSpPr>
        <p:spPr>
          <a:xfrm flipH="1">
            <a:off x="8674507" y="2808293"/>
            <a:ext cx="679612" cy="1542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330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Overloading and </a:t>
            </a:r>
            <a:r>
              <a:rPr lang="en-US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parameters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CFD64-1C45-0546-9CD8-69E8456223C5}"/>
              </a:ext>
            </a:extLst>
          </p:cNvPr>
          <p:cNvSpPr txBox="1"/>
          <p:nvPr/>
        </p:nvSpPr>
        <p:spPr>
          <a:xfrm>
            <a:off x="1037088" y="2853758"/>
            <a:ext cx="3736078" cy="164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</a:rPr>
              <a:t>func</a:t>
            </a:r>
            <a:r>
              <a:rPr lang="zh-CN" altLang="en-US" sz="2200" b="1" dirty="0">
                <a:latin typeface="Cambria" panose="020405030504060302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</a:rPr>
              <a:t>&amp;n) {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</a:rPr>
              <a:t> &lt;&lt; "func2.\n";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</a:rPr>
              <a:t> n;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E0E5D-C3B4-8147-BDBB-AB629DD2AAB4}"/>
              </a:ext>
            </a:extLst>
          </p:cNvPr>
          <p:cNvSpPr txBox="1"/>
          <p:nvPr/>
        </p:nvSpPr>
        <p:spPr>
          <a:xfrm>
            <a:off x="5331722" y="2072644"/>
            <a:ext cx="4250428" cy="283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main() {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a = 4;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</a:rPr>
              <a:t>b = 6;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</a:rPr>
              <a:t>func</a:t>
            </a:r>
            <a:r>
              <a:rPr lang="en-US" sz="2200" b="1" dirty="0">
                <a:latin typeface="Cambria" panose="02040503050406030204" pitchFamily="18" charset="0"/>
              </a:rPr>
              <a:t>(a) &lt;&lt; </a:t>
            </a:r>
            <a:r>
              <a:rPr lang="en-US" sz="2200" b="1" dirty="0" err="1">
                <a:latin typeface="Cambria" panose="020405030504060302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</a:rPr>
              <a:t>func</a:t>
            </a:r>
            <a:r>
              <a:rPr lang="en-US" sz="2200" b="1" dirty="0">
                <a:latin typeface="Cambria" panose="02040503050406030204" pitchFamily="18" charset="0"/>
              </a:rPr>
              <a:t>(b) &lt;&lt; </a:t>
            </a:r>
            <a:r>
              <a:rPr lang="en-US" sz="2200" b="1" dirty="0" err="1">
                <a:latin typeface="Cambria" panose="020405030504060302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</a:rPr>
              <a:t> 0;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7D773-5750-4843-9EB3-427D48E95C20}"/>
              </a:ext>
            </a:extLst>
          </p:cNvPr>
          <p:cNvSpPr/>
          <p:nvPr/>
        </p:nvSpPr>
        <p:spPr>
          <a:xfrm>
            <a:off x="9512056" y="2405023"/>
            <a:ext cx="1512233" cy="20608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func</a:t>
            </a:r>
            <a:r>
              <a:rPr lang="en-US" altLang="zh-CN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4</a:t>
            </a:r>
            <a:endParaRPr lang="en-US" sz="22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func2.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F2E82-D9BB-404A-9D44-F98ABA453637}"/>
              </a:ext>
            </a:extLst>
          </p:cNvPr>
          <p:cNvSpPr txBox="1"/>
          <p:nvPr/>
        </p:nvSpPr>
        <p:spPr>
          <a:xfrm>
            <a:off x="4610100" y="5246487"/>
            <a:ext cx="6057901" cy="4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  <a:spcBef>
                <a:spcPts val="1200"/>
              </a:spcBef>
            </a:pP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对变量</a:t>
            </a: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做了</a:t>
            </a:r>
            <a:r>
              <a:rPr lang="en-US" altLang="ja-JP" sz="24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conversion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然后再匹配</a:t>
            </a:r>
            <a:endParaRPr lang="en-US" altLang="zh-CN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FFFAE-7D5B-6640-BA41-7CF136F20D98}"/>
              </a:ext>
            </a:extLst>
          </p:cNvPr>
          <p:cNvSpPr txBox="1"/>
          <p:nvPr/>
        </p:nvSpPr>
        <p:spPr>
          <a:xfrm>
            <a:off x="4610100" y="6075594"/>
            <a:ext cx="6648449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GCC ver. 4.2.1 [Oct 24,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82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Overloading and </a:t>
            </a:r>
            <a:r>
              <a:rPr lang="en-US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parameters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CFD64-1C45-0546-9CD8-69E8456223C5}"/>
              </a:ext>
            </a:extLst>
          </p:cNvPr>
          <p:cNvSpPr txBox="1"/>
          <p:nvPr/>
        </p:nvSpPr>
        <p:spPr>
          <a:xfrm>
            <a:off x="1056138" y="2823494"/>
            <a:ext cx="3736078" cy="204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</a:rPr>
              <a:t>func</a:t>
            </a:r>
            <a:r>
              <a:rPr lang="en-US" sz="2200" b="1" dirty="0">
                <a:latin typeface="Cambria" panose="020405030504060302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&amp;n) {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</a:rPr>
              <a:t> &lt;&lt; "func1.\n";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n *= 2;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</a:rPr>
              <a:t> n;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E0E5D-C3B4-8147-BDBB-AB629DD2AAB4}"/>
              </a:ext>
            </a:extLst>
          </p:cNvPr>
          <p:cNvSpPr txBox="1"/>
          <p:nvPr/>
        </p:nvSpPr>
        <p:spPr>
          <a:xfrm>
            <a:off x="5331722" y="2072644"/>
            <a:ext cx="4250428" cy="283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main() {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a = 4;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</a:rPr>
              <a:t>b = 6;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</a:rPr>
              <a:t>func</a:t>
            </a:r>
            <a:r>
              <a:rPr lang="en-US" sz="2200" b="1" dirty="0">
                <a:latin typeface="Cambria" panose="02040503050406030204" pitchFamily="18" charset="0"/>
              </a:rPr>
              <a:t>(a) &lt;&lt; </a:t>
            </a:r>
            <a:r>
              <a:rPr lang="en-US" sz="2200" b="1" dirty="0" err="1">
                <a:latin typeface="Cambria" panose="020405030504060302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</a:rPr>
              <a:t>func</a:t>
            </a:r>
            <a:r>
              <a:rPr lang="en-US" sz="2200" b="1" dirty="0">
                <a:latin typeface="Cambria" panose="02040503050406030204" pitchFamily="18" charset="0"/>
              </a:rPr>
              <a:t>(b) &lt;&lt; </a:t>
            </a:r>
            <a:r>
              <a:rPr lang="en-US" sz="2200" b="1" dirty="0" err="1">
                <a:latin typeface="Cambria" panose="020405030504060302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</a:rPr>
              <a:t> 0;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8C46E-6B00-3D45-A82F-C0C411087A29}"/>
              </a:ext>
            </a:extLst>
          </p:cNvPr>
          <p:cNvSpPr txBox="1"/>
          <p:nvPr/>
        </p:nvSpPr>
        <p:spPr>
          <a:xfrm>
            <a:off x="4610100" y="6075594"/>
            <a:ext cx="6648449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GCC ver. 4.2.1 [Oct 24,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87EBA-A678-1D4A-A1FA-36B4C6D71950}"/>
              </a:ext>
            </a:extLst>
          </p:cNvPr>
          <p:cNvSpPr txBox="1"/>
          <p:nvPr/>
        </p:nvSpPr>
        <p:spPr>
          <a:xfrm>
            <a:off x="4824982" y="5046944"/>
            <a:ext cx="6218684" cy="495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error: no matching function for call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to ‘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func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C11BA6-AECE-834F-8928-AFE8CC535C49}"/>
              </a:ext>
            </a:extLst>
          </p:cNvPr>
          <p:cNvCxnSpPr>
            <a:cxnSpLocks/>
          </p:cNvCxnSpPr>
          <p:nvPr/>
        </p:nvCxnSpPr>
        <p:spPr>
          <a:xfrm flipH="1" flipV="1">
            <a:off x="7772398" y="4152900"/>
            <a:ext cx="161926" cy="932144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83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Pointers to functions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CFD64-1C45-0546-9CD8-69E8456223C5}"/>
              </a:ext>
            </a:extLst>
          </p:cNvPr>
          <p:cNvSpPr txBox="1"/>
          <p:nvPr/>
        </p:nvSpPr>
        <p:spPr>
          <a:xfrm>
            <a:off x="2616993" y="2520569"/>
            <a:ext cx="5967413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bool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x_less</a:t>
            </a:r>
            <a:r>
              <a:rPr lang="en-US" sz="2000" b="1" dirty="0">
                <a:latin typeface="Cambria" panose="02040503050406030204" pitchFamily="18" charset="0"/>
              </a:rPr>
              <a:t>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&amp;a,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&amp;b);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1A18F-34DA-EA4A-A097-6DCD9DE8A26B}"/>
              </a:ext>
            </a:extLst>
          </p:cNvPr>
          <p:cNvSpPr txBox="1"/>
          <p:nvPr/>
        </p:nvSpPr>
        <p:spPr>
          <a:xfrm>
            <a:off x="2616993" y="3029487"/>
            <a:ext cx="5967413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bool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y_less</a:t>
            </a:r>
            <a:r>
              <a:rPr lang="en-US" sz="2000" b="1" dirty="0">
                <a:latin typeface="Cambria" panose="02040503050406030204" pitchFamily="18" charset="0"/>
              </a:rPr>
              <a:t>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&amp;a,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&amp;b);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02551-ABD5-1348-AADA-37F5D7EE1D2C}"/>
              </a:ext>
            </a:extLst>
          </p:cNvPr>
          <p:cNvSpPr txBox="1"/>
          <p:nvPr/>
        </p:nvSpPr>
        <p:spPr>
          <a:xfrm>
            <a:off x="838200" y="1689350"/>
            <a:ext cx="9601199" cy="4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  <a:spcBef>
                <a:spcPts val="1200"/>
              </a:spcBef>
            </a:pP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写一个函数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根据用户指定的比较方法对二维空间中的点进行排序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AFC35-E138-EE48-8C11-B8C55FE831C1}"/>
              </a:ext>
            </a:extLst>
          </p:cNvPr>
          <p:cNvSpPr txBox="1"/>
          <p:nvPr/>
        </p:nvSpPr>
        <p:spPr>
          <a:xfrm>
            <a:off x="2616993" y="3688145"/>
            <a:ext cx="6958013" cy="244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void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mySort</a:t>
            </a:r>
            <a:r>
              <a:rPr lang="en-US" sz="2000" b="1" dirty="0">
                <a:latin typeface="Cambria" panose="02040503050406030204" pitchFamily="18" charset="0"/>
              </a:rPr>
              <a:t> (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latin typeface="Cambria" panose="02040503050406030204" pitchFamily="18" charset="0"/>
              </a:rPr>
              <a:t>                vector&lt;Point&gt; &amp;points, 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                bool</a:t>
            </a:r>
            <a:r>
              <a:rPr lang="en-US" sz="2000" b="1" dirty="0">
                <a:latin typeface="Cambria" panose="02040503050406030204" pitchFamily="18" charset="0"/>
              </a:rPr>
              <a:t> (*p)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&amp;)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latin typeface="Cambria" panose="02040503050406030204" pitchFamily="18" charset="0"/>
              </a:rPr>
              <a:t>) {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          </a:t>
            </a: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</a:rPr>
              <a:t>// </a:t>
            </a:r>
            <a:r>
              <a:rPr lang="ja-JP" altLang="en-US" sz="2000" b="1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</a:rPr>
              <a:t>用</a:t>
            </a: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</a:rPr>
              <a:t>(*p)(a, b)</a:t>
            </a:r>
            <a:r>
              <a:rPr lang="ja-JP" altLang="en-US" sz="2000" b="1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</a:rPr>
              <a:t>来比较两个点</a:t>
            </a:r>
            <a:r>
              <a:rPr lang="en-US" altLang="zh-CN" sz="2000" b="1" dirty="0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</a:rPr>
              <a:t>a</a:t>
            </a:r>
            <a:r>
              <a:rPr lang="ja-JP" altLang="en-US" sz="2000" b="1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</a:rPr>
              <a:t>和</a:t>
            </a:r>
            <a:r>
              <a:rPr lang="en-US" altLang="ja-JP" sz="2000" b="1" dirty="0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</a:rPr>
              <a:t>b</a:t>
            </a:r>
            <a:endParaRPr lang="en-US" sz="2000" b="1" dirty="0">
              <a:solidFill>
                <a:srgbClr val="00B050"/>
              </a:solidFill>
              <a:latin typeface="Cambria" panose="02040503050406030204" pitchFamily="18" charset="0"/>
              <a:ea typeface="KaiTi" panose="02010609060101010101" pitchFamily="49" charset="-122"/>
            </a:endParaRPr>
          </a:p>
          <a:p>
            <a:pPr>
              <a:lnSpc>
                <a:spcPts val="3140"/>
              </a:lnSpc>
            </a:pPr>
            <a:r>
              <a:rPr lang="en-US" sz="2000" b="1" dirty="0">
                <a:latin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483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Recursion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0CFD64-1C45-0546-9CD8-69E8456223C5}"/>
                  </a:ext>
                </a:extLst>
              </p:cNvPr>
              <p:cNvSpPr txBox="1"/>
              <p:nvPr/>
            </p:nvSpPr>
            <p:spPr>
              <a:xfrm>
                <a:off x="940480" y="3269735"/>
                <a:ext cx="4748213" cy="489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1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!≝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⋅⋯⋅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200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0CFD64-1C45-0546-9CD8-69E845622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80" y="3269735"/>
                <a:ext cx="4748213" cy="489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9E02551-ABD5-1348-AADA-37F5D7EE1D2C}"/>
              </a:ext>
            </a:extLst>
          </p:cNvPr>
          <p:cNvSpPr txBox="1"/>
          <p:nvPr/>
        </p:nvSpPr>
        <p:spPr>
          <a:xfrm>
            <a:off x="838200" y="1689350"/>
            <a:ext cx="10382250" cy="501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  <a:spcBef>
                <a:spcPts val="1200"/>
              </a:spcBef>
            </a:pP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function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that calls itself, either directly or indirectly, is a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recursive function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AFC35-E138-EE48-8C11-B8C55FE831C1}"/>
              </a:ext>
            </a:extLst>
          </p:cNvPr>
          <p:cNvSpPr txBox="1"/>
          <p:nvPr/>
        </p:nvSpPr>
        <p:spPr>
          <a:xfrm>
            <a:off x="6613751" y="3076698"/>
            <a:ext cx="3734935" cy="164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fact 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</a:rPr>
              <a:t> n) {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if</a:t>
            </a:r>
            <a:r>
              <a:rPr lang="en-US" sz="2200" b="1" dirty="0">
                <a:latin typeface="Cambria" panose="02040503050406030204" pitchFamily="18" charset="0"/>
              </a:rPr>
              <a:t> (n == 0)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</a:rPr>
              <a:t> 1;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</a:rPr>
              <a:t> n * fact(n-1);</a:t>
            </a:r>
          </a:p>
          <a:p>
            <a:pPr>
              <a:lnSpc>
                <a:spcPts val="3140"/>
              </a:lnSpc>
            </a:pPr>
            <a:r>
              <a:rPr lang="en-US" sz="2200" b="1" dirty="0">
                <a:latin typeface="Cambria" panose="02040503050406030204" pitchFamily="18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7340F6-1D49-1E40-880B-72EE2DDF466D}"/>
                  </a:ext>
                </a:extLst>
              </p:cNvPr>
              <p:cNvSpPr txBox="1"/>
              <p:nvPr/>
            </p:nvSpPr>
            <p:spPr>
              <a:xfrm>
                <a:off x="1016000" y="4313267"/>
                <a:ext cx="3815444" cy="489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1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!≝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𝐢𝐟</m:t>
                                </m:r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  <m: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𝐢𝐟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7340F6-1D49-1E40-880B-72EE2DDF4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4313267"/>
                <a:ext cx="3815444" cy="489878"/>
              </a:xfrm>
              <a:prstGeom prst="rect">
                <a:avLst/>
              </a:prstGeom>
              <a:blipFill>
                <a:blip r:embed="rId3"/>
                <a:stretch>
                  <a:fillRect l="-14950" t="-397436" b="-5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0613A0C-E7F1-464F-ABD6-EEC1857966B8}"/>
              </a:ext>
            </a:extLst>
          </p:cNvPr>
          <p:cNvSpPr txBox="1"/>
          <p:nvPr/>
        </p:nvSpPr>
        <p:spPr>
          <a:xfrm>
            <a:off x="5688693" y="5244065"/>
            <a:ext cx="5329463" cy="4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  <a:spcBef>
                <a:spcPts val="1200"/>
              </a:spcBef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必须有终止条件判断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否则会无限递归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43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Function comment block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13A0C-E7F1-464F-ABD6-EEC1857966B8}"/>
              </a:ext>
            </a:extLst>
          </p:cNvPr>
          <p:cNvSpPr txBox="1"/>
          <p:nvPr/>
        </p:nvSpPr>
        <p:spPr>
          <a:xfrm>
            <a:off x="1266801" y="2439077"/>
            <a:ext cx="9658398" cy="94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  <a:spcBef>
                <a:spcPts val="1200"/>
              </a:spcBef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programmer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当我们使用一个已有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function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的时候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我们不希望关心它的实现细节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1CBCD-69AD-C54C-ADB8-813648018256}"/>
              </a:ext>
            </a:extLst>
          </p:cNvPr>
          <p:cNvSpPr txBox="1"/>
          <p:nvPr/>
        </p:nvSpPr>
        <p:spPr>
          <a:xfrm>
            <a:off x="1254444" y="3834822"/>
            <a:ext cx="9658398" cy="94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80"/>
              </a:lnSpc>
              <a:spcBef>
                <a:spcPts val="1200"/>
              </a:spcBef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programmer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当我们使用一个已有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function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的时候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我们需要了解它的实现细节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41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Function comment block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54863-DBBB-DF45-8AB4-E9EC7128C3A0}"/>
              </a:ext>
            </a:extLst>
          </p:cNvPr>
          <p:cNvSpPr txBox="1"/>
          <p:nvPr/>
        </p:nvSpPr>
        <p:spPr>
          <a:xfrm>
            <a:off x="3445936" y="2063445"/>
            <a:ext cx="7005357" cy="323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/**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  * Computes the factorial of a given number.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  * Input: integer n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  * Requirement: n &gt;= 0 and n &lt;= 12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  * Output: n!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  * Algorithm: recursion.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  */</a:t>
            </a:r>
          </a:p>
          <a:p>
            <a:pPr>
              <a:lnSpc>
                <a:spcPts val="314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</a:rPr>
              <a:t> fact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</a:rPr>
              <a:t> n);</a:t>
            </a:r>
          </a:p>
        </p:txBody>
      </p:sp>
    </p:spTree>
    <p:extLst>
      <p:ext uri="{BB962C8B-B14F-4D97-AF65-F5344CB8AC3E}">
        <p14:creationId xmlns:p14="http://schemas.microsoft.com/office/powerpoint/2010/main" val="3391493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Function comment block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54863-DBBB-DF45-8AB4-E9EC7128C3A0}"/>
              </a:ext>
            </a:extLst>
          </p:cNvPr>
          <p:cNvSpPr txBox="1"/>
          <p:nvPr/>
        </p:nvSpPr>
        <p:spPr>
          <a:xfrm>
            <a:off x="1361933" y="2086103"/>
            <a:ext cx="9542275" cy="323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/**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  * Sorts a vector of points based on a user-specified comparator.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  * Input: points, a vector of points; 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  *               p, a pointer to a comparator function 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  * Output: points, sorted according to the specified comparator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  * Complexity: O(</a:t>
            </a:r>
            <a:r>
              <a:rPr lang="en-US" sz="2000" b="1" dirty="0" err="1">
                <a:solidFill>
                  <a:srgbClr val="00B050"/>
                </a:solidFill>
                <a:latin typeface="Cambria" panose="02040503050406030204" pitchFamily="18" charset="0"/>
              </a:rPr>
              <a:t>nlogn</a:t>
            </a: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), where n is the number of points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  */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void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mySort</a:t>
            </a:r>
            <a:r>
              <a:rPr lang="en-US" sz="2000" b="1" dirty="0">
                <a:latin typeface="Cambria" panose="02040503050406030204" pitchFamily="18" charset="0"/>
              </a:rPr>
              <a:t> (vector&lt;Point&gt; &amp;points,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bool</a:t>
            </a:r>
            <a:r>
              <a:rPr lang="en-US" sz="2000" b="1" dirty="0">
                <a:latin typeface="Cambria" panose="02040503050406030204" pitchFamily="18" charset="0"/>
              </a:rPr>
              <a:t> (*p)(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Point&amp;,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Point&amp;));</a:t>
            </a:r>
          </a:p>
        </p:txBody>
      </p:sp>
    </p:spTree>
    <p:extLst>
      <p:ext uri="{BB962C8B-B14F-4D97-AF65-F5344CB8AC3E}">
        <p14:creationId xmlns:p14="http://schemas.microsoft.com/office/powerpoint/2010/main" val="1373846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9516C2-5A32-B741-A617-4E619E7275E7}"/>
              </a:ext>
            </a:extLst>
          </p:cNvPr>
          <p:cNvSpPr/>
          <p:nvPr/>
        </p:nvSpPr>
        <p:spPr>
          <a:xfrm>
            <a:off x="838200" y="1997504"/>
            <a:ext cx="1062909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Primer, Chapter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8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Calling a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1016706" y="2559186"/>
            <a:ext cx="10337094" cy="206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Initializes the function’s parameters from the corresponding arguments.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 control to the function.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the calling function is suspended and execution of the called function begins.</a:t>
            </a:r>
          </a:p>
        </p:txBody>
      </p:sp>
    </p:spTree>
    <p:extLst>
      <p:ext uri="{BB962C8B-B14F-4D97-AF65-F5344CB8AC3E}">
        <p14:creationId xmlns:p14="http://schemas.microsoft.com/office/powerpoint/2010/main" val="140741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8C5A6-EDC9-7841-A4CF-FD7CCE8CDC9F}"/>
              </a:ext>
            </a:extLst>
          </p:cNvPr>
          <p:cNvSpPr txBox="1"/>
          <p:nvPr/>
        </p:nvSpPr>
        <p:spPr>
          <a:xfrm>
            <a:off x="1405217" y="2809840"/>
            <a:ext cx="9381565" cy="10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declaration is like a function definition expect that a declaration has no function body (replaced by a semicolon).</a:t>
            </a:r>
          </a:p>
        </p:txBody>
      </p:sp>
    </p:spTree>
    <p:extLst>
      <p:ext uri="{BB962C8B-B14F-4D97-AF65-F5344CB8AC3E}">
        <p14:creationId xmlns:p14="http://schemas.microsoft.com/office/powerpoint/2010/main" val="294067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407AD-69F5-2B4E-8B99-8A05CEC5789E}"/>
              </a:ext>
            </a:extLst>
          </p:cNvPr>
          <p:cNvSpPr txBox="1"/>
          <p:nvPr/>
        </p:nvSpPr>
        <p:spPr>
          <a:xfrm>
            <a:off x="1100345" y="1916989"/>
            <a:ext cx="4282003" cy="23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fact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v)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ret = 1;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(v &gt; 1) ret *= v--;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ret;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C90C5-5969-8A45-9E19-5F612D799864}"/>
              </a:ext>
            </a:extLst>
          </p:cNvPr>
          <p:cNvSpPr txBox="1"/>
          <p:nvPr/>
        </p:nvSpPr>
        <p:spPr>
          <a:xfrm>
            <a:off x="1100345" y="4260516"/>
            <a:ext cx="4282003" cy="18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main (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fact(7)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0;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05F3E-536A-E041-A352-977A73ACE40F}"/>
              </a:ext>
            </a:extLst>
          </p:cNvPr>
          <p:cNvSpPr txBox="1"/>
          <p:nvPr/>
        </p:nvSpPr>
        <p:spPr>
          <a:xfrm>
            <a:off x="6275294" y="3840033"/>
            <a:ext cx="4282003" cy="23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fact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v)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ret = 1;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(v &gt; 1) ret *= v--;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ret;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9336D-FD17-F94D-BC4E-54527CEA6216}"/>
              </a:ext>
            </a:extLst>
          </p:cNvPr>
          <p:cNvSpPr txBox="1"/>
          <p:nvPr/>
        </p:nvSpPr>
        <p:spPr>
          <a:xfrm>
            <a:off x="6275294" y="1946926"/>
            <a:ext cx="4282003" cy="18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main (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fact(7)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0;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E6905-0188-C54B-A915-C7489095B7D7}"/>
              </a:ext>
            </a:extLst>
          </p:cNvPr>
          <p:cNvSpPr txBox="1"/>
          <p:nvPr/>
        </p:nvSpPr>
        <p:spPr>
          <a:xfrm>
            <a:off x="6275294" y="1436006"/>
            <a:ext cx="4282003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fact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v);</a:t>
            </a:r>
            <a:endParaRPr lang="en-US" sz="2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3C3F4-DEE1-4548-B852-54668288C8A8}"/>
              </a:ext>
            </a:extLst>
          </p:cNvPr>
          <p:cNvSpPr txBox="1"/>
          <p:nvPr/>
        </p:nvSpPr>
        <p:spPr>
          <a:xfrm>
            <a:off x="3689521" y="5644245"/>
            <a:ext cx="810761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3957E-6755-8647-AFBA-03EB8B5B3DA0}"/>
              </a:ext>
            </a:extLst>
          </p:cNvPr>
          <p:cNvSpPr txBox="1"/>
          <p:nvPr/>
        </p:nvSpPr>
        <p:spPr>
          <a:xfrm>
            <a:off x="9902062" y="5637561"/>
            <a:ext cx="810761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1AEBC-8341-CC44-BF97-6C3FBF235CE2}"/>
              </a:ext>
            </a:extLst>
          </p:cNvPr>
          <p:cNvSpPr txBox="1"/>
          <p:nvPr/>
        </p:nvSpPr>
        <p:spPr>
          <a:xfrm>
            <a:off x="8201144" y="1425540"/>
            <a:ext cx="2937505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declaration of fact( )</a:t>
            </a:r>
          </a:p>
        </p:txBody>
      </p:sp>
    </p:spTree>
    <p:extLst>
      <p:ext uri="{BB962C8B-B14F-4D97-AF65-F5344CB8AC3E}">
        <p14:creationId xmlns:p14="http://schemas.microsoft.com/office/powerpoint/2010/main" val="299000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325B3A-16D8-6D47-81EF-95AF9395C608}"/>
              </a:ext>
            </a:extLst>
          </p:cNvPr>
          <p:cNvGrpSpPr/>
          <p:nvPr/>
        </p:nvGrpSpPr>
        <p:grpSpPr>
          <a:xfrm>
            <a:off x="1977561" y="1690688"/>
            <a:ext cx="2450559" cy="2410257"/>
            <a:chOff x="3590023" y="1758164"/>
            <a:chExt cx="2450559" cy="2410257"/>
          </a:xfrm>
        </p:grpSpPr>
        <p:sp>
          <p:nvSpPr>
            <p:cNvPr id="3" name="Folded Corner 2">
              <a:extLst>
                <a:ext uri="{FF2B5EF4-FFF2-40B4-BE49-F238E27FC236}">
                  <a16:creationId xmlns:a16="http://schemas.microsoft.com/office/drawing/2014/main" id="{F87902F4-1815-9147-BEF3-4BC874BA61A9}"/>
                </a:ext>
              </a:extLst>
            </p:cNvPr>
            <p:cNvSpPr/>
            <p:nvPr/>
          </p:nvSpPr>
          <p:spPr>
            <a:xfrm>
              <a:off x="3590023" y="1758164"/>
              <a:ext cx="2450559" cy="24102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CDF712-0D9F-5B45-9D4A-228D749A1BFD}"/>
                </a:ext>
              </a:extLst>
            </p:cNvPr>
            <p:cNvSpPr txBox="1"/>
            <p:nvPr/>
          </p:nvSpPr>
          <p:spPr>
            <a:xfrm>
              <a:off x="3719162" y="2019604"/>
              <a:ext cx="2321419" cy="188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#</a:t>
              </a:r>
              <a:r>
                <a:rPr lang="en-US" sz="20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ifndef</a:t>
              </a:r>
              <a:r>
                <a:rPr lang="en-US" sz="20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FACT_H_</a:t>
              </a: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#define  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FACT_H_</a:t>
              </a:r>
            </a:p>
            <a:p>
              <a:pPr algn="just">
                <a:lnSpc>
                  <a:spcPct val="150000"/>
                </a:lnSpc>
              </a:pPr>
              <a:r>
                <a:rPr lang="en-US" sz="20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fact (</a:t>
              </a:r>
              <a:r>
                <a:rPr lang="en-US" sz="20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v);</a:t>
              </a: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#endif</a:t>
              </a:r>
              <a:endParaRPr lang="en-US" sz="24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28F116-7737-1145-8470-D4D16CA37397}"/>
              </a:ext>
            </a:extLst>
          </p:cNvPr>
          <p:cNvGrpSpPr/>
          <p:nvPr/>
        </p:nvGrpSpPr>
        <p:grpSpPr>
          <a:xfrm>
            <a:off x="2728996" y="3918776"/>
            <a:ext cx="3792755" cy="2589581"/>
            <a:chOff x="6609629" y="3312456"/>
            <a:chExt cx="3792755" cy="2589581"/>
          </a:xfrm>
        </p:grpSpPr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FC0181D6-2A46-FD4E-9342-B0AFB15BC6CB}"/>
                </a:ext>
              </a:extLst>
            </p:cNvPr>
            <p:cNvSpPr/>
            <p:nvPr/>
          </p:nvSpPr>
          <p:spPr>
            <a:xfrm>
              <a:off x="6609629" y="3312456"/>
              <a:ext cx="3559607" cy="2589581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A407AD-69F5-2B4E-8B99-8A05CEC5789E}"/>
                </a:ext>
              </a:extLst>
            </p:cNvPr>
            <p:cNvSpPr txBox="1"/>
            <p:nvPr/>
          </p:nvSpPr>
          <p:spPr>
            <a:xfrm>
              <a:off x="6752933" y="3401240"/>
              <a:ext cx="3649451" cy="234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fact (</a:t>
              </a:r>
              <a:r>
                <a:rPr lang="en-US" sz="20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v) {</a:t>
              </a: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ret = 1;</a:t>
              </a: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while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(v &gt; 1) ret *= v--;</a:t>
              </a: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return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ret;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}</a:t>
              </a:r>
              <a:endParaRPr lang="en-US" sz="240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7D376E-DEF1-3F48-894B-5849C309A818}"/>
              </a:ext>
            </a:extLst>
          </p:cNvPr>
          <p:cNvGrpSpPr/>
          <p:nvPr/>
        </p:nvGrpSpPr>
        <p:grpSpPr>
          <a:xfrm>
            <a:off x="7114130" y="1952128"/>
            <a:ext cx="3787997" cy="3543855"/>
            <a:chOff x="7114130" y="1952128"/>
            <a:chExt cx="3787997" cy="3543855"/>
          </a:xfrm>
        </p:grpSpPr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00F5E9D2-0CC7-164F-A48D-219FCB484472}"/>
                </a:ext>
              </a:extLst>
            </p:cNvPr>
            <p:cNvSpPr/>
            <p:nvPr/>
          </p:nvSpPr>
          <p:spPr>
            <a:xfrm>
              <a:off x="7114130" y="1952129"/>
              <a:ext cx="3787997" cy="3543854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5C90C5-5969-8A45-9E19-5F612D799864}"/>
                </a:ext>
              </a:extLst>
            </p:cNvPr>
            <p:cNvSpPr txBox="1"/>
            <p:nvPr/>
          </p:nvSpPr>
          <p:spPr>
            <a:xfrm>
              <a:off x="7347278" y="1952128"/>
              <a:ext cx="3554849" cy="3543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#include 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&lt;iostream&gt;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#include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“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Fact.h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”</a:t>
              </a: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using namespace 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std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algn="just">
                <a:lnSpc>
                  <a:spcPct val="150000"/>
                </a:lnSpc>
              </a:pPr>
              <a:endParaRPr lang="en-US" sz="8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0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main (</a:t>
              </a:r>
              <a:r>
                <a:rPr lang="en-US" sz="20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) {</a:t>
              </a: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cout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&lt;&lt; fact(7) &lt;&lt; 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endl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          return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0;</a:t>
              </a: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}</a:t>
              </a:r>
              <a:endParaRPr lang="en-US" sz="240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2AEAC6D-3FD0-8C46-AFD4-264ECA42804C}"/>
              </a:ext>
            </a:extLst>
          </p:cNvPr>
          <p:cNvSpPr txBox="1"/>
          <p:nvPr/>
        </p:nvSpPr>
        <p:spPr>
          <a:xfrm>
            <a:off x="4598105" y="2040151"/>
            <a:ext cx="1081401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Fact.h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33B36-37A8-B44E-A166-B85D06B4B45B}"/>
              </a:ext>
            </a:extLst>
          </p:cNvPr>
          <p:cNvSpPr txBox="1"/>
          <p:nvPr/>
        </p:nvSpPr>
        <p:spPr>
          <a:xfrm>
            <a:off x="1304631" y="5226325"/>
            <a:ext cx="1307791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Fact.cpp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5B1B9-FC62-5240-8F4E-4372579DFBDE}"/>
              </a:ext>
            </a:extLst>
          </p:cNvPr>
          <p:cNvSpPr txBox="1"/>
          <p:nvPr/>
        </p:nvSpPr>
        <p:spPr>
          <a:xfrm>
            <a:off x="8479171" y="5553549"/>
            <a:ext cx="1701804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Main.cpp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325B3A-16D8-6D47-81EF-95AF9395C608}"/>
              </a:ext>
            </a:extLst>
          </p:cNvPr>
          <p:cNvGrpSpPr/>
          <p:nvPr/>
        </p:nvGrpSpPr>
        <p:grpSpPr>
          <a:xfrm>
            <a:off x="2752497" y="1290639"/>
            <a:ext cx="6166062" cy="4972626"/>
            <a:chOff x="6533266" y="42453"/>
            <a:chExt cx="6166062" cy="4972626"/>
          </a:xfrm>
        </p:grpSpPr>
        <p:sp>
          <p:nvSpPr>
            <p:cNvPr id="3" name="Folded Corner 2">
              <a:extLst>
                <a:ext uri="{FF2B5EF4-FFF2-40B4-BE49-F238E27FC236}">
                  <a16:creationId xmlns:a16="http://schemas.microsoft.com/office/drawing/2014/main" id="{F87902F4-1815-9147-BEF3-4BC874BA61A9}"/>
                </a:ext>
              </a:extLst>
            </p:cNvPr>
            <p:cNvSpPr/>
            <p:nvPr/>
          </p:nvSpPr>
          <p:spPr>
            <a:xfrm>
              <a:off x="6533266" y="42453"/>
              <a:ext cx="5948158" cy="497262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CDF712-0D9F-5B45-9D4A-228D749A1BFD}"/>
                </a:ext>
              </a:extLst>
            </p:cNvPr>
            <p:cNvSpPr txBox="1"/>
            <p:nvPr/>
          </p:nvSpPr>
          <p:spPr>
            <a:xfrm>
              <a:off x="6671811" y="138712"/>
              <a:ext cx="6027517" cy="465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all: 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run_fact</a:t>
              </a:r>
              <a:endParaRPr lang="en-US" sz="200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50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run_fact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:  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Fact.o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Main.o</a:t>
              </a:r>
              <a:endParaRPr lang="en-US" sz="200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	g++  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Fact.o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Main.o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 -o  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run_fact</a:t>
              </a:r>
              <a:endParaRPr lang="en-US" sz="200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50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Fact.o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:  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Fact.cpp</a:t>
              </a:r>
              <a:endParaRPr lang="en-US" sz="200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	g++  -O3  -Wall  -c  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Fact.cpp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 -o  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Fact.o</a:t>
              </a:r>
              <a:endParaRPr lang="en-US" sz="200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50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Main.o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:  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Main.cpp</a:t>
              </a:r>
              <a:endParaRPr lang="en-US" sz="200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	g++  -O3  -Wall  -c  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Main.cpp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 -o  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Main.o</a:t>
              </a:r>
              <a:endParaRPr lang="en-US" sz="200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50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clean: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rm</a:t>
              </a:r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 -f  *.o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2AEAC6D-3FD0-8C46-AFD4-264ECA42804C}"/>
              </a:ext>
            </a:extLst>
          </p:cNvPr>
          <p:cNvSpPr txBox="1"/>
          <p:nvPr/>
        </p:nvSpPr>
        <p:spPr>
          <a:xfrm>
            <a:off x="9057104" y="5769091"/>
            <a:ext cx="1224034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FC591-288F-3F46-8A24-892B9E180D8C}"/>
              </a:ext>
            </a:extLst>
          </p:cNvPr>
          <p:cNvSpPr txBox="1"/>
          <p:nvPr/>
        </p:nvSpPr>
        <p:spPr>
          <a:xfrm>
            <a:off x="1208326" y="454979"/>
            <a:ext cx="6411674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sz="2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compile multiple source files.</a:t>
            </a:r>
          </a:p>
        </p:txBody>
      </p:sp>
    </p:spTree>
    <p:extLst>
      <p:ext uri="{BB962C8B-B14F-4D97-AF65-F5344CB8AC3E}">
        <p14:creationId xmlns:p14="http://schemas.microsoft.com/office/powerpoint/2010/main" val="383506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26FC591-288F-3F46-8A24-892B9E180D8C}"/>
              </a:ext>
            </a:extLst>
          </p:cNvPr>
          <p:cNvSpPr txBox="1"/>
          <p:nvPr/>
        </p:nvSpPr>
        <p:spPr>
          <a:xfrm>
            <a:off x="1208326" y="454979"/>
            <a:ext cx="6411674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sz="2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compile multiple source files.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E54570-17E8-A546-8793-0DA4379A7715}"/>
              </a:ext>
            </a:extLst>
          </p:cNvPr>
          <p:cNvSpPr/>
          <p:nvPr/>
        </p:nvSpPr>
        <p:spPr>
          <a:xfrm>
            <a:off x="1468582" y="1526832"/>
            <a:ext cx="7592291" cy="40957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$ make all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g++  -O3  -Wall  -c  </a:t>
            </a:r>
            <a:r>
              <a:rPr lang="en-US" sz="2200" b="1" dirty="0" err="1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Fact.cpp</a:t>
            </a:r>
            <a:r>
              <a:rPr lang="en-US" sz="2200" b="1" dirty="0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  -o  </a:t>
            </a:r>
            <a:r>
              <a:rPr lang="en-US" sz="2200" b="1" dirty="0" err="1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Fact.o</a:t>
            </a:r>
            <a:endParaRPr lang="en-US" sz="2200" b="1" dirty="0">
              <a:solidFill>
                <a:schemeClr val="bg1"/>
              </a:solidFill>
              <a:latin typeface="Monaco" pitchFamily="2" charset="7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g++  -O3  -Wall  -c  </a:t>
            </a:r>
            <a:r>
              <a:rPr lang="en-US" sz="2200" b="1" dirty="0" err="1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Main.cpp</a:t>
            </a:r>
            <a:r>
              <a:rPr lang="en-US" sz="2200" b="1" dirty="0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  -o  </a:t>
            </a:r>
            <a:r>
              <a:rPr lang="en-US" sz="2200" b="1" dirty="0" err="1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Main.o</a:t>
            </a:r>
            <a:endParaRPr lang="en-US" sz="2200" b="1" dirty="0">
              <a:solidFill>
                <a:schemeClr val="bg1"/>
              </a:solidFill>
              <a:latin typeface="Monaco" pitchFamily="2" charset="7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g++  </a:t>
            </a:r>
            <a:r>
              <a:rPr lang="en-US" sz="2200" b="1" dirty="0" err="1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Fact.o</a:t>
            </a:r>
            <a:r>
              <a:rPr lang="en-US" sz="2200" b="1" dirty="0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Main.o</a:t>
            </a:r>
            <a:r>
              <a:rPr lang="en-US" sz="2200" b="1" dirty="0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  -o  </a:t>
            </a:r>
            <a:r>
              <a:rPr lang="en-US" sz="2200" b="1" dirty="0" err="1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run_fact</a:t>
            </a:r>
            <a:endParaRPr lang="en-US" sz="2200" b="1" dirty="0">
              <a:solidFill>
                <a:schemeClr val="bg1"/>
              </a:solidFill>
              <a:latin typeface="Monaco" pitchFamily="2" charset="7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$ ./</a:t>
            </a:r>
            <a:r>
              <a:rPr lang="en-US" sz="2200" b="1" dirty="0" err="1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run_fact</a:t>
            </a:r>
            <a:endParaRPr lang="en-US" sz="2200" b="1" dirty="0">
              <a:solidFill>
                <a:schemeClr val="bg1"/>
              </a:solidFill>
              <a:latin typeface="Monaco" pitchFamily="2" charset="7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5040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$ make clean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rm</a:t>
            </a:r>
            <a:r>
              <a:rPr lang="en-US" sz="2200" b="1" dirty="0">
                <a:solidFill>
                  <a:schemeClr val="bg1"/>
                </a:solidFill>
                <a:latin typeface="Monaco" pitchFamily="2" charset="77"/>
                <a:cs typeface="Times New Roman" panose="02020603050405020304" pitchFamily="18" charset="0"/>
              </a:rPr>
              <a:t>  -f  *.o</a:t>
            </a:r>
            <a:endParaRPr lang="en-US" sz="2200" b="1" dirty="0">
              <a:solidFill>
                <a:schemeClr val="bg1"/>
              </a:solidFill>
              <a:effectLst/>
              <a:latin typeface="Monaco" pitchFamily="2" charset="7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6FB22-6253-E443-8F07-51DAD9AF925A}"/>
              </a:ext>
            </a:extLst>
          </p:cNvPr>
          <p:cNvSpPr txBox="1"/>
          <p:nvPr/>
        </p:nvSpPr>
        <p:spPr>
          <a:xfrm>
            <a:off x="4513635" y="6075594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[Oct 24,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2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29342</TotalTime>
  <Words>2417</Words>
  <Application>Microsoft Macintosh PowerPoint</Application>
  <PresentationFormat>Widescreen</PresentationFormat>
  <Paragraphs>402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等线</vt:lpstr>
      <vt:lpstr>等线 Light</vt:lpstr>
      <vt:lpstr>KaiTi</vt:lpstr>
      <vt:lpstr>Arial</vt:lpstr>
      <vt:lpstr>Calibri</vt:lpstr>
      <vt:lpstr>Calibri Light</vt:lpstr>
      <vt:lpstr>Cambria</vt:lpstr>
      <vt:lpstr>Cambria Math</vt:lpstr>
      <vt:lpstr>Monaco</vt:lpstr>
      <vt:lpstr>Times New Roman</vt:lpstr>
      <vt:lpstr>Office Theme</vt:lpstr>
      <vt:lpstr>Functions</vt:lpstr>
      <vt:lpstr>Functions</vt:lpstr>
      <vt:lpstr>Parameters 形式参数 &amp; arguments 实际参数</vt:lpstr>
      <vt:lpstr>Calling a function</vt:lpstr>
      <vt:lpstr>Function declaration</vt:lpstr>
      <vt:lpstr>Function declaration</vt:lpstr>
      <vt:lpstr>Separate compilation</vt:lpstr>
      <vt:lpstr>PowerPoint Presentation</vt:lpstr>
      <vt:lpstr>PowerPoint Presentation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Return types</vt:lpstr>
      <vt:lpstr>Return types</vt:lpstr>
      <vt:lpstr>Return types</vt:lpstr>
      <vt:lpstr>Return types</vt:lpstr>
      <vt:lpstr>Copy elision &amp; RVO  return value optimization</vt:lpstr>
      <vt:lpstr>Return types</vt:lpstr>
      <vt:lpstr>Return types</vt:lpstr>
      <vt:lpstr>Return types</vt:lpstr>
      <vt:lpstr>Throwing exceptions</vt:lpstr>
      <vt:lpstr>Exceptions vs error code</vt:lpstr>
      <vt:lpstr>Overloaded functions</vt:lpstr>
      <vt:lpstr>Function matching</vt:lpstr>
      <vt:lpstr>Overloading and const parameters</vt:lpstr>
      <vt:lpstr>Overloading and const parameters</vt:lpstr>
      <vt:lpstr>Overloading and const parameters</vt:lpstr>
      <vt:lpstr>Overloading and const parameters</vt:lpstr>
      <vt:lpstr>Pointers to functions</vt:lpstr>
      <vt:lpstr>Recursion</vt:lpstr>
      <vt:lpstr>Function comment block</vt:lpstr>
      <vt:lpstr>Function comment block</vt:lpstr>
      <vt:lpstr>Function comment block</vt:lpstr>
      <vt:lpstr>Next lecture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Getting Started</dc:title>
  <dc:creator>Hao Wang</dc:creator>
  <cp:lastModifiedBy>Hao Wang</cp:lastModifiedBy>
  <cp:revision>3320</cp:revision>
  <dcterms:created xsi:type="dcterms:W3CDTF">2018-09-19T14:28:04Z</dcterms:created>
  <dcterms:modified xsi:type="dcterms:W3CDTF">2018-11-02T13:04:45Z</dcterms:modified>
</cp:coreProperties>
</file>