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2" r:id="rId4"/>
    <p:sldId id="266" r:id="rId5"/>
    <p:sldId id="265" r:id="rId6"/>
    <p:sldId id="267" r:id="rId7"/>
    <p:sldId id="268" r:id="rId8"/>
    <p:sldId id="264" r:id="rId9"/>
    <p:sldId id="273" r:id="rId10"/>
    <p:sldId id="274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6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悦 张" initials="梓悦" lastIdx="0" clrIdx="0">
    <p:extLst>
      <p:ext uri="{19B8F6BF-5375-455C-9EA6-DF929625EA0E}">
        <p15:presenceInfo xmlns:p15="http://schemas.microsoft.com/office/powerpoint/2012/main" userId="4e18ac822d0abf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403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65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3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308D00-C851-48BB-9756-94CF4BC50FE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51880C-447E-4914-88FB-6573A38C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C721-7229-4A70-8D56-BB0C256C4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Ford-Fulkerson's Labeling Algorithm</a:t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7C019-9DE1-4EBC-8029-5DC8B2800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171860578 </a:t>
            </a:r>
            <a:r>
              <a:rPr lang="zh-CN" altLang="en-US" dirty="0"/>
              <a:t>张梓悦</a:t>
            </a:r>
          </a:p>
        </p:txBody>
      </p:sp>
    </p:spTree>
    <p:extLst>
      <p:ext uri="{BB962C8B-B14F-4D97-AF65-F5344CB8AC3E}">
        <p14:creationId xmlns:p14="http://schemas.microsoft.com/office/powerpoint/2010/main" val="139561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可增广路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ABB19D-AA69-4205-AFC7-2F1583484D0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842083" y="2654968"/>
            <a:ext cx="1569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147F52-507C-4C1C-80C4-B6EA73B53A5F}"/>
              </a:ext>
            </a:extLst>
          </p:cNvPr>
          <p:cNvSpPr txBox="1"/>
          <p:nvPr/>
        </p:nvSpPr>
        <p:spPr>
          <a:xfrm>
            <a:off x="2745538" y="3166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272918" y="28613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更新残存网络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272918" y="28613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FD6AB94-F3AA-4E86-839D-4D26B8204654}"/>
              </a:ext>
            </a:extLst>
          </p:cNvPr>
          <p:cNvSpPr txBox="1"/>
          <p:nvPr/>
        </p:nvSpPr>
        <p:spPr>
          <a:xfrm>
            <a:off x="2798170" y="3169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98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可增广路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272918" y="28613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060F2B-C9CF-4920-8A1E-B212B9CD2010}"/>
              </a:ext>
            </a:extLst>
          </p:cNvPr>
          <p:cNvSpPr txBox="1"/>
          <p:nvPr/>
        </p:nvSpPr>
        <p:spPr>
          <a:xfrm>
            <a:off x="2719052" y="316841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13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更新残存网络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26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45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6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5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可增广路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3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更新残存网络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4889055" y="4103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762571" y="3705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E1AED6-DE7B-427A-8D1F-A63C50F5E082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42084" y="4411580"/>
            <a:ext cx="1615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CDD60F-7623-47B3-A65E-CAA3163F387A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8142031" y="3326603"/>
            <a:ext cx="1077877" cy="81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C3F69C-BB8E-466A-BDA6-0F09E2585222}"/>
              </a:ext>
            </a:extLst>
          </p:cNvPr>
          <p:cNvCxnSpPr>
            <a:stCxn id="13" idx="2"/>
            <a:endCxn id="10" idx="6"/>
          </p:cNvCxnSpPr>
          <p:nvPr/>
        </p:nvCxnSpPr>
        <p:spPr>
          <a:xfrm flipH="1">
            <a:off x="6211466" y="4411580"/>
            <a:ext cx="128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26112EB-20FE-47A8-9172-0C51E99157BE}"/>
              </a:ext>
            </a:extLst>
          </p:cNvPr>
          <p:cNvSpPr txBox="1"/>
          <p:nvPr/>
        </p:nvSpPr>
        <p:spPr>
          <a:xfrm>
            <a:off x="6759984" y="409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3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最大流的经典算法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008" y="2441359"/>
            <a:ext cx="8007658" cy="3349842"/>
          </a:xfrm>
        </p:spPr>
        <p:txBody>
          <a:bodyPr/>
          <a:lstStyle/>
          <a:p>
            <a:r>
              <a:rPr lang="zh-CN" altLang="en-US" sz="2800" dirty="0"/>
              <a:t>每次使用</a:t>
            </a:r>
            <a:r>
              <a:rPr lang="en-US" altLang="zh-CN" sz="2800" dirty="0"/>
              <a:t>BFS</a:t>
            </a:r>
            <a:r>
              <a:rPr lang="zh-CN" altLang="en-US" sz="2800" dirty="0"/>
              <a:t>找增广路，保证找到的增广路是边数最少的</a:t>
            </a:r>
            <a:r>
              <a:rPr lang="en-US" altLang="zh-CN" sz="2800" dirty="0"/>
              <a:t>(</a:t>
            </a:r>
            <a:r>
              <a:rPr lang="zh-CN" altLang="en-US" sz="2800" dirty="0"/>
              <a:t>即边权都为</a:t>
            </a:r>
            <a:r>
              <a:rPr lang="en-US" altLang="zh-CN" sz="2800" dirty="0"/>
              <a:t>1</a:t>
            </a:r>
            <a:r>
              <a:rPr lang="zh-CN" altLang="en-US" sz="2800" dirty="0"/>
              <a:t>时的最短路径</a:t>
            </a:r>
            <a:r>
              <a:rPr lang="en-US" altLang="zh-CN" sz="2800" dirty="0"/>
              <a:t>)</a:t>
            </a:r>
            <a:r>
              <a:rPr lang="zh-CN" altLang="en-US" sz="2800" dirty="0"/>
              <a:t>，也就是算导上的</a:t>
            </a:r>
            <a:r>
              <a:rPr lang="en-US" altLang="zh-CN" sz="2800" dirty="0"/>
              <a:t>Edmonds-Karp</a:t>
            </a:r>
            <a:r>
              <a:rPr lang="zh-CN" altLang="en-US" sz="2800" dirty="0"/>
              <a:t>算法。可以证明，在使用最短路增广时增广过程不超过</a:t>
            </a:r>
            <a:r>
              <a:rPr lang="en-US" altLang="zh-CN" sz="2800" dirty="0"/>
              <a:t>|V|*|E|</a:t>
            </a:r>
            <a:r>
              <a:rPr lang="zh-CN" altLang="en-US" sz="2800" dirty="0"/>
              <a:t>次，每次</a:t>
            </a:r>
            <a:r>
              <a:rPr lang="en-US" altLang="zh-CN" sz="2800" dirty="0"/>
              <a:t>BFS</a:t>
            </a:r>
            <a:r>
              <a:rPr lang="zh-CN" altLang="en-US" sz="2800" dirty="0"/>
              <a:t>的时间都是</a:t>
            </a:r>
            <a:r>
              <a:rPr lang="en-US" altLang="zh-CN" sz="2800" dirty="0"/>
              <a:t>O(|E|)</a:t>
            </a:r>
            <a:r>
              <a:rPr lang="zh-CN" altLang="en-US" sz="2800" dirty="0"/>
              <a:t>，所以</a:t>
            </a:r>
            <a:r>
              <a:rPr lang="en-US" altLang="zh-CN" sz="2800" dirty="0"/>
              <a:t>Edmonds-Karp</a:t>
            </a:r>
            <a:r>
              <a:rPr lang="zh-CN" altLang="en-US" sz="2800" dirty="0"/>
              <a:t>的时间复杂度就是</a:t>
            </a:r>
            <a:r>
              <a:rPr lang="en-US" altLang="zh-CN" sz="2800" dirty="0"/>
              <a:t>O(|V|*|E|^2)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4889055" y="4103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762571" y="3705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E1AED6-DE7B-427A-8D1F-A63C50F5E082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42084" y="4411580"/>
            <a:ext cx="1615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CDD60F-7623-47B3-A65E-CAA3163F387A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8142031" y="3326603"/>
            <a:ext cx="1077877" cy="81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C3F69C-BB8E-466A-BDA6-0F09E2585222}"/>
              </a:ext>
            </a:extLst>
          </p:cNvPr>
          <p:cNvCxnSpPr>
            <a:stCxn id="13" idx="2"/>
            <a:endCxn id="10" idx="6"/>
          </p:cNvCxnSpPr>
          <p:nvPr/>
        </p:nvCxnSpPr>
        <p:spPr>
          <a:xfrm flipH="1">
            <a:off x="6211466" y="4411580"/>
            <a:ext cx="128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26112EB-20FE-47A8-9172-0C51E99157BE}"/>
              </a:ext>
            </a:extLst>
          </p:cNvPr>
          <p:cNvSpPr txBox="1"/>
          <p:nvPr/>
        </p:nvSpPr>
        <p:spPr>
          <a:xfrm>
            <a:off x="6759984" y="409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07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寻找增广路</a:t>
            </a:r>
            <a:r>
              <a:rPr lang="en-US" altLang="zh-CN" dirty="0"/>
              <a:t>-&gt;</a:t>
            </a:r>
            <a:r>
              <a:rPr lang="zh-CN" altLang="en-US" dirty="0"/>
              <a:t>没有可进入边</a:t>
            </a:r>
            <a:r>
              <a:rPr lang="en-US" altLang="zh-CN" dirty="0"/>
              <a:t>-&gt;</a:t>
            </a:r>
            <a:r>
              <a:rPr lang="zh-CN" altLang="en-US" dirty="0"/>
              <a:t>更新标号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4889055" y="4103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530823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762571" y="3705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C05D3E-3EE8-4DA5-AAAC-B2CA371E33E3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274162-210B-438E-BE58-66931FA7E21D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2167561" y="2654969"/>
            <a:ext cx="920543" cy="7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F25377-443C-4C55-AF9B-46C12B536366}"/>
              </a:ext>
            </a:extLst>
          </p:cNvPr>
          <p:cNvCxnSpPr>
            <a:stCxn id="12" idx="1"/>
            <a:endCxn id="9" idx="7"/>
          </p:cNvCxnSpPr>
          <p:nvPr/>
        </p:nvCxnSpPr>
        <p:spPr>
          <a:xfrm flipH="1" flipV="1">
            <a:off x="6055345" y="2388396"/>
            <a:ext cx="3164563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3B977-A290-4457-8960-1100DF0BFF80}"/>
              </a:ext>
            </a:extLst>
          </p:cNvPr>
          <p:cNvSpPr txBox="1"/>
          <p:nvPr/>
        </p:nvSpPr>
        <p:spPr>
          <a:xfrm>
            <a:off x="2441446" y="2597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7C752A-4F84-4BE7-B41C-30F46181A273}"/>
              </a:ext>
            </a:extLst>
          </p:cNvPr>
          <p:cNvSpPr txBox="1"/>
          <p:nvPr/>
        </p:nvSpPr>
        <p:spPr>
          <a:xfrm>
            <a:off x="7562553" y="2226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E1306-1AAD-4C88-9669-D6593795EB53}"/>
              </a:ext>
            </a:extLst>
          </p:cNvPr>
          <p:cNvCxnSpPr>
            <a:stCxn id="9" idx="3"/>
            <a:endCxn id="7" idx="7"/>
          </p:cNvCxnSpPr>
          <p:nvPr/>
        </p:nvCxnSpPr>
        <p:spPr>
          <a:xfrm flipH="1">
            <a:off x="3731666" y="2921539"/>
            <a:ext cx="1790536" cy="122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413DF9-F41D-4E83-B88A-5760001DC6A4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167561" y="3924172"/>
            <a:ext cx="920543" cy="35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1A7BE2-4AF5-43AE-9DE2-A73B66803232}"/>
              </a:ext>
            </a:extLst>
          </p:cNvPr>
          <p:cNvSpPr txBox="1"/>
          <p:nvPr/>
        </p:nvSpPr>
        <p:spPr>
          <a:xfrm>
            <a:off x="4249443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544D7E-9DE9-4E9F-AC8E-D71125E0D96E}"/>
              </a:ext>
            </a:extLst>
          </p:cNvPr>
          <p:cNvSpPr txBox="1"/>
          <p:nvPr/>
        </p:nvSpPr>
        <p:spPr>
          <a:xfrm>
            <a:off x="2713128" y="3856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B38EB6-E018-4C4D-B9DB-2FA2DE41E580}"/>
              </a:ext>
            </a:extLst>
          </p:cNvPr>
          <p:cNvSpPr txBox="1"/>
          <p:nvPr/>
        </p:nvSpPr>
        <p:spPr>
          <a:xfrm>
            <a:off x="2807239" y="316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E1AED6-DE7B-427A-8D1F-A63C50F5E082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42084" y="4411580"/>
            <a:ext cx="1615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CDD60F-7623-47B3-A65E-CAA3163F387A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8142031" y="3326603"/>
            <a:ext cx="1077877" cy="81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C3F69C-BB8E-466A-BDA6-0F09E2585222}"/>
              </a:ext>
            </a:extLst>
          </p:cNvPr>
          <p:cNvCxnSpPr>
            <a:stCxn id="13" idx="2"/>
            <a:endCxn id="10" idx="6"/>
          </p:cNvCxnSpPr>
          <p:nvPr/>
        </p:nvCxnSpPr>
        <p:spPr>
          <a:xfrm flipH="1">
            <a:off x="6211466" y="4411580"/>
            <a:ext cx="128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26112EB-20FE-47A8-9172-0C51E99157BE}"/>
              </a:ext>
            </a:extLst>
          </p:cNvPr>
          <p:cNvSpPr txBox="1"/>
          <p:nvPr/>
        </p:nvSpPr>
        <p:spPr>
          <a:xfrm>
            <a:off x="6759984" y="409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可得最大流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ABB19D-AA69-4205-AFC7-2F1583484D0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147F52-507C-4C1C-80C4-B6EA73B53A5F}"/>
              </a:ext>
            </a:extLst>
          </p:cNvPr>
          <p:cNvSpPr txBox="1"/>
          <p:nvPr/>
        </p:nvSpPr>
        <p:spPr>
          <a:xfrm>
            <a:off x="2745538" y="3166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324720" y="2857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0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17" y="803430"/>
            <a:ext cx="9905998" cy="98616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其它距离标号算法</a:t>
            </a:r>
            <a:r>
              <a:rPr lang="en-US" altLang="zh-CN" sz="4000" dirty="0"/>
              <a:t>——</a:t>
            </a:r>
            <a:r>
              <a:rPr lang="en-US" altLang="zh-CN" sz="4000" dirty="0" err="1"/>
              <a:t>Dinic</a:t>
            </a:r>
            <a:r>
              <a:rPr lang="zh-CN" altLang="en-US" sz="4000" dirty="0"/>
              <a:t>算法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842" y="2396970"/>
            <a:ext cx="7847860" cy="3222595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Dinic</a:t>
            </a:r>
            <a:r>
              <a:rPr lang="zh-CN" altLang="en-US" sz="2800" dirty="0"/>
              <a:t>算法的思想也是分阶段地在层次网络中增广。它与</a:t>
            </a:r>
            <a:r>
              <a:rPr lang="en-US" altLang="zh-CN" sz="2800" dirty="0"/>
              <a:t>Edmonds-Karp</a:t>
            </a:r>
            <a:r>
              <a:rPr lang="zh-CN" altLang="en-US" sz="2800" dirty="0"/>
              <a:t>算法不同之处是：</a:t>
            </a:r>
            <a:r>
              <a:rPr lang="en-US" altLang="zh-CN" sz="2800" dirty="0"/>
              <a:t>EK</a:t>
            </a:r>
            <a:r>
              <a:rPr lang="zh-CN" altLang="en-US" sz="2800" dirty="0"/>
              <a:t>算法在每个阶段执行完一次</a:t>
            </a:r>
            <a:r>
              <a:rPr lang="en-US" altLang="zh-CN" sz="2800" dirty="0"/>
              <a:t>BFS</a:t>
            </a:r>
            <a:r>
              <a:rPr lang="zh-CN" altLang="en-US" sz="2800" dirty="0"/>
              <a:t>增广后，要重新启动</a:t>
            </a:r>
            <a:r>
              <a:rPr lang="en-US" altLang="zh-CN" sz="2800" dirty="0"/>
              <a:t>BFS</a:t>
            </a:r>
            <a:r>
              <a:rPr lang="zh-CN" altLang="en-US" sz="2800" dirty="0"/>
              <a:t>从源点</a:t>
            </a:r>
            <a:r>
              <a:rPr lang="en-US" altLang="zh-CN" sz="2800" dirty="0"/>
              <a:t>s</a:t>
            </a:r>
            <a:r>
              <a:rPr lang="zh-CN" altLang="en-US" sz="2800" dirty="0"/>
              <a:t>开始寻找另一条增广路。而在</a:t>
            </a:r>
            <a:r>
              <a:rPr lang="en-US" altLang="zh-CN" sz="2800" dirty="0" err="1"/>
              <a:t>Dinic</a:t>
            </a:r>
            <a:r>
              <a:rPr lang="zh-CN" altLang="en-US" sz="2800" dirty="0"/>
              <a:t>算法中，只需一次</a:t>
            </a:r>
            <a:r>
              <a:rPr lang="en-US" altLang="zh-CN" sz="2800" dirty="0"/>
              <a:t>DFS</a:t>
            </a:r>
            <a:r>
              <a:rPr lang="zh-CN" altLang="en-US" sz="2800" dirty="0"/>
              <a:t>过程就可以实现多次增广。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55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53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effectLst/>
              </a:rPr>
              <a:t>sap</a:t>
            </a:r>
            <a:r>
              <a:rPr lang="zh-CN" altLang="en-US" sz="4000" dirty="0">
                <a:effectLst/>
              </a:rPr>
              <a:t>算法</a:t>
            </a:r>
            <a:r>
              <a:rPr lang="en-US" altLang="zh-CN" sz="4000" dirty="0">
                <a:effectLst/>
              </a:rPr>
              <a:t>——</a:t>
            </a:r>
            <a:r>
              <a:rPr lang="zh-CN" altLang="en-US" sz="4000" dirty="0"/>
              <a:t>距离标记最短增广路算法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678" y="1713391"/>
            <a:ext cx="8185211" cy="4838329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我们可以让每次寻找增广路时的时间复杂度降下来，从而提高算法效率。</a:t>
            </a:r>
            <a:endParaRPr lang="en-US" altLang="zh-CN" sz="2800" dirty="0"/>
          </a:p>
          <a:p>
            <a:r>
              <a:rPr lang="zh-CN" altLang="en-US" sz="2800" dirty="0"/>
              <a:t>使用距离标号</a:t>
            </a:r>
            <a:r>
              <a:rPr lang="en-US" altLang="zh-CN" sz="2800" dirty="0"/>
              <a:t>d</a:t>
            </a:r>
            <a:r>
              <a:rPr lang="zh-CN" altLang="en-US" sz="2800" dirty="0"/>
              <a:t>的最短增广路算法就是这样的。所谓距离标号 ，就是某个点到汇点最少的边数</a:t>
            </a:r>
            <a:r>
              <a:rPr lang="en-US" altLang="zh-CN" sz="2800" dirty="0"/>
              <a:t>(</a:t>
            </a:r>
            <a:r>
              <a:rPr lang="zh-CN" altLang="en-US" sz="2800" dirty="0"/>
              <a:t>即边权值为</a:t>
            </a:r>
            <a:r>
              <a:rPr lang="en-US" altLang="zh-CN" sz="2800" dirty="0"/>
              <a:t>1</a:t>
            </a:r>
            <a:r>
              <a:rPr lang="zh-CN" altLang="en-US" sz="2800" dirty="0"/>
              <a:t>时某个点到汇点的最短路径长度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sap</a:t>
            </a:r>
            <a:r>
              <a:rPr lang="zh-CN" altLang="en-US" sz="2800" dirty="0"/>
              <a:t>的优势就是每次计算距离的时候不是重新</a:t>
            </a:r>
            <a:r>
              <a:rPr lang="en-US" altLang="zh-CN" sz="2800" dirty="0" err="1"/>
              <a:t>bfs</a:t>
            </a:r>
            <a:r>
              <a:rPr lang="zh-CN" altLang="en-US" sz="2800" dirty="0"/>
              <a:t>计算，而是充分利用以前的距离标号的信息。 时间复杂度为</a:t>
            </a:r>
            <a:r>
              <a:rPr lang="en-US" altLang="zh-CN" sz="2800" dirty="0"/>
              <a:t>O((|E|*|V|^2)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16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17" y="803430"/>
            <a:ext cx="9905998" cy="98616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距离标号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842" y="2396970"/>
            <a:ext cx="7847860" cy="32225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d[t]</a:t>
            </a:r>
            <a:r>
              <a:rPr lang="zh-CN" altLang="en-US" sz="2800" dirty="0"/>
              <a:t> </a:t>
            </a:r>
            <a:r>
              <a:rPr lang="en-US" altLang="zh-CN" sz="2800" dirty="0"/>
              <a:t>= 0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d[j] + 1	(</a:t>
            </a:r>
            <a:r>
              <a:rPr lang="zh-CN" altLang="en-US" sz="2800" dirty="0"/>
              <a:t>如果边</a:t>
            </a:r>
            <a:r>
              <a:rPr lang="en-US" altLang="zh-CN" sz="2800" dirty="0" err="1"/>
              <a:t>ij</a:t>
            </a:r>
            <a:r>
              <a:rPr lang="zh-CN" altLang="en-US" sz="2800" dirty="0"/>
              <a:t>在残余网络</a:t>
            </a:r>
            <a:r>
              <a:rPr lang="en-US" altLang="zh-CN" sz="2800" dirty="0"/>
              <a:t>Gf</a:t>
            </a:r>
            <a:r>
              <a:rPr lang="zh-CN" altLang="en-US" sz="2800" dirty="0"/>
              <a:t>中</a:t>
            </a:r>
            <a:r>
              <a:rPr lang="en-US" altLang="zh-CN" sz="2800" dirty="0"/>
              <a:t>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en-US" sz="2800" dirty="0"/>
              <a:t>每个点的初始标号可以在一开始用一次从汇点沿所有反向边的</a:t>
            </a:r>
            <a:r>
              <a:rPr lang="en-US" altLang="zh-CN" sz="2800" dirty="0"/>
              <a:t>BFS</a:t>
            </a:r>
            <a:r>
              <a:rPr lang="zh-CN" altLang="en-US" sz="2800" dirty="0"/>
              <a:t>求出。</a:t>
            </a:r>
            <a:endParaRPr lang="en-US" altLang="zh-CN" sz="2800" dirty="0"/>
          </a:p>
          <a:p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842" y="177553"/>
            <a:ext cx="7847860" cy="6551721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性质</a:t>
            </a:r>
            <a:r>
              <a:rPr lang="en-US" altLang="zh-CN" sz="2800" b="1" dirty="0"/>
              <a:t>1:</a:t>
            </a:r>
          </a:p>
          <a:p>
            <a:r>
              <a:rPr lang="zh-CN" altLang="en-US" sz="2400" dirty="0"/>
              <a:t>如果距离标号是有效的，那么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便是残余网络中从点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到汇点的距离的下限。</a:t>
            </a:r>
            <a:endParaRPr lang="en-US" altLang="zh-CN" sz="2400" dirty="0"/>
          </a:p>
          <a:p>
            <a:r>
              <a:rPr lang="zh-CN" altLang="en-US" sz="2800" b="1" dirty="0"/>
              <a:t>性质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400" dirty="0"/>
              <a:t>允许边：如果对于边</a:t>
            </a:r>
            <a:r>
              <a:rPr lang="en-US" altLang="zh-CN" sz="2400" dirty="0" err="1"/>
              <a:t>Cf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j)&gt;0,</a:t>
            </a:r>
            <a:r>
              <a:rPr lang="zh-CN" altLang="en-US" sz="2400" dirty="0"/>
              <a:t>且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 d[j]+1</a:t>
            </a:r>
            <a:r>
              <a:rPr lang="zh-CN" altLang="en-US" sz="2400" dirty="0"/>
              <a:t>，那么称为允许边</a:t>
            </a:r>
          </a:p>
          <a:p>
            <a:r>
              <a:rPr lang="zh-CN" altLang="en-US" sz="2400" dirty="0"/>
              <a:t>允许路：一条从源点到汇点的且有允许边组成的路径</a:t>
            </a:r>
          </a:p>
          <a:p>
            <a:r>
              <a:rPr lang="zh-CN" altLang="en-US" sz="2400" dirty="0"/>
              <a:t>允许路是从源点到汇点的最短增广路径。</a:t>
            </a:r>
            <a:endParaRPr lang="en-US" altLang="zh-CN" sz="2400" dirty="0"/>
          </a:p>
          <a:p>
            <a:r>
              <a:rPr lang="zh-CN" altLang="en-US" sz="2800" b="1" dirty="0"/>
              <a:t>性质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400" dirty="0"/>
              <a:t>每次修改标号都会使距离标号严格递增</a:t>
            </a:r>
            <a:endParaRPr lang="en-US" altLang="zh-CN" sz="2400" dirty="0"/>
          </a:p>
          <a:p>
            <a:r>
              <a:rPr lang="zh-CN" altLang="en-US" sz="2800" b="1" dirty="0"/>
              <a:t>性质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400" dirty="0"/>
              <a:t>当标号中出现了不连续标号的情况时，即已经不存在新的增广流，此时的流量即为最大流。</a:t>
            </a:r>
            <a:endParaRPr lang="en-US" altLang="zh-CN" sz="2400" dirty="0"/>
          </a:p>
          <a:p>
            <a:endParaRPr lang="zh-CN" altLang="en-US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0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0" y="110971"/>
            <a:ext cx="9905998" cy="79455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算法思路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8" y="1292442"/>
            <a:ext cx="9672962" cy="5454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首先建立数组</a:t>
            </a:r>
            <a:r>
              <a:rPr lang="en-US" altLang="zh-CN" sz="2800" dirty="0"/>
              <a:t>d </a:t>
            </a:r>
            <a:r>
              <a:rPr lang="zh-CN" altLang="en-US" sz="2800" dirty="0"/>
              <a:t>，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表示节点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到汇点经过的最少路径数；</a:t>
            </a:r>
            <a:br>
              <a:rPr lang="zh-CN" altLang="en-US" sz="2800" dirty="0"/>
            </a:b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在一次寻找可行路径的过程中，若此时已到达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点，对于边</a:t>
            </a:r>
            <a:r>
              <a:rPr lang="en-US" altLang="zh-CN" sz="2800" dirty="0" err="1"/>
              <a:t>ij</a:t>
            </a:r>
            <a:r>
              <a:rPr lang="zh-CN" altLang="en-US" sz="2800" dirty="0"/>
              <a:t>，若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]=d[j]+1</a:t>
            </a:r>
            <a:r>
              <a:rPr lang="zh-CN" altLang="en-US" sz="2800" dirty="0"/>
              <a:t>，则</a:t>
            </a:r>
            <a:r>
              <a:rPr lang="en-US" altLang="zh-CN" sz="2800" dirty="0"/>
              <a:t>j</a:t>
            </a:r>
            <a:r>
              <a:rPr lang="zh-CN" altLang="en-US" sz="2800" dirty="0"/>
              <a:t>为可选点，这样可保证每次找到的到达</a:t>
            </a:r>
            <a:r>
              <a:rPr lang="en-US" altLang="zh-CN" sz="2800" dirty="0"/>
              <a:t>t</a:t>
            </a:r>
            <a:r>
              <a:rPr lang="zh-CN" altLang="en-US" sz="2800" dirty="0"/>
              <a:t>的路径所经过的边数是最少的；</a:t>
            </a:r>
            <a:br>
              <a:rPr lang="zh-CN" altLang="en-US" sz="2800" dirty="0"/>
            </a:b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某时刻，在到达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处，不存在边</a:t>
            </a:r>
            <a:r>
              <a:rPr lang="en-US" altLang="zh-CN" sz="2800" dirty="0" err="1"/>
              <a:t>ij</a:t>
            </a:r>
            <a:r>
              <a:rPr lang="zh-CN" altLang="en-US" sz="2800" dirty="0"/>
              <a:t>使得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]=d[j]+1,</a:t>
            </a:r>
            <a:r>
              <a:rPr lang="zh-CN" altLang="en-US" sz="2800" dirty="0"/>
              <a:t>则修改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，设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的所有后继的最小</a:t>
            </a:r>
            <a:r>
              <a:rPr lang="en-US" altLang="zh-CN" sz="2800" dirty="0"/>
              <a:t>d</a:t>
            </a:r>
            <a:r>
              <a:rPr lang="zh-CN" altLang="en-US" sz="2800" dirty="0"/>
              <a:t>为</a:t>
            </a:r>
            <a:r>
              <a:rPr lang="en-US" altLang="zh-CN" sz="2800" dirty="0"/>
              <a:t>t</a:t>
            </a:r>
            <a:r>
              <a:rPr lang="zh-CN" altLang="en-US" sz="2800" dirty="0"/>
              <a:t>，则修改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]=t+1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设</a:t>
            </a:r>
            <a:r>
              <a:rPr lang="en-US" altLang="zh-CN" sz="2800" dirty="0"/>
              <a:t>num[x]</a:t>
            </a:r>
            <a:r>
              <a:rPr lang="zh-CN" altLang="en-US" sz="2800" dirty="0"/>
              <a:t>为</a:t>
            </a:r>
            <a:r>
              <a:rPr lang="en-US" altLang="zh-CN" sz="2800" dirty="0"/>
              <a:t>d</a:t>
            </a:r>
            <a:r>
              <a:rPr lang="zh-CN" altLang="en-US" sz="2800" dirty="0"/>
              <a:t>值为</a:t>
            </a:r>
            <a:r>
              <a:rPr lang="en-US" altLang="zh-CN" sz="2800" dirty="0"/>
              <a:t>x</a:t>
            </a:r>
            <a:r>
              <a:rPr lang="zh-CN" altLang="en-US" sz="2800" dirty="0"/>
              <a:t>的点的个数。对于一点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，在修改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时，若</a:t>
            </a:r>
            <a:r>
              <a:rPr lang="en-US" altLang="zh-CN" sz="2800" dirty="0"/>
              <a:t>num[d[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]]=1</a:t>
            </a:r>
            <a:r>
              <a:rPr lang="zh-CN" altLang="en-US" sz="2800" dirty="0"/>
              <a:t>则停止。因为修改了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dirty="0"/>
              <a:t>num[d[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]]=0</a:t>
            </a:r>
            <a:r>
              <a:rPr lang="zh-CN" altLang="en-US" sz="2800" dirty="0"/>
              <a:t>，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的值变大了，没有了大小为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的，出现断层，永远不能到达汇点。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21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08B2-9F34-4E9C-BC94-0741D21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32" y="332913"/>
            <a:ext cx="9905998" cy="79455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算法流程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F85D1-AB06-4426-9B68-0643C99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8" y="1899821"/>
            <a:ext cx="9672962" cy="484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(1).</a:t>
            </a:r>
            <a:r>
              <a:rPr lang="zh-CN" altLang="en-US" sz="2800" dirty="0"/>
              <a:t>从源点</a:t>
            </a:r>
            <a:r>
              <a:rPr lang="en-US" altLang="zh-CN" sz="2800" dirty="0"/>
              <a:t>s</a:t>
            </a:r>
            <a:r>
              <a:rPr lang="zh-CN" altLang="en-US" sz="2800" dirty="0"/>
              <a:t>开始，找下一个节点</a:t>
            </a:r>
            <a:r>
              <a:rPr lang="en-US" altLang="zh-CN" sz="2800" dirty="0"/>
              <a:t>p</a:t>
            </a:r>
            <a:r>
              <a:rPr lang="zh-CN" altLang="en-US" sz="2800" dirty="0"/>
              <a:t>，使得</a:t>
            </a:r>
            <a:r>
              <a:rPr lang="en-US" altLang="zh-CN" sz="2800" dirty="0"/>
              <a:t>d[s]=d[p]+1</a:t>
            </a:r>
            <a:r>
              <a:rPr lang="zh-CN" altLang="en-US" sz="2800" dirty="0"/>
              <a:t>。找到后继续找</a:t>
            </a:r>
            <a:r>
              <a:rPr lang="en-US" altLang="zh-CN" sz="2800" dirty="0"/>
              <a:t>p</a:t>
            </a:r>
            <a:r>
              <a:rPr lang="zh-CN" altLang="en-US" sz="2800" dirty="0"/>
              <a:t>的下一个节点，到达汇点</a:t>
            </a:r>
            <a:r>
              <a:rPr lang="en-US" altLang="zh-CN" sz="2800" dirty="0"/>
              <a:t>t</a:t>
            </a:r>
            <a:r>
              <a:rPr lang="zh-CN" altLang="en-US" sz="2800" dirty="0"/>
              <a:t>时转</a:t>
            </a:r>
            <a:r>
              <a:rPr lang="en-US" altLang="zh-CN" sz="2800" dirty="0"/>
              <a:t>(3)</a:t>
            </a:r>
            <a:r>
              <a:rPr lang="zh-CN" altLang="en-US" sz="2800" dirty="0"/>
              <a:t>，否则转</a:t>
            </a:r>
            <a:r>
              <a:rPr lang="en-US" altLang="zh-CN" sz="2800" dirty="0"/>
              <a:t>(2);</a:t>
            </a:r>
          </a:p>
          <a:p>
            <a:pPr marL="0" indent="0">
              <a:buNone/>
            </a:pPr>
            <a:br>
              <a:rPr lang="zh-CN" altLang="en-US" sz="2800" dirty="0"/>
            </a:br>
            <a:r>
              <a:rPr lang="en-US" altLang="zh-CN" sz="2800" dirty="0"/>
              <a:t>(2).</a:t>
            </a:r>
            <a:r>
              <a:rPr lang="zh-CN" altLang="en-US" sz="2800" dirty="0"/>
              <a:t>修改</a:t>
            </a:r>
            <a:r>
              <a:rPr lang="en-US" altLang="zh-CN" sz="2800" dirty="0"/>
              <a:t>d</a:t>
            </a:r>
            <a:r>
              <a:rPr lang="zh-CN" altLang="en-US" sz="2800" dirty="0"/>
              <a:t>值，重新到</a:t>
            </a:r>
            <a:r>
              <a:rPr lang="en-US" altLang="zh-CN" sz="2800" dirty="0"/>
              <a:t>(1)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None/>
            </a:pPr>
            <a:br>
              <a:rPr lang="zh-CN" altLang="en-US" sz="2800" dirty="0"/>
            </a:br>
            <a:r>
              <a:rPr lang="en-US" altLang="zh-CN" sz="2800" dirty="0"/>
              <a:t>(3).</a:t>
            </a:r>
            <a:r>
              <a:rPr lang="zh-CN" altLang="en-US" sz="2800" dirty="0"/>
              <a:t>根据本次找到的路径修改路径上的流量和反向边的流量，若出现断层，停止该算法，否则重新到</a:t>
            </a:r>
            <a:r>
              <a:rPr lang="en-US" altLang="zh-CN" sz="2800" dirty="0"/>
              <a:t>(1)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9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en-US" altLang="zh-CN" dirty="0"/>
              <a:t>sap</a:t>
            </a:r>
            <a:r>
              <a:rPr lang="zh-CN" altLang="en-US" dirty="0"/>
              <a:t>算法演示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ABB19D-AA69-4205-AFC7-2F1583484D0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147F52-507C-4C1C-80C4-B6EA73B53A5F}"/>
              </a:ext>
            </a:extLst>
          </p:cNvPr>
          <p:cNvSpPr txBox="1"/>
          <p:nvPr/>
        </p:nvSpPr>
        <p:spPr>
          <a:xfrm>
            <a:off x="2745538" y="3166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324720" y="2857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4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3A58-4ACC-4FF3-A68A-DDDD45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42"/>
            <a:ext cx="9905998" cy="1138989"/>
          </a:xfrm>
        </p:spPr>
        <p:txBody>
          <a:bodyPr/>
          <a:lstStyle/>
          <a:p>
            <a:pPr algn="ctr"/>
            <a:r>
              <a:rPr lang="zh-CN" altLang="en-US" dirty="0"/>
              <a:t>初始标号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B56CB-1212-4622-B18C-C1D26CAA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137"/>
            <a:ext cx="9905998" cy="383406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E8A04A-99C6-4869-9369-77841BC6AB92}"/>
              </a:ext>
            </a:extLst>
          </p:cNvPr>
          <p:cNvSpPr/>
          <p:nvPr/>
        </p:nvSpPr>
        <p:spPr>
          <a:xfrm>
            <a:off x="1524000" y="3280611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31A4B-03F1-47CE-92FF-662931B398C5}"/>
              </a:ext>
            </a:extLst>
          </p:cNvPr>
          <p:cNvSpPr/>
          <p:nvPr/>
        </p:nvSpPr>
        <p:spPr>
          <a:xfrm>
            <a:off x="3088105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628FF-E01C-4037-922A-AB68A425D0F3}"/>
              </a:ext>
            </a:extLst>
          </p:cNvPr>
          <p:cNvSpPr/>
          <p:nvPr/>
        </p:nvSpPr>
        <p:spPr>
          <a:xfrm>
            <a:off x="3088104" y="2277979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E7BABE-E686-491F-B0F6-32239729137F}"/>
              </a:ext>
            </a:extLst>
          </p:cNvPr>
          <p:cNvSpPr/>
          <p:nvPr/>
        </p:nvSpPr>
        <p:spPr>
          <a:xfrm>
            <a:off x="5411784" y="2277978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48D07B-CEF7-421D-B5A6-80DFA87079EC}"/>
              </a:ext>
            </a:extLst>
          </p:cNvPr>
          <p:cNvSpPr/>
          <p:nvPr/>
        </p:nvSpPr>
        <p:spPr>
          <a:xfrm>
            <a:off x="5457487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F98D07-571D-44EB-A5F4-623E45CFE491}"/>
              </a:ext>
            </a:extLst>
          </p:cNvPr>
          <p:cNvSpPr/>
          <p:nvPr/>
        </p:nvSpPr>
        <p:spPr>
          <a:xfrm>
            <a:off x="9109490" y="2683042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AAAB1E-6EEC-44DC-872F-A12670A34173}"/>
              </a:ext>
            </a:extLst>
          </p:cNvPr>
          <p:cNvSpPr/>
          <p:nvPr/>
        </p:nvSpPr>
        <p:spPr>
          <a:xfrm>
            <a:off x="7498470" y="4034590"/>
            <a:ext cx="753979" cy="75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642605-E841-4910-BB29-336822D01568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2277979" y="2921540"/>
            <a:ext cx="920543" cy="73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ABB19D-AA69-4205-AFC7-2F1583484D0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842083" y="2654968"/>
            <a:ext cx="15697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C21306-6E88-44C1-BDE7-4D7C89E6FE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00990" y="4034590"/>
            <a:ext cx="1297532" cy="66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BF8925-5380-4EEC-9C82-6DE41566333D}"/>
              </a:ext>
            </a:extLst>
          </p:cNvPr>
          <p:cNvCxnSpPr>
            <a:cxnSpLocks/>
            <a:stCxn id="7" idx="6"/>
            <a:endCxn id="9" idx="4"/>
          </p:cNvCxnSpPr>
          <p:nvPr/>
        </p:nvCxnSpPr>
        <p:spPr>
          <a:xfrm flipV="1">
            <a:off x="3842084" y="3031957"/>
            <a:ext cx="1946690" cy="137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8C39AE-A0A0-4375-A750-B2F2BBF353B6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>
            <a:off x="3731666" y="4678151"/>
            <a:ext cx="1836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BD7FA5-D989-46C9-8E53-550E924A0E83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6101048" y="4678151"/>
            <a:ext cx="150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709B9E-B55F-4521-A0E2-268BF0DB0F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6165763" y="2654968"/>
            <a:ext cx="2943727" cy="40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00ED30-B06F-4F24-A7F3-E9A5A626A6DB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129079" y="3437021"/>
            <a:ext cx="1357401" cy="125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147F52-507C-4C1C-80C4-B6EA73B53A5F}"/>
              </a:ext>
            </a:extLst>
          </p:cNvPr>
          <p:cNvSpPr txBox="1"/>
          <p:nvPr/>
        </p:nvSpPr>
        <p:spPr>
          <a:xfrm>
            <a:off x="2745538" y="3166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1C2EE-9D7F-4566-94E2-A0F2C14853DB}"/>
              </a:ext>
            </a:extLst>
          </p:cNvPr>
          <p:cNvSpPr txBox="1"/>
          <p:nvPr/>
        </p:nvSpPr>
        <p:spPr>
          <a:xfrm>
            <a:off x="4380994" y="26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01A35E-EA5B-43B1-9448-8895B97F5848}"/>
              </a:ext>
            </a:extLst>
          </p:cNvPr>
          <p:cNvSpPr txBox="1"/>
          <p:nvPr/>
        </p:nvSpPr>
        <p:spPr>
          <a:xfrm>
            <a:off x="2334126" y="4283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5B1B55-4520-47B0-B147-05DD785E087A}"/>
              </a:ext>
            </a:extLst>
          </p:cNvPr>
          <p:cNvSpPr txBox="1"/>
          <p:nvPr/>
        </p:nvSpPr>
        <p:spPr>
          <a:xfrm>
            <a:off x="4364506" y="3554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2D3CFA-CA54-4A2A-9DA7-1E7FCEB29A4C}"/>
              </a:ext>
            </a:extLst>
          </p:cNvPr>
          <p:cNvSpPr txBox="1"/>
          <p:nvPr/>
        </p:nvSpPr>
        <p:spPr>
          <a:xfrm>
            <a:off x="4390371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C01647-1B05-46C1-A8DF-ED5873A1ACE2}"/>
              </a:ext>
            </a:extLst>
          </p:cNvPr>
          <p:cNvSpPr txBox="1"/>
          <p:nvPr/>
        </p:nvSpPr>
        <p:spPr>
          <a:xfrm>
            <a:off x="6672028" y="4721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A9FD78-C528-4151-9E9A-7763BCE32CC0}"/>
              </a:ext>
            </a:extLst>
          </p:cNvPr>
          <p:cNvSpPr txBox="1"/>
          <p:nvPr/>
        </p:nvSpPr>
        <p:spPr>
          <a:xfrm>
            <a:off x="7272918" y="28613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CD5A9-0C88-4F24-832E-5221E5684F6B}"/>
              </a:ext>
            </a:extLst>
          </p:cNvPr>
          <p:cNvSpPr txBox="1"/>
          <p:nvPr/>
        </p:nvSpPr>
        <p:spPr>
          <a:xfrm>
            <a:off x="8953037" y="3849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856114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0</TotalTime>
  <Words>807</Words>
  <Application>Microsoft Office PowerPoint</Application>
  <PresentationFormat>宽屏</PresentationFormat>
  <Paragraphs>308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查看</vt:lpstr>
      <vt:lpstr>Ford-Fulkerson's Labeling Algorithm </vt:lpstr>
      <vt:lpstr>最大流的经典算法</vt:lpstr>
      <vt:lpstr>sap算法——距离标记最短增广路算法</vt:lpstr>
      <vt:lpstr>距离标号</vt:lpstr>
      <vt:lpstr>PowerPoint 演示文稿</vt:lpstr>
      <vt:lpstr>算法思路</vt:lpstr>
      <vt:lpstr>算法流程</vt:lpstr>
      <vt:lpstr>sap算法演示</vt:lpstr>
      <vt:lpstr>初始标号</vt:lpstr>
      <vt:lpstr>可增广路</vt:lpstr>
      <vt:lpstr>更新残存网络</vt:lpstr>
      <vt:lpstr>可增广路</vt:lpstr>
      <vt:lpstr>更新残存网络</vt:lpstr>
      <vt:lpstr>寻找增广路-&gt;没有可进入边-&gt;更新标号</vt:lpstr>
      <vt:lpstr>寻找增广路-&gt;没有可进入边-&gt;更新标号</vt:lpstr>
      <vt:lpstr>寻找增广路-&gt;没有可进入边-&gt;更新标号</vt:lpstr>
      <vt:lpstr>寻找增广路-&gt;没有可进入边-&gt;更新标号</vt:lpstr>
      <vt:lpstr>可增广路</vt:lpstr>
      <vt:lpstr>更新残存网络</vt:lpstr>
      <vt:lpstr>寻找增广路-&gt;没有可进入边-&gt;更新标号</vt:lpstr>
      <vt:lpstr>寻找增广路-&gt;没有可进入边-&gt;更新标号</vt:lpstr>
      <vt:lpstr>可得最大流</vt:lpstr>
      <vt:lpstr>其它距离标号算法——Dinic算法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Ford-Fulkerson's Labeling Algorithm</dc:title>
  <dc:creator>梓悦 张</dc:creator>
  <cp:lastModifiedBy>梓悦 张</cp:lastModifiedBy>
  <cp:revision>32</cp:revision>
  <dcterms:created xsi:type="dcterms:W3CDTF">2018-12-09T13:31:40Z</dcterms:created>
  <dcterms:modified xsi:type="dcterms:W3CDTF">2018-12-10T00:24:42Z</dcterms:modified>
</cp:coreProperties>
</file>