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41" r:id="rId2"/>
    <p:sldMasterId id="2147483853" r:id="rId3"/>
  </p:sldMasterIdLst>
  <p:sldIdLst>
    <p:sldId id="256" r:id="rId4"/>
    <p:sldId id="257" r:id="rId5"/>
    <p:sldId id="258" r:id="rId6"/>
    <p:sldId id="260" r:id="rId7"/>
    <p:sldId id="262" r:id="rId8"/>
    <p:sldId id="259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39" y="8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 dirty="0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91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://www.nju.edu.cn/cps/site/NJU/njuc/xxgk/images/p001-06.jpg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2763"/>
            <a:ext cx="105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44463"/>
            <a:ext cx="1057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96000" y="152400"/>
            <a:ext cx="1866900" cy="1011238"/>
            <a:chOff x="4560" y="96"/>
            <a:chExt cx="1176" cy="637"/>
          </a:xfrm>
        </p:grpSpPr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 dirty="0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2390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124200"/>
            <a:ext cx="4495800" cy="1371600"/>
          </a:xfrm>
        </p:spPr>
        <p:txBody>
          <a:bodyPr/>
          <a:lstStyle>
            <a:lvl1pPr marL="0" indent="0" algn="r">
              <a:buFontTx/>
              <a:buNone/>
              <a:defRPr sz="3600"/>
            </a:lvl1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26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8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24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435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37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2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2626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60350"/>
            <a:ext cx="2182813" cy="6075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400800" cy="60753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8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004046"/>
          </a:xfrm>
        </p:spPr>
        <p:txBody>
          <a:bodyPr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0396" y="35730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657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4" y="260350"/>
            <a:ext cx="7273504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400" b="0" i="0" baseline="0">
                <a:effectLst/>
                <a:latin typeface="Palatino Linotype" panose="02040502050505030304" pitchFamily="18" charset="0"/>
                <a:cs typeface="Palace Script MT" panose="030303020206070C0B05" pitchFamily="66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50826" y="1196752"/>
            <a:ext cx="8678892" cy="504056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1800" b="0" i="0" baseline="0">
                <a:latin typeface="Palatino Linotype" panose="02040502050505030304" pitchFamily="18" charset="0"/>
                <a:cs typeface="Helvetica Neue"/>
              </a:defRPr>
            </a:lvl1pPr>
            <a:lvl2pPr>
              <a:buClr>
                <a:srgbClr val="C00000"/>
              </a:buClr>
              <a:defRPr sz="1650" b="0" i="0" baseline="0">
                <a:latin typeface="Palatino Linotype" panose="02040502050505030304" pitchFamily="18" charset="0"/>
                <a:cs typeface="Helvetica Neue"/>
              </a:defRPr>
            </a:lvl2pPr>
            <a:lvl3pPr marL="857228" indent="-171446">
              <a:buClr>
                <a:srgbClr val="C00000"/>
              </a:buClr>
              <a:buFont typeface="Wingdings" pitchFamily="2" charset="2"/>
              <a:buChar char="ü"/>
              <a:defRPr sz="1500" b="0" i="0" baseline="0">
                <a:latin typeface="Palatino Linotype" panose="02040502050505030304" pitchFamily="18" charset="0"/>
                <a:cs typeface="Helvetica Neue"/>
              </a:defRPr>
            </a:lvl3pPr>
            <a:lvl4pPr>
              <a:buClr>
                <a:srgbClr val="C00000"/>
              </a:buClr>
              <a:defRPr sz="1350" b="0" i="0" baseline="0">
                <a:latin typeface="Palatino Linotype" panose="02040502050505030304" pitchFamily="18" charset="0"/>
                <a:cs typeface="Helvetica Neue"/>
              </a:defRPr>
            </a:lvl4pPr>
            <a:lvl5pPr>
              <a:buClr>
                <a:srgbClr val="C00000"/>
              </a:buClr>
              <a:defRPr sz="1200" b="0" i="0" baseline="0">
                <a:latin typeface="Palatino Linotype" panose="02040502050505030304" pitchFamily="18" charset="0"/>
                <a:cs typeface="Helvetica Neue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50827" y="996494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50827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688125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200" b="1" kern="1200" dirty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  <a:ea typeface="+mn-ea"/>
                <a:cs typeface="+mn-cs"/>
              </a:rPr>
              <a:t>http://</a:t>
            </a:r>
            <a:r>
              <a:rPr lang="en-US" altLang="zh-CN" sz="1200" b="1" kern="1200" dirty="0" err="1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  <a:ea typeface="+mn-ea"/>
                <a:cs typeface="+mn-cs"/>
              </a:rPr>
              <a:t>lamda.nju.edu.cn</a:t>
            </a:r>
            <a:endParaRPr lang="en-US" altLang="zh-CN" sz="1200" b="1" kern="1200" dirty="0">
              <a:solidFill>
                <a:schemeClr val="tx2">
                  <a:lumMod val="50000"/>
                </a:schemeClr>
              </a:solidFill>
              <a:latin typeface="Palatino Linotype" pitchFamily="18" charset="0"/>
              <a:ea typeface="+mn-ea"/>
              <a:cs typeface="+mn-cs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295704" y="116632"/>
            <a:ext cx="1836901" cy="1368152"/>
            <a:chOff x="4560" y="96"/>
            <a:chExt cx="1176" cy="637"/>
          </a:xfrm>
        </p:grpSpPr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750" b="1" dirty="0">
                  <a:latin typeface="Georgia" pitchFamily="18" charset="0"/>
                </a:rPr>
                <a:t>http://lamda.nju.edu.cn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3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30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910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295400"/>
            <a:ext cx="4292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817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69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688124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40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http://cs.nju.edu.cn/zhouzh/</a:t>
            </a: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7242175" y="115888"/>
            <a:ext cx="1866900" cy="1011237"/>
            <a:chOff x="4560" y="96"/>
            <a:chExt cx="1176" cy="637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 dirty="0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3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192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95400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0825" y="1143000"/>
            <a:ext cx="5545138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688124" y="6429375"/>
            <a:ext cx="32861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40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http://cs.nju.edu.cn/zhouzh/</a:t>
            </a:r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7242175" y="115888"/>
            <a:ext cx="1866900" cy="1011237"/>
            <a:chOff x="4560" y="96"/>
            <a:chExt cx="1176" cy="637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 dirty="0">
                  <a:solidFill>
                    <a:srgbClr val="000000"/>
                  </a:solidFill>
                  <a:latin typeface="Georgia" pitchFamily="18" charset="0"/>
                </a:rPr>
                <a:t>http://lamda.nju.edu.cn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3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方正姚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</p:sldLayoutIdLst>
  <p:hf sldNum="0" hdr="0" dt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73BC2-CFE2-4BF0-BFA7-ABB2D3E5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2400" dirty="0"/>
              <a:t>Deep Forest: Towards an Alternative to Deep Neural Networks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D68DB-BC05-468E-869A-9C095E4E9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661" y="3498588"/>
            <a:ext cx="6400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-Hua Zhou and Ji Feng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 GROUP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Nanjing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University,China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Qi-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Cai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9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61F1-5597-4CF3-99EF-72879A76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Multi-Grained Scanning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7C4F3-F7AE-41AB-96DC-40FB392B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1493296"/>
            <a:ext cx="5144568" cy="3397357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73F26-445F-4321-8731-D4B53DC57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8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8B79-A2D6-413B-B48D-EB19F766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gcForest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16AA0-1BB3-45F8-8529-CB332C4BD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12D96-6551-42EA-8FDC-0B903FF1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1854779"/>
            <a:ext cx="8540273" cy="34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1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4FCB-DD05-4A22-8012-DA5112A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DNN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66DE3-972E-4AFD-86B1-7C090E6A0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570D5-F654-4495-8EFF-D8E5F5D9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5" y="1888621"/>
            <a:ext cx="8462254" cy="28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8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193C-D04A-4473-8836-2216899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3080D6-EA66-46BB-B97D-C2CF4280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0" y="1243588"/>
            <a:ext cx="3689724" cy="1405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B2AEC5-F53D-4FE9-9218-3E4092AC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48" y="1243588"/>
            <a:ext cx="3615326" cy="14056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F8C98A-E2DF-422F-BA5B-12854059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46" y="3047460"/>
            <a:ext cx="3463528" cy="15518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CB7947-FB1A-441A-AA0D-7B0A5A59A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10" y="3021822"/>
            <a:ext cx="3688655" cy="16210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002648-6820-4EDC-8B92-FC685CE2A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30" y="4796732"/>
            <a:ext cx="3386759" cy="1532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1D5C7-8FE6-494D-A44B-8616F45C9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210" y="4875817"/>
            <a:ext cx="3950059" cy="13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2AFF-EB43-4AD6-88CD-0309DFAB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of Multi-Grained </a:t>
            </a:r>
            <a:r>
              <a:rPr lang="en-US" altLang="zh-CN" dirty="0" err="1"/>
              <a:t>Scannings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2A7262-1FC9-4D17-B0AD-17758E2D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40" y="2501756"/>
            <a:ext cx="6067100" cy="13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AB23A-FACE-4B7B-B2A8-8D8E28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 </a:t>
            </a:r>
            <a:r>
              <a:rPr lang="en-US" altLang="zh-CN"/>
              <a:t>Experement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72A7F-A699-4304-895E-28ADE79BE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5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40160-1D90-4965-B662-AA9909F4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9947F-F104-404D-9F62-39ED05353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We proposed the </a:t>
            </a:r>
            <a:r>
              <a:rPr lang="en-US" altLang="zh-CN" sz="2400" b="1" dirty="0" err="1"/>
              <a:t>gcForset</a:t>
            </a:r>
            <a:r>
              <a:rPr lang="en-US" altLang="zh-CN" sz="2400" dirty="0"/>
              <a:t> model</a:t>
            </a:r>
          </a:p>
          <a:p>
            <a:pPr lvl="1"/>
            <a:r>
              <a:rPr lang="en-US" altLang="zh-CN" sz="2000" dirty="0"/>
              <a:t>Fewer hyperparameter</a:t>
            </a:r>
          </a:p>
          <a:p>
            <a:pPr lvl="1"/>
            <a:r>
              <a:rPr lang="en-US" altLang="zh-CN" sz="2000" dirty="0"/>
              <a:t>Competitive performance compare to DNN</a:t>
            </a:r>
          </a:p>
          <a:p>
            <a:pPr lvl="1"/>
            <a:r>
              <a:rPr lang="en-US" altLang="zh-CN" sz="2000" dirty="0"/>
              <a:t>Work well on different kinds of jobs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986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9750175-5150-4AA3-BAF8-DAF7CEBE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this work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AD0166E-E7CD-4F07-BF80-12BB78C4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Proposed an new decision tree ensemble method (</a:t>
            </a:r>
            <a:r>
              <a:rPr lang="en-US" altLang="zh-CN" sz="2800" dirty="0" err="1"/>
              <a:t>gcForest</a:t>
            </a:r>
            <a:r>
              <a:rPr lang="en-US" altLang="zh-CN" sz="2800" dirty="0"/>
              <a:t>) </a:t>
            </a:r>
          </a:p>
          <a:p>
            <a:endParaRPr lang="en-US" altLang="zh-CN" sz="2800" dirty="0"/>
          </a:p>
          <a:p>
            <a:r>
              <a:rPr lang="en-US" altLang="zh-CN" sz="2800" dirty="0"/>
              <a:t>Compare it with Deep Neural Network and get highly competitive performance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Proposed another perspective of Deep Learning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8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348CA-9FBE-4324-B8E6-B185F442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Outline</a:t>
            </a:r>
            <a:endParaRPr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A020-43C9-42C2-A278-16470353C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gcForest</a:t>
            </a:r>
            <a:r>
              <a:rPr lang="en-US" altLang="zh-CN" sz="2400" dirty="0"/>
              <a:t> Model</a:t>
            </a:r>
          </a:p>
          <a:p>
            <a:pPr lvl="1"/>
            <a:r>
              <a:rPr lang="en-US" altLang="zh-CN" sz="2000" dirty="0"/>
              <a:t>Cascade Forest Structure</a:t>
            </a:r>
          </a:p>
          <a:p>
            <a:pPr lvl="1"/>
            <a:r>
              <a:rPr lang="en-US" altLang="zh-CN" sz="2000" dirty="0"/>
              <a:t>Multi-Grained Scanning</a:t>
            </a:r>
          </a:p>
          <a:p>
            <a:pPr lvl="1"/>
            <a:r>
              <a:rPr lang="en-US" altLang="zh-CN" sz="2000" dirty="0"/>
              <a:t>Comparison with Deep Neural Network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Experiments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Conclution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2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348CA-9FBE-4324-B8E6-B185F442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Outline</a:t>
            </a:r>
            <a:endParaRPr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A020-43C9-42C2-A278-16470353C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gcForest</a:t>
            </a:r>
            <a:r>
              <a:rPr lang="en-US" altLang="zh-CN" sz="2400" dirty="0"/>
              <a:t> Model</a:t>
            </a:r>
          </a:p>
          <a:p>
            <a:pPr lvl="1"/>
            <a:r>
              <a:rPr lang="en-US" altLang="zh-CN" sz="2000" dirty="0"/>
              <a:t>Cascade Forest Structure</a:t>
            </a:r>
          </a:p>
          <a:p>
            <a:pPr lvl="1"/>
            <a:r>
              <a:rPr lang="en-US" altLang="zh-CN" sz="2000" dirty="0"/>
              <a:t>Multi-Grained Scanning</a:t>
            </a:r>
          </a:p>
          <a:p>
            <a:pPr lvl="1"/>
            <a:r>
              <a:rPr lang="en-US" altLang="zh-CN" sz="2000" dirty="0"/>
              <a:t>Comparison with Deep Neural Network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Experiments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Conclution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FDF8-D9C3-4DFA-B400-F6BB2D5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Forest?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20EFB-F4E9-459C-9B77-7A6A7D244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Large Model Capacity</a:t>
            </a:r>
          </a:p>
          <a:p>
            <a:endParaRPr lang="en-US" altLang="zh-CN" dirty="0"/>
          </a:p>
          <a:p>
            <a:r>
              <a:rPr lang="en-US" altLang="zh-CN" dirty="0"/>
              <a:t>Fewer hyper-parameters</a:t>
            </a:r>
          </a:p>
          <a:p>
            <a:endParaRPr lang="en-US" altLang="zh-CN" dirty="0"/>
          </a:p>
          <a:p>
            <a:r>
              <a:rPr lang="en-US" altLang="zh-CN" dirty="0"/>
              <a:t>Friendly for Parallel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0A21-DBD6-4701-A618-045D7DE5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Learning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6DBD0-B926-4C25-972E-A8BA348E7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Distributed Representation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A80254-2B8B-46B0-B303-25C1113C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9" y="1488165"/>
            <a:ext cx="5929356" cy="44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7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69C6-A67F-43F6-86D3-F638A7CE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986AE-3016-4054-A631-35927CB1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2" y="1666862"/>
            <a:ext cx="5929356" cy="3524276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4F354-B21A-4448-A407-5347E046B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348CA-9FBE-4324-B8E6-B185F442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Outline</a:t>
            </a:r>
            <a:endParaRPr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A020-43C9-42C2-A278-16470353C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b="1" dirty="0" err="1"/>
              <a:t>gcForest</a:t>
            </a:r>
            <a:r>
              <a:rPr lang="en-US" altLang="zh-CN" sz="2400" b="1" dirty="0"/>
              <a:t> Model</a:t>
            </a:r>
          </a:p>
          <a:p>
            <a:pPr lvl="1"/>
            <a:r>
              <a:rPr lang="en-US" altLang="zh-CN" sz="2000" dirty="0"/>
              <a:t>Cascade Forest Structure</a:t>
            </a:r>
          </a:p>
          <a:p>
            <a:pPr lvl="1"/>
            <a:r>
              <a:rPr lang="en-US" altLang="zh-CN" sz="2000" dirty="0"/>
              <a:t>Multi-Grained Scanning</a:t>
            </a:r>
          </a:p>
          <a:p>
            <a:pPr lvl="1"/>
            <a:r>
              <a:rPr lang="en-US" altLang="zh-CN" sz="2000" dirty="0"/>
              <a:t>Comparison with Deep Neural Network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Experiments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Conclution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45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BD48-F7A6-4222-BF79-5F8998D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Forest Structure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8BDAC4-D894-4529-B9B1-87E8C22C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19" y="1196752"/>
            <a:ext cx="6857505" cy="338163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75412-F9EA-4C0E-8601-D9C78E24E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6" y="1196752"/>
            <a:ext cx="8678892" cy="50405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Diversity vs </a:t>
            </a:r>
            <a:r>
              <a:rPr lang="en-US" altLang="zh-CN" dirty="0" err="1"/>
              <a:t>Accucracy</a:t>
            </a:r>
            <a:endParaRPr lang="en-US" altLang="zh-CN" dirty="0"/>
          </a:p>
          <a:p>
            <a:r>
              <a:rPr lang="en-US" altLang="zh-CN" dirty="0"/>
              <a:t>Use prior probability as a supervisor</a:t>
            </a:r>
          </a:p>
          <a:p>
            <a:r>
              <a:rPr lang="en-US" altLang="zh-CN" dirty="0"/>
              <a:t>Use raw feature every layer to avoid divergence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5280"/>
      </p:ext>
    </p:extLst>
  </p:cSld>
  <p:clrMapOvr>
    <a:masterClrMapping/>
  </p:clrMapOvr>
</p:sld>
</file>

<file path=ppt/theme/theme1.xml><?xml version="1.0" encoding="utf-8"?>
<a:theme xmlns:a="http://schemas.openxmlformats.org/drawingml/2006/main" name="1_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自定义 1">
      <a:majorFont>
        <a:latin typeface="Comic Sans MS"/>
        <a:ea typeface="方正姚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AMDA">
  <a:themeElements>
    <a:clrScheme name="">
      <a:dk1>
        <a:srgbClr val="000000"/>
      </a:dk1>
      <a:lt1>
        <a:srgbClr val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自定义 1">
      <a:majorFont>
        <a:latin typeface="Comic Sans MS"/>
        <a:ea typeface="方正姚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M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MDA" id="{A7DF1E49-0089-4170-B270-6351F737CCB1}" vid="{030D1C1F-0368-41BF-81B8-4CD9BC9DC3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78</TotalTime>
  <Words>176</Words>
  <Application>Microsoft Office PowerPoint</Application>
  <PresentationFormat>全屏显示(4:3)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Helvetica Neue</vt:lpstr>
      <vt:lpstr>方正姚体</vt:lpstr>
      <vt:lpstr>宋体</vt:lpstr>
      <vt:lpstr>微软雅黑</vt:lpstr>
      <vt:lpstr>Arial</vt:lpstr>
      <vt:lpstr>Comic Sans MS</vt:lpstr>
      <vt:lpstr>Georgia</vt:lpstr>
      <vt:lpstr>Palace Script MT</vt:lpstr>
      <vt:lpstr>Palatino Linotype</vt:lpstr>
      <vt:lpstr>Times New Roman</vt:lpstr>
      <vt:lpstr>Verdana</vt:lpstr>
      <vt:lpstr>Wingdings</vt:lpstr>
      <vt:lpstr>1_LAMDA</vt:lpstr>
      <vt:lpstr>2_LAMDA</vt:lpstr>
      <vt:lpstr>LAMDA</vt:lpstr>
      <vt:lpstr>Deep Forest: Towards an Alternative to Deep Neural Networks</vt:lpstr>
      <vt:lpstr>About this work</vt:lpstr>
      <vt:lpstr>Outline</vt:lpstr>
      <vt:lpstr>Outline</vt:lpstr>
      <vt:lpstr>Why Forest?</vt:lpstr>
      <vt:lpstr>Representation Learning</vt:lpstr>
      <vt:lpstr>Representation Learning</vt:lpstr>
      <vt:lpstr>Outline</vt:lpstr>
      <vt:lpstr>Cascade Forest Structure</vt:lpstr>
      <vt:lpstr>Multi-Grained Scanning</vt:lpstr>
      <vt:lpstr>gcForest Model</vt:lpstr>
      <vt:lpstr>Comparison with DNN</vt:lpstr>
      <vt:lpstr>Experiments</vt:lpstr>
      <vt:lpstr>Influence of Multi-Grained Scannings</vt:lpstr>
      <vt:lpstr>More in Experement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Forest: Towards an Alternative to Deep Neural Networks</dc:title>
  <dc:creator>Soul Wing</dc:creator>
  <cp:lastModifiedBy>Soul Wing</cp:lastModifiedBy>
  <cp:revision>9</cp:revision>
  <dcterms:created xsi:type="dcterms:W3CDTF">2017-06-06T13:05:32Z</dcterms:created>
  <dcterms:modified xsi:type="dcterms:W3CDTF">2017-06-06T14:23:46Z</dcterms:modified>
</cp:coreProperties>
</file>