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证明线性规划可行区域是凸集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陆纪圆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凸集</a:t>
            </a:r>
            <a:r>
              <a:rPr lang="en-US" altLang="zh-CN" dirty="0" smtClean="0"/>
              <a:t>(convex set)</a:t>
            </a:r>
          </a:p>
          <a:p>
            <a:r>
              <a:rPr lang="zh-CN" altLang="en-US" sz="2400" dirty="0" smtClean="0"/>
              <a:t>实数</a:t>
            </a:r>
            <a:r>
              <a:rPr lang="en-US" altLang="zh-CN" sz="2400" b="1" i="1" dirty="0" smtClean="0"/>
              <a:t>R</a:t>
            </a:r>
            <a:r>
              <a:rPr lang="zh-CN" altLang="en-US" sz="2400" dirty="0" smtClean="0"/>
              <a:t>上（或复数</a:t>
            </a:r>
            <a:r>
              <a:rPr lang="en-US" altLang="zh-CN" sz="2400" b="1" i="1" dirty="0" smtClean="0"/>
              <a:t>C</a:t>
            </a:r>
            <a:r>
              <a:rPr lang="zh-CN" altLang="en-US" sz="2400" dirty="0" smtClean="0"/>
              <a:t>上）的向量空间中，如果集合</a:t>
            </a:r>
            <a:r>
              <a:rPr lang="en-US" altLang="zh-CN" sz="2400" b="1" i="1" dirty="0" smtClean="0"/>
              <a:t>S</a:t>
            </a:r>
            <a:r>
              <a:rPr lang="zh-CN" altLang="en-US" sz="2400" dirty="0" smtClean="0"/>
              <a:t>中任两点的连线上的点都在</a:t>
            </a:r>
            <a:r>
              <a:rPr lang="en-US" altLang="zh-CN" sz="2400" b="1" i="1" dirty="0" smtClean="0"/>
              <a:t>S</a:t>
            </a:r>
            <a:r>
              <a:rPr lang="zh-CN" altLang="en-US" sz="2400" dirty="0" smtClean="0"/>
              <a:t>内，则称集合</a:t>
            </a:r>
            <a:r>
              <a:rPr lang="en-US" altLang="zh-CN" sz="2400" b="1" i="1" dirty="0" smtClean="0"/>
              <a:t>S</a:t>
            </a:r>
            <a:r>
              <a:rPr lang="zh-CN" altLang="en-US" sz="2400" dirty="0" smtClean="0"/>
              <a:t>为凸集。</a:t>
            </a:r>
            <a:endParaRPr lang="en-US" altLang="zh-CN" sz="2400" dirty="0" smtClean="0"/>
          </a:p>
          <a:p>
            <a:r>
              <a:rPr lang="zh-CN" altLang="en-US" sz="2400" dirty="0" smtClean="0"/>
              <a:t>一个集合称为凸集，若对任意的两个点，连接他们的点都在集合内，即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zh-CN" altLang="en-US" sz="2400" dirty="0" smtClean="0"/>
          </a:p>
          <a:p>
            <a:endParaRPr lang="zh-CN" altLang="en-US" sz="2400" dirty="0"/>
          </a:p>
        </p:txBody>
      </p:sp>
      <p:pic>
        <p:nvPicPr>
          <p:cNvPr id="8" name="图片 7" descr="捕获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88" y="3429000"/>
            <a:ext cx="3500462" cy="361461"/>
          </a:xfrm>
          <a:prstGeom prst="rect">
            <a:avLst/>
          </a:prstGeom>
        </p:spPr>
      </p:pic>
      <p:pic>
        <p:nvPicPr>
          <p:cNvPr id="6" name="图片 5" descr="捕获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4143380"/>
            <a:ext cx="8550381" cy="5944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线性规划的标准形式</a:t>
            </a:r>
            <a:endParaRPr lang="zh-CN" altLang="en-US" dirty="0"/>
          </a:p>
        </p:txBody>
      </p:sp>
      <p:pic>
        <p:nvPicPr>
          <p:cNvPr id="4" name="内容占位符 3" descr="捕获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9" y="1714488"/>
            <a:ext cx="5143536" cy="2112524"/>
          </a:xfrm>
        </p:spPr>
      </p:pic>
      <p:pic>
        <p:nvPicPr>
          <p:cNvPr id="5" name="图片 4" descr="捕获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4500570"/>
            <a:ext cx="3339299" cy="17240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214290"/>
            <a:ext cx="8229600" cy="6286544"/>
          </a:xfrm>
        </p:spPr>
        <p:txBody>
          <a:bodyPr>
            <a:normAutofit fontScale="92500"/>
          </a:bodyPr>
          <a:lstStyle/>
          <a:p>
            <a:r>
              <a:rPr lang="zh-CN" altLang="en-US" sz="2800" dirty="0" smtClean="0"/>
              <a:t>在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维空间中：</a:t>
            </a:r>
            <a:endParaRPr lang="en-US" altLang="zh-CN" sz="2800" dirty="0" smtClean="0"/>
          </a:p>
          <a:p>
            <a:r>
              <a:rPr lang="zh-CN" altLang="en-US" sz="2800" dirty="0" smtClean="0"/>
              <a:t>已知线段的两个端点</a:t>
            </a:r>
            <a:r>
              <a:rPr lang="en-US" altLang="zh-CN" sz="2800" dirty="0" smtClean="0"/>
              <a:t>(x1,y1),(x2,y2)</a:t>
            </a:r>
            <a:r>
              <a:rPr lang="zh-CN" altLang="en-US" sz="2800" dirty="0" smtClean="0"/>
              <a:t>，</a:t>
            </a:r>
            <a:r>
              <a:rPr lang="zh-CN" altLang="en-US" sz="2800" dirty="0" smtClean="0"/>
              <a:t>则线段上任意一点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x,y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可表示为</a:t>
            </a:r>
            <a:r>
              <a:rPr lang="en-US" altLang="zh-CN" sz="2800" dirty="0" smtClean="0"/>
              <a:t>(ax1+</a:t>
            </a:r>
            <a:r>
              <a:rPr lang="en-US" altLang="zh-CN" sz="2800" dirty="0" smtClean="0"/>
              <a:t>(1-a)x2, ay1+(</a:t>
            </a:r>
            <a:r>
              <a:rPr lang="en-US" altLang="zh-CN" sz="2800" dirty="0" smtClean="0"/>
              <a:t>1-a)y2</a:t>
            </a:r>
            <a:r>
              <a:rPr lang="en-US" altLang="zh-CN" sz="2800" dirty="0" smtClean="0"/>
              <a:t>),</a:t>
            </a:r>
            <a:r>
              <a:rPr lang="zh-CN" altLang="en-US" sz="2800" dirty="0" smtClean="0"/>
              <a:t>其中</a:t>
            </a:r>
            <a:r>
              <a:rPr lang="en-US" altLang="zh-CN" sz="2800" dirty="0" smtClean="0"/>
              <a:t>0≤a≤1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推广</a:t>
            </a:r>
            <a:r>
              <a:rPr lang="zh-CN" altLang="en-US" sz="2800" dirty="0" smtClean="0"/>
              <a:t>至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维空间：</a:t>
            </a:r>
            <a:endParaRPr lang="en-US" altLang="zh-CN" sz="2800" dirty="0" smtClean="0"/>
          </a:p>
          <a:p>
            <a:r>
              <a:rPr lang="zh-CN" altLang="en-US" sz="2800" dirty="0" smtClean="0"/>
              <a:t>已知线段的两个端点</a:t>
            </a:r>
            <a:r>
              <a:rPr lang="en-US" altLang="zh-CN" sz="2800" b="1" dirty="0" smtClean="0"/>
              <a:t>X1</a:t>
            </a:r>
            <a:r>
              <a:rPr lang="zh-CN" altLang="en-US" sz="2800" dirty="0" smtClean="0"/>
              <a:t>，</a:t>
            </a:r>
            <a:r>
              <a:rPr lang="en-US" altLang="zh-CN" sz="2800" b="1" dirty="0" smtClean="0"/>
              <a:t>X2</a:t>
            </a:r>
            <a:r>
              <a:rPr lang="zh-CN" altLang="en-US" sz="2800" dirty="0" smtClean="0"/>
              <a:t>，</a:t>
            </a:r>
            <a:r>
              <a:rPr lang="zh-CN" altLang="en-US" sz="2800" dirty="0" smtClean="0"/>
              <a:t>则线段</a:t>
            </a:r>
            <a:r>
              <a:rPr lang="zh-CN" altLang="en-US" sz="2800" dirty="0" smtClean="0"/>
              <a:t>上任意</a:t>
            </a:r>
            <a:r>
              <a:rPr lang="zh-CN" altLang="en-US" sz="2800" dirty="0" smtClean="0"/>
              <a:t>一点</a:t>
            </a:r>
            <a:r>
              <a:rPr lang="en-US" altLang="zh-CN" sz="2800" b="1" dirty="0" smtClean="0"/>
              <a:t>X</a:t>
            </a:r>
            <a:r>
              <a:rPr lang="zh-CN" altLang="en-US" sz="2800" dirty="0" smtClean="0"/>
              <a:t>可</a:t>
            </a:r>
            <a:r>
              <a:rPr lang="zh-CN" altLang="en-US" sz="2800" dirty="0" smtClean="0"/>
              <a:t>表示</a:t>
            </a:r>
            <a:r>
              <a:rPr lang="zh-CN" altLang="en-US" sz="2800" dirty="0" smtClean="0"/>
              <a:t>为</a:t>
            </a:r>
            <a:r>
              <a:rPr lang="en-US" altLang="zh-CN" sz="2800" dirty="0" smtClean="0"/>
              <a:t>a</a:t>
            </a:r>
            <a:r>
              <a:rPr lang="en-US" altLang="zh-CN" sz="2800" b="1" dirty="0" smtClean="0"/>
              <a:t>X1 </a:t>
            </a:r>
            <a:r>
              <a:rPr lang="en-US" altLang="zh-CN" sz="2800" dirty="0" smtClean="0"/>
              <a:t>+(1-a)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/>
              <a:t>X2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其中</a:t>
            </a:r>
            <a:r>
              <a:rPr lang="en-US" altLang="zh-CN" sz="2800" dirty="0" smtClean="0"/>
              <a:t>0≤a≤1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已知：</a:t>
            </a:r>
            <a:r>
              <a:rPr lang="en-US" altLang="zh-CN" sz="2800" dirty="0" smtClean="0"/>
              <a:t>	A</a:t>
            </a:r>
            <a:r>
              <a:rPr lang="en-US" altLang="zh-CN" sz="2800" b="1" dirty="0" smtClean="0"/>
              <a:t>X1</a:t>
            </a:r>
            <a:r>
              <a:rPr lang="en-US" altLang="zh-CN" sz="2800" dirty="0" smtClean="0"/>
              <a:t>≤b,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A</a:t>
            </a:r>
            <a:r>
              <a:rPr lang="en-US" altLang="zh-CN" sz="2800" b="1" dirty="0" smtClean="0"/>
              <a:t>X2</a:t>
            </a:r>
            <a:r>
              <a:rPr lang="en-US" altLang="zh-CN" sz="2800" dirty="0" smtClean="0"/>
              <a:t>≤b		</a:t>
            </a:r>
            <a:r>
              <a:rPr lang="en-US" altLang="zh-CN" sz="2800" b="1" dirty="0" smtClean="0"/>
              <a:t>X1</a:t>
            </a:r>
            <a:r>
              <a:rPr lang="en-US" altLang="zh-CN" sz="2800" dirty="0" smtClean="0"/>
              <a:t> ≥ 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，</a:t>
            </a:r>
            <a:r>
              <a:rPr lang="en-US" altLang="zh-CN" sz="2800" b="1" dirty="0" smtClean="0"/>
              <a:t>X2 </a:t>
            </a:r>
            <a:r>
              <a:rPr lang="en-US" altLang="zh-CN" sz="2800" dirty="0" smtClean="0"/>
              <a:t>≥ </a:t>
            </a:r>
            <a:r>
              <a:rPr lang="en-US" altLang="zh-CN" sz="2800" dirty="0" smtClean="0"/>
              <a:t>0</a:t>
            </a:r>
          </a:p>
          <a:p>
            <a:r>
              <a:rPr lang="zh-CN" altLang="en-US" sz="2800" dirty="0" smtClean="0"/>
              <a:t>则：</a:t>
            </a:r>
            <a:r>
              <a:rPr lang="en-US" altLang="zh-CN" sz="2800" dirty="0" smtClean="0"/>
              <a:t>	A</a:t>
            </a:r>
            <a:r>
              <a:rPr lang="en-US" altLang="zh-CN" sz="2800" dirty="0" smtClean="0"/>
              <a:t>(a</a:t>
            </a:r>
            <a:r>
              <a:rPr lang="en-US" altLang="zh-CN" sz="2800" b="1" dirty="0" smtClean="0"/>
              <a:t>X1 </a:t>
            </a:r>
            <a:r>
              <a:rPr lang="en-US" altLang="zh-CN" sz="2800" dirty="0" smtClean="0"/>
              <a:t>+(1-a)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/>
              <a:t>X2</a:t>
            </a:r>
            <a:r>
              <a:rPr lang="en-US" altLang="zh-CN" sz="2800" dirty="0" smtClean="0"/>
              <a:t>)		a</a:t>
            </a:r>
            <a:r>
              <a:rPr lang="en-US" altLang="zh-CN" sz="2800" b="1" dirty="0" smtClean="0"/>
              <a:t>X1 </a:t>
            </a:r>
            <a:r>
              <a:rPr lang="en-US" altLang="zh-CN" sz="2800" dirty="0" smtClean="0"/>
              <a:t>+(1-a)</a:t>
            </a:r>
            <a:r>
              <a:rPr lang="en-US" altLang="zh-CN" sz="2800" b="1" dirty="0" smtClean="0"/>
              <a:t> X2 </a:t>
            </a:r>
            <a:r>
              <a:rPr lang="en-US" altLang="zh-CN" sz="2800" dirty="0" smtClean="0"/>
              <a:t>≥ </a:t>
            </a:r>
            <a:r>
              <a:rPr lang="en-US" altLang="zh-CN" sz="2800" dirty="0" smtClean="0"/>
              <a:t>0</a:t>
            </a:r>
          </a:p>
          <a:p>
            <a:pPr>
              <a:buNone/>
            </a:pPr>
            <a:r>
              <a:rPr lang="en-US" altLang="zh-CN" sz="2800" dirty="0" smtClean="0"/>
              <a:t>			= Aa</a:t>
            </a:r>
            <a:r>
              <a:rPr lang="en-US" altLang="zh-CN" sz="2800" b="1" dirty="0" smtClean="0"/>
              <a:t>X1</a:t>
            </a:r>
            <a:r>
              <a:rPr lang="en-US" altLang="zh-CN" sz="2800" dirty="0" smtClean="0"/>
              <a:t>+A(1-a</a:t>
            </a:r>
            <a:r>
              <a:rPr lang="en-US" altLang="zh-CN" sz="2800" dirty="0" smtClean="0"/>
              <a:t>)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/>
              <a:t>X2</a:t>
            </a:r>
          </a:p>
          <a:p>
            <a:pPr>
              <a:buNone/>
            </a:pPr>
            <a:r>
              <a:rPr lang="en-US" altLang="zh-CN" sz="2800" dirty="0" smtClean="0"/>
              <a:t>			≤</a:t>
            </a:r>
            <a:r>
              <a:rPr lang="en-US" altLang="zh-CN" sz="2800" dirty="0" err="1" smtClean="0"/>
              <a:t>ab</a:t>
            </a:r>
            <a:r>
              <a:rPr lang="en-US" altLang="zh-CN" sz="2800" dirty="0" smtClean="0"/>
              <a:t>+(1-a)b</a:t>
            </a:r>
          </a:p>
          <a:p>
            <a:pPr>
              <a:buNone/>
            </a:pPr>
            <a:r>
              <a:rPr lang="en-US" altLang="zh-CN" sz="2800" dirty="0" smtClean="0"/>
              <a:t>	</a:t>
            </a:r>
            <a:r>
              <a:rPr lang="en-US" altLang="zh-CN" sz="2800" dirty="0" smtClean="0"/>
              <a:t>		=b				</a:t>
            </a:r>
          </a:p>
          <a:p>
            <a:pPr>
              <a:buNone/>
            </a:pPr>
            <a:r>
              <a:rPr lang="zh-CN" altLang="en-US" sz="2800" dirty="0" smtClean="0"/>
              <a:t>因此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一定</a:t>
            </a:r>
            <a:r>
              <a:rPr lang="zh-CN" altLang="en-US" sz="2800" dirty="0" smtClean="0"/>
              <a:t>也在可行域</a:t>
            </a:r>
            <a:r>
              <a:rPr lang="en-US" altLang="zh-CN" sz="2800" dirty="0" smtClean="0"/>
              <a:t>S</a:t>
            </a:r>
            <a:r>
              <a:rPr lang="zh-CN" altLang="en-US" sz="2800" dirty="0" smtClean="0"/>
              <a:t>中，</a:t>
            </a:r>
            <a:r>
              <a:rPr lang="en-US" altLang="zh-CN" sz="2800" dirty="0" smtClean="0"/>
              <a:t>S</a:t>
            </a:r>
            <a:r>
              <a:rPr lang="zh-CN" altLang="en-US" sz="2800" dirty="0" smtClean="0"/>
              <a:t>为凸集。</a:t>
            </a:r>
            <a:endParaRPr lang="en-US" altLang="zh-CN" sz="2800" dirty="0" smtClean="0"/>
          </a:p>
          <a:p>
            <a:endParaRPr lang="en-US" altLang="zh-CN" sz="28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168</Words>
  <PresentationFormat>全屏显示(4:3)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证明线性规划可行区域是凸集</vt:lpstr>
      <vt:lpstr>幻灯片 2</vt:lpstr>
      <vt:lpstr>线性规划的标准形式</vt:lpstr>
      <vt:lpstr>幻灯片 4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证明线性规划可行区域是凸集</dc:title>
  <dc:creator>Frost Mourn</dc:creator>
  <cp:lastModifiedBy>thinkpad</cp:lastModifiedBy>
  <cp:revision>22</cp:revision>
  <dcterms:created xsi:type="dcterms:W3CDTF">2017-02-21T04:32:23Z</dcterms:created>
  <dcterms:modified xsi:type="dcterms:W3CDTF">2017-02-21T05:46:33Z</dcterms:modified>
</cp:coreProperties>
</file>