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256" r:id="rId2"/>
    <p:sldId id="274" r:id="rId3"/>
    <p:sldId id="275" r:id="rId4"/>
    <p:sldId id="308" r:id="rId5"/>
    <p:sldId id="276" r:id="rId6"/>
    <p:sldId id="277" r:id="rId7"/>
    <p:sldId id="278" r:id="rId8"/>
    <p:sldId id="279" r:id="rId9"/>
    <p:sldId id="301" r:id="rId10"/>
    <p:sldId id="281" r:id="rId11"/>
    <p:sldId id="303" r:id="rId12"/>
    <p:sldId id="282" r:id="rId13"/>
    <p:sldId id="283" r:id="rId14"/>
    <p:sldId id="304" r:id="rId15"/>
    <p:sldId id="306" r:id="rId16"/>
    <p:sldId id="284" r:id="rId17"/>
    <p:sldId id="311" r:id="rId18"/>
    <p:sldId id="312" r:id="rId19"/>
    <p:sldId id="285" r:id="rId20"/>
    <p:sldId id="286" r:id="rId21"/>
    <p:sldId id="287" r:id="rId22"/>
    <p:sldId id="280" r:id="rId23"/>
    <p:sldId id="290" r:id="rId24"/>
    <p:sldId id="302" r:id="rId25"/>
    <p:sldId id="291" r:id="rId26"/>
    <p:sldId id="292" r:id="rId27"/>
    <p:sldId id="293" r:id="rId28"/>
    <p:sldId id="294" r:id="rId29"/>
    <p:sldId id="295" r:id="rId30"/>
    <p:sldId id="298" r:id="rId31"/>
    <p:sldId id="297" r:id="rId32"/>
    <p:sldId id="299" r:id="rId33"/>
    <p:sldId id="300" r:id="rId34"/>
    <p:sldId id="313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79039" autoAdjust="0"/>
  </p:normalViewPr>
  <p:slideViewPr>
    <p:cSldViewPr>
      <p:cViewPr varScale="1">
        <p:scale>
          <a:sx n="71" d="100"/>
          <a:sy n="71" d="100"/>
        </p:scale>
        <p:origin x="138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DC4B16-45A6-470A-8756-CD07652C0F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332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653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满足三角不等式的“压力”变小了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8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保证了修正一定是降低的</a:t>
            </a:r>
            <a:r>
              <a:rPr lang="en-US" altLang="zh-CN" dirty="0" err="1" smtClean="0"/>
              <a:t>v.d</a:t>
            </a:r>
            <a:r>
              <a:rPr lang="zh-CN" altLang="en-US" dirty="0" smtClean="0"/>
              <a:t>，至少不增。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218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Never changes</a:t>
            </a:r>
            <a:r>
              <a:rPr lang="zh-CN" altLang="en-US" dirty="0" smtClean="0"/>
              <a:t>其实很重要，它保证了</a:t>
            </a:r>
            <a:r>
              <a:rPr lang="en-US" altLang="zh-CN" dirty="0" err="1" smtClean="0"/>
              <a:t>v.d</a:t>
            </a:r>
            <a:r>
              <a:rPr lang="zh-CN" altLang="en-US" dirty="0" smtClean="0"/>
              <a:t>一旦收敛到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，就不会再发生变化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300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每次修正都是将预估值</a:t>
            </a:r>
            <a:r>
              <a:rPr lang="en-US" altLang="zh-CN" dirty="0" err="1" smtClean="0"/>
              <a:t>v.d</a:t>
            </a:r>
            <a:r>
              <a:rPr lang="zh-CN" altLang="en-US" dirty="0" smtClean="0"/>
              <a:t>缩小（最多不变）。</a:t>
            </a:r>
            <a:endParaRPr lang="en-US" altLang="zh-CN" dirty="0" smtClean="0"/>
          </a:p>
          <a:p>
            <a:r>
              <a:rPr lang="zh-CN" altLang="en-US" dirty="0" smtClean="0"/>
              <a:t>为什么一定能变成“一定”是理解算法的第一重点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730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22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其实，边数为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的最短路，第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</a:t>
            </a:r>
            <a:r>
              <a:rPr lang="en-US" altLang="zh-CN" dirty="0" smtClean="0"/>
              <a:t>relax</a:t>
            </a:r>
            <a:r>
              <a:rPr lang="zh-CN" altLang="en-US" dirty="0" smtClean="0"/>
              <a:t>后就得到了！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820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每轮</a:t>
            </a:r>
            <a:r>
              <a:rPr lang="en-US" altLang="zh-CN" dirty="0" smtClean="0"/>
              <a:t>relax</a:t>
            </a:r>
            <a:r>
              <a:rPr lang="zh-CN" altLang="en-US" dirty="0" smtClean="0"/>
              <a:t>中都对所有边进行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35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344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哪些边的</a:t>
            </a:r>
            <a:r>
              <a:rPr lang="en-US" altLang="zh-CN" dirty="0" smtClean="0"/>
              <a:t>relax</a:t>
            </a:r>
            <a:r>
              <a:rPr lang="zh-CN" altLang="en-US" dirty="0" smtClean="0"/>
              <a:t>是多余的？最短路径上已经收敛到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边其实不用</a:t>
            </a:r>
            <a:r>
              <a:rPr lang="en-US" altLang="zh-CN" dirty="0" smtClean="0"/>
              <a:t>relax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1721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尽可能地按照”序”进行</a:t>
            </a:r>
            <a:r>
              <a:rPr lang="en-US" altLang="zh-CN" dirty="0" smtClean="0"/>
              <a:t>relax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98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算法为什么可能不是最小生成树？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418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拓扑排序，减少了无意义的</a:t>
            </a:r>
            <a:r>
              <a:rPr lang="en-US" altLang="zh-CN" dirty="0" smtClean="0"/>
              <a:t>relax</a:t>
            </a:r>
            <a:r>
              <a:rPr lang="zh-CN" altLang="en-US" dirty="0" smtClean="0"/>
              <a:t>：“前序”节点指明方向，无回路导致勇往直前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049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V-S</a:t>
            </a:r>
            <a:r>
              <a:rPr lang="zh-CN" altLang="en-US" dirty="0" smtClean="0"/>
              <a:t>结点集合中，选择当前预估值最低的结点，放入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中。该点的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0277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su</a:t>
            </a:r>
            <a:r>
              <a:rPr lang="zh-CN" altLang="en-US" dirty="0" smtClean="0"/>
              <a:t>最短路上还有</a:t>
            </a:r>
            <a:r>
              <a:rPr lang="en-US" altLang="zh-CN" dirty="0" smtClean="0"/>
              <a:t>Y-S</a:t>
            </a:r>
            <a:r>
              <a:rPr lang="zh-CN" altLang="en-US" dirty="0" smtClean="0"/>
              <a:t>节点，找到第一个</a:t>
            </a:r>
            <a:r>
              <a:rPr lang="en-US" altLang="zh-CN" dirty="0" smtClean="0"/>
              <a:t>y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的直接前驱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3850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8404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最小优先队列的三个基本操作：</a:t>
            </a:r>
            <a:r>
              <a:rPr lang="en-US" altLang="zh-CN" dirty="0" smtClean="0"/>
              <a:t>insert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extract-min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decrease-key(</a:t>
            </a:r>
            <a:r>
              <a:rPr lang="zh-CN" altLang="en-US" baseline="0" dirty="0" smtClean="0"/>
              <a:t>隐含在</a:t>
            </a:r>
            <a:r>
              <a:rPr lang="en-US" altLang="zh-CN" baseline="0" dirty="0" smtClean="0"/>
              <a:t>relax</a:t>
            </a:r>
            <a:r>
              <a:rPr lang="zh-CN" altLang="en-US" baseline="0" dirty="0" smtClean="0"/>
              <a:t>操作中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88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非也！</a:t>
            </a:r>
            <a:endParaRPr lang="en-US" altLang="zh-CN" dirty="0" smtClean="0"/>
          </a:p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算法得到一棵最短路径树；（相对于结点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最短路径树是一个生成树，但未必最小（贪心的策略不一样）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245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所有节点都在源点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到某个节点的最短路径上</a:t>
            </a:r>
            <a:endParaRPr lang="en-US" altLang="zh-CN" dirty="0" smtClean="0"/>
          </a:p>
          <a:p>
            <a:r>
              <a:rPr lang="zh-CN" altLang="en-US" dirty="0" smtClean="0"/>
              <a:t>广度优先搜索树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416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贪心选择策略出现了问题，不能保证贪心特性存在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28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前者无解，定义为无穷小；</a:t>
            </a:r>
            <a:endParaRPr lang="en-US" altLang="zh-CN" dirty="0" smtClean="0"/>
          </a:p>
          <a:p>
            <a:r>
              <a:rPr lang="zh-CN" altLang="en-US" dirty="0" smtClean="0"/>
              <a:t>后者不影响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813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=</a:t>
            </a:r>
            <a:r>
              <a:rPr lang="zh-CN" altLang="en-US" dirty="0" smtClean="0"/>
              <a:t>松弛</a:t>
            </a:r>
            <a:endParaRPr lang="en-US" altLang="zh-CN" dirty="0" smtClean="0"/>
          </a:p>
          <a:p>
            <a:r>
              <a:rPr lang="zh-CN" altLang="en-US" dirty="0" smtClean="0"/>
              <a:t>松弛</a:t>
            </a:r>
            <a:r>
              <a:rPr lang="en-US" altLang="zh-CN" dirty="0" smtClean="0"/>
              <a:t>+</a:t>
            </a:r>
            <a:r>
              <a:rPr lang="zh-CN" altLang="en-US" dirty="0" smtClean="0"/>
              <a:t>有序的松弛</a:t>
            </a:r>
            <a:endParaRPr lang="en-US" altLang="zh-CN" dirty="0" smtClean="0"/>
          </a:p>
          <a:p>
            <a:r>
              <a:rPr lang="zh-CN" altLang="en-US" dirty="0" smtClean="0"/>
              <a:t>效率的不断提高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804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Relax</a:t>
            </a:r>
            <a:r>
              <a:rPr lang="zh-CN" altLang="en-US" dirty="0" smtClean="0"/>
              <a:t>用来描述</a:t>
            </a:r>
            <a:r>
              <a:rPr lang="en-US" altLang="zh-CN" dirty="0" err="1" smtClean="0"/>
              <a:t>v.d</a:t>
            </a:r>
            <a:r>
              <a:rPr lang="zh-CN" altLang="en-US" dirty="0" smtClean="0"/>
              <a:t>这个上限的紧缩过程。</a:t>
            </a:r>
            <a:endParaRPr lang="en-US" altLang="zh-CN" dirty="0" smtClean="0"/>
          </a:p>
          <a:p>
            <a:r>
              <a:rPr lang="en-US" altLang="zh-CN" dirty="0" smtClean="0"/>
              <a:t>Relax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v.d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u.d+w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其实不容易得到保证：初始时</a:t>
            </a:r>
            <a:r>
              <a:rPr lang="en-US" altLang="zh-CN" dirty="0" err="1" smtClean="0"/>
              <a:t>v.d</a:t>
            </a:r>
            <a:r>
              <a:rPr lang="en-US" altLang="zh-CN" dirty="0" smtClean="0"/>
              <a:t>=</a:t>
            </a:r>
            <a:r>
              <a:rPr lang="zh-CN" altLang="en-US" dirty="0" smtClean="0"/>
              <a:t>无穷大，修正（松弛）时也只能保证当时满足。如果</a:t>
            </a:r>
            <a:r>
              <a:rPr lang="en-US" altLang="zh-CN" dirty="0" err="1" smtClean="0"/>
              <a:t>u.d</a:t>
            </a:r>
            <a:r>
              <a:rPr lang="zh-CN" altLang="en-US" dirty="0" smtClean="0"/>
              <a:t>变小了，该约束又可能不满足。</a:t>
            </a:r>
            <a:endParaRPr lang="en-US" altLang="zh-CN" dirty="0" smtClean="0"/>
          </a:p>
          <a:p>
            <a:r>
              <a:rPr lang="zh-CN" altLang="en-US" dirty="0" smtClean="0"/>
              <a:t>修正使得该条件越来越容易得到保证。如果</a:t>
            </a:r>
            <a:r>
              <a:rPr lang="en-US" altLang="zh-CN" dirty="0" err="1" smtClean="0"/>
              <a:t>v.d</a:t>
            </a:r>
            <a:r>
              <a:rPr lang="en-US" altLang="zh-CN" dirty="0" smtClean="0"/>
              <a:t>=&amp;(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u.d</a:t>
            </a:r>
            <a:r>
              <a:rPr lang="en-US" altLang="zh-CN" dirty="0" smtClean="0"/>
              <a:t>=&amp;(</a:t>
            </a:r>
            <a:r>
              <a:rPr lang="en-US" altLang="zh-CN" dirty="0" err="1" smtClean="0"/>
              <a:t>s,u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，该约束无条件满足。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89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047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4B16-45A6-470A-8756-CD07652C0F6E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225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FA3D2-E4D1-4869-85DD-C0516B85EB9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83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E17E8-FD7C-466C-822B-6454EB0BD9F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8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91170-8669-40F1-9B1B-05CD629A193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33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8630C-BA83-47A7-96BF-4F8050279D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636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DA2FD-8E1F-41E5-A868-1DC1047A2F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45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E5BF1-1EBD-4224-8729-AAF03BA7F6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66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E90E3-8BFF-4BD2-8FA9-61D4D6A0A80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8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93B49-00DB-4B6B-9C1E-5039F5C5288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29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DCA-455A-4EF0-BEEB-56CCE189D6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25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6C35-61B9-4D1B-8E7F-590C027526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79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A1337-DE6F-4608-967A-7DBCB61467E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24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85C6196D-2B49-4B85-9AB5-6AFEB1945324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单源最短通路算法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1700809"/>
            <a:ext cx="7632848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Relax</a:t>
            </a: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中的“修正”到底在干什么？</a:t>
            </a:r>
            <a:endParaRPr lang="en-US" altLang="zh-CN" sz="48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735960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15680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68208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26670" y="1299990"/>
            <a:ext cx="2524135" cy="2280492"/>
          </a:xfrm>
          <a:custGeom>
            <a:avLst/>
            <a:gdLst>
              <a:gd name="connsiteX0" fmla="*/ 2524135 w 2524135"/>
              <a:gd name="connsiteY0" fmla="*/ 0 h 2280492"/>
              <a:gd name="connsiteX1" fmla="*/ 2380916 w 2524135"/>
              <a:gd name="connsiteY1" fmla="*/ 11017 h 2280492"/>
              <a:gd name="connsiteX2" fmla="*/ 2336848 w 2524135"/>
              <a:gd name="connsiteY2" fmla="*/ 22034 h 2280492"/>
              <a:gd name="connsiteX3" fmla="*/ 2259730 w 2524135"/>
              <a:gd name="connsiteY3" fmla="*/ 33051 h 2280492"/>
              <a:gd name="connsiteX4" fmla="*/ 2127528 w 2524135"/>
              <a:gd name="connsiteY4" fmla="*/ 55085 h 2280492"/>
              <a:gd name="connsiteX5" fmla="*/ 2061426 w 2524135"/>
              <a:gd name="connsiteY5" fmla="*/ 77118 h 2280492"/>
              <a:gd name="connsiteX6" fmla="*/ 2028376 w 2524135"/>
              <a:gd name="connsiteY6" fmla="*/ 88135 h 2280492"/>
              <a:gd name="connsiteX7" fmla="*/ 1962275 w 2524135"/>
              <a:gd name="connsiteY7" fmla="*/ 132203 h 2280492"/>
              <a:gd name="connsiteX8" fmla="*/ 1940241 w 2524135"/>
              <a:gd name="connsiteY8" fmla="*/ 165253 h 2280492"/>
              <a:gd name="connsiteX9" fmla="*/ 1929224 w 2524135"/>
              <a:gd name="connsiteY9" fmla="*/ 198304 h 2280492"/>
              <a:gd name="connsiteX10" fmla="*/ 1896173 w 2524135"/>
              <a:gd name="connsiteY10" fmla="*/ 242371 h 2280492"/>
              <a:gd name="connsiteX11" fmla="*/ 1852106 w 2524135"/>
              <a:gd name="connsiteY11" fmla="*/ 352540 h 2280492"/>
              <a:gd name="connsiteX12" fmla="*/ 1797022 w 2524135"/>
              <a:gd name="connsiteY12" fmla="*/ 462709 h 2280492"/>
              <a:gd name="connsiteX13" fmla="*/ 1741937 w 2524135"/>
              <a:gd name="connsiteY13" fmla="*/ 539827 h 2280492"/>
              <a:gd name="connsiteX14" fmla="*/ 1708887 w 2524135"/>
              <a:gd name="connsiteY14" fmla="*/ 616945 h 2280492"/>
              <a:gd name="connsiteX15" fmla="*/ 1675836 w 2524135"/>
              <a:gd name="connsiteY15" fmla="*/ 638979 h 2280492"/>
              <a:gd name="connsiteX16" fmla="*/ 1631769 w 2524135"/>
              <a:gd name="connsiteY16" fmla="*/ 705080 h 2280492"/>
              <a:gd name="connsiteX17" fmla="*/ 1631769 w 2524135"/>
              <a:gd name="connsiteY17" fmla="*/ 826265 h 2280492"/>
              <a:gd name="connsiteX18" fmla="*/ 1653802 w 2524135"/>
              <a:gd name="connsiteY18" fmla="*/ 859316 h 2280492"/>
              <a:gd name="connsiteX19" fmla="*/ 1686853 w 2524135"/>
              <a:gd name="connsiteY19" fmla="*/ 936434 h 2280492"/>
              <a:gd name="connsiteX20" fmla="*/ 1587701 w 2524135"/>
              <a:gd name="connsiteY20" fmla="*/ 1035586 h 2280492"/>
              <a:gd name="connsiteX21" fmla="*/ 1543634 w 2524135"/>
              <a:gd name="connsiteY21" fmla="*/ 1079653 h 2280492"/>
              <a:gd name="connsiteX22" fmla="*/ 1290246 w 2524135"/>
              <a:gd name="connsiteY22" fmla="*/ 1134738 h 2280492"/>
              <a:gd name="connsiteX23" fmla="*/ 1158043 w 2524135"/>
              <a:gd name="connsiteY23" fmla="*/ 1156771 h 2280492"/>
              <a:gd name="connsiteX24" fmla="*/ 1091942 w 2524135"/>
              <a:gd name="connsiteY24" fmla="*/ 1167788 h 2280492"/>
              <a:gd name="connsiteX25" fmla="*/ 937706 w 2524135"/>
              <a:gd name="connsiteY25" fmla="*/ 1189822 h 2280492"/>
              <a:gd name="connsiteX26" fmla="*/ 882622 w 2524135"/>
              <a:gd name="connsiteY26" fmla="*/ 1200839 h 2280492"/>
              <a:gd name="connsiteX27" fmla="*/ 849571 w 2524135"/>
              <a:gd name="connsiteY27" fmla="*/ 1211856 h 2280492"/>
              <a:gd name="connsiteX28" fmla="*/ 739402 w 2524135"/>
              <a:gd name="connsiteY28" fmla="*/ 1222873 h 2280492"/>
              <a:gd name="connsiteX29" fmla="*/ 651267 w 2524135"/>
              <a:gd name="connsiteY29" fmla="*/ 1244906 h 2280492"/>
              <a:gd name="connsiteX30" fmla="*/ 607200 w 2524135"/>
              <a:gd name="connsiteY30" fmla="*/ 1266940 h 2280492"/>
              <a:gd name="connsiteX31" fmla="*/ 519065 w 2524135"/>
              <a:gd name="connsiteY31" fmla="*/ 1288974 h 2280492"/>
              <a:gd name="connsiteX32" fmla="*/ 486014 w 2524135"/>
              <a:gd name="connsiteY32" fmla="*/ 1299991 h 2280492"/>
              <a:gd name="connsiteX33" fmla="*/ 452964 w 2524135"/>
              <a:gd name="connsiteY33" fmla="*/ 1322024 h 2280492"/>
              <a:gd name="connsiteX34" fmla="*/ 364829 w 2524135"/>
              <a:gd name="connsiteY34" fmla="*/ 1344058 h 2280492"/>
              <a:gd name="connsiteX35" fmla="*/ 331778 w 2524135"/>
              <a:gd name="connsiteY35" fmla="*/ 1366092 h 2280492"/>
              <a:gd name="connsiteX36" fmla="*/ 287711 w 2524135"/>
              <a:gd name="connsiteY36" fmla="*/ 1410159 h 2280492"/>
              <a:gd name="connsiteX37" fmla="*/ 254660 w 2524135"/>
              <a:gd name="connsiteY37" fmla="*/ 1421176 h 2280492"/>
              <a:gd name="connsiteX38" fmla="*/ 221610 w 2524135"/>
              <a:gd name="connsiteY38" fmla="*/ 1443210 h 2280492"/>
              <a:gd name="connsiteX39" fmla="*/ 177542 w 2524135"/>
              <a:gd name="connsiteY39" fmla="*/ 1509311 h 2280492"/>
              <a:gd name="connsiteX40" fmla="*/ 133475 w 2524135"/>
              <a:gd name="connsiteY40" fmla="*/ 1564396 h 2280492"/>
              <a:gd name="connsiteX41" fmla="*/ 122458 w 2524135"/>
              <a:gd name="connsiteY41" fmla="*/ 1608463 h 2280492"/>
              <a:gd name="connsiteX42" fmla="*/ 100424 w 2524135"/>
              <a:gd name="connsiteY42" fmla="*/ 1641514 h 2280492"/>
              <a:gd name="connsiteX43" fmla="*/ 67373 w 2524135"/>
              <a:gd name="connsiteY43" fmla="*/ 1729649 h 2280492"/>
              <a:gd name="connsiteX44" fmla="*/ 45340 w 2524135"/>
              <a:gd name="connsiteY44" fmla="*/ 1795750 h 2280492"/>
              <a:gd name="connsiteX45" fmla="*/ 34323 w 2524135"/>
              <a:gd name="connsiteY45" fmla="*/ 1828800 h 2280492"/>
              <a:gd name="connsiteX46" fmla="*/ 12289 w 2524135"/>
              <a:gd name="connsiteY46" fmla="*/ 1861851 h 2280492"/>
              <a:gd name="connsiteX47" fmla="*/ 12289 w 2524135"/>
              <a:gd name="connsiteY47" fmla="*/ 2104222 h 2280492"/>
              <a:gd name="connsiteX48" fmla="*/ 34323 w 2524135"/>
              <a:gd name="connsiteY48" fmla="*/ 2137273 h 2280492"/>
              <a:gd name="connsiteX49" fmla="*/ 45340 w 2524135"/>
              <a:gd name="connsiteY49" fmla="*/ 2170323 h 2280492"/>
              <a:gd name="connsiteX50" fmla="*/ 56357 w 2524135"/>
              <a:gd name="connsiteY50" fmla="*/ 2280492 h 22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24135" h="2280492">
                <a:moveTo>
                  <a:pt x="2524135" y="0"/>
                </a:moveTo>
                <a:cubicBezTo>
                  <a:pt x="2476395" y="3672"/>
                  <a:pt x="2428469" y="5422"/>
                  <a:pt x="2380916" y="11017"/>
                </a:cubicBezTo>
                <a:cubicBezTo>
                  <a:pt x="2365878" y="12786"/>
                  <a:pt x="2351745" y="19325"/>
                  <a:pt x="2336848" y="22034"/>
                </a:cubicBezTo>
                <a:cubicBezTo>
                  <a:pt x="2311300" y="26679"/>
                  <a:pt x="2285344" y="28782"/>
                  <a:pt x="2259730" y="33051"/>
                </a:cubicBezTo>
                <a:cubicBezTo>
                  <a:pt x="2066417" y="65270"/>
                  <a:pt x="2379562" y="19080"/>
                  <a:pt x="2127528" y="55085"/>
                </a:cubicBezTo>
                <a:lnTo>
                  <a:pt x="2061426" y="77118"/>
                </a:lnTo>
                <a:cubicBezTo>
                  <a:pt x="2050409" y="80790"/>
                  <a:pt x="2038038" y="81693"/>
                  <a:pt x="2028376" y="88135"/>
                </a:cubicBezTo>
                <a:lnTo>
                  <a:pt x="1962275" y="132203"/>
                </a:lnTo>
                <a:cubicBezTo>
                  <a:pt x="1954930" y="143220"/>
                  <a:pt x="1946162" y="153410"/>
                  <a:pt x="1940241" y="165253"/>
                </a:cubicBezTo>
                <a:cubicBezTo>
                  <a:pt x="1935047" y="175640"/>
                  <a:pt x="1934986" y="188221"/>
                  <a:pt x="1929224" y="198304"/>
                </a:cubicBezTo>
                <a:cubicBezTo>
                  <a:pt x="1920114" y="214246"/>
                  <a:pt x="1907190" y="227682"/>
                  <a:pt x="1896173" y="242371"/>
                </a:cubicBezTo>
                <a:cubicBezTo>
                  <a:pt x="1868947" y="324053"/>
                  <a:pt x="1884527" y="287699"/>
                  <a:pt x="1852106" y="352540"/>
                </a:cubicBezTo>
                <a:cubicBezTo>
                  <a:pt x="1827168" y="452293"/>
                  <a:pt x="1862603" y="331551"/>
                  <a:pt x="1797022" y="462709"/>
                </a:cubicBezTo>
                <a:cubicBezTo>
                  <a:pt x="1768020" y="520711"/>
                  <a:pt x="1786601" y="495163"/>
                  <a:pt x="1741937" y="539827"/>
                </a:cubicBezTo>
                <a:cubicBezTo>
                  <a:pt x="1730920" y="565533"/>
                  <a:pt x="1724400" y="593675"/>
                  <a:pt x="1708887" y="616945"/>
                </a:cubicBezTo>
                <a:cubicBezTo>
                  <a:pt x="1701542" y="627962"/>
                  <a:pt x="1684555" y="629014"/>
                  <a:pt x="1675836" y="638979"/>
                </a:cubicBezTo>
                <a:cubicBezTo>
                  <a:pt x="1658398" y="658908"/>
                  <a:pt x="1631769" y="705080"/>
                  <a:pt x="1631769" y="705080"/>
                </a:cubicBezTo>
                <a:cubicBezTo>
                  <a:pt x="1620802" y="759915"/>
                  <a:pt x="1612388" y="768121"/>
                  <a:pt x="1631769" y="826265"/>
                </a:cubicBezTo>
                <a:cubicBezTo>
                  <a:pt x="1635956" y="838826"/>
                  <a:pt x="1647233" y="847820"/>
                  <a:pt x="1653802" y="859316"/>
                </a:cubicBezTo>
                <a:cubicBezTo>
                  <a:pt x="1675585" y="897437"/>
                  <a:pt x="1674492" y="899352"/>
                  <a:pt x="1686853" y="936434"/>
                </a:cubicBezTo>
                <a:cubicBezTo>
                  <a:pt x="1661917" y="1036178"/>
                  <a:pt x="1701298" y="921989"/>
                  <a:pt x="1587701" y="1035586"/>
                </a:cubicBezTo>
                <a:cubicBezTo>
                  <a:pt x="1573012" y="1050275"/>
                  <a:pt x="1562617" y="1071216"/>
                  <a:pt x="1543634" y="1079653"/>
                </a:cubicBezTo>
                <a:cubicBezTo>
                  <a:pt x="1446094" y="1123004"/>
                  <a:pt x="1387393" y="1123944"/>
                  <a:pt x="1290246" y="1134738"/>
                </a:cubicBezTo>
                <a:cubicBezTo>
                  <a:pt x="1221352" y="1157703"/>
                  <a:pt x="1281038" y="1140372"/>
                  <a:pt x="1158043" y="1156771"/>
                </a:cubicBezTo>
                <a:cubicBezTo>
                  <a:pt x="1135901" y="1159723"/>
                  <a:pt x="1114032" y="1164474"/>
                  <a:pt x="1091942" y="1167788"/>
                </a:cubicBezTo>
                <a:cubicBezTo>
                  <a:pt x="1040583" y="1175492"/>
                  <a:pt x="988631" y="1179637"/>
                  <a:pt x="937706" y="1189822"/>
                </a:cubicBezTo>
                <a:cubicBezTo>
                  <a:pt x="919345" y="1193494"/>
                  <a:pt x="900788" y="1196297"/>
                  <a:pt x="882622" y="1200839"/>
                </a:cubicBezTo>
                <a:cubicBezTo>
                  <a:pt x="871356" y="1203656"/>
                  <a:pt x="861049" y="1210090"/>
                  <a:pt x="849571" y="1211856"/>
                </a:cubicBezTo>
                <a:cubicBezTo>
                  <a:pt x="813094" y="1217468"/>
                  <a:pt x="776125" y="1219201"/>
                  <a:pt x="739402" y="1222873"/>
                </a:cubicBezTo>
                <a:cubicBezTo>
                  <a:pt x="707081" y="1229337"/>
                  <a:pt x="680903" y="1232205"/>
                  <a:pt x="651267" y="1244906"/>
                </a:cubicBezTo>
                <a:cubicBezTo>
                  <a:pt x="636172" y="1251375"/>
                  <a:pt x="622780" y="1261747"/>
                  <a:pt x="607200" y="1266940"/>
                </a:cubicBezTo>
                <a:cubicBezTo>
                  <a:pt x="578472" y="1276516"/>
                  <a:pt x="548280" y="1281006"/>
                  <a:pt x="519065" y="1288974"/>
                </a:cubicBezTo>
                <a:cubicBezTo>
                  <a:pt x="507861" y="1292030"/>
                  <a:pt x="496401" y="1294798"/>
                  <a:pt x="486014" y="1299991"/>
                </a:cubicBezTo>
                <a:cubicBezTo>
                  <a:pt x="474171" y="1305912"/>
                  <a:pt x="465407" y="1317499"/>
                  <a:pt x="452964" y="1322024"/>
                </a:cubicBezTo>
                <a:cubicBezTo>
                  <a:pt x="424505" y="1332373"/>
                  <a:pt x="364829" y="1344058"/>
                  <a:pt x="364829" y="1344058"/>
                </a:cubicBezTo>
                <a:cubicBezTo>
                  <a:pt x="353812" y="1351403"/>
                  <a:pt x="341831" y="1357475"/>
                  <a:pt x="331778" y="1366092"/>
                </a:cubicBezTo>
                <a:cubicBezTo>
                  <a:pt x="316006" y="1379611"/>
                  <a:pt x="304615" y="1398085"/>
                  <a:pt x="287711" y="1410159"/>
                </a:cubicBezTo>
                <a:cubicBezTo>
                  <a:pt x="278261" y="1416909"/>
                  <a:pt x="265677" y="1417504"/>
                  <a:pt x="254660" y="1421176"/>
                </a:cubicBezTo>
                <a:cubicBezTo>
                  <a:pt x="243643" y="1428521"/>
                  <a:pt x="230329" y="1433245"/>
                  <a:pt x="221610" y="1443210"/>
                </a:cubicBezTo>
                <a:cubicBezTo>
                  <a:pt x="204172" y="1463139"/>
                  <a:pt x="194085" y="1488632"/>
                  <a:pt x="177542" y="1509311"/>
                </a:cubicBezTo>
                <a:lnTo>
                  <a:pt x="133475" y="1564396"/>
                </a:lnTo>
                <a:cubicBezTo>
                  <a:pt x="129803" y="1579085"/>
                  <a:pt x="128422" y="1594546"/>
                  <a:pt x="122458" y="1608463"/>
                </a:cubicBezTo>
                <a:cubicBezTo>
                  <a:pt x="117242" y="1620633"/>
                  <a:pt x="105073" y="1629116"/>
                  <a:pt x="100424" y="1641514"/>
                </a:cubicBezTo>
                <a:cubicBezTo>
                  <a:pt x="59583" y="1750423"/>
                  <a:pt x="119047" y="1652138"/>
                  <a:pt x="67373" y="1729649"/>
                </a:cubicBezTo>
                <a:lnTo>
                  <a:pt x="45340" y="1795750"/>
                </a:lnTo>
                <a:cubicBezTo>
                  <a:pt x="41668" y="1806767"/>
                  <a:pt x="40765" y="1819138"/>
                  <a:pt x="34323" y="1828800"/>
                </a:cubicBezTo>
                <a:lnTo>
                  <a:pt x="12289" y="1861851"/>
                </a:lnTo>
                <a:cubicBezTo>
                  <a:pt x="1025" y="1963230"/>
                  <a:pt x="-8536" y="1993159"/>
                  <a:pt x="12289" y="2104222"/>
                </a:cubicBezTo>
                <a:cubicBezTo>
                  <a:pt x="14729" y="2117236"/>
                  <a:pt x="28401" y="2125430"/>
                  <a:pt x="34323" y="2137273"/>
                </a:cubicBezTo>
                <a:cubicBezTo>
                  <a:pt x="39516" y="2147660"/>
                  <a:pt x="42523" y="2159057"/>
                  <a:pt x="45340" y="2170323"/>
                </a:cubicBezTo>
                <a:cubicBezTo>
                  <a:pt x="59958" y="2228794"/>
                  <a:pt x="56357" y="2221017"/>
                  <a:pt x="56357" y="2280492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026227" y="1288973"/>
            <a:ext cx="2093204" cy="2291509"/>
          </a:xfrm>
          <a:custGeom>
            <a:avLst/>
            <a:gdLst>
              <a:gd name="connsiteX0" fmla="*/ 0 w 2093204"/>
              <a:gd name="connsiteY0" fmla="*/ 0 h 2291509"/>
              <a:gd name="connsiteX1" fmla="*/ 77118 w 2093204"/>
              <a:gd name="connsiteY1" fmla="*/ 88135 h 2291509"/>
              <a:gd name="connsiteX2" fmla="*/ 132202 w 2093204"/>
              <a:gd name="connsiteY2" fmla="*/ 121186 h 2291509"/>
              <a:gd name="connsiteX3" fmla="*/ 209320 w 2093204"/>
              <a:gd name="connsiteY3" fmla="*/ 198304 h 2291509"/>
              <a:gd name="connsiteX4" fmla="*/ 264404 w 2093204"/>
              <a:gd name="connsiteY4" fmla="*/ 231355 h 2291509"/>
              <a:gd name="connsiteX5" fmla="*/ 330506 w 2093204"/>
              <a:gd name="connsiteY5" fmla="*/ 275422 h 2291509"/>
              <a:gd name="connsiteX6" fmla="*/ 374573 w 2093204"/>
              <a:gd name="connsiteY6" fmla="*/ 297456 h 2291509"/>
              <a:gd name="connsiteX7" fmla="*/ 506775 w 2093204"/>
              <a:gd name="connsiteY7" fmla="*/ 363557 h 2291509"/>
              <a:gd name="connsiteX8" fmla="*/ 550843 w 2093204"/>
              <a:gd name="connsiteY8" fmla="*/ 407625 h 2291509"/>
              <a:gd name="connsiteX9" fmla="*/ 605927 w 2093204"/>
              <a:gd name="connsiteY9" fmla="*/ 418641 h 2291509"/>
              <a:gd name="connsiteX10" fmla="*/ 649995 w 2093204"/>
              <a:gd name="connsiteY10" fmla="*/ 440675 h 2291509"/>
              <a:gd name="connsiteX11" fmla="*/ 694062 w 2093204"/>
              <a:gd name="connsiteY11" fmla="*/ 484743 h 2291509"/>
              <a:gd name="connsiteX12" fmla="*/ 793214 w 2093204"/>
              <a:gd name="connsiteY12" fmla="*/ 572878 h 2291509"/>
              <a:gd name="connsiteX13" fmla="*/ 870332 w 2093204"/>
              <a:gd name="connsiteY13" fmla="*/ 716097 h 2291509"/>
              <a:gd name="connsiteX14" fmla="*/ 892366 w 2093204"/>
              <a:gd name="connsiteY14" fmla="*/ 760164 h 2291509"/>
              <a:gd name="connsiteX15" fmla="*/ 903383 w 2093204"/>
              <a:gd name="connsiteY15" fmla="*/ 793215 h 2291509"/>
              <a:gd name="connsiteX16" fmla="*/ 925416 w 2093204"/>
              <a:gd name="connsiteY16" fmla="*/ 826266 h 2291509"/>
              <a:gd name="connsiteX17" fmla="*/ 936433 w 2093204"/>
              <a:gd name="connsiteY17" fmla="*/ 859316 h 2291509"/>
              <a:gd name="connsiteX18" fmla="*/ 991518 w 2093204"/>
              <a:gd name="connsiteY18" fmla="*/ 947451 h 2291509"/>
              <a:gd name="connsiteX19" fmla="*/ 1079653 w 2093204"/>
              <a:gd name="connsiteY19" fmla="*/ 1057620 h 2291509"/>
              <a:gd name="connsiteX20" fmla="*/ 1233889 w 2093204"/>
              <a:gd name="connsiteY20" fmla="*/ 1123721 h 2291509"/>
              <a:gd name="connsiteX21" fmla="*/ 1410159 w 2093204"/>
              <a:gd name="connsiteY21" fmla="*/ 1178805 h 2291509"/>
              <a:gd name="connsiteX22" fmla="*/ 1542361 w 2093204"/>
              <a:gd name="connsiteY22" fmla="*/ 1222873 h 2291509"/>
              <a:gd name="connsiteX23" fmla="*/ 1608462 w 2093204"/>
              <a:gd name="connsiteY23" fmla="*/ 1244907 h 2291509"/>
              <a:gd name="connsiteX24" fmla="*/ 1663546 w 2093204"/>
              <a:gd name="connsiteY24" fmla="*/ 1266940 h 2291509"/>
              <a:gd name="connsiteX25" fmla="*/ 1795749 w 2093204"/>
              <a:gd name="connsiteY25" fmla="*/ 1288974 h 2291509"/>
              <a:gd name="connsiteX26" fmla="*/ 1850833 w 2093204"/>
              <a:gd name="connsiteY26" fmla="*/ 1355075 h 2291509"/>
              <a:gd name="connsiteX27" fmla="*/ 1872867 w 2093204"/>
              <a:gd name="connsiteY27" fmla="*/ 1476261 h 2291509"/>
              <a:gd name="connsiteX28" fmla="*/ 1894901 w 2093204"/>
              <a:gd name="connsiteY28" fmla="*/ 1564396 h 2291509"/>
              <a:gd name="connsiteX29" fmla="*/ 1916934 w 2093204"/>
              <a:gd name="connsiteY29" fmla="*/ 1597446 h 2291509"/>
              <a:gd name="connsiteX30" fmla="*/ 1961002 w 2093204"/>
              <a:gd name="connsiteY30" fmla="*/ 1619480 h 2291509"/>
              <a:gd name="connsiteX31" fmla="*/ 1994053 w 2093204"/>
              <a:gd name="connsiteY31" fmla="*/ 1641514 h 2291509"/>
              <a:gd name="connsiteX32" fmla="*/ 2038120 w 2093204"/>
              <a:gd name="connsiteY32" fmla="*/ 1751682 h 2291509"/>
              <a:gd name="connsiteX33" fmla="*/ 2071171 w 2093204"/>
              <a:gd name="connsiteY33" fmla="*/ 1817784 h 2291509"/>
              <a:gd name="connsiteX34" fmla="*/ 2082187 w 2093204"/>
              <a:gd name="connsiteY34" fmla="*/ 1916935 h 2291509"/>
              <a:gd name="connsiteX35" fmla="*/ 2093204 w 2093204"/>
              <a:gd name="connsiteY35" fmla="*/ 1994054 h 2291509"/>
              <a:gd name="connsiteX36" fmla="*/ 2082187 w 2093204"/>
              <a:gd name="connsiteY36" fmla="*/ 2126256 h 2291509"/>
              <a:gd name="connsiteX37" fmla="*/ 2082187 w 2093204"/>
              <a:gd name="connsiteY37" fmla="*/ 2291509 h 22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93204" h="2291509">
                <a:moveTo>
                  <a:pt x="0" y="0"/>
                </a:moveTo>
                <a:cubicBezTo>
                  <a:pt x="16318" y="20398"/>
                  <a:pt x="52275" y="69503"/>
                  <a:pt x="77118" y="88135"/>
                </a:cubicBezTo>
                <a:cubicBezTo>
                  <a:pt x="94248" y="100983"/>
                  <a:pt x="115752" y="107478"/>
                  <a:pt x="132202" y="121186"/>
                </a:cubicBezTo>
                <a:cubicBezTo>
                  <a:pt x="160130" y="144459"/>
                  <a:pt x="178147" y="179600"/>
                  <a:pt x="209320" y="198304"/>
                </a:cubicBezTo>
                <a:cubicBezTo>
                  <a:pt x="227681" y="209321"/>
                  <a:pt x="246339" y="219859"/>
                  <a:pt x="264404" y="231355"/>
                </a:cubicBezTo>
                <a:cubicBezTo>
                  <a:pt x="286745" y="245572"/>
                  <a:pt x="307798" y="261797"/>
                  <a:pt x="330506" y="275422"/>
                </a:cubicBezTo>
                <a:cubicBezTo>
                  <a:pt x="344589" y="283871"/>
                  <a:pt x="360113" y="289670"/>
                  <a:pt x="374573" y="297456"/>
                </a:cubicBezTo>
                <a:cubicBezTo>
                  <a:pt x="492983" y="361215"/>
                  <a:pt x="435060" y="339651"/>
                  <a:pt x="506775" y="363557"/>
                </a:cubicBezTo>
                <a:cubicBezTo>
                  <a:pt x="521464" y="378246"/>
                  <a:pt x="532683" y="397536"/>
                  <a:pt x="550843" y="407625"/>
                </a:cubicBezTo>
                <a:cubicBezTo>
                  <a:pt x="567212" y="416719"/>
                  <a:pt x="588163" y="412720"/>
                  <a:pt x="605927" y="418641"/>
                </a:cubicBezTo>
                <a:cubicBezTo>
                  <a:pt x="621507" y="423834"/>
                  <a:pt x="635306" y="433330"/>
                  <a:pt x="649995" y="440675"/>
                </a:cubicBezTo>
                <a:cubicBezTo>
                  <a:pt x="664684" y="455364"/>
                  <a:pt x="678536" y="470942"/>
                  <a:pt x="694062" y="484743"/>
                </a:cubicBezTo>
                <a:cubicBezTo>
                  <a:pt x="731878" y="518358"/>
                  <a:pt x="762106" y="532882"/>
                  <a:pt x="793214" y="572878"/>
                </a:cubicBezTo>
                <a:cubicBezTo>
                  <a:pt x="816527" y="602851"/>
                  <a:pt x="857549" y="690531"/>
                  <a:pt x="870332" y="716097"/>
                </a:cubicBezTo>
                <a:cubicBezTo>
                  <a:pt x="877677" y="730786"/>
                  <a:pt x="887173" y="744584"/>
                  <a:pt x="892366" y="760164"/>
                </a:cubicBezTo>
                <a:cubicBezTo>
                  <a:pt x="896038" y="771181"/>
                  <a:pt x="898190" y="782828"/>
                  <a:pt x="903383" y="793215"/>
                </a:cubicBezTo>
                <a:cubicBezTo>
                  <a:pt x="909304" y="805058"/>
                  <a:pt x="919495" y="814423"/>
                  <a:pt x="925416" y="826266"/>
                </a:cubicBezTo>
                <a:cubicBezTo>
                  <a:pt x="930609" y="836653"/>
                  <a:pt x="930872" y="849121"/>
                  <a:pt x="936433" y="859316"/>
                </a:cubicBezTo>
                <a:cubicBezTo>
                  <a:pt x="953023" y="889730"/>
                  <a:pt x="976025" y="916464"/>
                  <a:pt x="991518" y="947451"/>
                </a:cubicBezTo>
                <a:cubicBezTo>
                  <a:pt x="1013834" y="992085"/>
                  <a:pt x="1027841" y="1031714"/>
                  <a:pt x="1079653" y="1057620"/>
                </a:cubicBezTo>
                <a:cubicBezTo>
                  <a:pt x="1203364" y="1119475"/>
                  <a:pt x="1149990" y="1102746"/>
                  <a:pt x="1233889" y="1123721"/>
                </a:cubicBezTo>
                <a:cubicBezTo>
                  <a:pt x="1345366" y="1179461"/>
                  <a:pt x="1187949" y="1104734"/>
                  <a:pt x="1410159" y="1178805"/>
                </a:cubicBezTo>
                <a:lnTo>
                  <a:pt x="1542361" y="1222873"/>
                </a:lnTo>
                <a:lnTo>
                  <a:pt x="1608462" y="1244907"/>
                </a:lnTo>
                <a:cubicBezTo>
                  <a:pt x="1626823" y="1252251"/>
                  <a:pt x="1644296" y="1262411"/>
                  <a:pt x="1663546" y="1266940"/>
                </a:cubicBezTo>
                <a:cubicBezTo>
                  <a:pt x="1707034" y="1277172"/>
                  <a:pt x="1795749" y="1288974"/>
                  <a:pt x="1795749" y="1288974"/>
                </a:cubicBezTo>
                <a:cubicBezTo>
                  <a:pt x="1812895" y="1306120"/>
                  <a:pt x="1841630" y="1330534"/>
                  <a:pt x="1850833" y="1355075"/>
                </a:cubicBezTo>
                <a:cubicBezTo>
                  <a:pt x="1856144" y="1369237"/>
                  <a:pt x="1870804" y="1466636"/>
                  <a:pt x="1872867" y="1476261"/>
                </a:cubicBezTo>
                <a:cubicBezTo>
                  <a:pt x="1879212" y="1505871"/>
                  <a:pt x="1878103" y="1539199"/>
                  <a:pt x="1894901" y="1564396"/>
                </a:cubicBezTo>
                <a:cubicBezTo>
                  <a:pt x="1902245" y="1575413"/>
                  <a:pt x="1906762" y="1588970"/>
                  <a:pt x="1916934" y="1597446"/>
                </a:cubicBezTo>
                <a:cubicBezTo>
                  <a:pt x="1929551" y="1607960"/>
                  <a:pt x="1946743" y="1611332"/>
                  <a:pt x="1961002" y="1619480"/>
                </a:cubicBezTo>
                <a:cubicBezTo>
                  <a:pt x="1972498" y="1626049"/>
                  <a:pt x="1983036" y="1634169"/>
                  <a:pt x="1994053" y="1641514"/>
                </a:cubicBezTo>
                <a:cubicBezTo>
                  <a:pt x="2044201" y="1791963"/>
                  <a:pt x="1989491" y="1638215"/>
                  <a:pt x="2038120" y="1751682"/>
                </a:cubicBezTo>
                <a:cubicBezTo>
                  <a:pt x="2065488" y="1815541"/>
                  <a:pt x="2028826" y="1754266"/>
                  <a:pt x="2071171" y="1817784"/>
                </a:cubicBezTo>
                <a:cubicBezTo>
                  <a:pt x="2074843" y="1850834"/>
                  <a:pt x="2078063" y="1883938"/>
                  <a:pt x="2082187" y="1916935"/>
                </a:cubicBezTo>
                <a:cubicBezTo>
                  <a:pt x="2085408" y="1942702"/>
                  <a:pt x="2093204" y="1968087"/>
                  <a:pt x="2093204" y="1994054"/>
                </a:cubicBezTo>
                <a:cubicBezTo>
                  <a:pt x="2093204" y="2038274"/>
                  <a:pt x="2083824" y="2082066"/>
                  <a:pt x="2082187" y="2126256"/>
                </a:cubicBezTo>
                <a:cubicBezTo>
                  <a:pt x="2080148" y="2181303"/>
                  <a:pt x="2082187" y="2236425"/>
                  <a:pt x="2082187" y="229150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3503712" y="3717032"/>
            <a:ext cx="4464496" cy="0"/>
          </a:xfrm>
          <a:prstGeom prst="straightConnector1">
            <a:avLst/>
          </a:pr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6023992" y="868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71582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43630" y="358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091" y="4392962"/>
            <a:ext cx="11663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当我们有</a:t>
            </a:r>
            <a:r>
              <a:rPr lang="en-US" altLang="zh-CN" sz="2400" dirty="0" err="1" smtClean="0"/>
              <a:t>u.d</a:t>
            </a:r>
            <a:r>
              <a:rPr lang="zh-CN" altLang="en-US" sz="2400" dirty="0" smtClean="0"/>
              <a:t>这么一个预估值后，</a:t>
            </a:r>
            <a:r>
              <a:rPr lang="en-US" altLang="zh-CN" sz="2400" dirty="0" err="1" smtClean="0"/>
              <a:t>v.d</a:t>
            </a:r>
            <a:r>
              <a:rPr lang="zh-CN" altLang="en-US" sz="2400" dirty="0" smtClean="0"/>
              <a:t>这个预估值必须小于</a:t>
            </a:r>
            <a:r>
              <a:rPr lang="en-US" altLang="zh-CN" sz="2400" dirty="0" err="1" smtClean="0"/>
              <a:t>u.d+w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3200" b="1" dirty="0"/>
              <a:t>(</a:t>
            </a:r>
            <a:r>
              <a:rPr lang="zh-CN" altLang="en-US" sz="3200" b="1" dirty="0" smtClean="0"/>
              <a:t>三角不等式</a:t>
            </a:r>
            <a:r>
              <a:rPr lang="en-US" altLang="zh-CN" sz="3200" b="1" dirty="0" smtClean="0"/>
              <a:t>),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relax</a:t>
            </a:r>
            <a:r>
              <a:rPr lang="zh-CN" altLang="en-US" sz="2400" dirty="0" smtClean="0"/>
              <a:t>时不小于，修正</a:t>
            </a:r>
            <a:r>
              <a:rPr lang="en-US" altLang="zh-CN" sz="2400" dirty="0" err="1" smtClean="0"/>
              <a:t>v.d</a:t>
            </a:r>
            <a:r>
              <a:rPr lang="zh-CN" altLang="en-US" sz="2400" dirty="0" smtClean="0"/>
              <a:t>为</a:t>
            </a:r>
            <a:r>
              <a:rPr lang="en-US" altLang="zh-CN" sz="2400" dirty="0" err="1"/>
              <a:t>u.d+w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修正</a:t>
            </a:r>
            <a:r>
              <a:rPr lang="zh-CN" altLang="en-US" sz="2400" dirty="0" smtClean="0"/>
              <a:t>后的</a:t>
            </a:r>
            <a:r>
              <a:rPr lang="en-US" altLang="zh-CN" sz="2400" dirty="0" err="1" smtClean="0"/>
              <a:t>v.d</a:t>
            </a:r>
            <a:r>
              <a:rPr lang="zh-CN" altLang="en-US" sz="2400" dirty="0" smtClean="0"/>
              <a:t>满足三角不等式的可能性大大提高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61" y="1096413"/>
            <a:ext cx="1457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0" y="1019175"/>
            <a:ext cx="1098921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839416" y="3933056"/>
            <a:ext cx="3600400" cy="1512168"/>
          </a:xfrm>
          <a:prstGeom prst="wedgeRoundRectCallout">
            <a:avLst>
              <a:gd name="adj1" fmla="val -44022"/>
              <a:gd name="adj2" fmla="val -11803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这是最短的路的权重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63952" y="3933056"/>
            <a:ext cx="3600400" cy="1512168"/>
          </a:xfrm>
          <a:prstGeom prst="wedgeRoundRectCallout">
            <a:avLst>
              <a:gd name="adj1" fmla="val -86719"/>
              <a:gd name="adj2" fmla="val -12153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这是某条路径的权重而已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333376"/>
            <a:ext cx="7777163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11812899" cy="611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431703" y="5589242"/>
            <a:ext cx="5616624" cy="1124456"/>
            <a:chOff x="2267934" y="5445224"/>
            <a:chExt cx="5615842" cy="11246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635896" y="5445224"/>
              <a:ext cx="2231937" cy="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9" name="TextBox 8"/>
            <p:cNvSpPr txBox="1">
              <a:spLocks noChangeArrowheads="1"/>
            </p:cNvSpPr>
            <p:nvPr/>
          </p:nvSpPr>
          <p:spPr bwMode="auto">
            <a:xfrm>
              <a:off x="3275906" y="6046559"/>
              <a:ext cx="4607870" cy="523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既不会再减小，也不会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增大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Connector 7"/>
            <p:cNvCxnSpPr/>
            <p:nvPr/>
          </p:nvCxnSpPr>
          <p:spPr>
            <a:xfrm>
              <a:off x="2267934" y="5805645"/>
              <a:ext cx="2231937" cy="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63352" y="620688"/>
            <a:ext cx="11521280" cy="288032"/>
            <a:chOff x="263352" y="620688"/>
            <a:chExt cx="11521280" cy="2880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018714" y="620688"/>
              <a:ext cx="17659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63352" y="908720"/>
              <a:ext cx="4896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8481562" y="2867153"/>
            <a:ext cx="30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v.d</a:t>
            </a:r>
            <a:r>
              <a:rPr lang="zh-CN" altLang="en-US" sz="3600" dirty="0" smtClean="0"/>
              <a:t>的上界特性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384" y="1700809"/>
            <a:ext cx="109452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“修正”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最终“可能”导致</a:t>
            </a:r>
            <a:r>
              <a:rPr lang="en-US" altLang="zh-CN" sz="48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v.d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4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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48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s</a:t>
            </a:r>
            <a:r>
              <a:rPr lang="en-US" altLang="zh-CN" sz="4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,</a:t>
            </a:r>
            <a:r>
              <a:rPr lang="en-US" altLang="zh-CN" sz="48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v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)</a:t>
            </a: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。但“可能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”</a:t>
            </a: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会变成“一定”吗？</a:t>
            </a:r>
            <a:endParaRPr lang="en-US" altLang="zh-CN" sz="48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8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9376" y="335699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91944" y="14847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591944" y="2060848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91944" y="263691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1944" y="479715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36160" y="299695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9376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78568" y="12039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98254" y="29057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178568" y="4989481"/>
            <a:ext cx="62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78568" y="980728"/>
            <a:ext cx="917432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81416" y="584854"/>
            <a:ext cx="543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v.d</a:t>
            </a:r>
            <a:r>
              <a:rPr lang="en-US" altLang="zh-CN" sz="3200" dirty="0" smtClean="0"/>
              <a:t>&gt;=&amp;(</a:t>
            </a:r>
            <a:r>
              <a:rPr lang="en-US" altLang="zh-CN" sz="3200" dirty="0" err="1"/>
              <a:t>s,v</a:t>
            </a:r>
            <a:r>
              <a:rPr lang="en-US" altLang="zh-CN" sz="3200" dirty="0" smtClean="0"/>
              <a:t>)(</a:t>
            </a:r>
            <a:r>
              <a:rPr lang="zh-CN" altLang="en-US" sz="3200" dirty="0" smtClean="0"/>
              <a:t>上界特性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在下一轮</a:t>
            </a:r>
            <a:r>
              <a:rPr lang="en-US" altLang="zh-CN" sz="3200" dirty="0" smtClean="0"/>
              <a:t>relax(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后</a:t>
            </a:r>
            <a:r>
              <a:rPr lang="en-US" altLang="zh-CN" sz="3200" dirty="0" smtClean="0"/>
              <a:t>,</a:t>
            </a:r>
            <a:r>
              <a:rPr lang="zh-CN" altLang="en-US" sz="3200" dirty="0"/>
              <a:t>有</a:t>
            </a:r>
            <a:r>
              <a:rPr lang="en-US" altLang="zh-CN" sz="3200" dirty="0" err="1" smtClean="0"/>
              <a:t>v.d</a:t>
            </a:r>
            <a:r>
              <a:rPr lang="en-US" altLang="zh-CN" sz="3200" dirty="0" smtClean="0"/>
              <a:t>&lt;=</a:t>
            </a:r>
            <a:r>
              <a:rPr lang="en-US" altLang="zh-CN" sz="3200" dirty="0" err="1" smtClean="0"/>
              <a:t>u.d+w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)(</a:t>
            </a:r>
            <a:r>
              <a:rPr lang="zh-CN" altLang="en-US" sz="3200" dirty="0" smtClean="0"/>
              <a:t>类三角原理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cxnSp>
        <p:nvCxnSpPr>
          <p:cNvPr id="15" name="直接箭头连接符 14"/>
          <p:cNvCxnSpPr>
            <a:stCxn id="3" idx="6"/>
            <a:endCxn id="7" idx="2"/>
          </p:cNvCxnSpPr>
          <p:nvPr/>
        </p:nvCxnSpPr>
        <p:spPr>
          <a:xfrm>
            <a:off x="5879976" y="1664804"/>
            <a:ext cx="1656184" cy="15121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7" idx="2"/>
          </p:cNvCxnSpPr>
          <p:nvPr/>
        </p:nvCxnSpPr>
        <p:spPr>
          <a:xfrm>
            <a:off x="5879976" y="2240868"/>
            <a:ext cx="1656184" cy="9361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7" idx="2"/>
          </p:cNvCxnSpPr>
          <p:nvPr/>
        </p:nvCxnSpPr>
        <p:spPr>
          <a:xfrm>
            <a:off x="5879976" y="2816932"/>
            <a:ext cx="1656184" cy="360040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stCxn id="6" idx="6"/>
            <a:endCxn id="7" idx="2"/>
          </p:cNvCxnSpPr>
          <p:nvPr/>
        </p:nvCxnSpPr>
        <p:spPr>
          <a:xfrm flipV="1">
            <a:off x="5879976" y="3176972"/>
            <a:ext cx="1656184" cy="18002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722333" y="1630496"/>
            <a:ext cx="4847422" cy="1806767"/>
          </a:xfrm>
          <a:custGeom>
            <a:avLst/>
            <a:gdLst>
              <a:gd name="connsiteX0" fmla="*/ 0 w 4847422"/>
              <a:gd name="connsiteY0" fmla="*/ 1806767 h 1806767"/>
              <a:gd name="connsiteX1" fmla="*/ 44067 w 4847422"/>
              <a:gd name="connsiteY1" fmla="*/ 1696598 h 1806767"/>
              <a:gd name="connsiteX2" fmla="*/ 66101 w 4847422"/>
              <a:gd name="connsiteY2" fmla="*/ 1663547 h 1806767"/>
              <a:gd name="connsiteX3" fmla="*/ 88135 w 4847422"/>
              <a:gd name="connsiteY3" fmla="*/ 1619480 h 1806767"/>
              <a:gd name="connsiteX4" fmla="*/ 121185 w 4847422"/>
              <a:gd name="connsiteY4" fmla="*/ 1575412 h 1806767"/>
              <a:gd name="connsiteX5" fmla="*/ 132202 w 4847422"/>
              <a:gd name="connsiteY5" fmla="*/ 1531345 h 1806767"/>
              <a:gd name="connsiteX6" fmla="*/ 154236 w 4847422"/>
              <a:gd name="connsiteY6" fmla="*/ 1498294 h 1806767"/>
              <a:gd name="connsiteX7" fmla="*/ 187287 w 4847422"/>
              <a:gd name="connsiteY7" fmla="*/ 1443210 h 1806767"/>
              <a:gd name="connsiteX8" fmla="*/ 220337 w 4847422"/>
              <a:gd name="connsiteY8" fmla="*/ 1399143 h 1806767"/>
              <a:gd name="connsiteX9" fmla="*/ 253388 w 4847422"/>
              <a:gd name="connsiteY9" fmla="*/ 1388126 h 1806767"/>
              <a:gd name="connsiteX10" fmla="*/ 308472 w 4847422"/>
              <a:gd name="connsiteY10" fmla="*/ 1333041 h 1806767"/>
              <a:gd name="connsiteX11" fmla="*/ 341523 w 4847422"/>
              <a:gd name="connsiteY11" fmla="*/ 1288974 h 1806767"/>
              <a:gd name="connsiteX12" fmla="*/ 385590 w 4847422"/>
              <a:gd name="connsiteY12" fmla="*/ 1266940 h 1806767"/>
              <a:gd name="connsiteX13" fmla="*/ 495759 w 4847422"/>
              <a:gd name="connsiteY13" fmla="*/ 1189822 h 1806767"/>
              <a:gd name="connsiteX14" fmla="*/ 528810 w 4847422"/>
              <a:gd name="connsiteY14" fmla="*/ 1167788 h 1806767"/>
              <a:gd name="connsiteX15" fmla="*/ 572877 w 4847422"/>
              <a:gd name="connsiteY15" fmla="*/ 1134738 h 1806767"/>
              <a:gd name="connsiteX16" fmla="*/ 627961 w 4847422"/>
              <a:gd name="connsiteY16" fmla="*/ 1112704 h 1806767"/>
              <a:gd name="connsiteX17" fmla="*/ 738130 w 4847422"/>
              <a:gd name="connsiteY17" fmla="*/ 1024569 h 1806767"/>
              <a:gd name="connsiteX18" fmla="*/ 782198 w 4847422"/>
              <a:gd name="connsiteY18" fmla="*/ 1002535 h 1806767"/>
              <a:gd name="connsiteX19" fmla="*/ 870332 w 4847422"/>
              <a:gd name="connsiteY19" fmla="*/ 936434 h 1806767"/>
              <a:gd name="connsiteX20" fmla="*/ 1024569 w 4847422"/>
              <a:gd name="connsiteY20" fmla="*/ 815249 h 1806767"/>
              <a:gd name="connsiteX21" fmla="*/ 1079653 w 4847422"/>
              <a:gd name="connsiteY21" fmla="*/ 760164 h 1806767"/>
              <a:gd name="connsiteX22" fmla="*/ 1134737 w 4847422"/>
              <a:gd name="connsiteY22" fmla="*/ 694063 h 1806767"/>
              <a:gd name="connsiteX23" fmla="*/ 1222872 w 4847422"/>
              <a:gd name="connsiteY23" fmla="*/ 627962 h 1806767"/>
              <a:gd name="connsiteX24" fmla="*/ 1322024 w 4847422"/>
              <a:gd name="connsiteY24" fmla="*/ 550844 h 1806767"/>
              <a:gd name="connsiteX25" fmla="*/ 1355075 w 4847422"/>
              <a:gd name="connsiteY25" fmla="*/ 517793 h 1806767"/>
              <a:gd name="connsiteX26" fmla="*/ 1432193 w 4847422"/>
              <a:gd name="connsiteY26" fmla="*/ 473726 h 1806767"/>
              <a:gd name="connsiteX27" fmla="*/ 1443210 w 4847422"/>
              <a:gd name="connsiteY27" fmla="*/ 440675 h 1806767"/>
              <a:gd name="connsiteX28" fmla="*/ 1520328 w 4847422"/>
              <a:gd name="connsiteY28" fmla="*/ 396608 h 1806767"/>
              <a:gd name="connsiteX29" fmla="*/ 1575412 w 4847422"/>
              <a:gd name="connsiteY29" fmla="*/ 352540 h 1806767"/>
              <a:gd name="connsiteX30" fmla="*/ 1641513 w 4847422"/>
              <a:gd name="connsiteY30" fmla="*/ 330506 h 1806767"/>
              <a:gd name="connsiteX31" fmla="*/ 1696598 w 4847422"/>
              <a:gd name="connsiteY31" fmla="*/ 286439 h 1806767"/>
              <a:gd name="connsiteX32" fmla="*/ 1795749 w 4847422"/>
              <a:gd name="connsiteY32" fmla="*/ 253388 h 1806767"/>
              <a:gd name="connsiteX33" fmla="*/ 1850834 w 4847422"/>
              <a:gd name="connsiteY33" fmla="*/ 220338 h 1806767"/>
              <a:gd name="connsiteX34" fmla="*/ 2016087 w 4847422"/>
              <a:gd name="connsiteY34" fmla="*/ 176270 h 1806767"/>
              <a:gd name="connsiteX35" fmla="*/ 2060154 w 4847422"/>
              <a:gd name="connsiteY35" fmla="*/ 165253 h 1806767"/>
              <a:gd name="connsiteX36" fmla="*/ 2093205 w 4847422"/>
              <a:gd name="connsiteY36" fmla="*/ 154237 h 1806767"/>
              <a:gd name="connsiteX37" fmla="*/ 2181340 w 4847422"/>
              <a:gd name="connsiteY37" fmla="*/ 143220 h 1806767"/>
              <a:gd name="connsiteX38" fmla="*/ 2357610 w 4847422"/>
              <a:gd name="connsiteY38" fmla="*/ 110169 h 1806767"/>
              <a:gd name="connsiteX39" fmla="*/ 2456761 w 4847422"/>
              <a:gd name="connsiteY39" fmla="*/ 88135 h 1806767"/>
              <a:gd name="connsiteX40" fmla="*/ 3327094 w 4847422"/>
              <a:gd name="connsiteY40" fmla="*/ 66102 h 1806767"/>
              <a:gd name="connsiteX41" fmla="*/ 4373696 w 4847422"/>
              <a:gd name="connsiteY41" fmla="*/ 55085 h 1806767"/>
              <a:gd name="connsiteX42" fmla="*/ 4461831 w 4847422"/>
              <a:gd name="connsiteY42" fmla="*/ 44068 h 1806767"/>
              <a:gd name="connsiteX43" fmla="*/ 4505899 w 4847422"/>
              <a:gd name="connsiteY43" fmla="*/ 33051 h 1806767"/>
              <a:gd name="connsiteX44" fmla="*/ 4682169 w 4847422"/>
              <a:gd name="connsiteY44" fmla="*/ 22034 h 1806767"/>
              <a:gd name="connsiteX45" fmla="*/ 4759287 w 4847422"/>
              <a:gd name="connsiteY45" fmla="*/ 11017 h 1806767"/>
              <a:gd name="connsiteX46" fmla="*/ 4847422 w 4847422"/>
              <a:gd name="connsiteY46" fmla="*/ 0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47422" h="1806767">
                <a:moveTo>
                  <a:pt x="0" y="1806767"/>
                </a:moveTo>
                <a:cubicBezTo>
                  <a:pt x="14689" y="1770044"/>
                  <a:pt x="22128" y="1729507"/>
                  <a:pt x="44067" y="1696598"/>
                </a:cubicBezTo>
                <a:cubicBezTo>
                  <a:pt x="51412" y="1685581"/>
                  <a:pt x="59532" y="1675043"/>
                  <a:pt x="66101" y="1663547"/>
                </a:cubicBezTo>
                <a:cubicBezTo>
                  <a:pt x="74249" y="1649288"/>
                  <a:pt x="79431" y="1633407"/>
                  <a:pt x="88135" y="1619480"/>
                </a:cubicBezTo>
                <a:cubicBezTo>
                  <a:pt x="97867" y="1603909"/>
                  <a:pt x="110168" y="1590101"/>
                  <a:pt x="121185" y="1575412"/>
                </a:cubicBezTo>
                <a:cubicBezTo>
                  <a:pt x="124857" y="1560723"/>
                  <a:pt x="126238" y="1545262"/>
                  <a:pt x="132202" y="1531345"/>
                </a:cubicBezTo>
                <a:cubicBezTo>
                  <a:pt x="137418" y="1519175"/>
                  <a:pt x="147218" y="1509522"/>
                  <a:pt x="154236" y="1498294"/>
                </a:cubicBezTo>
                <a:cubicBezTo>
                  <a:pt x="165585" y="1480136"/>
                  <a:pt x="175409" y="1461027"/>
                  <a:pt x="187287" y="1443210"/>
                </a:cubicBezTo>
                <a:cubicBezTo>
                  <a:pt x="197472" y="1427933"/>
                  <a:pt x="206232" y="1410898"/>
                  <a:pt x="220337" y="1399143"/>
                </a:cubicBezTo>
                <a:cubicBezTo>
                  <a:pt x="229258" y="1391709"/>
                  <a:pt x="242371" y="1391798"/>
                  <a:pt x="253388" y="1388126"/>
                </a:cubicBezTo>
                <a:cubicBezTo>
                  <a:pt x="310090" y="1274722"/>
                  <a:pt x="239001" y="1390934"/>
                  <a:pt x="308472" y="1333041"/>
                </a:cubicBezTo>
                <a:cubicBezTo>
                  <a:pt x="322578" y="1321286"/>
                  <a:pt x="327582" y="1300923"/>
                  <a:pt x="341523" y="1288974"/>
                </a:cubicBezTo>
                <a:cubicBezTo>
                  <a:pt x="353992" y="1278286"/>
                  <a:pt x="371775" y="1275821"/>
                  <a:pt x="385590" y="1266940"/>
                </a:cubicBezTo>
                <a:cubicBezTo>
                  <a:pt x="423297" y="1242700"/>
                  <a:pt x="458903" y="1215337"/>
                  <a:pt x="495759" y="1189822"/>
                </a:cubicBezTo>
                <a:cubicBezTo>
                  <a:pt x="506645" y="1182285"/>
                  <a:pt x="518217" y="1175732"/>
                  <a:pt x="528810" y="1167788"/>
                </a:cubicBezTo>
                <a:cubicBezTo>
                  <a:pt x="543499" y="1156771"/>
                  <a:pt x="556826" y="1143655"/>
                  <a:pt x="572877" y="1134738"/>
                </a:cubicBezTo>
                <a:cubicBezTo>
                  <a:pt x="590164" y="1125134"/>
                  <a:pt x="610674" y="1122308"/>
                  <a:pt x="627961" y="1112704"/>
                </a:cubicBezTo>
                <a:cubicBezTo>
                  <a:pt x="652163" y="1099259"/>
                  <a:pt x="724796" y="1033903"/>
                  <a:pt x="738130" y="1024569"/>
                </a:cubicBezTo>
                <a:cubicBezTo>
                  <a:pt x="751584" y="1015151"/>
                  <a:pt x="768533" y="1011645"/>
                  <a:pt x="782198" y="1002535"/>
                </a:cubicBezTo>
                <a:cubicBezTo>
                  <a:pt x="812753" y="982165"/>
                  <a:pt x="839777" y="956804"/>
                  <a:pt x="870332" y="936434"/>
                </a:cubicBezTo>
                <a:cubicBezTo>
                  <a:pt x="928621" y="897575"/>
                  <a:pt x="964833" y="874986"/>
                  <a:pt x="1024569" y="815249"/>
                </a:cubicBezTo>
                <a:cubicBezTo>
                  <a:pt x="1042930" y="796887"/>
                  <a:pt x="1062554" y="779706"/>
                  <a:pt x="1079653" y="760164"/>
                </a:cubicBezTo>
                <a:cubicBezTo>
                  <a:pt x="1126311" y="706840"/>
                  <a:pt x="1073519" y="745079"/>
                  <a:pt x="1134737" y="694063"/>
                </a:cubicBezTo>
                <a:cubicBezTo>
                  <a:pt x="1195764" y="643206"/>
                  <a:pt x="1142511" y="708323"/>
                  <a:pt x="1222872" y="627962"/>
                </a:cubicBezTo>
                <a:cubicBezTo>
                  <a:pt x="1302591" y="548243"/>
                  <a:pt x="1196719" y="613495"/>
                  <a:pt x="1322024" y="550844"/>
                </a:cubicBezTo>
                <a:cubicBezTo>
                  <a:pt x="1333041" y="539827"/>
                  <a:pt x="1342311" y="526728"/>
                  <a:pt x="1355075" y="517793"/>
                </a:cubicBezTo>
                <a:cubicBezTo>
                  <a:pt x="1379330" y="500815"/>
                  <a:pt x="1409912" y="493222"/>
                  <a:pt x="1432193" y="473726"/>
                </a:cubicBezTo>
                <a:cubicBezTo>
                  <a:pt x="1440933" y="466079"/>
                  <a:pt x="1435956" y="449743"/>
                  <a:pt x="1443210" y="440675"/>
                </a:cubicBezTo>
                <a:cubicBezTo>
                  <a:pt x="1456092" y="424573"/>
                  <a:pt x="1506382" y="405905"/>
                  <a:pt x="1520328" y="396608"/>
                </a:cubicBezTo>
                <a:cubicBezTo>
                  <a:pt x="1539893" y="383565"/>
                  <a:pt x="1554769" y="363800"/>
                  <a:pt x="1575412" y="352540"/>
                </a:cubicBezTo>
                <a:cubicBezTo>
                  <a:pt x="1595802" y="341418"/>
                  <a:pt x="1641513" y="330506"/>
                  <a:pt x="1641513" y="330506"/>
                </a:cubicBezTo>
                <a:cubicBezTo>
                  <a:pt x="1659875" y="315817"/>
                  <a:pt x="1676435" y="298537"/>
                  <a:pt x="1696598" y="286439"/>
                </a:cubicBezTo>
                <a:cubicBezTo>
                  <a:pt x="1726231" y="268659"/>
                  <a:pt x="1762746" y="261639"/>
                  <a:pt x="1795749" y="253388"/>
                </a:cubicBezTo>
                <a:cubicBezTo>
                  <a:pt x="1814111" y="242371"/>
                  <a:pt x="1831340" y="229199"/>
                  <a:pt x="1850834" y="220338"/>
                </a:cubicBezTo>
                <a:cubicBezTo>
                  <a:pt x="1899046" y="198423"/>
                  <a:pt x="1967161" y="187561"/>
                  <a:pt x="2016087" y="176270"/>
                </a:cubicBezTo>
                <a:cubicBezTo>
                  <a:pt x="2030840" y="172865"/>
                  <a:pt x="2045595" y="169412"/>
                  <a:pt x="2060154" y="165253"/>
                </a:cubicBezTo>
                <a:cubicBezTo>
                  <a:pt x="2071320" y="162063"/>
                  <a:pt x="2081779" y="156314"/>
                  <a:pt x="2093205" y="154237"/>
                </a:cubicBezTo>
                <a:cubicBezTo>
                  <a:pt x="2122334" y="148941"/>
                  <a:pt x="2152136" y="148087"/>
                  <a:pt x="2181340" y="143220"/>
                </a:cubicBezTo>
                <a:cubicBezTo>
                  <a:pt x="2240307" y="133392"/>
                  <a:pt x="2299614" y="124668"/>
                  <a:pt x="2357610" y="110169"/>
                </a:cubicBezTo>
                <a:cubicBezTo>
                  <a:pt x="2378718" y="104892"/>
                  <a:pt x="2437689" y="89407"/>
                  <a:pt x="2456761" y="88135"/>
                </a:cubicBezTo>
                <a:cubicBezTo>
                  <a:pt x="2662724" y="74404"/>
                  <a:pt x="3218053" y="67566"/>
                  <a:pt x="3327094" y="66102"/>
                </a:cubicBezTo>
                <a:lnTo>
                  <a:pt x="4373696" y="55085"/>
                </a:lnTo>
                <a:cubicBezTo>
                  <a:pt x="4403074" y="51413"/>
                  <a:pt x="4432627" y="48935"/>
                  <a:pt x="4461831" y="44068"/>
                </a:cubicBezTo>
                <a:cubicBezTo>
                  <a:pt x="4476766" y="41579"/>
                  <a:pt x="4490833" y="34558"/>
                  <a:pt x="4505899" y="33051"/>
                </a:cubicBezTo>
                <a:cubicBezTo>
                  <a:pt x="4564478" y="27193"/>
                  <a:pt x="4623412" y="25706"/>
                  <a:pt x="4682169" y="22034"/>
                </a:cubicBezTo>
                <a:lnTo>
                  <a:pt x="4759287" y="11017"/>
                </a:lnTo>
                <a:lnTo>
                  <a:pt x="4847422" y="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44367" y="2269475"/>
            <a:ext cx="4858467" cy="1288973"/>
          </a:xfrm>
          <a:custGeom>
            <a:avLst/>
            <a:gdLst>
              <a:gd name="connsiteX0" fmla="*/ 0 w 4858467"/>
              <a:gd name="connsiteY0" fmla="*/ 1288973 h 1288973"/>
              <a:gd name="connsiteX1" fmla="*/ 110168 w 4858467"/>
              <a:gd name="connsiteY1" fmla="*/ 1277956 h 1288973"/>
              <a:gd name="connsiteX2" fmla="*/ 198303 w 4858467"/>
              <a:gd name="connsiteY2" fmla="*/ 1244906 h 1288973"/>
              <a:gd name="connsiteX3" fmla="*/ 286438 w 4858467"/>
              <a:gd name="connsiteY3" fmla="*/ 1222872 h 1288973"/>
              <a:gd name="connsiteX4" fmla="*/ 429657 w 4858467"/>
              <a:gd name="connsiteY4" fmla="*/ 1134737 h 1288973"/>
              <a:gd name="connsiteX5" fmla="*/ 517792 w 4858467"/>
              <a:gd name="connsiteY5" fmla="*/ 1101686 h 1288973"/>
              <a:gd name="connsiteX6" fmla="*/ 583894 w 4858467"/>
              <a:gd name="connsiteY6" fmla="*/ 1057619 h 1288973"/>
              <a:gd name="connsiteX7" fmla="*/ 815248 w 4858467"/>
              <a:gd name="connsiteY7" fmla="*/ 936433 h 1288973"/>
              <a:gd name="connsiteX8" fmla="*/ 881349 w 4858467"/>
              <a:gd name="connsiteY8" fmla="*/ 892366 h 1288973"/>
              <a:gd name="connsiteX9" fmla="*/ 991518 w 4858467"/>
              <a:gd name="connsiteY9" fmla="*/ 837282 h 1288973"/>
              <a:gd name="connsiteX10" fmla="*/ 1068636 w 4858467"/>
              <a:gd name="connsiteY10" fmla="*/ 793214 h 1288973"/>
              <a:gd name="connsiteX11" fmla="*/ 1134737 w 4858467"/>
              <a:gd name="connsiteY11" fmla="*/ 771180 h 1288973"/>
              <a:gd name="connsiteX12" fmla="*/ 1399142 w 4858467"/>
              <a:gd name="connsiteY12" fmla="*/ 638978 h 1288973"/>
              <a:gd name="connsiteX13" fmla="*/ 1498294 w 4858467"/>
              <a:gd name="connsiteY13" fmla="*/ 616944 h 1288973"/>
              <a:gd name="connsiteX14" fmla="*/ 1828800 w 4858467"/>
              <a:gd name="connsiteY14" fmla="*/ 517792 h 1288973"/>
              <a:gd name="connsiteX15" fmla="*/ 2027103 w 4858467"/>
              <a:gd name="connsiteY15" fmla="*/ 473725 h 1288973"/>
              <a:gd name="connsiteX16" fmla="*/ 2115238 w 4858467"/>
              <a:gd name="connsiteY16" fmla="*/ 440674 h 1288973"/>
              <a:gd name="connsiteX17" fmla="*/ 2401677 w 4858467"/>
              <a:gd name="connsiteY17" fmla="*/ 407624 h 1288973"/>
              <a:gd name="connsiteX18" fmla="*/ 2754217 w 4858467"/>
              <a:gd name="connsiteY18" fmla="*/ 374573 h 1288973"/>
              <a:gd name="connsiteX19" fmla="*/ 3316077 w 4858467"/>
              <a:gd name="connsiteY19" fmla="*/ 341523 h 1288973"/>
              <a:gd name="connsiteX20" fmla="*/ 3437262 w 4858467"/>
              <a:gd name="connsiteY20" fmla="*/ 330506 h 1288973"/>
              <a:gd name="connsiteX21" fmla="*/ 3602515 w 4858467"/>
              <a:gd name="connsiteY21" fmla="*/ 319489 h 1288973"/>
              <a:gd name="connsiteX22" fmla="*/ 3944038 w 4858467"/>
              <a:gd name="connsiteY22" fmla="*/ 286438 h 1288973"/>
              <a:gd name="connsiteX23" fmla="*/ 4010139 w 4858467"/>
              <a:gd name="connsiteY23" fmla="*/ 275421 h 1288973"/>
              <a:gd name="connsiteX24" fmla="*/ 4241494 w 4858467"/>
              <a:gd name="connsiteY24" fmla="*/ 242371 h 1288973"/>
              <a:gd name="connsiteX25" fmla="*/ 4307595 w 4858467"/>
              <a:gd name="connsiteY25" fmla="*/ 231354 h 1288973"/>
              <a:gd name="connsiteX26" fmla="*/ 4395730 w 4858467"/>
              <a:gd name="connsiteY26" fmla="*/ 209320 h 1288973"/>
              <a:gd name="connsiteX27" fmla="*/ 4439797 w 4858467"/>
              <a:gd name="connsiteY27" fmla="*/ 198303 h 1288973"/>
              <a:gd name="connsiteX28" fmla="*/ 4472848 w 4858467"/>
              <a:gd name="connsiteY28" fmla="*/ 187286 h 1288973"/>
              <a:gd name="connsiteX29" fmla="*/ 4560983 w 4858467"/>
              <a:gd name="connsiteY29" fmla="*/ 176270 h 1288973"/>
              <a:gd name="connsiteX30" fmla="*/ 4594033 w 4858467"/>
              <a:gd name="connsiteY30" fmla="*/ 165253 h 1288973"/>
              <a:gd name="connsiteX31" fmla="*/ 4638101 w 4858467"/>
              <a:gd name="connsiteY31" fmla="*/ 154236 h 1288973"/>
              <a:gd name="connsiteX32" fmla="*/ 4715219 w 4858467"/>
              <a:gd name="connsiteY32" fmla="*/ 121185 h 1288973"/>
              <a:gd name="connsiteX33" fmla="*/ 4748270 w 4858467"/>
              <a:gd name="connsiteY33" fmla="*/ 99152 h 1288973"/>
              <a:gd name="connsiteX34" fmla="*/ 4792337 w 4858467"/>
              <a:gd name="connsiteY34" fmla="*/ 88135 h 1288973"/>
              <a:gd name="connsiteX35" fmla="*/ 4847421 w 4858467"/>
              <a:gd name="connsiteY35" fmla="*/ 44067 h 1288973"/>
              <a:gd name="connsiteX36" fmla="*/ 4858438 w 4858467"/>
              <a:gd name="connsiteY36" fmla="*/ 0 h 128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858467" h="1288973">
                <a:moveTo>
                  <a:pt x="0" y="1288973"/>
                </a:moveTo>
                <a:cubicBezTo>
                  <a:pt x="36723" y="1285301"/>
                  <a:pt x="73633" y="1283175"/>
                  <a:pt x="110168" y="1277956"/>
                </a:cubicBezTo>
                <a:cubicBezTo>
                  <a:pt x="182892" y="1267567"/>
                  <a:pt x="126892" y="1268709"/>
                  <a:pt x="198303" y="1244906"/>
                </a:cubicBezTo>
                <a:cubicBezTo>
                  <a:pt x="227032" y="1235330"/>
                  <a:pt x="257060" y="1230217"/>
                  <a:pt x="286438" y="1222872"/>
                </a:cubicBezTo>
                <a:cubicBezTo>
                  <a:pt x="330268" y="1193652"/>
                  <a:pt x="381989" y="1156982"/>
                  <a:pt x="429657" y="1134737"/>
                </a:cubicBezTo>
                <a:cubicBezTo>
                  <a:pt x="458089" y="1121468"/>
                  <a:pt x="489728" y="1115718"/>
                  <a:pt x="517792" y="1101686"/>
                </a:cubicBezTo>
                <a:cubicBezTo>
                  <a:pt x="541478" y="1089843"/>
                  <a:pt x="560745" y="1070479"/>
                  <a:pt x="583894" y="1057619"/>
                </a:cubicBezTo>
                <a:cubicBezTo>
                  <a:pt x="659996" y="1015340"/>
                  <a:pt x="742812" y="984723"/>
                  <a:pt x="815248" y="936433"/>
                </a:cubicBezTo>
                <a:cubicBezTo>
                  <a:pt x="837282" y="921744"/>
                  <a:pt x="858269" y="905349"/>
                  <a:pt x="881349" y="892366"/>
                </a:cubicBezTo>
                <a:cubicBezTo>
                  <a:pt x="917134" y="872237"/>
                  <a:pt x="957356" y="860057"/>
                  <a:pt x="991518" y="837282"/>
                </a:cubicBezTo>
                <a:cubicBezTo>
                  <a:pt x="1021331" y="817406"/>
                  <a:pt x="1033690" y="807193"/>
                  <a:pt x="1068636" y="793214"/>
                </a:cubicBezTo>
                <a:cubicBezTo>
                  <a:pt x="1090200" y="784588"/>
                  <a:pt x="1114184" y="781997"/>
                  <a:pt x="1134737" y="771180"/>
                </a:cubicBezTo>
                <a:cubicBezTo>
                  <a:pt x="1321581" y="672840"/>
                  <a:pt x="1219894" y="692752"/>
                  <a:pt x="1399142" y="638978"/>
                </a:cubicBezTo>
                <a:cubicBezTo>
                  <a:pt x="1431571" y="629249"/>
                  <a:pt x="1465865" y="626673"/>
                  <a:pt x="1498294" y="616944"/>
                </a:cubicBezTo>
                <a:cubicBezTo>
                  <a:pt x="1846730" y="512413"/>
                  <a:pt x="1310272" y="643921"/>
                  <a:pt x="1828800" y="517792"/>
                </a:cubicBezTo>
                <a:cubicBezTo>
                  <a:pt x="1894595" y="501788"/>
                  <a:pt x="1963701" y="497501"/>
                  <a:pt x="2027103" y="473725"/>
                </a:cubicBezTo>
                <a:cubicBezTo>
                  <a:pt x="2056481" y="462708"/>
                  <a:pt x="2084339" y="446127"/>
                  <a:pt x="2115238" y="440674"/>
                </a:cubicBezTo>
                <a:cubicBezTo>
                  <a:pt x="2209889" y="423971"/>
                  <a:pt x="2307853" y="428474"/>
                  <a:pt x="2401677" y="407624"/>
                </a:cubicBezTo>
                <a:cubicBezTo>
                  <a:pt x="2590591" y="365643"/>
                  <a:pt x="2448944" y="391074"/>
                  <a:pt x="2754217" y="374573"/>
                </a:cubicBezTo>
                <a:lnTo>
                  <a:pt x="3316077" y="341523"/>
                </a:lnTo>
                <a:cubicBezTo>
                  <a:pt x="3356554" y="338912"/>
                  <a:pt x="3396820" y="333617"/>
                  <a:pt x="3437262" y="330506"/>
                </a:cubicBezTo>
                <a:cubicBezTo>
                  <a:pt x="3492306" y="326272"/>
                  <a:pt x="3547489" y="323951"/>
                  <a:pt x="3602515" y="319489"/>
                </a:cubicBezTo>
                <a:cubicBezTo>
                  <a:pt x="3639666" y="316477"/>
                  <a:pt x="3861958" y="297382"/>
                  <a:pt x="3944038" y="286438"/>
                </a:cubicBezTo>
                <a:cubicBezTo>
                  <a:pt x="3966180" y="283486"/>
                  <a:pt x="3988043" y="278695"/>
                  <a:pt x="4010139" y="275421"/>
                </a:cubicBezTo>
                <a:cubicBezTo>
                  <a:pt x="4087199" y="264005"/>
                  <a:pt x="4164653" y="255178"/>
                  <a:pt x="4241494" y="242371"/>
                </a:cubicBezTo>
                <a:cubicBezTo>
                  <a:pt x="4263528" y="238699"/>
                  <a:pt x="4285753" y="236034"/>
                  <a:pt x="4307595" y="231354"/>
                </a:cubicBezTo>
                <a:cubicBezTo>
                  <a:pt x="4337205" y="225009"/>
                  <a:pt x="4366352" y="216665"/>
                  <a:pt x="4395730" y="209320"/>
                </a:cubicBezTo>
                <a:cubicBezTo>
                  <a:pt x="4410419" y="205648"/>
                  <a:pt x="4425433" y="203091"/>
                  <a:pt x="4439797" y="198303"/>
                </a:cubicBezTo>
                <a:cubicBezTo>
                  <a:pt x="4450814" y="194631"/>
                  <a:pt x="4461422" y="189363"/>
                  <a:pt x="4472848" y="187286"/>
                </a:cubicBezTo>
                <a:cubicBezTo>
                  <a:pt x="4501977" y="181990"/>
                  <a:pt x="4531605" y="179942"/>
                  <a:pt x="4560983" y="176270"/>
                </a:cubicBezTo>
                <a:cubicBezTo>
                  <a:pt x="4572000" y="172598"/>
                  <a:pt x="4582867" y="168443"/>
                  <a:pt x="4594033" y="165253"/>
                </a:cubicBezTo>
                <a:cubicBezTo>
                  <a:pt x="4608592" y="161093"/>
                  <a:pt x="4624184" y="160201"/>
                  <a:pt x="4638101" y="154236"/>
                </a:cubicBezTo>
                <a:cubicBezTo>
                  <a:pt x="4744616" y="108586"/>
                  <a:pt x="4588701" y="152814"/>
                  <a:pt x="4715219" y="121185"/>
                </a:cubicBezTo>
                <a:cubicBezTo>
                  <a:pt x="4726236" y="113841"/>
                  <a:pt x="4736100" y="104368"/>
                  <a:pt x="4748270" y="99152"/>
                </a:cubicBezTo>
                <a:cubicBezTo>
                  <a:pt x="4762187" y="93188"/>
                  <a:pt x="4779739" y="96534"/>
                  <a:pt x="4792337" y="88135"/>
                </a:cubicBezTo>
                <a:cubicBezTo>
                  <a:pt x="4892000" y="21692"/>
                  <a:pt x="4739375" y="80083"/>
                  <a:pt x="4847421" y="44067"/>
                </a:cubicBezTo>
                <a:cubicBezTo>
                  <a:pt x="4859599" y="7533"/>
                  <a:pt x="4858438" y="22630"/>
                  <a:pt x="4858438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44367" y="2842352"/>
            <a:ext cx="4825388" cy="903383"/>
          </a:xfrm>
          <a:custGeom>
            <a:avLst/>
            <a:gdLst>
              <a:gd name="connsiteX0" fmla="*/ 0 w 4825388"/>
              <a:gd name="connsiteY0" fmla="*/ 837282 h 903383"/>
              <a:gd name="connsiteX1" fmla="*/ 209320 w 4825388"/>
              <a:gd name="connsiteY1" fmla="*/ 881349 h 903383"/>
              <a:gd name="connsiteX2" fmla="*/ 286438 w 4825388"/>
              <a:gd name="connsiteY2" fmla="*/ 892366 h 903383"/>
              <a:gd name="connsiteX3" fmla="*/ 407624 w 4825388"/>
              <a:gd name="connsiteY3" fmla="*/ 903383 h 903383"/>
              <a:gd name="connsiteX4" fmla="*/ 969484 w 4825388"/>
              <a:gd name="connsiteY4" fmla="*/ 892366 h 903383"/>
              <a:gd name="connsiteX5" fmla="*/ 1134737 w 4825388"/>
              <a:gd name="connsiteY5" fmla="*/ 870332 h 903383"/>
              <a:gd name="connsiteX6" fmla="*/ 1233889 w 4825388"/>
              <a:gd name="connsiteY6" fmla="*/ 859315 h 903383"/>
              <a:gd name="connsiteX7" fmla="*/ 1388125 w 4825388"/>
              <a:gd name="connsiteY7" fmla="*/ 837282 h 903383"/>
              <a:gd name="connsiteX8" fmla="*/ 1520327 w 4825388"/>
              <a:gd name="connsiteY8" fmla="*/ 804231 h 903383"/>
              <a:gd name="connsiteX9" fmla="*/ 1696597 w 4825388"/>
              <a:gd name="connsiteY9" fmla="*/ 782197 h 903383"/>
              <a:gd name="connsiteX10" fmla="*/ 2038120 w 4825388"/>
              <a:gd name="connsiteY10" fmla="*/ 694062 h 903383"/>
              <a:gd name="connsiteX11" fmla="*/ 2159306 w 4825388"/>
              <a:gd name="connsiteY11" fmla="*/ 683046 h 903383"/>
              <a:gd name="connsiteX12" fmla="*/ 2291508 w 4825388"/>
              <a:gd name="connsiteY12" fmla="*/ 649995 h 903383"/>
              <a:gd name="connsiteX13" fmla="*/ 2412694 w 4825388"/>
              <a:gd name="connsiteY13" fmla="*/ 638978 h 903383"/>
              <a:gd name="connsiteX14" fmla="*/ 2500829 w 4825388"/>
              <a:gd name="connsiteY14" fmla="*/ 605928 h 903383"/>
              <a:gd name="connsiteX15" fmla="*/ 2599980 w 4825388"/>
              <a:gd name="connsiteY15" fmla="*/ 594911 h 903383"/>
              <a:gd name="connsiteX16" fmla="*/ 2820318 w 4825388"/>
              <a:gd name="connsiteY16" fmla="*/ 550843 h 903383"/>
              <a:gd name="connsiteX17" fmla="*/ 2952520 w 4825388"/>
              <a:gd name="connsiteY17" fmla="*/ 517793 h 903383"/>
              <a:gd name="connsiteX18" fmla="*/ 3073706 w 4825388"/>
              <a:gd name="connsiteY18" fmla="*/ 473725 h 903383"/>
              <a:gd name="connsiteX19" fmla="*/ 3150824 w 4825388"/>
              <a:gd name="connsiteY19" fmla="*/ 462708 h 903383"/>
              <a:gd name="connsiteX20" fmla="*/ 3327094 w 4825388"/>
              <a:gd name="connsiteY20" fmla="*/ 429658 h 903383"/>
              <a:gd name="connsiteX21" fmla="*/ 3371161 w 4825388"/>
              <a:gd name="connsiteY21" fmla="*/ 418641 h 903383"/>
              <a:gd name="connsiteX22" fmla="*/ 3415229 w 4825388"/>
              <a:gd name="connsiteY22" fmla="*/ 396607 h 903383"/>
              <a:gd name="connsiteX23" fmla="*/ 3547431 w 4825388"/>
              <a:gd name="connsiteY23" fmla="*/ 363556 h 903383"/>
              <a:gd name="connsiteX24" fmla="*/ 3580482 w 4825388"/>
              <a:gd name="connsiteY24" fmla="*/ 352540 h 903383"/>
              <a:gd name="connsiteX25" fmla="*/ 3624549 w 4825388"/>
              <a:gd name="connsiteY25" fmla="*/ 330506 h 903383"/>
              <a:gd name="connsiteX26" fmla="*/ 3756751 w 4825388"/>
              <a:gd name="connsiteY26" fmla="*/ 297455 h 903383"/>
              <a:gd name="connsiteX27" fmla="*/ 3800819 w 4825388"/>
              <a:gd name="connsiteY27" fmla="*/ 286438 h 903383"/>
              <a:gd name="connsiteX28" fmla="*/ 3855903 w 4825388"/>
              <a:gd name="connsiteY28" fmla="*/ 253388 h 903383"/>
              <a:gd name="connsiteX29" fmla="*/ 3910988 w 4825388"/>
              <a:gd name="connsiteY29" fmla="*/ 242371 h 903383"/>
              <a:gd name="connsiteX30" fmla="*/ 3944038 w 4825388"/>
              <a:gd name="connsiteY30" fmla="*/ 231354 h 903383"/>
              <a:gd name="connsiteX31" fmla="*/ 3988106 w 4825388"/>
              <a:gd name="connsiteY31" fmla="*/ 220337 h 903383"/>
              <a:gd name="connsiteX32" fmla="*/ 4098274 w 4825388"/>
              <a:gd name="connsiteY32" fmla="*/ 187287 h 903383"/>
              <a:gd name="connsiteX33" fmla="*/ 4153359 w 4825388"/>
              <a:gd name="connsiteY33" fmla="*/ 165253 h 903383"/>
              <a:gd name="connsiteX34" fmla="*/ 4318612 w 4825388"/>
              <a:gd name="connsiteY34" fmla="*/ 132202 h 903383"/>
              <a:gd name="connsiteX35" fmla="*/ 4406747 w 4825388"/>
              <a:gd name="connsiteY35" fmla="*/ 110168 h 903383"/>
              <a:gd name="connsiteX36" fmla="*/ 4450814 w 4825388"/>
              <a:gd name="connsiteY36" fmla="*/ 99152 h 903383"/>
              <a:gd name="connsiteX37" fmla="*/ 4505898 w 4825388"/>
              <a:gd name="connsiteY37" fmla="*/ 88135 h 903383"/>
              <a:gd name="connsiteX38" fmla="*/ 4572000 w 4825388"/>
              <a:gd name="connsiteY38" fmla="*/ 66101 h 903383"/>
              <a:gd name="connsiteX39" fmla="*/ 4638101 w 4825388"/>
              <a:gd name="connsiteY39" fmla="*/ 44067 h 903383"/>
              <a:gd name="connsiteX40" fmla="*/ 4704202 w 4825388"/>
              <a:gd name="connsiteY40" fmla="*/ 33050 h 903383"/>
              <a:gd name="connsiteX41" fmla="*/ 4737253 w 4825388"/>
              <a:gd name="connsiteY41" fmla="*/ 22034 h 903383"/>
              <a:gd name="connsiteX42" fmla="*/ 4792337 w 4825388"/>
              <a:gd name="connsiteY42" fmla="*/ 11017 h 903383"/>
              <a:gd name="connsiteX43" fmla="*/ 4825388 w 4825388"/>
              <a:gd name="connsiteY43" fmla="*/ 0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25388" h="903383">
                <a:moveTo>
                  <a:pt x="0" y="837282"/>
                </a:moveTo>
                <a:cubicBezTo>
                  <a:pt x="113907" y="894235"/>
                  <a:pt x="31859" y="863603"/>
                  <a:pt x="209320" y="881349"/>
                </a:cubicBezTo>
                <a:cubicBezTo>
                  <a:pt x="235158" y="883933"/>
                  <a:pt x="260630" y="889498"/>
                  <a:pt x="286438" y="892366"/>
                </a:cubicBezTo>
                <a:cubicBezTo>
                  <a:pt x="326752" y="896845"/>
                  <a:pt x="367229" y="899711"/>
                  <a:pt x="407624" y="903383"/>
                </a:cubicBezTo>
                <a:lnTo>
                  <a:pt x="969484" y="892366"/>
                </a:lnTo>
                <a:cubicBezTo>
                  <a:pt x="1045531" y="889831"/>
                  <a:pt x="1066267" y="879461"/>
                  <a:pt x="1134737" y="870332"/>
                </a:cubicBezTo>
                <a:cubicBezTo>
                  <a:pt x="1167699" y="865937"/>
                  <a:pt x="1200969" y="864018"/>
                  <a:pt x="1233889" y="859315"/>
                </a:cubicBezTo>
                <a:cubicBezTo>
                  <a:pt x="1479429" y="824239"/>
                  <a:pt x="990037" y="881514"/>
                  <a:pt x="1388125" y="837282"/>
                </a:cubicBezTo>
                <a:cubicBezTo>
                  <a:pt x="1432192" y="826265"/>
                  <a:pt x="1475878" y="813589"/>
                  <a:pt x="1520327" y="804231"/>
                </a:cubicBezTo>
                <a:cubicBezTo>
                  <a:pt x="1555465" y="796833"/>
                  <a:pt x="1667555" y="785424"/>
                  <a:pt x="1696597" y="782197"/>
                </a:cubicBezTo>
                <a:cubicBezTo>
                  <a:pt x="1839484" y="734569"/>
                  <a:pt x="1844690" y="729231"/>
                  <a:pt x="2038120" y="694062"/>
                </a:cubicBezTo>
                <a:cubicBezTo>
                  <a:pt x="2078028" y="686806"/>
                  <a:pt x="2118911" y="686718"/>
                  <a:pt x="2159306" y="683046"/>
                </a:cubicBezTo>
                <a:cubicBezTo>
                  <a:pt x="2203373" y="672029"/>
                  <a:pt x="2246756" y="657778"/>
                  <a:pt x="2291508" y="649995"/>
                </a:cubicBezTo>
                <a:cubicBezTo>
                  <a:pt x="2331470" y="643045"/>
                  <a:pt x="2373002" y="647334"/>
                  <a:pt x="2412694" y="638978"/>
                </a:cubicBezTo>
                <a:cubicBezTo>
                  <a:pt x="2443397" y="632514"/>
                  <a:pt x="2470287" y="613114"/>
                  <a:pt x="2500829" y="605928"/>
                </a:cubicBezTo>
                <a:cubicBezTo>
                  <a:pt x="2533199" y="598312"/>
                  <a:pt x="2567210" y="600561"/>
                  <a:pt x="2599980" y="594911"/>
                </a:cubicBezTo>
                <a:cubicBezTo>
                  <a:pt x="2673791" y="582185"/>
                  <a:pt x="2749261" y="574529"/>
                  <a:pt x="2820318" y="550843"/>
                </a:cubicBezTo>
                <a:cubicBezTo>
                  <a:pt x="2907610" y="521745"/>
                  <a:pt x="2863509" y="532627"/>
                  <a:pt x="2952520" y="517793"/>
                </a:cubicBezTo>
                <a:cubicBezTo>
                  <a:pt x="2992915" y="503104"/>
                  <a:pt x="3032291" y="485229"/>
                  <a:pt x="3073706" y="473725"/>
                </a:cubicBezTo>
                <a:cubicBezTo>
                  <a:pt x="3098726" y="466775"/>
                  <a:pt x="3125361" y="467800"/>
                  <a:pt x="3150824" y="462708"/>
                </a:cubicBezTo>
                <a:cubicBezTo>
                  <a:pt x="3345585" y="423757"/>
                  <a:pt x="3132745" y="453952"/>
                  <a:pt x="3327094" y="429658"/>
                </a:cubicBezTo>
                <a:cubicBezTo>
                  <a:pt x="3341783" y="425986"/>
                  <a:pt x="3356984" y="423957"/>
                  <a:pt x="3371161" y="418641"/>
                </a:cubicBezTo>
                <a:cubicBezTo>
                  <a:pt x="3386538" y="412874"/>
                  <a:pt x="3399553" y="401506"/>
                  <a:pt x="3415229" y="396607"/>
                </a:cubicBezTo>
                <a:cubicBezTo>
                  <a:pt x="3458585" y="383058"/>
                  <a:pt x="3504338" y="377919"/>
                  <a:pt x="3547431" y="363556"/>
                </a:cubicBezTo>
                <a:cubicBezTo>
                  <a:pt x="3558448" y="359884"/>
                  <a:pt x="3569808" y="357114"/>
                  <a:pt x="3580482" y="352540"/>
                </a:cubicBezTo>
                <a:cubicBezTo>
                  <a:pt x="3595577" y="346071"/>
                  <a:pt x="3608874" y="335405"/>
                  <a:pt x="3624549" y="330506"/>
                </a:cubicBezTo>
                <a:cubicBezTo>
                  <a:pt x="3667905" y="316957"/>
                  <a:pt x="3712684" y="308472"/>
                  <a:pt x="3756751" y="297455"/>
                </a:cubicBezTo>
                <a:lnTo>
                  <a:pt x="3800819" y="286438"/>
                </a:lnTo>
                <a:cubicBezTo>
                  <a:pt x="3819180" y="275421"/>
                  <a:pt x="3836022" y="261340"/>
                  <a:pt x="3855903" y="253388"/>
                </a:cubicBezTo>
                <a:cubicBezTo>
                  <a:pt x="3873289" y="246434"/>
                  <a:pt x="3892822" y="246913"/>
                  <a:pt x="3910988" y="242371"/>
                </a:cubicBezTo>
                <a:cubicBezTo>
                  <a:pt x="3922254" y="239554"/>
                  <a:pt x="3932872" y="234544"/>
                  <a:pt x="3944038" y="231354"/>
                </a:cubicBezTo>
                <a:cubicBezTo>
                  <a:pt x="3958597" y="227194"/>
                  <a:pt x="3973742" y="225125"/>
                  <a:pt x="3988106" y="220337"/>
                </a:cubicBezTo>
                <a:cubicBezTo>
                  <a:pt x="4096808" y="184103"/>
                  <a:pt x="3989492" y="209042"/>
                  <a:pt x="4098274" y="187287"/>
                </a:cubicBezTo>
                <a:cubicBezTo>
                  <a:pt x="4116636" y="179942"/>
                  <a:pt x="4134173" y="170049"/>
                  <a:pt x="4153359" y="165253"/>
                </a:cubicBezTo>
                <a:cubicBezTo>
                  <a:pt x="4207857" y="151628"/>
                  <a:pt x="4265320" y="149967"/>
                  <a:pt x="4318612" y="132202"/>
                </a:cubicBezTo>
                <a:cubicBezTo>
                  <a:pt x="4377667" y="112517"/>
                  <a:pt x="4326987" y="127892"/>
                  <a:pt x="4406747" y="110168"/>
                </a:cubicBezTo>
                <a:cubicBezTo>
                  <a:pt x="4421527" y="106884"/>
                  <a:pt x="4436034" y="102436"/>
                  <a:pt x="4450814" y="99152"/>
                </a:cubicBezTo>
                <a:cubicBezTo>
                  <a:pt x="4469093" y="95090"/>
                  <a:pt x="4487833" y="93062"/>
                  <a:pt x="4505898" y="88135"/>
                </a:cubicBezTo>
                <a:cubicBezTo>
                  <a:pt x="4528305" y="82024"/>
                  <a:pt x="4549966" y="73446"/>
                  <a:pt x="4572000" y="66101"/>
                </a:cubicBezTo>
                <a:lnTo>
                  <a:pt x="4638101" y="44067"/>
                </a:lnTo>
                <a:cubicBezTo>
                  <a:pt x="4660135" y="40395"/>
                  <a:pt x="4682396" y="37896"/>
                  <a:pt x="4704202" y="33050"/>
                </a:cubicBezTo>
                <a:cubicBezTo>
                  <a:pt x="4715538" y="30531"/>
                  <a:pt x="4725987" y="24850"/>
                  <a:pt x="4737253" y="22034"/>
                </a:cubicBezTo>
                <a:cubicBezTo>
                  <a:pt x="4755419" y="17493"/>
                  <a:pt x="4774171" y="15559"/>
                  <a:pt x="4792337" y="11017"/>
                </a:cubicBezTo>
                <a:cubicBezTo>
                  <a:pt x="4803603" y="8200"/>
                  <a:pt x="4825388" y="0"/>
                  <a:pt x="482538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78265" y="3723701"/>
            <a:ext cx="4902506" cy="1333041"/>
          </a:xfrm>
          <a:custGeom>
            <a:avLst/>
            <a:gdLst>
              <a:gd name="connsiteX0" fmla="*/ 0 w 4902506"/>
              <a:gd name="connsiteY0" fmla="*/ 0 h 1333041"/>
              <a:gd name="connsiteX1" fmla="*/ 99152 w 4902506"/>
              <a:gd name="connsiteY1" fmla="*/ 121186 h 1333041"/>
              <a:gd name="connsiteX2" fmla="*/ 198304 w 4902506"/>
              <a:gd name="connsiteY2" fmla="*/ 198304 h 1333041"/>
              <a:gd name="connsiteX3" fmla="*/ 253388 w 4902506"/>
              <a:gd name="connsiteY3" fmla="*/ 253388 h 1333041"/>
              <a:gd name="connsiteX4" fmla="*/ 374574 w 4902506"/>
              <a:gd name="connsiteY4" fmla="*/ 341523 h 1333041"/>
              <a:gd name="connsiteX5" fmla="*/ 418641 w 4902506"/>
              <a:gd name="connsiteY5" fmla="*/ 396607 h 1333041"/>
              <a:gd name="connsiteX6" fmla="*/ 473726 w 4902506"/>
              <a:gd name="connsiteY6" fmla="*/ 429658 h 1333041"/>
              <a:gd name="connsiteX7" fmla="*/ 550844 w 4902506"/>
              <a:gd name="connsiteY7" fmla="*/ 484742 h 1333041"/>
              <a:gd name="connsiteX8" fmla="*/ 583894 w 4902506"/>
              <a:gd name="connsiteY8" fmla="*/ 517793 h 1333041"/>
              <a:gd name="connsiteX9" fmla="*/ 727114 w 4902506"/>
              <a:gd name="connsiteY9" fmla="*/ 616945 h 1333041"/>
              <a:gd name="connsiteX10" fmla="*/ 760164 w 4902506"/>
              <a:gd name="connsiteY10" fmla="*/ 638979 h 1333041"/>
              <a:gd name="connsiteX11" fmla="*/ 1046603 w 4902506"/>
              <a:gd name="connsiteY11" fmla="*/ 804232 h 1333041"/>
              <a:gd name="connsiteX12" fmla="*/ 1178805 w 4902506"/>
              <a:gd name="connsiteY12" fmla="*/ 848299 h 1333041"/>
              <a:gd name="connsiteX13" fmla="*/ 1222873 w 4902506"/>
              <a:gd name="connsiteY13" fmla="*/ 859316 h 1333041"/>
              <a:gd name="connsiteX14" fmla="*/ 1377109 w 4902506"/>
              <a:gd name="connsiteY14" fmla="*/ 914400 h 1333041"/>
              <a:gd name="connsiteX15" fmla="*/ 1410159 w 4902506"/>
              <a:gd name="connsiteY15" fmla="*/ 925417 h 1333041"/>
              <a:gd name="connsiteX16" fmla="*/ 1487278 w 4902506"/>
              <a:gd name="connsiteY16" fmla="*/ 958468 h 1333041"/>
              <a:gd name="connsiteX17" fmla="*/ 1531345 w 4902506"/>
              <a:gd name="connsiteY17" fmla="*/ 969485 h 1333041"/>
              <a:gd name="connsiteX18" fmla="*/ 1630497 w 4902506"/>
              <a:gd name="connsiteY18" fmla="*/ 991518 h 1333041"/>
              <a:gd name="connsiteX19" fmla="*/ 1905919 w 4902506"/>
              <a:gd name="connsiteY19" fmla="*/ 1068636 h 1333041"/>
              <a:gd name="connsiteX20" fmla="*/ 2049138 w 4902506"/>
              <a:gd name="connsiteY20" fmla="*/ 1101687 h 1333041"/>
              <a:gd name="connsiteX21" fmla="*/ 2126256 w 4902506"/>
              <a:gd name="connsiteY21" fmla="*/ 1112704 h 1333041"/>
              <a:gd name="connsiteX22" fmla="*/ 2236425 w 4902506"/>
              <a:gd name="connsiteY22" fmla="*/ 1145754 h 1333041"/>
              <a:gd name="connsiteX23" fmla="*/ 2346593 w 4902506"/>
              <a:gd name="connsiteY23" fmla="*/ 1156771 h 1333041"/>
              <a:gd name="connsiteX24" fmla="*/ 2555914 w 4902506"/>
              <a:gd name="connsiteY24" fmla="*/ 1189822 h 1333041"/>
              <a:gd name="connsiteX25" fmla="*/ 2622015 w 4902506"/>
              <a:gd name="connsiteY25" fmla="*/ 1200839 h 1333041"/>
              <a:gd name="connsiteX26" fmla="*/ 2699133 w 4902506"/>
              <a:gd name="connsiteY26" fmla="*/ 1211856 h 1333041"/>
              <a:gd name="connsiteX27" fmla="*/ 2765234 w 4902506"/>
              <a:gd name="connsiteY27" fmla="*/ 1233889 h 1333041"/>
              <a:gd name="connsiteX28" fmla="*/ 2908453 w 4902506"/>
              <a:gd name="connsiteY28" fmla="*/ 1255923 h 1333041"/>
              <a:gd name="connsiteX29" fmla="*/ 3128791 w 4902506"/>
              <a:gd name="connsiteY29" fmla="*/ 1277957 h 1333041"/>
              <a:gd name="connsiteX30" fmla="*/ 3161841 w 4902506"/>
              <a:gd name="connsiteY30" fmla="*/ 1288974 h 1333041"/>
              <a:gd name="connsiteX31" fmla="*/ 3316078 w 4902506"/>
              <a:gd name="connsiteY31" fmla="*/ 1311007 h 1333041"/>
              <a:gd name="connsiteX32" fmla="*/ 3922005 w 4902506"/>
              <a:gd name="connsiteY32" fmla="*/ 1333041 h 1333041"/>
              <a:gd name="connsiteX33" fmla="*/ 4230478 w 4902506"/>
              <a:gd name="connsiteY33" fmla="*/ 1322024 h 1333041"/>
              <a:gd name="connsiteX34" fmla="*/ 4373697 w 4902506"/>
              <a:gd name="connsiteY34" fmla="*/ 1311007 h 1333041"/>
              <a:gd name="connsiteX35" fmla="*/ 4428781 w 4902506"/>
              <a:gd name="connsiteY35" fmla="*/ 1299991 h 1333041"/>
              <a:gd name="connsiteX36" fmla="*/ 4616068 w 4902506"/>
              <a:gd name="connsiteY36" fmla="*/ 1288974 h 1333041"/>
              <a:gd name="connsiteX37" fmla="*/ 4814372 w 4902506"/>
              <a:gd name="connsiteY37" fmla="*/ 1266940 h 1333041"/>
              <a:gd name="connsiteX38" fmla="*/ 4902506 w 4902506"/>
              <a:gd name="connsiteY38" fmla="*/ 1255923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902506" h="1333041">
                <a:moveTo>
                  <a:pt x="0" y="0"/>
                </a:moveTo>
                <a:cubicBezTo>
                  <a:pt x="29073" y="38764"/>
                  <a:pt x="59811" y="88402"/>
                  <a:pt x="99152" y="121186"/>
                </a:cubicBezTo>
                <a:cubicBezTo>
                  <a:pt x="131318" y="147991"/>
                  <a:pt x="168697" y="168697"/>
                  <a:pt x="198304" y="198304"/>
                </a:cubicBezTo>
                <a:cubicBezTo>
                  <a:pt x="216665" y="216665"/>
                  <a:pt x="233235" y="237014"/>
                  <a:pt x="253388" y="253388"/>
                </a:cubicBezTo>
                <a:cubicBezTo>
                  <a:pt x="292154" y="284885"/>
                  <a:pt x="343371" y="302520"/>
                  <a:pt x="374574" y="341523"/>
                </a:cubicBezTo>
                <a:cubicBezTo>
                  <a:pt x="389263" y="359884"/>
                  <a:pt x="401066" y="380985"/>
                  <a:pt x="418641" y="396607"/>
                </a:cubicBezTo>
                <a:cubicBezTo>
                  <a:pt x="434645" y="410833"/>
                  <a:pt x="455909" y="417780"/>
                  <a:pt x="473726" y="429658"/>
                </a:cubicBezTo>
                <a:cubicBezTo>
                  <a:pt x="500011" y="447181"/>
                  <a:pt x="526176" y="465008"/>
                  <a:pt x="550844" y="484742"/>
                </a:cubicBezTo>
                <a:cubicBezTo>
                  <a:pt x="563010" y="494475"/>
                  <a:pt x="571430" y="508445"/>
                  <a:pt x="583894" y="517793"/>
                </a:cubicBezTo>
                <a:cubicBezTo>
                  <a:pt x="630345" y="552632"/>
                  <a:pt x="679267" y="584050"/>
                  <a:pt x="727114" y="616945"/>
                </a:cubicBezTo>
                <a:cubicBezTo>
                  <a:pt x="738025" y="624446"/>
                  <a:pt x="749572" y="631035"/>
                  <a:pt x="760164" y="638979"/>
                </a:cubicBezTo>
                <a:cubicBezTo>
                  <a:pt x="849990" y="706348"/>
                  <a:pt x="931033" y="775341"/>
                  <a:pt x="1046603" y="804232"/>
                </a:cubicBezTo>
                <a:cubicBezTo>
                  <a:pt x="1145791" y="829027"/>
                  <a:pt x="1025347" y="797146"/>
                  <a:pt x="1178805" y="848299"/>
                </a:cubicBezTo>
                <a:cubicBezTo>
                  <a:pt x="1193169" y="853087"/>
                  <a:pt x="1208370" y="854965"/>
                  <a:pt x="1222873" y="859316"/>
                </a:cubicBezTo>
                <a:cubicBezTo>
                  <a:pt x="1283036" y="877365"/>
                  <a:pt x="1315460" y="891982"/>
                  <a:pt x="1377109" y="914400"/>
                </a:cubicBezTo>
                <a:cubicBezTo>
                  <a:pt x="1388022" y="918369"/>
                  <a:pt x="1399485" y="920843"/>
                  <a:pt x="1410159" y="925417"/>
                </a:cubicBezTo>
                <a:cubicBezTo>
                  <a:pt x="1468916" y="950599"/>
                  <a:pt x="1435605" y="943704"/>
                  <a:pt x="1487278" y="958468"/>
                </a:cubicBezTo>
                <a:cubicBezTo>
                  <a:pt x="1501837" y="962628"/>
                  <a:pt x="1516592" y="966080"/>
                  <a:pt x="1531345" y="969485"/>
                </a:cubicBezTo>
                <a:cubicBezTo>
                  <a:pt x="1564335" y="977098"/>
                  <a:pt x="1598137" y="981561"/>
                  <a:pt x="1630497" y="991518"/>
                </a:cubicBezTo>
                <a:cubicBezTo>
                  <a:pt x="1899009" y="1074136"/>
                  <a:pt x="1728253" y="1046427"/>
                  <a:pt x="1905919" y="1068636"/>
                </a:cubicBezTo>
                <a:cubicBezTo>
                  <a:pt x="1957383" y="1081502"/>
                  <a:pt x="1998267" y="1093209"/>
                  <a:pt x="2049138" y="1101687"/>
                </a:cubicBezTo>
                <a:cubicBezTo>
                  <a:pt x="2074752" y="1105956"/>
                  <a:pt x="2100550" y="1109032"/>
                  <a:pt x="2126256" y="1112704"/>
                </a:cubicBezTo>
                <a:cubicBezTo>
                  <a:pt x="2149269" y="1120375"/>
                  <a:pt x="2207279" y="1141590"/>
                  <a:pt x="2236425" y="1145754"/>
                </a:cubicBezTo>
                <a:cubicBezTo>
                  <a:pt x="2272960" y="1150973"/>
                  <a:pt x="2309870" y="1153099"/>
                  <a:pt x="2346593" y="1156771"/>
                </a:cubicBezTo>
                <a:cubicBezTo>
                  <a:pt x="2496905" y="1194349"/>
                  <a:pt x="2373995" y="1168420"/>
                  <a:pt x="2555914" y="1189822"/>
                </a:cubicBezTo>
                <a:cubicBezTo>
                  <a:pt x="2578099" y="1192432"/>
                  <a:pt x="2599937" y="1197442"/>
                  <a:pt x="2622015" y="1200839"/>
                </a:cubicBezTo>
                <a:cubicBezTo>
                  <a:pt x="2647680" y="1204788"/>
                  <a:pt x="2673427" y="1208184"/>
                  <a:pt x="2699133" y="1211856"/>
                </a:cubicBezTo>
                <a:cubicBezTo>
                  <a:pt x="2721167" y="1219200"/>
                  <a:pt x="2742702" y="1228256"/>
                  <a:pt x="2765234" y="1233889"/>
                </a:cubicBezTo>
                <a:cubicBezTo>
                  <a:pt x="2789625" y="1239987"/>
                  <a:pt x="2887484" y="1252428"/>
                  <a:pt x="2908453" y="1255923"/>
                </a:cubicBezTo>
                <a:cubicBezTo>
                  <a:pt x="3054078" y="1280194"/>
                  <a:pt x="2837524" y="1258539"/>
                  <a:pt x="3128791" y="1277957"/>
                </a:cubicBezTo>
                <a:cubicBezTo>
                  <a:pt x="3139808" y="1281629"/>
                  <a:pt x="3150575" y="1286157"/>
                  <a:pt x="3161841" y="1288974"/>
                </a:cubicBezTo>
                <a:cubicBezTo>
                  <a:pt x="3206980" y="1300259"/>
                  <a:pt x="3273887" y="1309029"/>
                  <a:pt x="3316078" y="1311007"/>
                </a:cubicBezTo>
                <a:cubicBezTo>
                  <a:pt x="3517965" y="1320470"/>
                  <a:pt x="3720029" y="1325696"/>
                  <a:pt x="3922005" y="1333041"/>
                </a:cubicBezTo>
                <a:lnTo>
                  <a:pt x="4230478" y="1322024"/>
                </a:lnTo>
                <a:cubicBezTo>
                  <a:pt x="4278302" y="1319691"/>
                  <a:pt x="4326109" y="1316294"/>
                  <a:pt x="4373697" y="1311007"/>
                </a:cubicBezTo>
                <a:cubicBezTo>
                  <a:pt x="4392307" y="1308939"/>
                  <a:pt x="4410133" y="1301686"/>
                  <a:pt x="4428781" y="1299991"/>
                </a:cubicBezTo>
                <a:cubicBezTo>
                  <a:pt x="4491061" y="1294329"/>
                  <a:pt x="4553639" y="1292646"/>
                  <a:pt x="4616068" y="1288974"/>
                </a:cubicBezTo>
                <a:cubicBezTo>
                  <a:pt x="4793245" y="1263663"/>
                  <a:pt x="4573751" y="1293676"/>
                  <a:pt x="4814372" y="1266940"/>
                </a:cubicBezTo>
                <a:cubicBezTo>
                  <a:pt x="4918198" y="1255404"/>
                  <a:pt x="4862260" y="1255923"/>
                  <a:pt x="4902506" y="125592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46381" y="29798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906759" y="4286680"/>
            <a:ext cx="4561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v.d</a:t>
            </a:r>
            <a:r>
              <a:rPr lang="en-US" altLang="zh-CN" sz="3200" dirty="0"/>
              <a:t>&lt;=</a:t>
            </a:r>
            <a:r>
              <a:rPr lang="en-US" altLang="zh-CN" sz="3200" dirty="0" err="1" smtClean="0"/>
              <a:t>u.d+w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=&amp;(</a:t>
            </a:r>
            <a:r>
              <a:rPr lang="en-US" altLang="zh-CN" sz="3200" dirty="0" err="1"/>
              <a:t>s,u</a:t>
            </a:r>
            <a:r>
              <a:rPr lang="en-US" altLang="zh-CN" sz="3200" dirty="0" smtClean="0"/>
              <a:t>)+w(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=&amp;(</a:t>
            </a:r>
            <a:r>
              <a:rPr lang="en-US" altLang="zh-CN" sz="3200" dirty="0" err="1" smtClean="0"/>
              <a:t>s,v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14" name="椭圆 13"/>
          <p:cNvSpPr/>
          <p:nvPr/>
        </p:nvSpPr>
        <p:spPr>
          <a:xfrm>
            <a:off x="4583832" y="2979892"/>
            <a:ext cx="216024" cy="19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63752" y="3202236"/>
            <a:ext cx="216024" cy="19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296033" y="3490610"/>
            <a:ext cx="216024" cy="19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394573" y="3643301"/>
            <a:ext cx="216024" cy="19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81390" y="33314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128042" y="31510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627754" y="2822562"/>
            <a:ext cx="5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j-1</a:t>
            </a:r>
            <a:endParaRPr lang="zh-CN" altLang="en-US" baseline="-25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386480" y="26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endParaRPr lang="zh-CN" altLang="en-US" baseline="-25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49845" y="5972000"/>
            <a:ext cx="1149231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其实，一旦</a:t>
            </a:r>
            <a:r>
              <a:rPr lang="en-US" altLang="zh-CN" sz="3200" b="1" dirty="0" smtClean="0"/>
              <a:t>v</a:t>
            </a:r>
            <a:r>
              <a:rPr lang="zh-CN" altLang="en-US" sz="3200" b="1" dirty="0" smtClean="0"/>
              <a:t>完成收敛，最短路已经形成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之后的</a:t>
            </a:r>
            <a:r>
              <a:rPr lang="en-US" altLang="zh-CN" sz="3200" b="1" dirty="0" smtClean="0"/>
              <a:t>relax</a:t>
            </a:r>
            <a:r>
              <a:rPr lang="zh-CN" altLang="en-US" sz="3200" b="1" dirty="0" smtClean="0"/>
              <a:t>已经无关</a:t>
            </a:r>
            <a:endParaRPr lang="en-US" altLang="zh-CN" sz="3200" b="1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-24680" y="81580"/>
            <a:ext cx="521028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假设</a:t>
            </a:r>
            <a:r>
              <a:rPr lang="en-US" altLang="zh-CN" sz="3200" dirty="0" smtClean="0"/>
              <a:t>s,…,</a:t>
            </a:r>
            <a:r>
              <a:rPr lang="en-US" altLang="zh-CN" sz="3200" dirty="0" err="1" smtClean="0"/>
              <a:t>u,v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的一条最短路，算法执行某轮</a:t>
            </a:r>
            <a:r>
              <a:rPr lang="en-US" altLang="zh-CN" sz="3200" dirty="0" smtClean="0"/>
              <a:t>relax</a:t>
            </a:r>
            <a:r>
              <a:rPr lang="zh-CN" altLang="en-US" sz="3200" dirty="0" smtClean="0"/>
              <a:t>后有</a:t>
            </a:r>
            <a:r>
              <a:rPr lang="en-US" altLang="zh-CN" sz="3200" dirty="0" err="1" smtClean="0"/>
              <a:t>u.d</a:t>
            </a:r>
            <a:r>
              <a:rPr lang="en-US" altLang="zh-CN" sz="3200" dirty="0"/>
              <a:t>=</a:t>
            </a:r>
            <a:r>
              <a:rPr lang="el-GR" altLang="zh-CN" sz="3200" dirty="0"/>
              <a:t> </a:t>
            </a:r>
            <a:r>
              <a:rPr lang="en-US" altLang="zh-CN" sz="3200" dirty="0"/>
              <a:t>&amp;(</a:t>
            </a:r>
            <a:r>
              <a:rPr lang="en-US" altLang="zh-CN" sz="3200" dirty="0" err="1" smtClean="0"/>
              <a:t>s,u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949236" y="2154514"/>
            <a:ext cx="2340457" cy="2066086"/>
            <a:chOff x="8949236" y="2154514"/>
            <a:chExt cx="2340457" cy="2066086"/>
          </a:xfrm>
        </p:grpSpPr>
        <p:sp>
          <p:nvSpPr>
            <p:cNvPr id="40" name="文本框 39"/>
            <p:cNvSpPr txBox="1"/>
            <p:nvPr/>
          </p:nvSpPr>
          <p:spPr>
            <a:xfrm>
              <a:off x="8949236" y="2872170"/>
              <a:ext cx="2340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/>
                <a:t>v.d</a:t>
              </a:r>
              <a:r>
                <a:rPr lang="en-US" altLang="zh-CN" sz="3200" dirty="0" smtClean="0"/>
                <a:t>=&amp;(</a:t>
              </a:r>
              <a:r>
                <a:rPr lang="en-US" altLang="zh-CN" sz="3200" dirty="0" err="1" smtClean="0"/>
                <a:t>s,v</a:t>
              </a:r>
              <a:r>
                <a:rPr lang="en-US" altLang="zh-CN" sz="3200" dirty="0" smtClean="0"/>
                <a:t>)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9336360" y="2154514"/>
              <a:ext cx="1152128" cy="554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下箭头 40"/>
            <p:cNvSpPr/>
            <p:nvPr/>
          </p:nvSpPr>
          <p:spPr>
            <a:xfrm rot="10800000">
              <a:off x="9336360" y="3666194"/>
              <a:ext cx="1152128" cy="554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8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3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“一定</a:t>
            </a:r>
            <a:r>
              <a:rPr lang="en-US" altLang="zh-CN" smtClean="0"/>
              <a:t>”</a:t>
            </a:r>
            <a:r>
              <a:rPr lang="zh-CN" altLang="en-US" smtClean="0"/>
              <a:t>何时会发生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974725"/>
            <a:ext cx="77057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2117726"/>
            <a:ext cx="77057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429001"/>
            <a:ext cx="7302500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32100" y="4437064"/>
            <a:ext cx="3246438" cy="1660525"/>
            <a:chOff x="1308356" y="4437112"/>
            <a:chExt cx="3245965" cy="1659871"/>
          </a:xfrm>
        </p:grpSpPr>
        <p:sp>
          <p:nvSpPr>
            <p:cNvPr id="3" name="Rounded Rectangle 2"/>
            <p:cNvSpPr/>
            <p:nvPr/>
          </p:nvSpPr>
          <p:spPr>
            <a:xfrm>
              <a:off x="1403592" y="4437112"/>
              <a:ext cx="360310" cy="3142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34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796" y="5499709"/>
              <a:ext cx="39052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356" y="5837129"/>
              <a:ext cx="291890" cy="25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778188" y="4646579"/>
              <a:ext cx="2430109" cy="83945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616286" y="5673287"/>
              <a:ext cx="2547567" cy="2269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>
            <a:off x="5519936" y="2054225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47928" y="3406776"/>
            <a:ext cx="2160240" cy="15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9730"/>
            <a:ext cx="77057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371765"/>
            <a:ext cx="4190883" cy="360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23765" y="4475173"/>
            <a:ext cx="5503098" cy="382020"/>
            <a:chOff x="683568" y="4942359"/>
            <a:chExt cx="4968552" cy="360238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2359"/>
              <a:ext cx="468052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683568" y="5302597"/>
              <a:ext cx="496855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58804" y="5235691"/>
            <a:ext cx="619268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按照任意的次序做</a:t>
            </a:r>
            <a:r>
              <a:rPr lang="en-US" altLang="zh-CN" sz="3200" b="1" dirty="0" smtClean="0"/>
              <a:t>|V|-1</a:t>
            </a:r>
            <a:r>
              <a:rPr lang="zh-CN" altLang="en-US" sz="3200" b="1" dirty="0" smtClean="0"/>
              <a:t>次所有边的</a:t>
            </a:r>
            <a:r>
              <a:rPr lang="en-US" altLang="zh-CN" sz="3200" b="1" dirty="0" smtClean="0"/>
              <a:t>relax</a:t>
            </a:r>
            <a:r>
              <a:rPr lang="zh-CN" altLang="en-US" sz="3200" b="1" dirty="0" smtClean="0"/>
              <a:t>，一定让所有的</a:t>
            </a:r>
            <a:r>
              <a:rPr lang="en-US" altLang="zh-CN" sz="3200" b="1" dirty="0" err="1" smtClean="0"/>
              <a:t>v.d</a:t>
            </a:r>
            <a:r>
              <a:rPr lang="zh-CN" altLang="en-US" sz="3200" b="1" dirty="0" smtClean="0"/>
              <a:t>收敛？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54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16632"/>
            <a:ext cx="10736173" cy="328658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789040"/>
            <a:ext cx="2758937" cy="197699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81" y="3789040"/>
            <a:ext cx="2981482" cy="207337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3821157"/>
            <a:ext cx="3055179" cy="215084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0" y="3904480"/>
            <a:ext cx="2767910" cy="1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0" y="3317956"/>
            <a:ext cx="10679015" cy="314368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739"/>
            <a:ext cx="10736173" cy="328658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351584" y="3717032"/>
            <a:ext cx="23042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27648" y="4149080"/>
            <a:ext cx="2448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7448" y="5301208"/>
            <a:ext cx="30243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什么是最短通路问题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074606"/>
            <a:ext cx="9432849" cy="55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176264" y="1074605"/>
            <a:ext cx="1175320" cy="3430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968208" y="2348880"/>
            <a:ext cx="3816424" cy="16312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输入是什么</a:t>
            </a:r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输出是什么？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Bellman-Ford</a:t>
            </a:r>
            <a:r>
              <a:rPr lang="zh-CN" altLang="en-US" sz="4000"/>
              <a:t>算法的“部分”正确性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196975"/>
            <a:ext cx="79930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063750" y="5013325"/>
            <a:ext cx="7704138" cy="965200"/>
            <a:chOff x="539552" y="5013176"/>
            <a:chExt cx="7704856" cy="96572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651778" y="5013176"/>
              <a:ext cx="259263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52" y="5300669"/>
              <a:ext cx="460894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5" name="TextBox 6"/>
            <p:cNvSpPr txBox="1">
              <a:spLocks noChangeArrowheads="1"/>
            </p:cNvSpPr>
            <p:nvPr/>
          </p:nvSpPr>
          <p:spPr bwMode="auto">
            <a:xfrm>
              <a:off x="5436096" y="5517232"/>
              <a:ext cx="259228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为什么？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872244" y="5373734"/>
              <a:ext cx="576316" cy="2874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549275"/>
            <a:ext cx="36718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711450" y="2276476"/>
            <a:ext cx="2520950" cy="360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3141664"/>
            <a:ext cx="611822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295775" y="3141663"/>
            <a:ext cx="573088" cy="265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8" name="TextBox 4"/>
          <p:cNvSpPr txBox="1">
            <a:spLocks noChangeArrowheads="1"/>
          </p:cNvSpPr>
          <p:nvPr/>
        </p:nvSpPr>
        <p:spPr bwMode="auto">
          <a:xfrm>
            <a:off x="6383338" y="1700214"/>
            <a:ext cx="36004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只要没有源点可达的负权值回路，这个条件一定不会满足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只要有源点可达的负权值回路，这个条件一定会满足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59376" y="1844676"/>
            <a:ext cx="1223963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04814"/>
            <a:ext cx="77057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3284538"/>
            <a:ext cx="3101975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08214" y="4941888"/>
            <a:ext cx="4967287" cy="760412"/>
            <a:chOff x="683568" y="4942359"/>
            <a:chExt cx="4968552" cy="760150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2359"/>
              <a:ext cx="468052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683568" y="5302597"/>
              <a:ext cx="496855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1" name="TextBox 3"/>
            <p:cNvSpPr txBox="1">
              <a:spLocks noChangeArrowheads="1"/>
            </p:cNvSpPr>
            <p:nvPr/>
          </p:nvSpPr>
          <p:spPr bwMode="auto">
            <a:xfrm>
              <a:off x="1547664" y="5302399"/>
              <a:ext cx="30963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这会影响什么？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2" y="1196753"/>
            <a:ext cx="7488832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7: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Bellman-Ford</a:t>
            </a: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算法的复杂度是</a:t>
            </a:r>
            <a:r>
              <a:rPr lang="en-US" altLang="zh-CN" sz="48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O</a:t>
            </a: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(</a:t>
            </a:r>
            <a:r>
              <a:rPr lang="en-US" altLang="zh-CN" sz="48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VE</a:t>
            </a: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), </a:t>
            </a: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你是否觉得</a:t>
            </a: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relax</a:t>
            </a: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操作太多了一些？有什么办法吗</a:t>
            </a: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04814"/>
            <a:ext cx="77057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3284538"/>
            <a:ext cx="3101975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92" y="4941888"/>
            <a:ext cx="4679328" cy="3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208214" y="5302250"/>
            <a:ext cx="49672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3072089" y="5302052"/>
            <a:ext cx="30955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换一种边的顺序，可能减少边的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relax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次数！</a:t>
            </a:r>
          </a:p>
        </p:txBody>
      </p:sp>
    </p:spTree>
    <p:extLst>
      <p:ext uri="{BB962C8B-B14F-4D97-AF65-F5344CB8AC3E}">
        <p14:creationId xmlns:p14="http://schemas.microsoft.com/office/powerpoint/2010/main" val="640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如果没有回路</a:t>
            </a:r>
            <a:r>
              <a:rPr lang="en-US" altLang="zh-CN" smtClean="0"/>
              <a:t>…</a:t>
            </a:r>
            <a:endParaRPr lang="zh-CN" altLang="en-US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052513"/>
            <a:ext cx="69659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4437064"/>
            <a:ext cx="457835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1484785"/>
            <a:ext cx="7205897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8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为什么不需要做那么多次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relax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操作了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08439" y="4508501"/>
            <a:ext cx="4103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关键是被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relax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1556792"/>
            <a:ext cx="80010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346030"/>
            <a:ext cx="8001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264650" y="4273005"/>
            <a:ext cx="9350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98689" y="4633367"/>
            <a:ext cx="785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579" idx="1"/>
          </p:cNvCxnSpPr>
          <p:nvPr/>
        </p:nvCxnSpPr>
        <p:spPr>
          <a:xfrm flipV="1">
            <a:off x="2198688" y="4993730"/>
            <a:ext cx="36814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734692" y="286206"/>
            <a:ext cx="8928992" cy="843437"/>
            <a:chOff x="1746891" y="216498"/>
            <a:chExt cx="8928992" cy="843437"/>
          </a:xfrm>
          <a:solidFill>
            <a:schemeClr val="bg1"/>
          </a:solidFill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06" y="216498"/>
              <a:ext cx="8870377" cy="843437"/>
            </a:xfrm>
            <a:prstGeom prst="rect">
              <a:avLst/>
            </a:prstGeom>
            <a:grpFill/>
          </p:spPr>
        </p:pic>
        <p:sp>
          <p:nvSpPr>
            <p:cNvPr id="4" name="矩形 3"/>
            <p:cNvSpPr/>
            <p:nvPr/>
          </p:nvSpPr>
          <p:spPr>
            <a:xfrm>
              <a:off x="1746891" y="216498"/>
              <a:ext cx="4270249" cy="421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287618" y="638216"/>
              <a:ext cx="3388265" cy="421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412777"/>
            <a:ext cx="7140579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没有回路的要求过高了，有什么办法达到类似的效果呢？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19" y="2636912"/>
            <a:ext cx="486037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2"/>
            <a:ext cx="71850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36" y="4457120"/>
            <a:ext cx="720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/>
              <a:t>问题</a:t>
            </a:r>
            <a:r>
              <a:rPr lang="en-US" altLang="zh-CN" sz="4000" dirty="0"/>
              <a:t>10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>
              <a:defRPr/>
            </a:pPr>
            <a:r>
              <a:rPr lang="zh-CN" altLang="en-US" sz="4000" dirty="0"/>
              <a:t>为什么这被认为是一个</a:t>
            </a:r>
            <a:r>
              <a:rPr lang="en-US" altLang="zh-CN" sz="4000" dirty="0"/>
              <a:t>Greedy</a:t>
            </a:r>
            <a:r>
              <a:rPr lang="zh-CN" altLang="en-US" sz="4000" dirty="0"/>
              <a:t>算法</a:t>
            </a:r>
            <a:r>
              <a:rPr lang="en-US" altLang="zh-CN" sz="40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52" y="0"/>
            <a:ext cx="9577064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单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源最短路问题的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解必定是一棵树？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07768" y="4915155"/>
            <a:ext cx="4953691" cy="1429854"/>
            <a:chOff x="1601809" y="1844824"/>
            <a:chExt cx="4953691" cy="1429854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809" y="1844824"/>
              <a:ext cx="4810796" cy="73352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809" y="2550677"/>
              <a:ext cx="4953691" cy="724001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51384" y="1772816"/>
            <a:ext cx="10649602" cy="2910784"/>
            <a:chOff x="767408" y="3356992"/>
            <a:chExt cx="10649602" cy="2910784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58" y="3467035"/>
              <a:ext cx="10583752" cy="2800741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67408" y="3356992"/>
              <a:ext cx="1296144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79969" y="5025978"/>
            <a:ext cx="259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由</a:t>
            </a:r>
            <a:r>
              <a:rPr lang="en-US" altLang="zh-CN" sz="3200" dirty="0" smtClean="0"/>
              <a:t>.</a:t>
            </a:r>
            <a:r>
              <a:rPr lang="el-GR" altLang="zh-CN" sz="3200" dirty="0" smtClean="0">
                <a:cs typeface="Arial" panose="020B0604020202020204" pitchFamily="34" charset="0"/>
              </a:rPr>
              <a:t>π</a:t>
            </a:r>
            <a:r>
              <a:rPr lang="zh-CN" altLang="en-US" sz="3200" dirty="0" smtClean="0"/>
              <a:t>决定的最短路径树：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en-US" altLang="zh-CN" dirty="0" smtClean="0"/>
              <a:t>Dijkstra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的正确性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929839"/>
            <a:ext cx="1051316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996549" y="1280783"/>
            <a:ext cx="2243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循环不变式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284984"/>
            <a:ext cx="4419779" cy="223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TextBox 3"/>
          <p:cNvSpPr txBox="1">
            <a:spLocks noChangeArrowheads="1"/>
          </p:cNvSpPr>
          <p:nvPr/>
        </p:nvSpPr>
        <p:spPr bwMode="auto">
          <a:xfrm>
            <a:off x="4511824" y="3053557"/>
            <a:ext cx="7391772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用反证法证明关键的一步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任一</a:t>
            </a:r>
            <a:r>
              <a:rPr lang="zh-CN" altLang="en-US" sz="2800" dirty="0"/>
              <a:t>次特定循环</a:t>
            </a:r>
            <a:r>
              <a:rPr lang="en-US" altLang="zh-CN" sz="2800" dirty="0"/>
              <a:t>,</a:t>
            </a:r>
            <a:r>
              <a:rPr lang="zh-CN" altLang="en-US" sz="2800" dirty="0"/>
              <a:t> 即将加入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的顶点</a:t>
            </a:r>
            <a:r>
              <a:rPr lang="en-US" altLang="zh-CN" sz="2800" i="1" dirty="0"/>
              <a:t>u</a:t>
            </a:r>
            <a:r>
              <a:rPr lang="zh-CN" altLang="en-US" sz="2800" dirty="0"/>
              <a:t>必须满足 </a:t>
            </a:r>
            <a:r>
              <a:rPr lang="en-US" altLang="zh-CN" sz="2800" i="1" dirty="0" err="1"/>
              <a:t>u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 = </a:t>
            </a: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s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u</a:t>
            </a:r>
            <a:r>
              <a:rPr lang="en-US" altLang="zh-CN" sz="2800" dirty="0">
                <a:sym typeface="Symbol" panose="05050102010706020507" pitchFamily="18" charset="2"/>
              </a:rPr>
              <a:t>).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u</a:t>
            </a:r>
            <a:r>
              <a:rPr lang="zh-CN" altLang="en-US" sz="2800" dirty="0" smtClean="0">
                <a:sym typeface="Symbol" panose="05050102010706020507" pitchFamily="18" charset="2"/>
              </a:rPr>
              <a:t>是</a:t>
            </a:r>
            <a:r>
              <a:rPr lang="zh-C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第一个</a:t>
            </a:r>
            <a:r>
              <a:rPr lang="zh-CN" altLang="en-US" sz="2800" dirty="0" smtClean="0">
                <a:sym typeface="Symbol" panose="05050102010706020507" pitchFamily="18" charset="2"/>
              </a:rPr>
              <a:t>即将被加入</a:t>
            </a:r>
            <a:r>
              <a:rPr lang="en-US" altLang="zh-CN" sz="2800" dirty="0" smtClean="0">
                <a:sym typeface="Symbol" panose="05050102010706020507" pitchFamily="18" charset="2"/>
              </a:rPr>
              <a:t>S</a:t>
            </a:r>
            <a:r>
              <a:rPr lang="zh-CN" altLang="en-US" sz="2800" dirty="0" smtClean="0">
                <a:sym typeface="Symbol" panose="05050102010706020507" pitchFamily="18" charset="2"/>
              </a:rPr>
              <a:t>但不满足</a:t>
            </a:r>
            <a:r>
              <a:rPr lang="en-US" altLang="zh-CN" sz="2800" dirty="0" smtClean="0">
                <a:sym typeface="Symbol" panose="05050102010706020507" pitchFamily="18" charset="2"/>
              </a:rPr>
              <a:t>d=&amp;</a:t>
            </a:r>
            <a:r>
              <a:rPr lang="zh-CN" altLang="en-US" sz="2800" dirty="0" smtClean="0">
                <a:sym typeface="Symbol" panose="05050102010706020507" pitchFamily="18" charset="2"/>
              </a:rPr>
              <a:t>的节点：在</a:t>
            </a:r>
            <a:r>
              <a:rPr lang="zh-CN" altLang="en-US" sz="2800" dirty="0">
                <a:sym typeface="Symbol" panose="05050102010706020507" pitchFamily="18" charset="2"/>
              </a:rPr>
              <a:t>左图的形势下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到</a:t>
            </a:r>
            <a:r>
              <a:rPr lang="en-US" altLang="zh-CN" sz="2800" i="1" dirty="0">
                <a:sym typeface="Symbol" panose="05050102010706020507" pitchFamily="18" charset="2"/>
              </a:rPr>
              <a:t>u</a:t>
            </a:r>
            <a:r>
              <a:rPr lang="zh-CN" altLang="en-US" sz="2800" dirty="0">
                <a:sym typeface="Symbol" panose="05050102010706020507" pitchFamily="18" charset="2"/>
              </a:rPr>
              <a:t>的最短路</a:t>
            </a:r>
            <a:r>
              <a:rPr lang="en-US" altLang="zh-CN" sz="2800" dirty="0">
                <a:sym typeface="Symbol" panose="05050102010706020507" pitchFamily="18" charset="2"/>
              </a:rPr>
              <a:t>),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ym typeface="Symbol" panose="05050102010706020507" pitchFamily="18" charset="2"/>
              </a:rPr>
              <a:t>u.d</a:t>
            </a:r>
            <a:r>
              <a:rPr lang="zh-CN" altLang="en-US" sz="2800" dirty="0" smtClean="0">
                <a:sym typeface="Symbol" panose="05050102010706020507" pitchFamily="18" charset="2"/>
              </a:rPr>
              <a:t>既</a:t>
            </a:r>
            <a:r>
              <a:rPr lang="zh-CN" altLang="en-US" sz="2800" dirty="0">
                <a:sym typeface="Symbol" panose="05050102010706020507" pitchFamily="18" charset="2"/>
              </a:rPr>
              <a:t>不能大于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.</a:t>
            </a:r>
            <a:r>
              <a:rPr lang="en-US" altLang="zh-CN" sz="2800" i="1" dirty="0" err="1"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否则不可能选</a:t>
            </a:r>
            <a:r>
              <a:rPr lang="en-US" altLang="zh-CN" sz="2800" i="1" dirty="0">
                <a:sym typeface="Symbol" panose="05050102010706020507" pitchFamily="18" charset="2"/>
              </a:rPr>
              <a:t>u</a:t>
            </a:r>
            <a:r>
              <a:rPr lang="zh-CN" altLang="en-US" sz="2800" dirty="0">
                <a:sym typeface="Symbol" panose="05050102010706020507" pitchFamily="18" charset="2"/>
              </a:rPr>
              <a:t>加入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),</a:t>
            </a:r>
            <a:r>
              <a:rPr lang="zh-CN" altLang="en-US" sz="2800" dirty="0">
                <a:sym typeface="Symbol" panose="05050102010706020507" pitchFamily="18" charset="2"/>
              </a:rPr>
              <a:t> 也不能小于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.</a:t>
            </a:r>
            <a:r>
              <a:rPr lang="en-US" altLang="zh-CN" sz="2800" i="1" dirty="0" err="1"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y.d</a:t>
            </a:r>
            <a:r>
              <a:rPr lang="en-US" altLang="zh-CN" sz="2800" dirty="0"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,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ym typeface="Symbol" panose="05050102010706020507" pitchFamily="18" charset="2"/>
              </a:rPr>
              <a:t>)&lt;=&amp;(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s,u</a:t>
            </a:r>
            <a:r>
              <a:rPr lang="en-US" altLang="zh-CN" sz="2800" dirty="0" smtClean="0">
                <a:sym typeface="Symbol" panose="05050102010706020507" pitchFamily="18" charset="2"/>
              </a:rPr>
              <a:t>))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因此，只能是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u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.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d</a:t>
            </a:r>
            <a:r>
              <a:rPr lang="en-US" altLang="zh-CN" sz="2800" dirty="0" smtClean="0">
                <a:sym typeface="Symbol" panose="05050102010706020507" pitchFamily="18" charset="2"/>
              </a:rPr>
              <a:t>=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y.d</a:t>
            </a:r>
            <a:r>
              <a:rPr lang="en-US" altLang="zh-CN" sz="2800" dirty="0" smtClean="0">
                <a:sym typeface="Symbol" panose="05050102010706020507" pitchFamily="18" charset="2"/>
              </a:rPr>
              <a:t>=</a:t>
            </a:r>
            <a:r>
              <a:rPr lang="en-US" altLang="zh-CN" sz="2800" i="1" dirty="0" smtClean="0">
                <a:sym typeface="Symbol" panose="05050102010706020507" pitchFamily="18" charset="2"/>
              </a:rPr>
              <a:t>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,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d</a:t>
            </a:r>
            <a:r>
              <a:rPr lang="en-US" altLang="zh-CN" sz="2800" dirty="0" smtClean="0">
                <a:sym typeface="Symbol" panose="05050102010706020507" pitchFamily="18" charset="2"/>
              </a:rPr>
              <a:t>)=&amp;(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s,u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560" y="1268760"/>
            <a:ext cx="8064896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11: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4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Dijkstra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算法对每条边最多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relax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一次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而且不要求输入是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DAG,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它付出的代价是什么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为什么必须如此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692150"/>
            <a:ext cx="403225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99656" y="3645024"/>
            <a:ext cx="6410574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为什么</a:t>
            </a: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说</a:t>
            </a:r>
            <a:r>
              <a:rPr lang="en-US" altLang="zh-CN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Dijkstra</a:t>
            </a: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算法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的复杂度与其实现方法有关？</a:t>
            </a:r>
            <a:endParaRPr lang="en-US" altLang="zh-CN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63976" y="1573214"/>
            <a:ext cx="5400675" cy="1495425"/>
            <a:chOff x="2339752" y="1573341"/>
            <a:chExt cx="5400600" cy="1495619"/>
          </a:xfrm>
        </p:grpSpPr>
        <p:sp>
          <p:nvSpPr>
            <p:cNvPr id="29701" name="TextBox 2"/>
            <p:cNvSpPr txBox="1">
              <a:spLocks noChangeArrowheads="1"/>
            </p:cNvSpPr>
            <p:nvPr/>
          </p:nvSpPr>
          <p:spPr bwMode="auto">
            <a:xfrm>
              <a:off x="5364088" y="1573341"/>
              <a:ext cx="237626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显性或者隐性的优先队列操作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2339752" y="1700357"/>
              <a:ext cx="3168606" cy="14448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8516" y="1989320"/>
              <a:ext cx="1439842" cy="28737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708158" y="2132213"/>
              <a:ext cx="1800200" cy="93674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2" y="1412777"/>
            <a:ext cx="7560840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你能比较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一下</a:t>
            </a:r>
            <a:r>
              <a:rPr lang="en-US" altLang="zh-CN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Dijkstra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算法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与计算最小生成树的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Prim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算法吗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r>
              <a:rPr lang="en-US" altLang="zh-CN" sz="44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Dijkstra</a:t>
            </a:r>
            <a:r>
              <a:rPr lang="zh-CN" altLang="en-US" sz="44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算法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的结果是否一定是一个最小生成树？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请证明</a:t>
            </a:r>
            <a:r>
              <a:rPr lang="en-US" altLang="zh-CN" dirty="0" smtClean="0"/>
              <a:t>BF</a:t>
            </a:r>
            <a:r>
              <a:rPr lang="zh-CN" altLang="en-US" dirty="0" smtClean="0"/>
              <a:t>算法一定能够找到负权重环，请改造</a:t>
            </a:r>
            <a:r>
              <a:rPr lang="en-US" altLang="zh-CN" dirty="0" smtClean="0"/>
              <a:t>BF</a:t>
            </a:r>
            <a:r>
              <a:rPr lang="zh-CN" altLang="en-US" dirty="0" smtClean="0"/>
              <a:t>算法，输出负权重环；</a:t>
            </a:r>
            <a:endParaRPr lang="en-US" altLang="zh-CN" dirty="0" smtClean="0"/>
          </a:p>
          <a:p>
            <a:r>
              <a:rPr lang="zh-CN" altLang="en-US" dirty="0" smtClean="0"/>
              <a:t>请分析，如果用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堆</a:t>
            </a:r>
            <a:r>
              <a:rPr lang="zh-CN" altLang="en-US" dirty="0"/>
              <a:t>实现</a:t>
            </a:r>
            <a:r>
              <a:rPr lang="zh-CN" altLang="en-US" dirty="0" smtClean="0"/>
              <a:t>优先</a:t>
            </a:r>
            <a:r>
              <a:rPr lang="zh-CN" altLang="en-US" dirty="0"/>
              <a:t>队列的话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Dijkstra</a:t>
            </a:r>
            <a:r>
              <a:rPr lang="zh-CN" altLang="en-US" dirty="0" smtClean="0"/>
              <a:t>算法</a:t>
            </a:r>
            <a:r>
              <a:rPr lang="zh-CN" altLang="en-US" dirty="0"/>
              <a:t>时间复杂</a:t>
            </a:r>
            <a:r>
              <a:rPr lang="zh-CN" altLang="en-US" dirty="0" smtClean="0"/>
              <a:t>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V*</a:t>
            </a:r>
            <a:r>
              <a:rPr lang="en-US" altLang="zh-CN" dirty="0" err="1"/>
              <a:t>lgV</a:t>
            </a:r>
            <a:r>
              <a:rPr lang="en-US" altLang="zh-CN" dirty="0"/>
              <a:t> + 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7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源最短路问题具有最佳子结构性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268760"/>
            <a:ext cx="11277194" cy="4896544"/>
          </a:xfrm>
        </p:spPr>
      </p:pic>
      <p:cxnSp>
        <p:nvCxnSpPr>
          <p:cNvPr id="6" name="直接连接符 5"/>
          <p:cNvCxnSpPr/>
          <p:nvPr/>
        </p:nvCxnSpPr>
        <p:spPr>
          <a:xfrm>
            <a:off x="6456040" y="4653136"/>
            <a:ext cx="51263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1384" y="5301208"/>
            <a:ext cx="46943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79576" y="1772816"/>
            <a:ext cx="64807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71801" y="2044724"/>
            <a:ext cx="431800" cy="433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3" y="125256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3" y="276544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51" y="2032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" idx="7"/>
          </p:cNvCxnSpPr>
          <p:nvPr/>
        </p:nvCxnSpPr>
        <p:spPr>
          <a:xfrm flipV="1">
            <a:off x="4740101" y="1552600"/>
            <a:ext cx="1096962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6164" y="1557362"/>
            <a:ext cx="1095375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7172" idx="1"/>
          </p:cNvCxnSpPr>
          <p:nvPr/>
        </p:nvCxnSpPr>
        <p:spPr>
          <a:xfrm>
            <a:off x="4740101" y="2414613"/>
            <a:ext cx="1096962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43464" y="2366987"/>
            <a:ext cx="1095375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4409902" y="1982812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/>
              <a:t>s</a:t>
            </a:r>
            <a:endParaRPr lang="zh-CN" altLang="en-US" sz="2400" i="1"/>
          </a:p>
        </p:txBody>
      </p:sp>
      <p:sp>
        <p:nvSpPr>
          <p:cNvPr id="7179" name="TextBox 21"/>
          <p:cNvSpPr txBox="1">
            <a:spLocks noChangeArrowheads="1"/>
          </p:cNvSpPr>
          <p:nvPr/>
        </p:nvSpPr>
        <p:spPr bwMode="auto">
          <a:xfrm>
            <a:off x="5287789" y="2366988"/>
            <a:ext cx="54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180" name="TextBox 22"/>
          <p:cNvSpPr txBox="1">
            <a:spLocks noChangeArrowheads="1"/>
          </p:cNvSpPr>
          <p:nvPr/>
        </p:nvSpPr>
        <p:spPr bwMode="auto">
          <a:xfrm>
            <a:off x="4984577" y="1552599"/>
            <a:ext cx="68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6675264" y="1481163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182" name="TextBox 24"/>
          <p:cNvSpPr txBox="1">
            <a:spLocks noChangeArrowheads="1"/>
          </p:cNvSpPr>
          <p:nvPr/>
        </p:nvSpPr>
        <p:spPr bwMode="auto">
          <a:xfrm>
            <a:off x="6791152" y="2552724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6" name="Freeform 25"/>
          <p:cNvSpPr/>
          <p:nvPr/>
        </p:nvSpPr>
        <p:spPr>
          <a:xfrm>
            <a:off x="4871864" y="1628800"/>
            <a:ext cx="2405063" cy="601663"/>
          </a:xfrm>
          <a:custGeom>
            <a:avLst/>
            <a:gdLst>
              <a:gd name="connsiteX0" fmla="*/ 0 w 2404997"/>
              <a:gd name="connsiteY0" fmla="*/ 488516 h 601614"/>
              <a:gd name="connsiteX1" fmla="*/ 62630 w 2404997"/>
              <a:gd name="connsiteY1" fmla="*/ 438411 h 601614"/>
              <a:gd name="connsiteX2" fmla="*/ 125260 w 2404997"/>
              <a:gd name="connsiteY2" fmla="*/ 413359 h 601614"/>
              <a:gd name="connsiteX3" fmla="*/ 200416 w 2404997"/>
              <a:gd name="connsiteY3" fmla="*/ 388307 h 601614"/>
              <a:gd name="connsiteX4" fmla="*/ 237994 w 2404997"/>
              <a:gd name="connsiteY4" fmla="*/ 375781 h 601614"/>
              <a:gd name="connsiteX5" fmla="*/ 275573 w 2404997"/>
              <a:gd name="connsiteY5" fmla="*/ 363255 h 601614"/>
              <a:gd name="connsiteX6" fmla="*/ 363255 w 2404997"/>
              <a:gd name="connsiteY6" fmla="*/ 325677 h 601614"/>
              <a:gd name="connsiteX7" fmla="*/ 425885 w 2404997"/>
              <a:gd name="connsiteY7" fmla="*/ 300625 h 601614"/>
              <a:gd name="connsiteX8" fmla="*/ 501041 w 2404997"/>
              <a:gd name="connsiteY8" fmla="*/ 275573 h 601614"/>
              <a:gd name="connsiteX9" fmla="*/ 538619 w 2404997"/>
              <a:gd name="connsiteY9" fmla="*/ 263047 h 601614"/>
              <a:gd name="connsiteX10" fmla="*/ 588723 w 2404997"/>
              <a:gd name="connsiteY10" fmla="*/ 250521 h 601614"/>
              <a:gd name="connsiteX11" fmla="*/ 663879 w 2404997"/>
              <a:gd name="connsiteY11" fmla="*/ 200417 h 601614"/>
              <a:gd name="connsiteX12" fmla="*/ 701457 w 2404997"/>
              <a:gd name="connsiteY12" fmla="*/ 187891 h 601614"/>
              <a:gd name="connsiteX13" fmla="*/ 776614 w 2404997"/>
              <a:gd name="connsiteY13" fmla="*/ 137787 h 601614"/>
              <a:gd name="connsiteX14" fmla="*/ 826718 w 2404997"/>
              <a:gd name="connsiteY14" fmla="*/ 112735 h 601614"/>
              <a:gd name="connsiteX15" fmla="*/ 864296 w 2404997"/>
              <a:gd name="connsiteY15" fmla="*/ 87683 h 601614"/>
              <a:gd name="connsiteX16" fmla="*/ 901874 w 2404997"/>
              <a:gd name="connsiteY16" fmla="*/ 75157 h 601614"/>
              <a:gd name="connsiteX17" fmla="*/ 989556 w 2404997"/>
              <a:gd name="connsiteY17" fmla="*/ 25053 h 601614"/>
              <a:gd name="connsiteX18" fmla="*/ 1089764 w 2404997"/>
              <a:gd name="connsiteY18" fmla="*/ 0 h 601614"/>
              <a:gd name="connsiteX19" fmla="*/ 1215025 w 2404997"/>
              <a:gd name="connsiteY19" fmla="*/ 37579 h 601614"/>
              <a:gd name="connsiteX20" fmla="*/ 1265129 w 2404997"/>
              <a:gd name="connsiteY20" fmla="*/ 50105 h 601614"/>
              <a:gd name="connsiteX21" fmla="*/ 1365337 w 2404997"/>
              <a:gd name="connsiteY21" fmla="*/ 100209 h 601614"/>
              <a:gd name="connsiteX22" fmla="*/ 1453019 w 2404997"/>
              <a:gd name="connsiteY22" fmla="*/ 125261 h 601614"/>
              <a:gd name="connsiteX23" fmla="*/ 1490597 w 2404997"/>
              <a:gd name="connsiteY23" fmla="*/ 150313 h 601614"/>
              <a:gd name="connsiteX24" fmla="*/ 1528175 w 2404997"/>
              <a:gd name="connsiteY24" fmla="*/ 187891 h 601614"/>
              <a:gd name="connsiteX25" fmla="*/ 1640909 w 2404997"/>
              <a:gd name="connsiteY25" fmla="*/ 237995 h 601614"/>
              <a:gd name="connsiteX26" fmla="*/ 1678488 w 2404997"/>
              <a:gd name="connsiteY26" fmla="*/ 250521 h 601614"/>
              <a:gd name="connsiteX27" fmla="*/ 1716066 w 2404997"/>
              <a:gd name="connsiteY27" fmla="*/ 263047 h 601614"/>
              <a:gd name="connsiteX28" fmla="*/ 1753644 w 2404997"/>
              <a:gd name="connsiteY28" fmla="*/ 275573 h 601614"/>
              <a:gd name="connsiteX29" fmla="*/ 1841326 w 2404997"/>
              <a:gd name="connsiteY29" fmla="*/ 338203 h 601614"/>
              <a:gd name="connsiteX30" fmla="*/ 1916482 w 2404997"/>
              <a:gd name="connsiteY30" fmla="*/ 388307 h 601614"/>
              <a:gd name="connsiteX31" fmla="*/ 1966586 w 2404997"/>
              <a:gd name="connsiteY31" fmla="*/ 413359 h 601614"/>
              <a:gd name="connsiteX32" fmla="*/ 2004164 w 2404997"/>
              <a:gd name="connsiteY32" fmla="*/ 438411 h 601614"/>
              <a:gd name="connsiteX33" fmla="*/ 2029216 w 2404997"/>
              <a:gd name="connsiteY33" fmla="*/ 463464 h 601614"/>
              <a:gd name="connsiteX34" fmla="*/ 2066794 w 2404997"/>
              <a:gd name="connsiteY34" fmla="*/ 475990 h 601614"/>
              <a:gd name="connsiteX35" fmla="*/ 2154477 w 2404997"/>
              <a:gd name="connsiteY35" fmla="*/ 526094 h 601614"/>
              <a:gd name="connsiteX36" fmla="*/ 2192055 w 2404997"/>
              <a:gd name="connsiteY36" fmla="*/ 538620 h 601614"/>
              <a:gd name="connsiteX37" fmla="*/ 2304789 w 2404997"/>
              <a:gd name="connsiteY37" fmla="*/ 576198 h 601614"/>
              <a:gd name="connsiteX38" fmla="*/ 2392471 w 2404997"/>
              <a:gd name="connsiteY38" fmla="*/ 601250 h 601614"/>
              <a:gd name="connsiteX39" fmla="*/ 2404997 w 2404997"/>
              <a:gd name="connsiteY39" fmla="*/ 601250 h 60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04997" h="601614">
                <a:moveTo>
                  <a:pt x="0" y="488516"/>
                </a:moveTo>
                <a:cubicBezTo>
                  <a:pt x="20877" y="471814"/>
                  <a:pt x="39705" y="452166"/>
                  <a:pt x="62630" y="438411"/>
                </a:cubicBezTo>
                <a:cubicBezTo>
                  <a:pt x="81911" y="426843"/>
                  <a:pt x="104129" y="421043"/>
                  <a:pt x="125260" y="413359"/>
                </a:cubicBezTo>
                <a:cubicBezTo>
                  <a:pt x="150077" y="404335"/>
                  <a:pt x="175364" y="396658"/>
                  <a:pt x="200416" y="388307"/>
                </a:cubicBezTo>
                <a:lnTo>
                  <a:pt x="237994" y="375781"/>
                </a:lnTo>
                <a:cubicBezTo>
                  <a:pt x="250520" y="371606"/>
                  <a:pt x="263763" y="369160"/>
                  <a:pt x="275573" y="363255"/>
                </a:cubicBezTo>
                <a:cubicBezTo>
                  <a:pt x="363552" y="319266"/>
                  <a:pt x="289532" y="353323"/>
                  <a:pt x="363255" y="325677"/>
                </a:cubicBezTo>
                <a:cubicBezTo>
                  <a:pt x="384308" y="317782"/>
                  <a:pt x="404754" y="308309"/>
                  <a:pt x="425885" y="300625"/>
                </a:cubicBezTo>
                <a:cubicBezTo>
                  <a:pt x="450702" y="291601"/>
                  <a:pt x="475989" y="283924"/>
                  <a:pt x="501041" y="275573"/>
                </a:cubicBezTo>
                <a:cubicBezTo>
                  <a:pt x="513567" y="271398"/>
                  <a:pt x="525810" y="266249"/>
                  <a:pt x="538619" y="263047"/>
                </a:cubicBezTo>
                <a:lnTo>
                  <a:pt x="588723" y="250521"/>
                </a:lnTo>
                <a:cubicBezTo>
                  <a:pt x="613775" y="233820"/>
                  <a:pt x="635315" y="209938"/>
                  <a:pt x="663879" y="200417"/>
                </a:cubicBezTo>
                <a:cubicBezTo>
                  <a:pt x="676405" y="196242"/>
                  <a:pt x="689915" y="194303"/>
                  <a:pt x="701457" y="187891"/>
                </a:cubicBezTo>
                <a:cubicBezTo>
                  <a:pt x="727777" y="173269"/>
                  <a:pt x="749684" y="151252"/>
                  <a:pt x="776614" y="137787"/>
                </a:cubicBezTo>
                <a:cubicBezTo>
                  <a:pt x="793315" y="129436"/>
                  <a:pt x="810506" y="121999"/>
                  <a:pt x="826718" y="112735"/>
                </a:cubicBezTo>
                <a:cubicBezTo>
                  <a:pt x="839789" y="105266"/>
                  <a:pt x="850831" y="94416"/>
                  <a:pt x="864296" y="87683"/>
                </a:cubicBezTo>
                <a:cubicBezTo>
                  <a:pt x="876106" y="81778"/>
                  <a:pt x="889738" y="80358"/>
                  <a:pt x="901874" y="75157"/>
                </a:cubicBezTo>
                <a:cubicBezTo>
                  <a:pt x="1055595" y="9276"/>
                  <a:pt x="863758" y="87952"/>
                  <a:pt x="989556" y="25053"/>
                </a:cubicBezTo>
                <a:cubicBezTo>
                  <a:pt x="1015232" y="12215"/>
                  <a:pt x="1065946" y="4764"/>
                  <a:pt x="1089764" y="0"/>
                </a:cubicBezTo>
                <a:cubicBezTo>
                  <a:pt x="1293911" y="29166"/>
                  <a:pt x="1101093" y="-11249"/>
                  <a:pt x="1215025" y="37579"/>
                </a:cubicBezTo>
                <a:cubicBezTo>
                  <a:pt x="1230848" y="44360"/>
                  <a:pt x="1249238" y="43484"/>
                  <a:pt x="1265129" y="50105"/>
                </a:cubicBezTo>
                <a:cubicBezTo>
                  <a:pt x="1299602" y="64469"/>
                  <a:pt x="1329107" y="91151"/>
                  <a:pt x="1365337" y="100209"/>
                </a:cubicBezTo>
                <a:cubicBezTo>
                  <a:pt x="1381390" y="104222"/>
                  <a:pt x="1435049" y="116276"/>
                  <a:pt x="1453019" y="125261"/>
                </a:cubicBezTo>
                <a:cubicBezTo>
                  <a:pt x="1466484" y="131994"/>
                  <a:pt x="1479032" y="140675"/>
                  <a:pt x="1490597" y="150313"/>
                </a:cubicBezTo>
                <a:cubicBezTo>
                  <a:pt x="1504206" y="161654"/>
                  <a:pt x="1514566" y="176550"/>
                  <a:pt x="1528175" y="187891"/>
                </a:cubicBezTo>
                <a:cubicBezTo>
                  <a:pt x="1567875" y="220974"/>
                  <a:pt x="1586291" y="219789"/>
                  <a:pt x="1640909" y="237995"/>
                </a:cubicBezTo>
                <a:lnTo>
                  <a:pt x="1678488" y="250521"/>
                </a:lnTo>
                <a:lnTo>
                  <a:pt x="1716066" y="263047"/>
                </a:lnTo>
                <a:lnTo>
                  <a:pt x="1753644" y="275573"/>
                </a:lnTo>
                <a:cubicBezTo>
                  <a:pt x="1820067" y="341996"/>
                  <a:pt x="1758891" y="288742"/>
                  <a:pt x="1841326" y="338203"/>
                </a:cubicBezTo>
                <a:cubicBezTo>
                  <a:pt x="1867144" y="353694"/>
                  <a:pt x="1889552" y="374842"/>
                  <a:pt x="1916482" y="388307"/>
                </a:cubicBezTo>
                <a:cubicBezTo>
                  <a:pt x="1933183" y="396658"/>
                  <a:pt x="1950374" y="404095"/>
                  <a:pt x="1966586" y="413359"/>
                </a:cubicBezTo>
                <a:cubicBezTo>
                  <a:pt x="1979657" y="420828"/>
                  <a:pt x="1992409" y="429006"/>
                  <a:pt x="2004164" y="438411"/>
                </a:cubicBezTo>
                <a:cubicBezTo>
                  <a:pt x="2013386" y="445789"/>
                  <a:pt x="2019089" y="457388"/>
                  <a:pt x="2029216" y="463464"/>
                </a:cubicBezTo>
                <a:cubicBezTo>
                  <a:pt x="2040538" y="470257"/>
                  <a:pt x="2054984" y="470085"/>
                  <a:pt x="2066794" y="475990"/>
                </a:cubicBezTo>
                <a:cubicBezTo>
                  <a:pt x="2192593" y="538889"/>
                  <a:pt x="2000757" y="460214"/>
                  <a:pt x="2154477" y="526094"/>
                </a:cubicBezTo>
                <a:cubicBezTo>
                  <a:pt x="2166613" y="531295"/>
                  <a:pt x="2179692" y="533984"/>
                  <a:pt x="2192055" y="538620"/>
                </a:cubicBezTo>
                <a:cubicBezTo>
                  <a:pt x="2330253" y="590444"/>
                  <a:pt x="2187251" y="542616"/>
                  <a:pt x="2304789" y="576198"/>
                </a:cubicBezTo>
                <a:cubicBezTo>
                  <a:pt x="2360502" y="592116"/>
                  <a:pt x="2327207" y="588197"/>
                  <a:pt x="2392471" y="601250"/>
                </a:cubicBezTo>
                <a:cubicBezTo>
                  <a:pt x="2396565" y="602069"/>
                  <a:pt x="2400822" y="601250"/>
                  <a:pt x="2404997" y="601250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4" name="TextBox 26"/>
          <p:cNvSpPr txBox="1">
            <a:spLocks noChangeArrowheads="1"/>
          </p:cNvSpPr>
          <p:nvPr/>
        </p:nvSpPr>
        <p:spPr bwMode="auto">
          <a:xfrm>
            <a:off x="7415039" y="1995512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/>
              <a:t>v</a:t>
            </a:r>
            <a:endParaRPr lang="zh-CN" altLang="en-US" sz="2400" i="1"/>
          </a:p>
        </p:txBody>
      </p:sp>
      <p:sp>
        <p:nvSpPr>
          <p:cNvPr id="28" name="Rectangle 27"/>
          <p:cNvSpPr/>
          <p:nvPr/>
        </p:nvSpPr>
        <p:spPr>
          <a:xfrm>
            <a:off x="1775520" y="3645024"/>
            <a:ext cx="8615144" cy="19082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/>
              <a:t>问题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 smtClean="0"/>
              <a:t>简单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greedy</a:t>
            </a:r>
            <a:r>
              <a:rPr lang="zh-CN" altLang="en-US" sz="3600" b="1" dirty="0"/>
              <a:t>策略</a:t>
            </a:r>
            <a:r>
              <a:rPr lang="zh-CN" altLang="en-US" sz="3600" b="1" dirty="0" smtClean="0"/>
              <a:t>不能</a:t>
            </a:r>
            <a:r>
              <a:rPr lang="zh-CN" altLang="en-US" sz="3600" b="1" dirty="0"/>
              <a:t>正确解决最短通路</a:t>
            </a:r>
            <a:r>
              <a:rPr lang="zh-CN" altLang="en-US" sz="3600" b="1" dirty="0" smtClean="0"/>
              <a:t>问题</a:t>
            </a:r>
            <a:r>
              <a:rPr lang="en-US" altLang="zh-CN" sz="3600" b="1" dirty="0" smtClean="0"/>
              <a:t>! </a:t>
            </a:r>
            <a:r>
              <a:rPr lang="zh-CN" altLang="en-US" sz="3600" b="1" dirty="0" smtClean="0"/>
              <a:t>为什么？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7" y="1484785"/>
            <a:ext cx="7613491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4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具有负值权的回路对于单源最短通路问题的解有什么影响？非负值权的回路呢？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617" y="1988841"/>
            <a:ext cx="734481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在本章中介绍的算法基本思路是一样的，那是什么？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“预估”与“修正”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427956"/>
            <a:ext cx="38163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2565401"/>
            <a:ext cx="36734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719736" y="2354264"/>
            <a:ext cx="3384376" cy="1059655"/>
          </a:xfrm>
          <a:prstGeom prst="straightConnector1">
            <a:avLst/>
          </a:prstGeom>
          <a:ln w="38100">
            <a:solidFill>
              <a:srgbClr val="008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4262439"/>
            <a:ext cx="4176713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224338" y="4005263"/>
            <a:ext cx="647700" cy="1865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2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3979863"/>
            <a:ext cx="66992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" y="78942"/>
            <a:ext cx="8400256" cy="4585521"/>
          </a:xfrm>
          <a:prstGeom prst="rect">
            <a:avLst/>
          </a:prstGeom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276872"/>
            <a:ext cx="5051210" cy="434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5206299"/>
            <a:ext cx="6768751" cy="4668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3872" y="4221088"/>
            <a:ext cx="6336704" cy="985211"/>
            <a:chOff x="4943872" y="4221088"/>
            <a:chExt cx="6336704" cy="985211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7896200" y="4221088"/>
              <a:ext cx="33843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943872" y="4221088"/>
              <a:ext cx="3456384" cy="9852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866117" y="4412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遍历顺序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55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3876</TotalTime>
  <Pages>0</Pages>
  <Words>1152</Words>
  <Characters>0</Characters>
  <Application>Microsoft Office PowerPoint</Application>
  <DocSecurity>0</DocSecurity>
  <PresentationFormat>宽屏</PresentationFormat>
  <Lines>0</Lines>
  <Paragraphs>141</Paragraphs>
  <Slides>34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华文行楷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计算机问题求解 – 论题3-8     -  单源最短通路算法</vt:lpstr>
      <vt:lpstr>什么是最短通路问题?</vt:lpstr>
      <vt:lpstr>PowerPoint 演示文稿</vt:lpstr>
      <vt:lpstr>单源最短路问题具有最佳子结构性</vt:lpstr>
      <vt:lpstr>PowerPoint 演示文稿</vt:lpstr>
      <vt:lpstr>PowerPoint 演示文稿</vt:lpstr>
      <vt:lpstr>PowerPoint 演示文稿</vt:lpstr>
      <vt:lpstr>“预估”与“修正”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“一定”何时会发生</vt:lpstr>
      <vt:lpstr>PowerPoint 演示文稿</vt:lpstr>
      <vt:lpstr>PowerPoint 演示文稿</vt:lpstr>
      <vt:lpstr>PowerPoint 演示文稿</vt:lpstr>
      <vt:lpstr>Bellman-Ford算法的“部分”正确性</vt:lpstr>
      <vt:lpstr>PowerPoint 演示文稿</vt:lpstr>
      <vt:lpstr>PowerPoint 演示文稿</vt:lpstr>
      <vt:lpstr>PowerPoint 演示文稿</vt:lpstr>
      <vt:lpstr>PowerPoint 演示文稿</vt:lpstr>
      <vt:lpstr>如果没有回路…</vt:lpstr>
      <vt:lpstr>PowerPoint 演示文稿</vt:lpstr>
      <vt:lpstr>PowerPoint 演示文稿</vt:lpstr>
      <vt:lpstr>PowerPoint 演示文稿</vt:lpstr>
      <vt:lpstr>PowerPoint 演示文稿</vt:lpstr>
      <vt:lpstr>Dijkstra算法的正确性</vt:lpstr>
      <vt:lpstr>PowerPoint 演示文稿</vt:lpstr>
      <vt:lpstr>PowerPoint 演示文稿</vt:lpstr>
      <vt:lpstr>PowerPoint 演示文稿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116</cp:revision>
  <cp:lastPrinted>1601-01-01T00:00:00Z</cp:lastPrinted>
  <dcterms:created xsi:type="dcterms:W3CDTF">2010-10-07T02:50:25Z</dcterms:created>
  <dcterms:modified xsi:type="dcterms:W3CDTF">2018-10-30T05:04:06Z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