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3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4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8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3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9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2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9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5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9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FC8C7-BDA9-42B8-B4D8-B4EAF9212D7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4062D-FA04-442E-963B-38404CCA1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3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slabcms.nju.edu.cn/problem_solving/images/3/32/%E8%AE%A1%E7%AE%97%E6%9C%BA%E9%97%AE%E9%A2%98%E6%B1%82%E8%A7%A3-2017-4-17-%E9%97%AE%E9%A2%98%E7%9A%84%E5%BD%A2%E5%BC%8F%E5%8C%96%E6%8F%8F%E8%BF%B0.ppt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ail.mit.edu/6.890/fall14/scribe/lec4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ation_time" TargetMode="External"/><Relationship Id="rId2" Type="http://schemas.openxmlformats.org/officeDocument/2006/relationships/hyperlink" Target="https://en.wikipedia.org/wiki/Computational_complexity_the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en.wikipedia.org/wiki/Polynomi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seudo-polynomial_tim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in_packing" TargetMode="External"/><Relationship Id="rId13" Type="http://schemas.openxmlformats.org/officeDocument/2006/relationships/hyperlink" Target="https://en.wikipedia.org/wiki/Weak_NP-completeness" TargetMode="External"/><Relationship Id="rId3" Type="http://schemas.openxmlformats.org/officeDocument/2006/relationships/hyperlink" Target="https://en.wikipedia.org/wiki/Weakly_NP-complete" TargetMode="External"/><Relationship Id="rId7" Type="http://schemas.openxmlformats.org/officeDocument/2006/relationships/hyperlink" Target="https://en.wikipedia.org/wiki/P%3DNP" TargetMode="External"/><Relationship Id="rId12" Type="http://schemas.openxmlformats.org/officeDocument/2006/relationships/hyperlink" Target="https://en.wikipedia.org/wiki/Strong_NP-completeness" TargetMode="External"/><Relationship Id="rId2" Type="http://schemas.openxmlformats.org/officeDocument/2006/relationships/hyperlink" Target="https://en.wikipedia.org/wiki/NP-comple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rongly_NP-complete" TargetMode="External"/><Relationship Id="rId11" Type="http://schemas.openxmlformats.org/officeDocument/2006/relationships/hyperlink" Target="https://en.wikipedia.org/wiki/Pseudo-polynomial_time" TargetMode="External"/><Relationship Id="rId5" Type="http://schemas.openxmlformats.org/officeDocument/2006/relationships/hyperlink" Target="https://en.wikipedia.org/wiki/Dynamic_programming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en.wikipedia.org/wiki/0-1_Knapsack_problem" TargetMode="Externa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4-9</a:t>
            </a:r>
            <a:r>
              <a:rPr lang="zh-CN" altLang="en-US" dirty="0">
                <a:hlinkClick r:id="rId2" tooltip="计算机问题求解-2017-4-17-问题的形式化描述.pptx"/>
              </a:rPr>
              <a:t>问题的形式化描述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2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787495"/>
            <a:ext cx="9303884" cy="56509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Multiple choices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10488214" y="297634"/>
            <a:ext cx="1319581" cy="1291476"/>
            <a:chOff x="5888375" y="2009422"/>
            <a:chExt cx="1319581" cy="1291476"/>
          </a:xfrm>
        </p:grpSpPr>
        <p:sp>
          <p:nvSpPr>
            <p:cNvPr id="5" name="椭圆 4"/>
            <p:cNvSpPr/>
            <p:nvPr/>
          </p:nvSpPr>
          <p:spPr>
            <a:xfrm>
              <a:off x="5904089" y="2009422"/>
              <a:ext cx="282222" cy="270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888375" y="3029964"/>
              <a:ext cx="282222" cy="270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925734" y="2009422"/>
              <a:ext cx="282222" cy="270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925734" y="3029964"/>
              <a:ext cx="282222" cy="270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5" idx="6"/>
              <a:endCxn id="8" idx="2"/>
            </p:cNvCxnSpPr>
            <p:nvPr/>
          </p:nvCxnSpPr>
          <p:spPr>
            <a:xfrm>
              <a:off x="6186311" y="2144889"/>
              <a:ext cx="739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3"/>
              <a:endCxn id="7" idx="7"/>
            </p:cNvCxnSpPr>
            <p:nvPr/>
          </p:nvCxnSpPr>
          <p:spPr>
            <a:xfrm flipH="1">
              <a:off x="6129267" y="2240679"/>
              <a:ext cx="837797" cy="82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1"/>
              <a:endCxn id="5" idx="5"/>
            </p:cNvCxnSpPr>
            <p:nvPr/>
          </p:nvCxnSpPr>
          <p:spPr>
            <a:xfrm flipH="1" flipV="1">
              <a:off x="6144981" y="2240679"/>
              <a:ext cx="822083" cy="82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0"/>
              <a:endCxn id="5" idx="4"/>
            </p:cNvCxnSpPr>
            <p:nvPr/>
          </p:nvCxnSpPr>
          <p:spPr>
            <a:xfrm flipV="1">
              <a:off x="6029486" y="2280356"/>
              <a:ext cx="15714" cy="749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9" idx="0"/>
            </p:cNvCxnSpPr>
            <p:nvPr/>
          </p:nvCxnSpPr>
          <p:spPr>
            <a:xfrm>
              <a:off x="7066845" y="2300194"/>
              <a:ext cx="0" cy="72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右箭头 20"/>
          <p:cNvSpPr/>
          <p:nvPr/>
        </p:nvSpPr>
        <p:spPr>
          <a:xfrm>
            <a:off x="2211023" y="2765126"/>
            <a:ext cx="499531" cy="274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1265957" y="2336292"/>
                <a:ext cx="945066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957" y="2336292"/>
                <a:ext cx="945066" cy="11128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2348023" y="2387459"/>
                <a:ext cx="2956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0100 0011 1000 1000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023" y="2387459"/>
                <a:ext cx="295625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2373671" y="2690383"/>
                <a:ext cx="2904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0011 1000 0100 0100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671" y="2690383"/>
                <a:ext cx="290496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2373671" y="2993306"/>
                <a:ext cx="2904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0000 1101 0110 0000</m:t>
                      </m:r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671" y="2993306"/>
                <a:ext cx="290496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H="1">
            <a:off x="1270000" y="2368042"/>
            <a:ext cx="4328" cy="102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403350" y="2336292"/>
            <a:ext cx="6552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492250" y="2451100"/>
            <a:ext cx="501650" cy="9115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2921000" y="333096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0" y="3330960"/>
                <a:ext cx="226023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5913612" y="1746970"/>
            <a:ext cx="204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Encode:</a:t>
            </a:r>
          </a:p>
          <a:p>
            <a:r>
              <a:rPr lang="en-US" altLang="zh-CN" dirty="0" smtClean="0"/>
              <a:t>00=‘0’, 01=‘1’,10=‘#’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5347078" y="2717729"/>
                <a:ext cx="5630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00010000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00000101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01000000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01000000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078" y="2717729"/>
                <a:ext cx="563006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347078" y="2381900"/>
                <a:ext cx="3179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078" y="2381900"/>
                <a:ext cx="317907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5329249" y="3330960"/>
                <a:ext cx="3449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49" y="3330960"/>
                <a:ext cx="344998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5332205" y="4002965"/>
                <a:ext cx="6655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010000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00010000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00000101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01000000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01000000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205" y="4002965"/>
                <a:ext cx="665598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335789" y="3644584"/>
                <a:ext cx="3706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789" y="3644584"/>
                <a:ext cx="370646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1274328" y="4507756"/>
                <a:ext cx="1022010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28" y="4507756"/>
                <a:ext cx="1022010" cy="111280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2193425" y="4666618"/>
                <a:ext cx="103425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5400" b="1" i="1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25" y="4666618"/>
                <a:ext cx="1034257" cy="92333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5347078" y="4470737"/>
                <a:ext cx="3732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0400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0021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078" y="4470737"/>
                <a:ext cx="3732112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/>
          <p:cNvCxnSpPr/>
          <p:nvPr/>
        </p:nvCxnSpPr>
        <p:spPr>
          <a:xfrm>
            <a:off x="1174045" y="4395212"/>
            <a:ext cx="10938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640587" y="5195683"/>
            <a:ext cx="5771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❶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en-US" altLang="zh-CN" b="1" dirty="0" smtClean="0">
                <a:solidFill>
                  <a:srgbClr val="C00000"/>
                </a:solidFill>
              </a:rPr>
              <a:t>11=‘-’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❷</a:t>
            </a:r>
            <a:r>
              <a:rPr lang="zh-CN" altLang="en-US" b="1" dirty="0" smtClean="0">
                <a:solidFill>
                  <a:srgbClr val="C00000"/>
                </a:solidFill>
              </a:rPr>
              <a:t>：在所有权重前添加一位符号位，</a:t>
            </a:r>
            <a:r>
              <a:rPr lang="en-US" altLang="zh-CN" b="1" dirty="0" smtClean="0">
                <a:solidFill>
                  <a:srgbClr val="C00000"/>
                </a:solidFill>
              </a:rPr>
              <a:t>00=‘0’</a:t>
            </a:r>
            <a:r>
              <a:rPr lang="zh-CN" altLang="en-US" b="1" dirty="0" smtClean="0">
                <a:solidFill>
                  <a:srgbClr val="C00000"/>
                </a:solidFill>
              </a:rPr>
              <a:t>正，</a:t>
            </a:r>
            <a:r>
              <a:rPr lang="en-US" altLang="zh-CN" b="1" dirty="0" smtClean="0">
                <a:solidFill>
                  <a:srgbClr val="C00000"/>
                </a:solidFill>
              </a:rPr>
              <a:t>01=‘1’</a:t>
            </a:r>
            <a:r>
              <a:rPr lang="zh-CN" altLang="en-US" b="1" dirty="0" smtClean="0">
                <a:solidFill>
                  <a:srgbClr val="C00000"/>
                </a:solidFill>
              </a:rPr>
              <a:t>负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/>
              <p:cNvSpPr/>
              <p:nvPr/>
            </p:nvSpPr>
            <p:spPr>
              <a:xfrm>
                <a:off x="5374154" y="4790218"/>
                <a:ext cx="585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54" y="4790218"/>
                <a:ext cx="5856090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5335789" y="6058439"/>
                <a:ext cx="5591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zh-CN" altLang="en-US" b="0" dirty="0" smtClean="0">
                    <a:solidFill>
                      <a:srgbClr val="FF0000"/>
                    </a:solidFill>
                  </a:rPr>
                  <a:t>进一步压缩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##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789" y="6058439"/>
                <a:ext cx="5591595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/>
          <p:cNvSpPr txBox="1"/>
          <p:nvPr/>
        </p:nvSpPr>
        <p:spPr>
          <a:xfrm>
            <a:off x="965524" y="594325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如果是稀疏矩阵呢？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53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204" y="2020570"/>
            <a:ext cx="9733501" cy="1816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105"/>
            <a:ext cx="7981471" cy="1649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95496" y="407512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此时（在一定程度上）可以不用纠结于如何编码！而直接关注与问题本身！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995496" y="4465090"/>
                <a:ext cx="7884915" cy="2073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Certificate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𝑠𝑒𝑞𝑢𝑒𝑛𝑐𝑒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𝑣𝑒𝑟𝑡𝑖𝑐𝑠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验证过程：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令</m:t>
                    </m:r>
                    <m:r>
                      <m:rPr>
                        <m:sty m:val="p"/>
                      </m:rPr>
                      <a:rPr lang="en-US" altLang="zh-CN" b="0" i="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heck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−1?</m:t>
                    </m:r>
                  </m:oMath>
                </a14:m>
                <a:r>
                  <a:rPr lang="en-US" altLang="zh-CN" dirty="0" smtClean="0"/>
                  <a:t> If not return false;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∈0,1,…,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 smtClean="0"/>
                  <a:t> . If not return false;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zh-CN" dirty="0" smtClean="0"/>
                  <a:t>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 smtClean="0"/>
                  <a:t>?If not return false;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Return true;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496" y="4465090"/>
                <a:ext cx="7884915" cy="2073196"/>
              </a:xfrm>
              <a:prstGeom prst="rect">
                <a:avLst/>
              </a:prstGeom>
              <a:blipFill rotWithShape="0">
                <a:blip r:embed="rId4"/>
                <a:stretch>
                  <a:fillRect l="-618" t="-2346" b="-3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18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57" y="365125"/>
            <a:ext cx="8306942" cy="61598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813698" y="5129578"/>
            <a:ext cx="3242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Source:</a:t>
            </a:r>
          </a:p>
          <a:p>
            <a:r>
              <a:rPr lang="zh-CN" altLang="en-US" dirty="0" smtClean="0">
                <a:hlinkClick r:id="rId3"/>
              </a:rPr>
              <a:t>http://courses.csail.mit.edu/6.890/fall14/scribe/lec4.pdf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Pseudo-polynomial </a:t>
            </a:r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In </a:t>
            </a:r>
            <a:r>
              <a:rPr lang="en-US" altLang="zh-CN" dirty="0">
                <a:hlinkClick r:id="rId2" tooltip="Computational complexity theory"/>
              </a:rPr>
              <a:t>computational complexity theory</a:t>
            </a:r>
            <a:r>
              <a:rPr lang="en-US" altLang="zh-CN" dirty="0"/>
              <a:t>, a numeric algorithm runs in </a:t>
            </a:r>
            <a:r>
              <a:rPr lang="en-US" altLang="zh-CN" b="1" dirty="0"/>
              <a:t>pseudo-polynomial time</a:t>
            </a:r>
            <a:r>
              <a:rPr lang="en-US" altLang="zh-CN" dirty="0"/>
              <a:t> if its </a:t>
            </a:r>
            <a:r>
              <a:rPr lang="en-US" altLang="zh-CN" dirty="0">
                <a:hlinkClick r:id="rId3" tooltip="Computation time"/>
              </a:rPr>
              <a:t>running time</a:t>
            </a:r>
            <a:r>
              <a:rPr lang="en-US" altLang="zh-CN" dirty="0"/>
              <a:t> is </a:t>
            </a:r>
            <a:r>
              <a:rPr lang="en-US" altLang="zh-CN" dirty="0">
                <a:hlinkClick r:id="rId4" tooltip="Polynomial"/>
              </a:rPr>
              <a:t>polynomial</a:t>
            </a:r>
            <a:r>
              <a:rPr lang="en-US" altLang="zh-CN" dirty="0"/>
              <a:t> </a:t>
            </a:r>
            <a:r>
              <a:rPr lang="en-US" altLang="zh-CN" dirty="0" smtClean="0"/>
              <a:t>in the</a:t>
            </a:r>
            <a:r>
              <a:rPr lang="en-US" altLang="zh-CN" dirty="0"/>
              <a:t> </a:t>
            </a:r>
            <a:r>
              <a:rPr lang="en-US" altLang="zh-CN" b="1" i="1" dirty="0">
                <a:solidFill>
                  <a:srgbClr val="C00000"/>
                </a:solidFill>
              </a:rPr>
              <a:t>numeric value</a:t>
            </a:r>
            <a:r>
              <a:rPr lang="en-US" altLang="zh-CN" dirty="0"/>
              <a:t> of the input, but is exponential in the </a:t>
            </a:r>
            <a:r>
              <a:rPr lang="en-US" altLang="zh-CN" b="1" i="1" dirty="0">
                <a:solidFill>
                  <a:srgbClr val="C00000"/>
                </a:solidFill>
              </a:rPr>
              <a:t>length</a:t>
            </a:r>
            <a:r>
              <a:rPr lang="en-US" altLang="zh-CN" b="1" dirty="0">
                <a:solidFill>
                  <a:srgbClr val="C00000"/>
                </a:solidFill>
              </a:rPr>
              <a:t> of the input</a:t>
            </a:r>
            <a:r>
              <a:rPr lang="en-US" altLang="zh-CN" dirty="0"/>
              <a:t> – the number of bits </a:t>
            </a:r>
            <a:r>
              <a:rPr lang="en-US" altLang="zh-CN" dirty="0" smtClean="0"/>
              <a:t>required </a:t>
            </a:r>
            <a:r>
              <a:rPr lang="en-US" altLang="zh-CN" dirty="0"/>
              <a:t>to represent it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Integer-valued Problems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algorithmic </a:t>
            </a:r>
            <a:r>
              <a:rPr lang="en-US" altLang="zh-CN" dirty="0"/>
              <a:t>problems whose inputs can be viewed </a:t>
            </a:r>
            <a:r>
              <a:rPr lang="en-US" altLang="zh-CN" dirty="0" smtClean="0"/>
              <a:t>as a </a:t>
            </a:r>
            <a:r>
              <a:rPr lang="en-US" altLang="zh-CN" dirty="0"/>
              <a:t>collection of </a:t>
            </a:r>
            <a:r>
              <a:rPr lang="en-US" altLang="zh-CN" dirty="0" smtClean="0"/>
              <a:t>integers. In </a:t>
            </a:r>
            <a:r>
              <a:rPr lang="en-US" altLang="zh-CN" dirty="0"/>
              <a:t>what follows we fix the coding of inputs to words over </a:t>
            </a:r>
            <a:r>
              <a:rPr lang="en-US" altLang="zh-CN" i="1" dirty="0" smtClean="0"/>
              <a:t>{0, </a:t>
            </a:r>
            <a:r>
              <a:rPr lang="en-US" altLang="zh-CN" dirty="0"/>
              <a:t>1, #},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267" y="4717788"/>
            <a:ext cx="8489242" cy="11821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2178" y="5001099"/>
            <a:ext cx="28274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i="0" dirty="0" smtClean="0">
                <a:solidFill>
                  <a:srgbClr val="C00000"/>
                </a:solidFill>
                <a:latin typeface="+mj-lt"/>
              </a:rPr>
              <a:t>|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x|:the length of the input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530" y="5899964"/>
            <a:ext cx="5238750" cy="4095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17469" y="6275608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C00000"/>
                </a:solidFill>
              </a:rPr>
              <a:t>Max numeric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0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Pseudo-polynomial time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3054"/>
            <a:ext cx="10515600" cy="349648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32929" y="6127234"/>
            <a:ext cx="4775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hlinkClick r:id="rId3"/>
              </a:rPr>
              <a:t>https://en.wikipedia.org/wiki/Pseudo-polynomial_time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6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Pseudo-polynomial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849533" cy="41574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An </a:t>
            </a:r>
            <a:r>
              <a:rPr lang="en-US" altLang="zh-CN" dirty="0">
                <a:hlinkClick r:id="rId2" tooltip="NP-complete"/>
              </a:rPr>
              <a:t>NP-complete</a:t>
            </a:r>
            <a:r>
              <a:rPr lang="en-US" altLang="zh-CN" dirty="0"/>
              <a:t> problem with known pseudo-polynomial time algorithms is called </a:t>
            </a:r>
            <a:r>
              <a:rPr lang="en-US" altLang="zh-CN" dirty="0">
                <a:hlinkClick r:id="rId3" tooltip="Weakly NP-complete"/>
              </a:rPr>
              <a:t>weakly NP-complete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u="sng" dirty="0">
                <a:hlinkClick r:id="rId4" tooltip="0-1 Knapsack problem"/>
              </a:rPr>
              <a:t>0-1 Knapsack problem</a:t>
            </a:r>
            <a:r>
              <a:rPr lang="en-US" altLang="zh-CN" dirty="0"/>
              <a:t> </a:t>
            </a:r>
            <a:r>
              <a:rPr lang="en-US" altLang="zh-CN" dirty="0" smtClean="0"/>
              <a:t>is weakly NP-complete</a:t>
            </a:r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be solved by a </a:t>
            </a:r>
            <a:r>
              <a:rPr lang="en-US" altLang="zh-CN" dirty="0" smtClean="0">
                <a:hlinkClick r:id="rId5" tooltip="Dynamic programming"/>
              </a:rPr>
              <a:t>dynamic programming</a:t>
            </a:r>
            <a:r>
              <a:rPr lang="en-US" altLang="zh-CN" dirty="0"/>
              <a:t> </a:t>
            </a:r>
            <a:r>
              <a:rPr lang="en-US" altLang="zh-CN" dirty="0" smtClean="0"/>
              <a:t> algorithm 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An</a:t>
            </a:r>
            <a:r>
              <a:rPr lang="en-US" altLang="zh-CN" dirty="0"/>
              <a:t> </a:t>
            </a:r>
            <a:r>
              <a:rPr lang="en-US" altLang="zh-CN" dirty="0">
                <a:hlinkClick r:id="rId2" tooltip="NP-complete"/>
              </a:rPr>
              <a:t>NP-complete</a:t>
            </a:r>
            <a:r>
              <a:rPr lang="en-US" altLang="zh-CN" dirty="0"/>
              <a:t> problem is called </a:t>
            </a:r>
            <a:r>
              <a:rPr lang="en-US" altLang="zh-CN" dirty="0">
                <a:hlinkClick r:id="rId6" tooltip="Strongly NP-complete"/>
              </a:rPr>
              <a:t>strongly NP-complete</a:t>
            </a:r>
            <a:r>
              <a:rPr lang="en-US" altLang="zh-CN" dirty="0"/>
              <a:t> if it is proven that it cannot be solved by a pseudo-polynomial time algorithm unless </a:t>
            </a:r>
            <a:r>
              <a:rPr lang="en-US" altLang="zh-CN" dirty="0">
                <a:hlinkClick r:id="rId7" tooltip="P=NP"/>
              </a:rPr>
              <a:t>P=NP</a:t>
            </a:r>
            <a:r>
              <a:rPr lang="en-US" altLang="zh-CN" dirty="0"/>
              <a:t>. </a:t>
            </a:r>
            <a:endParaRPr lang="en-US" altLang="zh-CN" dirty="0" smtClean="0"/>
          </a:p>
          <a:p>
            <a:pPr lvl="1"/>
            <a:r>
              <a:rPr lang="en-US" altLang="zh-CN" u="sng" dirty="0">
                <a:hlinkClick r:id="rId8" tooltip="Bin packing"/>
              </a:rPr>
              <a:t>bin packing</a:t>
            </a:r>
            <a:r>
              <a:rPr lang="en-US" altLang="zh-CN" dirty="0"/>
              <a:t> is strongly NP-complete </a:t>
            </a:r>
            <a:endParaRPr lang="zh-CN" altLang="en-US" dirty="0"/>
          </a:p>
        </p:txBody>
      </p:sp>
      <p:pic>
        <p:nvPicPr>
          <p:cNvPr id="2050" name="Picture 2" descr="Bin packing problem 的图像结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58" y="3904368"/>
            <a:ext cx="2317956" cy="21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0-1 Knapsack problem  的图像结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864" y="1690688"/>
            <a:ext cx="2381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09602" y="5983111"/>
            <a:ext cx="4775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hlinkClick r:id="rId11"/>
              </a:rPr>
              <a:t>https://en.wikipedia.org/wiki/Pseudo-polynomial_time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09602" y="6528703"/>
            <a:ext cx="4793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hlinkClick r:id="rId12"/>
              </a:rPr>
              <a:t>https://en.wikipedia.org/wiki/Strong_NP-completeness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09602" y="6255907"/>
            <a:ext cx="476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hlinkClick r:id="rId13"/>
              </a:rPr>
              <a:t>https://en.wikipedia.org/wiki/Weak_NP-completeness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4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247</Words>
  <Application>Microsoft Office PowerPoint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Cambria Math</vt:lpstr>
      <vt:lpstr>Office 主题</vt:lpstr>
      <vt:lpstr>4-9问题的形式化描述</vt:lpstr>
      <vt:lpstr>PowerPoint 演示文稿</vt:lpstr>
      <vt:lpstr>PowerPoint 演示文稿</vt:lpstr>
      <vt:lpstr>PowerPoint 演示文稿</vt:lpstr>
      <vt:lpstr>Pseudo-polynomial time</vt:lpstr>
      <vt:lpstr>Pseudo-polynomial time</vt:lpstr>
      <vt:lpstr>Pseudo-polynomial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4-9问题的形式化描述</dc:title>
  <dc:creator>jun ma</dc:creator>
  <cp:lastModifiedBy>jun ma</cp:lastModifiedBy>
  <cp:revision>20</cp:revision>
  <dcterms:created xsi:type="dcterms:W3CDTF">2017-04-26T02:15:34Z</dcterms:created>
  <dcterms:modified xsi:type="dcterms:W3CDTF">2017-04-26T08:29:21Z</dcterms:modified>
</cp:coreProperties>
</file>