
<file path=[Content_Types].xml><?xml version="1.0" encoding="utf-8"?>
<Types xmlns="http://schemas.openxmlformats.org/package/2006/content-types">
  <Default Extension="png" ContentType="image/png"/>
  <Default Extension="tmp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</p:sldMasterIdLst>
  <p:notesMasterIdLst>
    <p:notesMasterId r:id="rId25"/>
  </p:notesMasterIdLst>
  <p:sldIdLst>
    <p:sldId id="256" r:id="rId2"/>
    <p:sldId id="274" r:id="rId3"/>
    <p:sldId id="275" r:id="rId4"/>
    <p:sldId id="276" r:id="rId5"/>
    <p:sldId id="278" r:id="rId6"/>
    <p:sldId id="277" r:id="rId7"/>
    <p:sldId id="294" r:id="rId8"/>
    <p:sldId id="296" r:id="rId9"/>
    <p:sldId id="279" r:id="rId10"/>
    <p:sldId id="301" r:id="rId11"/>
    <p:sldId id="280" r:id="rId12"/>
    <p:sldId id="303" r:id="rId13"/>
    <p:sldId id="304" r:id="rId14"/>
    <p:sldId id="305" r:id="rId15"/>
    <p:sldId id="281" r:id="rId16"/>
    <p:sldId id="307" r:id="rId17"/>
    <p:sldId id="282" r:id="rId18"/>
    <p:sldId id="309" r:id="rId19"/>
    <p:sldId id="289" r:id="rId20"/>
    <p:sldId id="292" r:id="rId21"/>
    <p:sldId id="290" r:id="rId22"/>
    <p:sldId id="310" r:id="rId23"/>
    <p:sldId id="299" r:id="rId24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070" autoAdjust="0"/>
  </p:normalViewPr>
  <p:slideViewPr>
    <p:cSldViewPr>
      <p:cViewPr varScale="1">
        <p:scale>
          <a:sx n="72" d="100"/>
          <a:sy n="72" d="100"/>
        </p:scale>
        <p:origin x="666" y="7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6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Rot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noProof="0" smtClean="0"/>
              <a:t>Click to edit Master text styles</a:t>
            </a:r>
          </a:p>
          <a:p>
            <a:pPr lvl="1"/>
            <a:r>
              <a:rPr lang="zh-CN" altLang="zh-CN" noProof="0" smtClean="0"/>
              <a:t>Second level</a:t>
            </a:r>
          </a:p>
          <a:p>
            <a:pPr lvl="2"/>
            <a:r>
              <a:rPr lang="zh-CN" altLang="zh-CN" noProof="0" smtClean="0"/>
              <a:t>Third level</a:t>
            </a:r>
          </a:p>
          <a:p>
            <a:pPr lvl="3"/>
            <a:r>
              <a:rPr lang="zh-CN" altLang="zh-CN" noProof="0" smtClean="0"/>
              <a:t>Fourth level</a:t>
            </a:r>
          </a:p>
          <a:p>
            <a:pPr lvl="4"/>
            <a:r>
              <a:rPr lang="zh-CN" altLang="zh-CN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C3B10C1D-81C7-4E98-8B43-7FE75B530F7C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43815994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/>
              <a:t>关键操作的次数可以表征算法的时间开销。</a:t>
            </a:r>
            <a:endParaRPr lang="en-US" altLang="zh-CN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计数是有规律的，有计数方法</a:t>
            </a:r>
            <a:endParaRPr lang="en-US" altLang="zh-CN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/>
          </a:p>
          <a:p>
            <a:r>
              <a:rPr lang="zh-CN" altLang="en-US" dirty="0" smtClean="0"/>
              <a:t>关键操作次数必定和数据规模相关，数据性质有时会影响关键操作的次数；</a:t>
            </a:r>
            <a:endParaRPr lang="en-US" altLang="zh-CN" dirty="0" smtClean="0"/>
          </a:p>
        </p:txBody>
      </p:sp>
      <p:sp>
        <p:nvSpPr>
          <p:cNvPr id="717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B6CDFB8-E520-49B6-B45B-87D53B51F607}" type="slidenum">
              <a:rPr lang="zh-CN" altLang="zh-CN" smtClean="0"/>
              <a:pPr/>
              <a:t>2</a:t>
            </a:fld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40205283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等价类</a:t>
            </a:r>
            <a:r>
              <a:rPr lang="en-US" altLang="zh-CN" dirty="0" smtClean="0"/>
              <a:t>=》</a:t>
            </a:r>
            <a:r>
              <a:rPr lang="zh-CN" altLang="en-US" dirty="0" smtClean="0"/>
              <a:t>加法原则</a:t>
            </a:r>
            <a:r>
              <a:rPr lang="en-US" altLang="zh-CN" dirty="0" smtClean="0"/>
              <a:t>=》</a:t>
            </a:r>
            <a:r>
              <a:rPr lang="zh-CN" altLang="en-US" dirty="0" smtClean="0"/>
              <a:t>乘法原则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B10C1D-81C7-4E98-8B43-7FE75B530F7C}" type="slidenum">
              <a:rPr lang="zh-CN" altLang="zh-CN" smtClean="0"/>
              <a:pPr>
                <a:defRPr/>
              </a:pPr>
              <a:t>15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6562291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对称性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B10C1D-81C7-4E98-8B43-7FE75B530F7C}" type="slidenum">
              <a:rPr lang="zh-CN" altLang="zh-CN" smtClean="0"/>
              <a:pPr>
                <a:defRPr/>
              </a:pPr>
              <a:t>16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0248584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2662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，根据对称性，考虑</a:t>
            </a:r>
            <a:r>
              <a:rPr lang="en-US" altLang="zh-CN" dirty="0" smtClean="0"/>
              <a:t>3</a:t>
            </a:r>
            <a:r>
              <a:rPr lang="zh-CN" altLang="en-US" dirty="0" smtClean="0"/>
              <a:t>红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，所有</a:t>
            </a:r>
            <a:r>
              <a:rPr lang="en-US" altLang="zh-CN" dirty="0" smtClean="0"/>
              <a:t>list</a:t>
            </a:r>
            <a:r>
              <a:rPr lang="zh-CN" altLang="en-US" dirty="0" smtClean="0"/>
              <a:t>有</a:t>
            </a:r>
            <a:r>
              <a:rPr lang="en-US" altLang="zh-CN" dirty="0" smtClean="0"/>
              <a:t>5</a:t>
            </a:r>
            <a:r>
              <a:rPr lang="zh-CN" altLang="en-US" dirty="0" smtClean="0"/>
              <a:t>！</a:t>
            </a:r>
            <a:r>
              <a:rPr lang="en-US" altLang="zh-CN" dirty="0" smtClean="0"/>
              <a:t>=120</a:t>
            </a:r>
            <a:r>
              <a:rPr lang="zh-CN" altLang="en-US" dirty="0" smtClean="0"/>
              <a:t>种，全集元素个数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，定义等价关系：</a:t>
            </a:r>
            <a:r>
              <a:rPr lang="en-US" altLang="zh-CN" dirty="0" smtClean="0"/>
              <a:t>list</a:t>
            </a:r>
            <a:r>
              <a:rPr lang="zh-CN" altLang="en-US" dirty="0" smtClean="0"/>
              <a:t>中，同红元素（等同同兰）置换可转换的</a:t>
            </a:r>
            <a:r>
              <a:rPr lang="en-US" altLang="zh-CN" dirty="0" smtClean="0"/>
              <a:t>list</a:t>
            </a:r>
            <a:r>
              <a:rPr lang="zh-CN" altLang="en-US" dirty="0" smtClean="0"/>
              <a:t>等价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，等价类元素个数是</a:t>
            </a:r>
            <a:r>
              <a:rPr lang="en-US" altLang="zh-CN" dirty="0" smtClean="0"/>
              <a:t>3</a:t>
            </a:r>
            <a:r>
              <a:rPr lang="zh-CN" altLang="en-US" dirty="0" smtClean="0"/>
              <a:t>！*</a:t>
            </a:r>
            <a:r>
              <a:rPr lang="en-US" altLang="zh-CN" dirty="0" smtClean="0"/>
              <a:t>2</a:t>
            </a:r>
            <a:r>
              <a:rPr lang="zh-CN" altLang="en-US" dirty="0" smtClean="0"/>
              <a:t>！</a:t>
            </a:r>
            <a:r>
              <a:rPr lang="en-US" altLang="zh-CN" dirty="0" smtClean="0"/>
              <a:t>=12</a:t>
            </a:r>
          </a:p>
          <a:p>
            <a:r>
              <a:rPr lang="en-US" altLang="zh-CN" dirty="0" smtClean="0"/>
              <a:t>5</a:t>
            </a:r>
            <a:r>
              <a:rPr lang="zh-CN" altLang="en-US" dirty="0" smtClean="0"/>
              <a:t>，商集个数为</a:t>
            </a:r>
            <a:r>
              <a:rPr lang="en-US" altLang="zh-CN" dirty="0" smtClean="0"/>
              <a:t>10</a:t>
            </a:r>
            <a:r>
              <a:rPr lang="zh-CN" altLang="en-US" dirty="0" smtClean="0"/>
              <a:t>个，</a:t>
            </a:r>
            <a:r>
              <a:rPr lang="en-US" altLang="zh-CN" dirty="0" smtClean="0"/>
              <a:t>3</a:t>
            </a:r>
            <a:r>
              <a:rPr lang="zh-CN" altLang="en-US" dirty="0" smtClean="0"/>
              <a:t>红着色方案为</a:t>
            </a:r>
            <a:r>
              <a:rPr lang="en-US" altLang="zh-CN" dirty="0" smtClean="0"/>
              <a:t>10</a:t>
            </a:r>
            <a:r>
              <a:rPr lang="zh-CN" altLang="en-US" dirty="0" smtClean="0"/>
              <a:t>种；</a:t>
            </a:r>
            <a:endParaRPr lang="en-US" altLang="zh-CN" dirty="0" smtClean="0"/>
          </a:p>
          <a:p>
            <a:r>
              <a:rPr lang="en-US" altLang="zh-CN" dirty="0" smtClean="0"/>
              <a:t>6</a:t>
            </a:r>
            <a:r>
              <a:rPr lang="zh-CN" altLang="en-US" dirty="0" smtClean="0"/>
              <a:t>，总方案为</a:t>
            </a:r>
            <a:r>
              <a:rPr lang="en-US" altLang="zh-CN" dirty="0" smtClean="0"/>
              <a:t>20</a:t>
            </a:r>
            <a:r>
              <a:rPr lang="zh-CN" altLang="en-US" dirty="0" smtClean="0"/>
              <a:t>种。</a:t>
            </a:r>
            <a:endParaRPr lang="en-US" altLang="zh-CN" dirty="0" smtClean="0"/>
          </a:p>
        </p:txBody>
      </p:sp>
      <p:sp>
        <p:nvSpPr>
          <p:cNvPr id="2662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A868095-060D-4C79-82D3-EC518818A534}" type="slidenum">
              <a:rPr lang="zh-CN" altLang="zh-CN" smtClean="0"/>
              <a:pPr/>
              <a:t>17</a:t>
            </a:fld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7997458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每放置一本书，可以将该书理解为一个隔板，增加了一层书架。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如果</a:t>
            </a:r>
            <a:r>
              <a:rPr lang="zh-CN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将书和隔板看做</a:t>
            </a:r>
            <a:r>
              <a:rPr lang="zh-CN" altLang="en-US" dirty="0" smtClean="0">
                <a:solidFill>
                  <a:srgbClr val="FF0000"/>
                </a:solidFill>
              </a:rPr>
              <a:t>一个对象，问题就转换为从</a:t>
            </a:r>
            <a:r>
              <a:rPr lang="en-US" altLang="zh-CN" dirty="0" smtClean="0">
                <a:solidFill>
                  <a:srgbClr val="FF0000"/>
                </a:solidFill>
              </a:rPr>
              <a:t>n</a:t>
            </a:r>
            <a:r>
              <a:rPr lang="en-US" altLang="zh-CN" dirty="0" smtClean="0">
                <a:solidFill>
                  <a:srgbClr val="FF0000"/>
                </a:solidFill>
              </a:rPr>
              <a:t>(</a:t>
            </a:r>
            <a:r>
              <a:rPr lang="zh-CN" altLang="en-US" dirty="0" smtClean="0">
                <a:solidFill>
                  <a:srgbClr val="FF0000"/>
                </a:solidFill>
              </a:rPr>
              <a:t>隔板）</a:t>
            </a:r>
            <a:r>
              <a:rPr lang="en-US" altLang="zh-CN" dirty="0" smtClean="0">
                <a:solidFill>
                  <a:srgbClr val="FF0000"/>
                </a:solidFill>
              </a:rPr>
              <a:t>+k-1</a:t>
            </a:r>
            <a:r>
              <a:rPr lang="zh-CN" altLang="en-US" dirty="0" smtClean="0">
                <a:solidFill>
                  <a:srgbClr val="FF0000"/>
                </a:solidFill>
              </a:rPr>
              <a:t>（书）</a:t>
            </a:r>
            <a:r>
              <a:rPr lang="zh-CN" altLang="en-US" dirty="0" smtClean="0">
                <a:solidFill>
                  <a:srgbClr val="FF0000"/>
                </a:solidFill>
              </a:rPr>
              <a:t>个元素中，取</a:t>
            </a:r>
            <a:r>
              <a:rPr lang="en-US" altLang="zh-CN" dirty="0" smtClean="0">
                <a:solidFill>
                  <a:srgbClr val="FF0000"/>
                </a:solidFill>
              </a:rPr>
              <a:t>k</a:t>
            </a:r>
            <a:r>
              <a:rPr lang="zh-CN" altLang="en-US" dirty="0" smtClean="0">
                <a:solidFill>
                  <a:srgbClr val="FF0000"/>
                </a:solidFill>
              </a:rPr>
              <a:t>个元素的方法数。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B10C1D-81C7-4E98-8B43-7FE75B530F7C}" type="slidenum">
              <a:rPr lang="zh-CN" altLang="zh-CN" smtClean="0"/>
              <a:pPr>
                <a:defRPr/>
              </a:pPr>
              <a:t>19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7987829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 smtClean="0"/>
              <a:t>n-1</a:t>
            </a:r>
            <a:r>
              <a:rPr lang="zh-CN" altLang="en-US" dirty="0" smtClean="0"/>
              <a:t>个格挡和</a:t>
            </a:r>
            <a:r>
              <a:rPr lang="en-US" altLang="zh-CN" dirty="0" smtClean="0"/>
              <a:t>k</a:t>
            </a:r>
            <a:r>
              <a:rPr lang="zh-CN" altLang="en-US" dirty="0" smtClean="0"/>
              <a:t>本不同的书进行排列，总排列数是（</a:t>
            </a:r>
            <a:r>
              <a:rPr lang="en-US" altLang="zh-CN" dirty="0" smtClean="0"/>
              <a:t>n-1+k</a:t>
            </a:r>
            <a:r>
              <a:rPr lang="zh-CN" altLang="en-US" dirty="0" smtClean="0"/>
              <a:t>）</a:t>
            </a:r>
            <a:r>
              <a:rPr lang="zh-CN" altLang="en-US" dirty="0" smtClean="0"/>
              <a:t>！</a:t>
            </a:r>
            <a:endParaRPr lang="en-US" altLang="zh-CN" dirty="0" smtClean="0"/>
          </a:p>
          <a:p>
            <a:r>
              <a:rPr lang="zh-CN" altLang="en-US" dirty="0" smtClean="0"/>
              <a:t>在</a:t>
            </a:r>
            <a:r>
              <a:rPr lang="en-US" altLang="zh-CN" dirty="0" smtClean="0"/>
              <a:t>(n-1+k)!</a:t>
            </a:r>
            <a:r>
              <a:rPr lang="zh-CN" altLang="en-US" dirty="0" smtClean="0"/>
              <a:t>个排列构成的集合中，定义等价关系为：仅仅是格挡的置换而导致的不同排列</a:t>
            </a:r>
            <a:r>
              <a:rPr lang="en-US" altLang="zh-CN" dirty="0" smtClean="0"/>
              <a:t>(list)</a:t>
            </a:r>
            <a:r>
              <a:rPr lang="zh-CN" altLang="en-US" dirty="0" smtClean="0"/>
              <a:t>是等价的（实际上，确实可以忽略格挡的不同）。则</a:t>
            </a:r>
            <a:r>
              <a:rPr lang="zh-CN" altLang="en-US" dirty="0" smtClean="0"/>
              <a:t>等价类元素个数就是（</a:t>
            </a:r>
            <a:r>
              <a:rPr lang="en-US" altLang="zh-CN" dirty="0" smtClean="0"/>
              <a:t>n-1</a:t>
            </a:r>
            <a:r>
              <a:rPr lang="zh-CN" altLang="en-US" dirty="0" smtClean="0"/>
              <a:t>）</a:t>
            </a:r>
            <a:r>
              <a:rPr lang="en-US" altLang="zh-CN" dirty="0" smtClean="0"/>
              <a:t>!,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商集</a:t>
            </a:r>
            <a:r>
              <a:rPr lang="zh-CN" altLang="en-US" dirty="0" smtClean="0"/>
              <a:t>个数</a:t>
            </a:r>
            <a:r>
              <a:rPr lang="zh-CN" altLang="en-US" dirty="0" smtClean="0"/>
              <a:t>就是上述结果。</a:t>
            </a:r>
          </a:p>
        </p:txBody>
      </p:sp>
      <p:sp>
        <p:nvSpPr>
          <p:cNvPr id="3174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70955EB-8AA5-4CAF-B64E-D6796E3A6B88}" type="slidenum">
              <a:rPr lang="zh-CN" altLang="zh-CN" smtClean="0"/>
              <a:pPr/>
              <a:t>20</a:t>
            </a:fld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0338711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379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/>
              <a:t>直观解释：</a:t>
            </a:r>
            <a:r>
              <a:rPr lang="en-US" altLang="zh-CN" dirty="0" smtClean="0"/>
              <a:t>n</a:t>
            </a:r>
            <a:r>
              <a:rPr lang="zh-CN" altLang="en-US" dirty="0" smtClean="0"/>
              <a:t>集合变大了，增加了</a:t>
            </a:r>
            <a:r>
              <a:rPr lang="en-US" altLang="zh-CN" dirty="0" smtClean="0"/>
              <a:t>k-1</a:t>
            </a:r>
            <a:r>
              <a:rPr lang="zh-CN" altLang="en-US" dirty="0" smtClean="0"/>
              <a:t>个元素（被减去</a:t>
            </a:r>
            <a:r>
              <a:rPr lang="en-US" altLang="zh-CN" dirty="0" smtClean="0"/>
              <a:t>1</a:t>
            </a:r>
            <a:r>
              <a:rPr lang="zh-CN" altLang="en-US" dirty="0" smtClean="0"/>
              <a:t>是因为重复元素已经存在）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其实</a:t>
            </a:r>
            <a:r>
              <a:rPr lang="zh-CN" altLang="en-US" dirty="0" smtClean="0"/>
              <a:t>就是书架问题的变化：</a:t>
            </a:r>
            <a:r>
              <a:rPr lang="en-US" altLang="zh-CN" dirty="0" smtClean="0"/>
              <a:t>K</a:t>
            </a:r>
            <a:r>
              <a:rPr lang="zh-CN" altLang="en-US" dirty="0" smtClean="0"/>
              <a:t>本书都是一样的</a:t>
            </a:r>
            <a:r>
              <a:rPr lang="zh-CN" altLang="en-US" dirty="0" smtClean="0"/>
              <a:t>。因此建立等价关系，然后确定等价类是</a:t>
            </a:r>
            <a:r>
              <a:rPr lang="en-US" altLang="zh-CN" dirty="0" smtClean="0"/>
              <a:t>K</a:t>
            </a:r>
            <a:r>
              <a:rPr lang="zh-CN" altLang="en-US" dirty="0" smtClean="0"/>
              <a:t>！，然后利用乘法原则进行相除，得到结论；</a:t>
            </a:r>
            <a:endParaRPr lang="en-US" altLang="zh-CN" dirty="0" smtClean="0"/>
          </a:p>
          <a:p>
            <a:r>
              <a:rPr lang="zh-CN" altLang="en-US" dirty="0" smtClean="0"/>
              <a:t>将问题归结为：把</a:t>
            </a:r>
            <a:r>
              <a:rPr lang="en-US" altLang="zh-CN" dirty="0" smtClean="0"/>
              <a:t>k</a:t>
            </a:r>
            <a:r>
              <a:rPr lang="zh-CN" altLang="en-US" dirty="0" smtClean="0"/>
              <a:t>个相同的对象分给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个人，把</a:t>
            </a:r>
            <a:r>
              <a:rPr lang="en-US" altLang="zh-CN" dirty="0" smtClean="0"/>
              <a:t>K</a:t>
            </a:r>
            <a:r>
              <a:rPr lang="zh-CN" altLang="en-US" dirty="0" smtClean="0"/>
              <a:t>本相同的书放到</a:t>
            </a:r>
            <a:r>
              <a:rPr lang="en-US" altLang="zh-CN" dirty="0" smtClean="0"/>
              <a:t>n</a:t>
            </a:r>
            <a:r>
              <a:rPr lang="zh-CN" altLang="en-US" dirty="0" smtClean="0"/>
              <a:t>层的书架上：从</a:t>
            </a:r>
            <a:r>
              <a:rPr lang="en-US" altLang="zh-CN" dirty="0" smtClean="0"/>
              <a:t>{1,2,3}</a:t>
            </a:r>
            <a:r>
              <a:rPr lang="zh-CN" altLang="en-US" dirty="0" smtClean="0"/>
              <a:t>中找</a:t>
            </a:r>
            <a:r>
              <a:rPr lang="en-US" altLang="zh-CN" dirty="0" smtClean="0"/>
              <a:t>2</a:t>
            </a:r>
            <a:r>
              <a:rPr lang="zh-CN" altLang="en-US" dirty="0" smtClean="0"/>
              <a:t>元素</a:t>
            </a:r>
            <a:r>
              <a:rPr lang="en-US" altLang="zh-CN" dirty="0" smtClean="0"/>
              <a:t>multisets</a:t>
            </a:r>
            <a:r>
              <a:rPr lang="zh-CN" altLang="en-US" dirty="0" smtClean="0"/>
              <a:t>的方法：</a:t>
            </a:r>
            <a:r>
              <a:rPr lang="en-US" altLang="zh-CN" dirty="0" smtClean="0"/>
              <a:t>3</a:t>
            </a:r>
            <a:r>
              <a:rPr lang="zh-CN" altLang="en-US" dirty="0" smtClean="0"/>
              <a:t>重复出现两次，等价为给</a:t>
            </a:r>
            <a:r>
              <a:rPr lang="en-US" altLang="zh-CN" dirty="0" smtClean="0"/>
              <a:t>3</a:t>
            </a:r>
            <a:r>
              <a:rPr lang="zh-CN" altLang="en-US" dirty="0" smtClean="0"/>
              <a:t>分配两个对象。从</a:t>
            </a:r>
            <a:r>
              <a:rPr lang="en-US" altLang="zh-CN" dirty="0" smtClean="0"/>
              <a:t>{1,2</a:t>
            </a:r>
            <a:r>
              <a:rPr lang="zh-CN" altLang="en-US" dirty="0" smtClean="0"/>
              <a:t>，。。。，</a:t>
            </a:r>
            <a:r>
              <a:rPr lang="en-US" altLang="zh-CN" dirty="0" smtClean="0"/>
              <a:t>n}</a:t>
            </a:r>
            <a:r>
              <a:rPr lang="zh-CN" altLang="en-US" dirty="0" smtClean="0"/>
              <a:t>中找</a:t>
            </a:r>
            <a:r>
              <a:rPr lang="en-US" altLang="zh-CN" dirty="0" smtClean="0"/>
              <a:t>k</a:t>
            </a:r>
            <a:r>
              <a:rPr lang="zh-CN" altLang="en-US" dirty="0" smtClean="0"/>
              <a:t>元素重复集的方法：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出现一次，等价为给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分配一个元素，</a:t>
            </a:r>
            <a:r>
              <a:rPr lang="en-US" altLang="zh-CN" dirty="0" smtClean="0"/>
              <a:t>j</a:t>
            </a:r>
            <a:r>
              <a:rPr lang="zh-CN" altLang="en-US" dirty="0" smtClean="0"/>
              <a:t>重复出现</a:t>
            </a:r>
            <a:r>
              <a:rPr lang="en-US" altLang="zh-CN" dirty="0" smtClean="0"/>
              <a:t>m</a:t>
            </a:r>
            <a:r>
              <a:rPr lang="zh-CN" altLang="en-US" dirty="0" smtClean="0"/>
              <a:t>次，等价为给</a:t>
            </a:r>
            <a:r>
              <a:rPr lang="en-US" altLang="zh-CN" dirty="0" smtClean="0"/>
              <a:t>j</a:t>
            </a:r>
            <a:r>
              <a:rPr lang="zh-CN" altLang="en-US" dirty="0" smtClean="0"/>
              <a:t>分配</a:t>
            </a:r>
            <a:r>
              <a:rPr lang="en-US" altLang="zh-CN" dirty="0" smtClean="0"/>
              <a:t>m</a:t>
            </a:r>
            <a:r>
              <a:rPr lang="zh-CN" altLang="en-US" dirty="0" smtClean="0"/>
              <a:t>个对象。</a:t>
            </a:r>
          </a:p>
        </p:txBody>
      </p:sp>
      <p:sp>
        <p:nvSpPr>
          <p:cNvPr id="3379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C1E3086-5A4B-449D-891A-A5F194776420}" type="slidenum">
              <a:rPr lang="zh-CN" altLang="zh-CN" smtClean="0"/>
              <a:pPr/>
              <a:t>21</a:t>
            </a:fld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061802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921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/>
              <a:t>定义</a:t>
            </a:r>
            <a:r>
              <a:rPr lang="en-US" altLang="zh-CN" dirty="0" smtClean="0"/>
              <a:t>S</a:t>
            </a:r>
            <a:r>
              <a:rPr lang="zh-CN" altLang="en-US" dirty="0" smtClean="0"/>
              <a:t>是所有比较的集合，将</a:t>
            </a:r>
            <a:r>
              <a:rPr lang="en-US" altLang="zh-CN" dirty="0" smtClean="0"/>
              <a:t>S</a:t>
            </a:r>
            <a:r>
              <a:rPr lang="zh-CN" altLang="en-US" dirty="0" smtClean="0"/>
              <a:t>分为若干个子集的并：</a:t>
            </a:r>
            <a:endParaRPr lang="en-US" altLang="zh-CN" dirty="0" smtClean="0"/>
          </a:p>
          <a:p>
            <a:r>
              <a:rPr lang="zh-CN" altLang="en-US" dirty="0" smtClean="0"/>
              <a:t>对于每个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，定义一个比较的集合</a:t>
            </a:r>
            <a:r>
              <a:rPr lang="en-US" altLang="zh-CN" dirty="0" smtClean="0"/>
              <a:t>Si</a:t>
            </a:r>
          </a:p>
          <a:p>
            <a:endParaRPr lang="zh-CN" altLang="en-US" dirty="0" smtClean="0"/>
          </a:p>
        </p:txBody>
      </p:sp>
      <p:sp>
        <p:nvSpPr>
          <p:cNvPr id="922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793B1FD-7D48-454A-A504-33FED0987333}" type="slidenum">
              <a:rPr lang="zh-CN" altLang="zh-CN" smtClean="0"/>
              <a:pPr/>
              <a:t>3</a:t>
            </a:fld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8496324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数比较的次数，是我们最终要数的。但是这个例子中的“比较的次数”能否折射出一些去除了“比较”之后的规律呢？</a:t>
            </a:r>
            <a:endParaRPr lang="en-US" altLang="zh-CN" dirty="0" smtClean="0"/>
          </a:p>
          <a:p>
            <a:r>
              <a:rPr lang="zh-CN" altLang="en-US" dirty="0" smtClean="0"/>
              <a:t>去除了“比较”之后的结论，往往就是“抽象级别”更高的规律</a:t>
            </a:r>
            <a:endParaRPr lang="en-US" altLang="zh-CN" dirty="0" smtClean="0"/>
          </a:p>
          <a:p>
            <a:r>
              <a:rPr lang="zh-CN" altLang="en-US" dirty="0" smtClean="0"/>
              <a:t>从</a:t>
            </a:r>
            <a:r>
              <a:rPr lang="en-US" altLang="zh-CN" dirty="0" smtClean="0"/>
              <a:t>Si</a:t>
            </a:r>
            <a:r>
              <a:rPr lang="zh-CN" altLang="en-US" dirty="0" smtClean="0"/>
              <a:t>是否能够累加，抽象出一个</a:t>
            </a:r>
            <a:r>
              <a:rPr lang="en-US" altLang="zh-CN" dirty="0" smtClean="0"/>
              <a:t>partition</a:t>
            </a:r>
            <a:r>
              <a:rPr lang="zh-CN" altLang="en-US" dirty="0" smtClean="0"/>
              <a:t>条件下更为一般的</a:t>
            </a:r>
            <a:r>
              <a:rPr lang="en-US" altLang="zh-CN" dirty="0" smtClean="0"/>
              <a:t>principle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B10C1D-81C7-4E98-8B43-7FE75B530F7C}" type="slidenum">
              <a:rPr lang="zh-CN" altLang="zh-CN" smtClean="0"/>
              <a:pPr>
                <a:defRPr/>
              </a:pPr>
              <a:t>4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5514958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We multiplied because</a:t>
            </a:r>
            <a:r>
              <a:rPr lang="en-US" altLang="zh-CN" baseline="0" dirty="0" smtClean="0"/>
              <a:t> multiplication is repeated addition.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B10C1D-81C7-4E98-8B43-7FE75B530F7C}" type="slidenum">
              <a:rPr lang="zh-CN" altLang="zh-CN" smtClean="0"/>
              <a:pPr>
                <a:defRPr/>
              </a:pPr>
              <a:t>6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6605942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N(n+1)/2-1</a:t>
            </a:r>
          </a:p>
          <a:p>
            <a:r>
              <a:rPr lang="en-US" altLang="zh-CN" dirty="0" smtClean="0"/>
              <a:t>N</a:t>
            </a:r>
            <a:r>
              <a:rPr lang="en-US" altLang="zh-CN" dirty="0" smtClean="0"/>
              <a:t>+(n-1)+(n-2)+…+2=(n+(n-1)+(n-2)+…+2+1)-1:  j</a:t>
            </a:r>
            <a:r>
              <a:rPr lang="zh-CN" altLang="en-US" dirty="0" smtClean="0"/>
              <a:t>不可能等于</a:t>
            </a:r>
            <a:r>
              <a:rPr lang="en-US" altLang="zh-CN" dirty="0" smtClean="0"/>
              <a:t>n</a:t>
            </a:r>
            <a:r>
              <a:rPr lang="zh-CN" altLang="en-US" dirty="0" smtClean="0"/>
              <a:t>，当</a:t>
            </a:r>
            <a:r>
              <a:rPr lang="en-US" altLang="zh-CN" dirty="0" smtClean="0"/>
              <a:t>j=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等于</a:t>
            </a:r>
            <a:r>
              <a:rPr lang="en-US" altLang="zh-CN" dirty="0" smtClean="0"/>
              <a:t>n</a:t>
            </a:r>
            <a:r>
              <a:rPr lang="zh-CN" altLang="en-US" dirty="0" smtClean="0"/>
              <a:t>时，最后一个元素必定是最大的</a:t>
            </a:r>
            <a:endParaRPr lang="en-US" altLang="zh-CN" dirty="0" smtClean="0"/>
          </a:p>
          <a:p>
            <a:r>
              <a:rPr lang="zh-CN" altLang="en-US" dirty="0" smtClean="0"/>
              <a:t>排序，统计大跨度（相邻元素成倍增长）频率</a:t>
            </a:r>
            <a:endParaRPr lang="en-US" altLang="zh-CN" dirty="0" smtClean="0"/>
          </a:p>
          <a:p>
            <a:r>
              <a:rPr lang="zh-CN" altLang="en-US" dirty="0" smtClean="0"/>
              <a:t>乘法原则和加法原则的综合使用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B10C1D-81C7-4E98-8B43-7FE75B530F7C}" type="slidenum">
              <a:rPr lang="zh-CN" altLang="zh-CN" smtClean="0"/>
              <a:pPr>
                <a:defRPr/>
              </a:pPr>
              <a:t>7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2611575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741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/>
              <a:t>长度为</a:t>
            </a:r>
            <a:r>
              <a:rPr lang="en-US" altLang="zh-CN" dirty="0" smtClean="0"/>
              <a:t>2</a:t>
            </a:r>
            <a:r>
              <a:rPr lang="zh-CN" altLang="en-US" dirty="0" smtClean="0"/>
              <a:t>的由英文字母开头，数字结尾的所有</a:t>
            </a:r>
            <a:r>
              <a:rPr lang="en-US" altLang="zh-CN" dirty="0" smtClean="0"/>
              <a:t>list</a:t>
            </a:r>
            <a:r>
              <a:rPr lang="zh-CN" altLang="en-US" dirty="0" smtClean="0"/>
              <a:t>，有多少？</a:t>
            </a:r>
            <a:endParaRPr lang="en-US" altLang="zh-CN" dirty="0" smtClean="0"/>
          </a:p>
          <a:p>
            <a:r>
              <a:rPr lang="zh-CN" altLang="en-US" dirty="0" smtClean="0"/>
              <a:t>第一种形式：以</a:t>
            </a:r>
            <a:r>
              <a:rPr lang="en-US" altLang="zh-CN" dirty="0" smtClean="0"/>
              <a:t>a</a:t>
            </a:r>
            <a:r>
              <a:rPr lang="zh-CN" altLang="en-US" dirty="0" smtClean="0"/>
              <a:t>开头的</a:t>
            </a:r>
            <a:r>
              <a:rPr lang="en-US" altLang="zh-CN" dirty="0" smtClean="0"/>
              <a:t>list</a:t>
            </a:r>
            <a:r>
              <a:rPr lang="zh-CN" altLang="en-US" dirty="0" smtClean="0"/>
              <a:t>构成一个集合</a:t>
            </a:r>
            <a:r>
              <a:rPr lang="en-US" altLang="zh-CN" dirty="0" err="1" smtClean="0"/>
              <a:t>sa</a:t>
            </a:r>
            <a:r>
              <a:rPr lang="zh-CN" altLang="en-US" dirty="0" smtClean="0"/>
              <a:t>，依此，有</a:t>
            </a:r>
            <a:r>
              <a:rPr lang="en-US" altLang="zh-CN" dirty="0" err="1" smtClean="0"/>
              <a:t>sz</a:t>
            </a:r>
            <a:r>
              <a:rPr lang="zh-CN" altLang="en-US" dirty="0" smtClean="0"/>
              <a:t>，</a:t>
            </a:r>
            <a:r>
              <a:rPr lang="en-US" altLang="zh-CN" dirty="0" smtClean="0"/>
              <a:t>26</a:t>
            </a:r>
            <a:r>
              <a:rPr lang="zh-CN" altLang="en-US" dirty="0" smtClean="0"/>
              <a:t>个集合（</a:t>
            </a:r>
            <a:r>
              <a:rPr lang="en-US" altLang="zh-CN" dirty="0" smtClean="0"/>
              <a:t>m</a:t>
            </a:r>
            <a:r>
              <a:rPr lang="zh-CN" altLang="en-US" dirty="0" smtClean="0"/>
              <a:t>），每个集合不相交，元素个数为</a:t>
            </a:r>
            <a:r>
              <a:rPr lang="en-US" altLang="zh-CN" dirty="0" smtClean="0"/>
              <a:t>10</a:t>
            </a:r>
            <a:r>
              <a:rPr lang="zh-CN" altLang="en-US" dirty="0" smtClean="0"/>
              <a:t>（</a:t>
            </a:r>
            <a:r>
              <a:rPr lang="en-US" altLang="zh-CN" dirty="0" smtClean="0"/>
              <a:t>n</a:t>
            </a:r>
            <a:r>
              <a:rPr lang="zh-CN" altLang="en-US" dirty="0" smtClean="0"/>
              <a:t>），共有</a:t>
            </a:r>
            <a:r>
              <a:rPr lang="en-US" altLang="zh-CN" dirty="0" err="1" smtClean="0"/>
              <a:t>mn</a:t>
            </a:r>
            <a:r>
              <a:rPr lang="zh-CN" altLang="en-US" dirty="0" smtClean="0"/>
              <a:t>个元素</a:t>
            </a:r>
            <a:endParaRPr lang="en-US" altLang="zh-CN" dirty="0" smtClean="0"/>
          </a:p>
          <a:p>
            <a:r>
              <a:rPr lang="zh-CN" altLang="en-US" dirty="0" smtClean="0"/>
              <a:t>第二种形式：</a:t>
            </a:r>
            <a:r>
              <a:rPr lang="en-US" altLang="zh-CN" dirty="0" smtClean="0"/>
              <a:t>i1</a:t>
            </a:r>
            <a:r>
              <a:rPr lang="zh-CN" altLang="en-US" dirty="0" smtClean="0"/>
              <a:t>和</a:t>
            </a:r>
            <a:r>
              <a:rPr lang="en-US" altLang="zh-CN" dirty="0" smtClean="0"/>
              <a:t>i2</a:t>
            </a:r>
            <a:r>
              <a:rPr lang="zh-CN" altLang="en-US" dirty="0" smtClean="0"/>
              <a:t>是有效的，</a:t>
            </a:r>
            <a:r>
              <a:rPr lang="en-US" altLang="zh-CN" dirty="0" smtClean="0"/>
              <a:t>i1=26</a:t>
            </a:r>
            <a:r>
              <a:rPr lang="zh-CN" altLang="en-US" dirty="0" smtClean="0"/>
              <a:t>，</a:t>
            </a:r>
            <a:r>
              <a:rPr lang="en-US" altLang="zh-CN" dirty="0" smtClean="0"/>
              <a:t>i2</a:t>
            </a:r>
            <a:r>
              <a:rPr lang="zh-CN" altLang="en-US" dirty="0" smtClean="0"/>
              <a:t>等于</a:t>
            </a:r>
            <a:r>
              <a:rPr lang="en-US" altLang="zh-CN" dirty="0" smtClean="0"/>
              <a:t>10</a:t>
            </a:r>
            <a:r>
              <a:rPr lang="zh-CN" altLang="en-US" dirty="0" smtClean="0"/>
              <a:t>，共有</a:t>
            </a:r>
            <a:r>
              <a:rPr lang="en-US" altLang="zh-CN" dirty="0" smtClean="0"/>
              <a:t>i1i2</a:t>
            </a:r>
            <a:r>
              <a:rPr lang="zh-CN" altLang="en-US" dirty="0" smtClean="0"/>
              <a:t>个元素</a:t>
            </a:r>
            <a:endParaRPr lang="en-US" altLang="zh-CN" dirty="0" smtClean="0"/>
          </a:p>
          <a:p>
            <a:endParaRPr lang="en-US" altLang="zh-CN" baseline="0" dirty="0" smtClean="0"/>
          </a:p>
          <a:p>
            <a:r>
              <a:rPr lang="en-US" altLang="zh-CN" baseline="0" dirty="0" smtClean="0"/>
              <a:t>Pay attention</a:t>
            </a:r>
            <a:r>
              <a:rPr lang="zh-CN" altLang="en-US" baseline="0" dirty="0" smtClean="0"/>
              <a:t>：</a:t>
            </a:r>
            <a:endParaRPr lang="en-US" altLang="zh-CN" baseline="0" dirty="0" smtClean="0"/>
          </a:p>
          <a:p>
            <a:r>
              <a:rPr lang="en-US" altLang="zh-CN" baseline="0" dirty="0" smtClean="0"/>
              <a:t>1</a:t>
            </a:r>
            <a:r>
              <a:rPr lang="zh-CN" altLang="en-US" baseline="0" dirty="0" smtClean="0"/>
              <a:t>，第一种形式下，</a:t>
            </a:r>
            <a:r>
              <a:rPr lang="en-US" altLang="zh-CN" baseline="0" dirty="0" err="1" smtClean="0"/>
              <a:t>rmn</a:t>
            </a:r>
            <a:r>
              <a:rPr lang="zh-CN" altLang="en-US" baseline="0" dirty="0" smtClean="0"/>
              <a:t>相乘是什么含义？</a:t>
            </a:r>
            <a:endParaRPr lang="en-US" altLang="zh-CN" baseline="0" dirty="0" smtClean="0"/>
          </a:p>
          <a:p>
            <a:r>
              <a:rPr lang="en-US" altLang="zh-CN" baseline="0" dirty="0" smtClean="0"/>
              <a:t>2</a:t>
            </a:r>
            <a:r>
              <a:rPr lang="zh-CN" altLang="en-US" baseline="0" dirty="0" smtClean="0"/>
              <a:t>，第一种形式下，不相交和</a:t>
            </a:r>
            <a:r>
              <a:rPr lang="en-US" altLang="zh-CN" baseline="0" dirty="0" smtClean="0"/>
              <a:t>Each of size n,</a:t>
            </a:r>
            <a:r>
              <a:rPr lang="zh-CN" altLang="en-US" baseline="0" dirty="0" smtClean="0"/>
              <a:t>需要证明</a:t>
            </a:r>
          </a:p>
        </p:txBody>
      </p:sp>
      <p:sp>
        <p:nvSpPr>
          <p:cNvPr id="1741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854CEDE-8F4E-41C6-BA50-48454904E01B}" type="slidenum">
              <a:rPr lang="zh-CN" altLang="zh-CN" smtClean="0"/>
              <a:pPr/>
              <a:t>8</a:t>
            </a:fld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9614763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945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 smtClean="0"/>
              <a:t>T(</a:t>
            </a:r>
            <a:r>
              <a:rPr lang="en-US" altLang="zh-CN" dirty="0" err="1" smtClean="0"/>
              <a:t>m,n</a:t>
            </a:r>
            <a:r>
              <a:rPr lang="en-US" altLang="zh-CN" dirty="0" smtClean="0"/>
              <a:t>)=n*T(m-1,n)</a:t>
            </a:r>
          </a:p>
          <a:p>
            <a:r>
              <a:rPr lang="en-US" altLang="zh-CN" dirty="0" smtClean="0"/>
              <a:t>…</a:t>
            </a:r>
          </a:p>
          <a:p>
            <a:r>
              <a:rPr lang="en-US" altLang="zh-CN" dirty="0" smtClean="0"/>
              <a:t>T(1,n)=n</a:t>
            </a:r>
          </a:p>
          <a:p>
            <a:r>
              <a:rPr lang="en-US" altLang="zh-CN" dirty="0" smtClean="0"/>
              <a:t>T(</a:t>
            </a:r>
            <a:r>
              <a:rPr lang="en-US" altLang="zh-CN" dirty="0" err="1" smtClean="0"/>
              <a:t>m,n</a:t>
            </a:r>
            <a:r>
              <a:rPr lang="en-US" altLang="zh-CN" dirty="0" smtClean="0"/>
              <a:t>)=n</a:t>
            </a:r>
            <a:r>
              <a:rPr lang="en-US" altLang="zh-CN" baseline="30000" dirty="0" smtClean="0"/>
              <a:t>m</a:t>
            </a:r>
            <a:endParaRPr lang="en-US" altLang="zh-CN" baseline="30000" dirty="0" smtClean="0"/>
          </a:p>
          <a:p>
            <a:r>
              <a:rPr lang="en-US" altLang="zh-CN" dirty="0" smtClean="0"/>
              <a:t>M-&gt;N</a:t>
            </a:r>
            <a:r>
              <a:rPr lang="zh-CN" altLang="en-US" dirty="0" smtClean="0"/>
              <a:t>上的函数个数：确定第一个</a:t>
            </a:r>
            <a:r>
              <a:rPr lang="en-US" altLang="zh-CN" dirty="0" smtClean="0"/>
              <a:t>M</a:t>
            </a:r>
            <a:r>
              <a:rPr lang="zh-CN" altLang="en-US" dirty="0" smtClean="0"/>
              <a:t>中</a:t>
            </a:r>
            <a:r>
              <a:rPr lang="zh-CN" altLang="en-US" dirty="0" smtClean="0"/>
              <a:t>元素时，</a:t>
            </a:r>
            <a:r>
              <a:rPr lang="zh-CN" altLang="en-US" dirty="0" smtClean="0"/>
              <a:t>形成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个集合，每个集合</a:t>
            </a:r>
            <a:r>
              <a:rPr lang="zh-CN" altLang="en-US" dirty="0" smtClean="0"/>
              <a:t>都包含了</a:t>
            </a:r>
            <a:r>
              <a:rPr lang="en-US" altLang="zh-CN" dirty="0" smtClean="0"/>
              <a:t>M-1-</a:t>
            </a:r>
            <a:r>
              <a:rPr lang="en-US" altLang="zh-CN" dirty="0" smtClean="0"/>
              <a:t>&gt;N</a:t>
            </a:r>
            <a:r>
              <a:rPr lang="zh-CN" altLang="en-US" dirty="0" smtClean="0"/>
              <a:t>上</a:t>
            </a:r>
            <a:r>
              <a:rPr lang="zh-CN" altLang="en-US" dirty="0" smtClean="0"/>
              <a:t>的所有函数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1946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5EB1682-2057-4854-9ADF-AA69A3023582}" type="slidenum">
              <a:rPr lang="zh-CN" altLang="zh-CN" smtClean="0"/>
              <a:pPr/>
              <a:t>9</a:t>
            </a:fld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7778579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2150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/>
              <a:t>有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个点的平面上，有多少三角形？</a:t>
            </a:r>
            <a:endParaRPr lang="en-US" altLang="zh-CN" dirty="0" smtClean="0"/>
          </a:p>
          <a:p>
            <a:r>
              <a:rPr lang="zh-CN" altLang="en-US" dirty="0" smtClean="0"/>
              <a:t>长度为</a:t>
            </a:r>
            <a:r>
              <a:rPr lang="en-US" altLang="zh-CN" dirty="0" smtClean="0"/>
              <a:t>3</a:t>
            </a:r>
            <a:r>
              <a:rPr lang="zh-CN" altLang="en-US" dirty="0" smtClean="0"/>
              <a:t>的增长元组有多少</a:t>
            </a:r>
            <a:r>
              <a:rPr lang="en-US" altLang="zh-CN" dirty="0" smtClean="0"/>
              <a:t>?</a:t>
            </a:r>
          </a:p>
          <a:p>
            <a:r>
              <a:rPr lang="en-US" altLang="zh-CN" dirty="0" smtClean="0"/>
              <a:t>C(n,3)</a:t>
            </a:r>
          </a:p>
          <a:p>
            <a:r>
              <a:rPr lang="en-US" altLang="zh-CN" dirty="0" smtClean="0"/>
              <a:t>N</a:t>
            </a:r>
            <a:r>
              <a:rPr lang="zh-CN" altLang="en-US" dirty="0" smtClean="0"/>
              <a:t>个元素集合中的增长</a:t>
            </a:r>
            <a:r>
              <a:rPr lang="en-US" altLang="zh-CN" dirty="0" smtClean="0"/>
              <a:t>3</a:t>
            </a:r>
            <a:r>
              <a:rPr lang="zh-CN" altLang="en-US" dirty="0" smtClean="0"/>
              <a:t>元组的集合</a:t>
            </a:r>
            <a:r>
              <a:rPr lang="en-US" altLang="zh-CN" dirty="0" smtClean="0"/>
              <a:t>{&lt;</a:t>
            </a:r>
            <a:r>
              <a:rPr lang="en-US" altLang="zh-CN" dirty="0" err="1" smtClean="0"/>
              <a:t>i,j,k</a:t>
            </a:r>
            <a:r>
              <a:rPr lang="en-US" altLang="zh-CN" dirty="0" smtClean="0"/>
              <a:t>&gt;}</a:t>
            </a:r>
            <a:r>
              <a:rPr lang="zh-CN" altLang="en-US" dirty="0" smtClean="0"/>
              <a:t>和</a:t>
            </a:r>
            <a:r>
              <a:rPr lang="en-US" altLang="zh-CN" dirty="0" smtClean="0"/>
              <a:t>3</a:t>
            </a:r>
            <a:r>
              <a:rPr lang="zh-CN" altLang="en-US" dirty="0" smtClean="0"/>
              <a:t>元素子集集合</a:t>
            </a:r>
            <a:r>
              <a:rPr lang="en-US" altLang="zh-CN" dirty="0" smtClean="0"/>
              <a:t>{{</a:t>
            </a:r>
            <a:r>
              <a:rPr lang="en-US" altLang="zh-CN" dirty="0" err="1" smtClean="0"/>
              <a:t>i,j,k</a:t>
            </a:r>
            <a:r>
              <a:rPr lang="en-US" altLang="zh-CN" dirty="0" smtClean="0"/>
              <a:t>}}</a:t>
            </a:r>
            <a:r>
              <a:rPr lang="zh-CN" altLang="en-US" dirty="0" smtClean="0"/>
              <a:t>一样大：存在双射</a:t>
            </a:r>
          </a:p>
        </p:txBody>
      </p:sp>
      <p:sp>
        <p:nvSpPr>
          <p:cNvPr id="2150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6CFE518-E6C8-4C7E-A013-9013D271A145}" type="slidenum">
              <a:rPr lang="zh-CN" altLang="zh-CN" smtClean="0"/>
              <a:pPr/>
              <a:t>11</a:t>
            </a:fld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5742704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单射、满射、双射、全排列有多少种？ </a:t>
            </a:r>
            <a:r>
              <a:rPr lang="en-US" altLang="zh-CN" dirty="0" smtClean="0"/>
              <a:t>K=n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函数：</a:t>
            </a:r>
            <a:r>
              <a:rPr lang="en-US" altLang="zh-CN" dirty="0" err="1" smtClean="0"/>
              <a:t>n</a:t>
            </a:r>
            <a:r>
              <a:rPr lang="en-US" altLang="zh-CN" baseline="30000" dirty="0" err="1" smtClean="0"/>
              <a:t>n</a:t>
            </a:r>
            <a:endParaRPr lang="en-US" altLang="zh-CN" baseline="30000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B10C1D-81C7-4E98-8B43-7FE75B530F7C}" type="slidenum">
              <a:rPr lang="zh-CN" altLang="zh-CN" smtClean="0"/>
              <a:pPr>
                <a:defRPr/>
              </a:pPr>
              <a:t>12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7352888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未知"/>
          <p:cNvSpPr>
            <a:spLocks/>
          </p:cNvSpPr>
          <p:nvPr/>
        </p:nvSpPr>
        <p:spPr bwMode="auto">
          <a:xfrm>
            <a:off x="812800" y="1219200"/>
            <a:ext cx="10566400" cy="9144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2641601" y="3962400"/>
            <a:ext cx="8682567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19201" y="1524000"/>
            <a:ext cx="10164233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zh-CN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641600" y="3962400"/>
            <a:ext cx="87376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zh-CN"/>
              <a:t>单击此处编辑母版副标题样式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3638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4EB42D-C553-4767-A452-7A84A3C7D76B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396270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0C32BB-9102-4073-BBE2-FC584DC9FA60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278102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7813"/>
            <a:ext cx="2743200" cy="58531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7813"/>
            <a:ext cx="8026400" cy="58531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3BA884-1EF2-4E38-BAFD-7F1BE9110194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985947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BCDBC6-3CCC-4661-8661-4ACAA0A27349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548095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47ABA9-E0D0-4E74-B6FA-E87D8807ED2E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8743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7642CF-FA62-4601-8729-8D30E67E0968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963074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F55A83-2EB7-4A01-B635-95B7339D5A22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895863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1180C1-5253-4658-B0CE-FC8ED1A98ACD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548596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A805FB-F17C-487C-AE82-B2D8B058BE84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874857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D372E7-A814-40ED-B26C-E61B59B301B2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359644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B7FAFE-6330-4D39-87B9-C8A2D32FD6D5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819892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7814"/>
            <a:ext cx="109728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单击此处编辑母版文本样式</a:t>
            </a:r>
          </a:p>
          <a:p>
            <a:pPr lvl="1"/>
            <a:r>
              <a:rPr lang="zh-CN" altLang="zh-CN" smtClean="0"/>
              <a:t>第二级</a:t>
            </a:r>
          </a:p>
          <a:p>
            <a:pPr lvl="2"/>
            <a:r>
              <a:rPr lang="zh-CN" altLang="zh-CN" smtClean="0"/>
              <a:t>第三级</a:t>
            </a:r>
          </a:p>
          <a:p>
            <a:pPr lvl="3"/>
            <a:r>
              <a:rPr lang="zh-CN" altLang="zh-CN" smtClean="0"/>
              <a:t>第四级</a:t>
            </a:r>
          </a:p>
          <a:p>
            <a:pPr lvl="4"/>
            <a:r>
              <a:rPr lang="zh-CN" altLang="zh-CN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3638"/>
            <a:ext cx="284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+mj-lt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+mj-lt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3638"/>
            <a:ext cx="284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Garamond" panose="02020404030301010803" pitchFamily="18" charset="0"/>
              </a:defRPr>
            </a:lvl1pPr>
          </a:lstStyle>
          <a:p>
            <a:pPr>
              <a:defRPr/>
            </a:pPr>
            <a:fld id="{7E452649-04A7-4CD1-A5B7-C1D1F25A3077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  <p:sp>
        <p:nvSpPr>
          <p:cNvPr id="1031" name="未知"/>
          <p:cNvSpPr>
            <a:spLocks/>
          </p:cNvSpPr>
          <p:nvPr/>
        </p:nvSpPr>
        <p:spPr bwMode="auto">
          <a:xfrm>
            <a:off x="508000" y="228600"/>
            <a:ext cx="10972800" cy="6096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609600" y="6172200"/>
            <a:ext cx="109728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4" r:id="rId1"/>
    <p:sldLayoutId id="2147483884" r:id="rId2"/>
    <p:sldLayoutId id="2147483885" r:id="rId3"/>
    <p:sldLayoutId id="2147483886" r:id="rId4"/>
    <p:sldLayoutId id="2147483887" r:id="rId5"/>
    <p:sldLayoutId id="2147483888" r:id="rId6"/>
    <p:sldLayoutId id="2147483889" r:id="rId7"/>
    <p:sldLayoutId id="2147483890" r:id="rId8"/>
    <p:sldLayoutId id="2147483891" r:id="rId9"/>
    <p:sldLayoutId id="2147483892" r:id="rId10"/>
    <p:sldLayoutId id="2147483893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sz="2600">
          <a:solidFill>
            <a:schemeClr val="tx1"/>
          </a:solidFill>
          <a:latin typeface="+mn-lt"/>
          <a:ea typeface="+mn-ea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200">
          <a:solidFill>
            <a:schemeClr val="tx1"/>
          </a:solidFill>
          <a:latin typeface="+mn-lt"/>
          <a:ea typeface="+mn-ea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 sz="2000">
          <a:solidFill>
            <a:schemeClr val="tx1"/>
          </a:solidFill>
          <a:latin typeface="+mn-lt"/>
          <a:ea typeface="+mn-ea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.emf"/><Relationship Id="rId4" Type="http://schemas.openxmlformats.org/officeDocument/2006/relationships/image" Target="../media/image17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tcs.nju.edu.cn/wiki/index.php/%E7%BB%84%E5%90%88%E6%95%B0%E5%AD%A6_(Fall_2011)/Basic_enumeration#Subsets_of_fixed_size" TargetMode="External"/><Relationship Id="rId2" Type="http://schemas.openxmlformats.org/officeDocument/2006/relationships/hyperlink" Target="https://en.wikipedia.org/wiki/Twelvefold_way#The_twentyfold_way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zh-CN" smtClean="0">
                <a:solidFill>
                  <a:srgbClr val="C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计算机问题求解</a:t>
            </a:r>
            <a:r>
              <a:rPr lang="zh-CN" altLang="en-US" smtClean="0"/>
              <a:t> </a:t>
            </a:r>
            <a:r>
              <a:rPr lang="en-US" altLang="zh-CN" smtClean="0"/>
              <a:t>–</a:t>
            </a:r>
            <a:r>
              <a:rPr lang="zh-CN" altLang="en-US" smtClean="0"/>
              <a:t> </a:t>
            </a:r>
            <a:r>
              <a:rPr lang="zh-CN" altLang="en-US" sz="4000">
                <a:latin typeface="楷体" panose="02010609060101010101" pitchFamily="49" charset="-122"/>
                <a:ea typeface="楷体" panose="02010609060101010101" pitchFamily="49" charset="-122"/>
              </a:rPr>
              <a:t>论题</a:t>
            </a:r>
            <a:r>
              <a:rPr lang="en-US" altLang="zh-CN" sz="4000">
                <a:latin typeface="楷体" panose="02010609060101010101" pitchFamily="49" charset="-122"/>
                <a:ea typeface="楷体" panose="02010609060101010101" pitchFamily="49" charset="-122"/>
              </a:rPr>
              <a:t>2-4</a:t>
            </a:r>
            <a:r>
              <a:rPr lang="zh-CN" altLang="zh-CN" smtClean="0"/>
              <a:t/>
            </a:r>
            <a:br>
              <a:rPr lang="zh-CN" altLang="zh-CN" smtClean="0"/>
            </a:br>
            <a:r>
              <a:rPr lang="zh-CN" altLang="zh-CN" smtClean="0"/>
              <a:t>    -  </a:t>
            </a:r>
            <a:r>
              <a:rPr lang="zh-CN" altLang="en-US" sz="4800">
                <a:latin typeface="华文楷体" panose="02010600040101010101" pitchFamily="2" charset="-122"/>
                <a:ea typeface="华文楷体" panose="02010600040101010101" pitchFamily="2" charset="-122"/>
              </a:rPr>
              <a:t>组合与计数</a:t>
            </a:r>
            <a:endParaRPr lang="zh-CN" altLang="zh-CN" sz="48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zh-CN" altLang="zh-CN" dirty="0" smtClean="0"/>
              <a:t>201</a:t>
            </a:r>
            <a:r>
              <a:rPr lang="en-US" altLang="zh-CN" dirty="0"/>
              <a:t>7</a:t>
            </a:r>
            <a:r>
              <a:rPr lang="zh-CN" altLang="zh-CN" dirty="0" smtClean="0"/>
              <a:t>年</a:t>
            </a:r>
            <a:r>
              <a:rPr lang="en-US" altLang="zh-CN" dirty="0" smtClean="0"/>
              <a:t>03</a:t>
            </a:r>
            <a:r>
              <a:rPr lang="zh-CN" altLang="en-US" dirty="0" smtClean="0"/>
              <a:t>月</a:t>
            </a:r>
            <a:r>
              <a:rPr lang="en-US" altLang="zh-CN" dirty="0" smtClean="0"/>
              <a:t>21</a:t>
            </a:r>
            <a:r>
              <a:rPr lang="zh-CN" altLang="zh-CN" dirty="0" smtClean="0"/>
              <a:t>日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7282" y="1323904"/>
            <a:ext cx="6967061" cy="25244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1721227" y="555338"/>
            <a:ext cx="6179897" cy="584775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zh-CN" altLang="en-US" sz="3200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0000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Arial" charset="0"/>
                <a:ea typeface="宋体" charset="-122"/>
              </a:rPr>
              <a:t>问题</a:t>
            </a:r>
            <a:r>
              <a:rPr lang="en-US" altLang="zh-CN" sz="3200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0000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Arial" charset="0"/>
                <a:ea typeface="宋体" charset="-122"/>
              </a:rPr>
              <a:t>4</a:t>
            </a:r>
            <a:r>
              <a:rPr lang="zh-CN" altLang="en-US" sz="3200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0000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Arial" charset="0"/>
                <a:ea typeface="宋体" charset="-122"/>
              </a:rPr>
              <a:t>：这与数函数有什么关系？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479376" y="4032187"/>
            <a:ext cx="2736304" cy="2160240"/>
            <a:chOff x="4334205" y="3500974"/>
            <a:chExt cx="2736304" cy="2160240"/>
          </a:xfrm>
        </p:grpSpPr>
        <p:sp>
          <p:nvSpPr>
            <p:cNvPr id="6" name="椭圆 5"/>
            <p:cNvSpPr/>
            <p:nvPr/>
          </p:nvSpPr>
          <p:spPr>
            <a:xfrm>
              <a:off x="4766253" y="4149046"/>
              <a:ext cx="144016" cy="144016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任意多边形 6"/>
            <p:cNvSpPr/>
            <p:nvPr/>
          </p:nvSpPr>
          <p:spPr>
            <a:xfrm>
              <a:off x="4439816" y="3901523"/>
              <a:ext cx="2486678" cy="1433322"/>
            </a:xfrm>
            <a:custGeom>
              <a:avLst/>
              <a:gdLst>
                <a:gd name="connsiteX0" fmla="*/ 14471 w 2611897"/>
                <a:gd name="connsiteY0" fmla="*/ 651444 h 1433322"/>
                <a:gd name="connsiteX1" fmla="*/ 253010 w 2611897"/>
                <a:gd name="connsiteY1" fmla="*/ 571931 h 1433322"/>
                <a:gd name="connsiteX2" fmla="*/ 332523 w 2611897"/>
                <a:gd name="connsiteY2" fmla="*/ 545426 h 1433322"/>
                <a:gd name="connsiteX3" fmla="*/ 372279 w 2611897"/>
                <a:gd name="connsiteY3" fmla="*/ 532174 h 1433322"/>
                <a:gd name="connsiteX4" fmla="*/ 491549 w 2611897"/>
                <a:gd name="connsiteY4" fmla="*/ 518922 h 1433322"/>
                <a:gd name="connsiteX5" fmla="*/ 597566 w 2611897"/>
                <a:gd name="connsiteY5" fmla="*/ 492418 h 1433322"/>
                <a:gd name="connsiteX6" fmla="*/ 677079 w 2611897"/>
                <a:gd name="connsiteY6" fmla="*/ 465913 h 1433322"/>
                <a:gd name="connsiteX7" fmla="*/ 716836 w 2611897"/>
                <a:gd name="connsiteY7" fmla="*/ 452661 h 1433322"/>
                <a:gd name="connsiteX8" fmla="*/ 836105 w 2611897"/>
                <a:gd name="connsiteY8" fmla="*/ 399652 h 1433322"/>
                <a:gd name="connsiteX9" fmla="*/ 875862 w 2611897"/>
                <a:gd name="connsiteY9" fmla="*/ 386400 h 1433322"/>
                <a:gd name="connsiteX10" fmla="*/ 915619 w 2611897"/>
                <a:gd name="connsiteY10" fmla="*/ 359896 h 1433322"/>
                <a:gd name="connsiteX11" fmla="*/ 1008384 w 2611897"/>
                <a:gd name="connsiteY11" fmla="*/ 320139 h 1433322"/>
                <a:gd name="connsiteX12" fmla="*/ 1140905 w 2611897"/>
                <a:gd name="connsiteY12" fmla="*/ 253878 h 1433322"/>
                <a:gd name="connsiteX13" fmla="*/ 1220419 w 2611897"/>
                <a:gd name="connsiteY13" fmla="*/ 214122 h 1433322"/>
                <a:gd name="connsiteX14" fmla="*/ 1260175 w 2611897"/>
                <a:gd name="connsiteY14" fmla="*/ 187618 h 1433322"/>
                <a:gd name="connsiteX15" fmla="*/ 1339688 w 2611897"/>
                <a:gd name="connsiteY15" fmla="*/ 174365 h 1433322"/>
                <a:gd name="connsiteX16" fmla="*/ 1392697 w 2611897"/>
                <a:gd name="connsiteY16" fmla="*/ 161113 h 1433322"/>
                <a:gd name="connsiteX17" fmla="*/ 1472210 w 2611897"/>
                <a:gd name="connsiteY17" fmla="*/ 134609 h 1433322"/>
                <a:gd name="connsiteX18" fmla="*/ 1551723 w 2611897"/>
                <a:gd name="connsiteY18" fmla="*/ 108105 h 1433322"/>
                <a:gd name="connsiteX19" fmla="*/ 1644488 w 2611897"/>
                <a:gd name="connsiteY19" fmla="*/ 94852 h 1433322"/>
                <a:gd name="connsiteX20" fmla="*/ 1697497 w 2611897"/>
                <a:gd name="connsiteY20" fmla="*/ 68348 h 1433322"/>
                <a:gd name="connsiteX21" fmla="*/ 1790262 w 2611897"/>
                <a:gd name="connsiteY21" fmla="*/ 41844 h 1433322"/>
                <a:gd name="connsiteX22" fmla="*/ 1909532 w 2611897"/>
                <a:gd name="connsiteY22" fmla="*/ 28592 h 1433322"/>
                <a:gd name="connsiteX23" fmla="*/ 2267340 w 2611897"/>
                <a:gd name="connsiteY23" fmla="*/ 28592 h 1433322"/>
                <a:gd name="connsiteX24" fmla="*/ 2307097 w 2611897"/>
                <a:gd name="connsiteY24" fmla="*/ 55096 h 1433322"/>
                <a:gd name="connsiteX25" fmla="*/ 2360105 w 2611897"/>
                <a:gd name="connsiteY25" fmla="*/ 68348 h 1433322"/>
                <a:gd name="connsiteX26" fmla="*/ 2399862 w 2611897"/>
                <a:gd name="connsiteY26" fmla="*/ 81600 h 1433322"/>
                <a:gd name="connsiteX27" fmla="*/ 2505879 w 2611897"/>
                <a:gd name="connsiteY27" fmla="*/ 214122 h 1433322"/>
                <a:gd name="connsiteX28" fmla="*/ 2532384 w 2611897"/>
                <a:gd name="connsiteY28" fmla="*/ 293635 h 1433322"/>
                <a:gd name="connsiteX29" fmla="*/ 2572140 w 2611897"/>
                <a:gd name="connsiteY29" fmla="*/ 373148 h 1433322"/>
                <a:gd name="connsiteX30" fmla="*/ 2598645 w 2611897"/>
                <a:gd name="connsiteY30" fmla="*/ 505670 h 1433322"/>
                <a:gd name="connsiteX31" fmla="*/ 2611897 w 2611897"/>
                <a:gd name="connsiteY31" fmla="*/ 571931 h 1433322"/>
                <a:gd name="connsiteX32" fmla="*/ 2572140 w 2611897"/>
                <a:gd name="connsiteY32" fmla="*/ 876731 h 1433322"/>
                <a:gd name="connsiteX33" fmla="*/ 2558888 w 2611897"/>
                <a:gd name="connsiteY33" fmla="*/ 916487 h 1433322"/>
                <a:gd name="connsiteX34" fmla="*/ 2505879 w 2611897"/>
                <a:gd name="connsiteY34" fmla="*/ 969496 h 1433322"/>
                <a:gd name="connsiteX35" fmla="*/ 2492627 w 2611897"/>
                <a:gd name="connsiteY35" fmla="*/ 1009252 h 1433322"/>
                <a:gd name="connsiteX36" fmla="*/ 2426366 w 2611897"/>
                <a:gd name="connsiteY36" fmla="*/ 1062261 h 1433322"/>
                <a:gd name="connsiteX37" fmla="*/ 2320349 w 2611897"/>
                <a:gd name="connsiteY37" fmla="*/ 1155026 h 1433322"/>
                <a:gd name="connsiteX38" fmla="*/ 2240836 w 2611897"/>
                <a:gd name="connsiteY38" fmla="*/ 1208035 h 1433322"/>
                <a:gd name="connsiteX39" fmla="*/ 2161323 w 2611897"/>
                <a:gd name="connsiteY39" fmla="*/ 1261044 h 1433322"/>
                <a:gd name="connsiteX40" fmla="*/ 2121566 w 2611897"/>
                <a:gd name="connsiteY40" fmla="*/ 1287548 h 1433322"/>
                <a:gd name="connsiteX41" fmla="*/ 2081810 w 2611897"/>
                <a:gd name="connsiteY41" fmla="*/ 1314052 h 1433322"/>
                <a:gd name="connsiteX42" fmla="*/ 2042053 w 2611897"/>
                <a:gd name="connsiteY42" fmla="*/ 1327305 h 1433322"/>
                <a:gd name="connsiteX43" fmla="*/ 1883027 w 2611897"/>
                <a:gd name="connsiteY43" fmla="*/ 1406818 h 1433322"/>
                <a:gd name="connsiteX44" fmla="*/ 1843271 w 2611897"/>
                <a:gd name="connsiteY44" fmla="*/ 1420070 h 1433322"/>
                <a:gd name="connsiteX45" fmla="*/ 1803514 w 2611897"/>
                <a:gd name="connsiteY45" fmla="*/ 1433322 h 1433322"/>
                <a:gd name="connsiteX46" fmla="*/ 637323 w 2611897"/>
                <a:gd name="connsiteY46" fmla="*/ 1420070 h 1433322"/>
                <a:gd name="connsiteX47" fmla="*/ 465045 w 2611897"/>
                <a:gd name="connsiteY47" fmla="*/ 1393565 h 1433322"/>
                <a:gd name="connsiteX48" fmla="*/ 385532 w 2611897"/>
                <a:gd name="connsiteY48" fmla="*/ 1367061 h 1433322"/>
                <a:gd name="connsiteX49" fmla="*/ 345775 w 2611897"/>
                <a:gd name="connsiteY49" fmla="*/ 1353809 h 1433322"/>
                <a:gd name="connsiteX50" fmla="*/ 306019 w 2611897"/>
                <a:gd name="connsiteY50" fmla="*/ 1327305 h 1433322"/>
                <a:gd name="connsiteX51" fmla="*/ 226505 w 2611897"/>
                <a:gd name="connsiteY51" fmla="*/ 1300800 h 1433322"/>
                <a:gd name="connsiteX52" fmla="*/ 186749 w 2611897"/>
                <a:gd name="connsiteY52" fmla="*/ 1274296 h 1433322"/>
                <a:gd name="connsiteX53" fmla="*/ 133740 w 2611897"/>
                <a:gd name="connsiteY53" fmla="*/ 1181531 h 1433322"/>
                <a:gd name="connsiteX54" fmla="*/ 93984 w 2611897"/>
                <a:gd name="connsiteY54" fmla="*/ 1141774 h 1433322"/>
                <a:gd name="connsiteX55" fmla="*/ 80732 w 2611897"/>
                <a:gd name="connsiteY55" fmla="*/ 1088765 h 1433322"/>
                <a:gd name="connsiteX56" fmla="*/ 54227 w 2611897"/>
                <a:gd name="connsiteY56" fmla="*/ 1009252 h 1433322"/>
                <a:gd name="connsiteX57" fmla="*/ 27723 w 2611897"/>
                <a:gd name="connsiteY57" fmla="*/ 929739 h 1433322"/>
                <a:gd name="connsiteX58" fmla="*/ 1219 w 2611897"/>
                <a:gd name="connsiteY58" fmla="*/ 836974 h 1433322"/>
                <a:gd name="connsiteX59" fmla="*/ 14471 w 2611897"/>
                <a:gd name="connsiteY59" fmla="*/ 651444 h 1433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2611897" h="1433322">
                  <a:moveTo>
                    <a:pt x="14471" y="651444"/>
                  </a:moveTo>
                  <a:lnTo>
                    <a:pt x="253010" y="571931"/>
                  </a:lnTo>
                  <a:lnTo>
                    <a:pt x="332523" y="545426"/>
                  </a:lnTo>
                  <a:cubicBezTo>
                    <a:pt x="345775" y="541009"/>
                    <a:pt x="358396" y="533717"/>
                    <a:pt x="372279" y="532174"/>
                  </a:cubicBezTo>
                  <a:lnTo>
                    <a:pt x="491549" y="518922"/>
                  </a:lnTo>
                  <a:cubicBezTo>
                    <a:pt x="612187" y="478709"/>
                    <a:pt x="421644" y="540397"/>
                    <a:pt x="597566" y="492418"/>
                  </a:cubicBezTo>
                  <a:cubicBezTo>
                    <a:pt x="624520" y="485067"/>
                    <a:pt x="650575" y="474748"/>
                    <a:pt x="677079" y="465913"/>
                  </a:cubicBezTo>
                  <a:lnTo>
                    <a:pt x="716836" y="452661"/>
                  </a:lnTo>
                  <a:cubicBezTo>
                    <a:pt x="779837" y="410660"/>
                    <a:pt x="741484" y="431193"/>
                    <a:pt x="836105" y="399652"/>
                  </a:cubicBezTo>
                  <a:cubicBezTo>
                    <a:pt x="849357" y="395235"/>
                    <a:pt x="864239" y="394149"/>
                    <a:pt x="875862" y="386400"/>
                  </a:cubicBezTo>
                  <a:cubicBezTo>
                    <a:pt x="889114" y="377565"/>
                    <a:pt x="901373" y="367019"/>
                    <a:pt x="915619" y="359896"/>
                  </a:cubicBezTo>
                  <a:cubicBezTo>
                    <a:pt x="1025295" y="305059"/>
                    <a:pt x="870502" y="402868"/>
                    <a:pt x="1008384" y="320139"/>
                  </a:cubicBezTo>
                  <a:cubicBezTo>
                    <a:pt x="1121082" y="252520"/>
                    <a:pt x="1046684" y="277435"/>
                    <a:pt x="1140905" y="253878"/>
                  </a:cubicBezTo>
                  <a:cubicBezTo>
                    <a:pt x="1254847" y="177918"/>
                    <a:pt x="1110681" y="268990"/>
                    <a:pt x="1220419" y="214122"/>
                  </a:cubicBezTo>
                  <a:cubicBezTo>
                    <a:pt x="1234665" y="206999"/>
                    <a:pt x="1245065" y="192655"/>
                    <a:pt x="1260175" y="187618"/>
                  </a:cubicBezTo>
                  <a:cubicBezTo>
                    <a:pt x="1285666" y="179121"/>
                    <a:pt x="1313340" y="179635"/>
                    <a:pt x="1339688" y="174365"/>
                  </a:cubicBezTo>
                  <a:cubicBezTo>
                    <a:pt x="1357548" y="170793"/>
                    <a:pt x="1375252" y="166347"/>
                    <a:pt x="1392697" y="161113"/>
                  </a:cubicBezTo>
                  <a:cubicBezTo>
                    <a:pt x="1419457" y="153085"/>
                    <a:pt x="1445706" y="143444"/>
                    <a:pt x="1472210" y="134609"/>
                  </a:cubicBezTo>
                  <a:cubicBezTo>
                    <a:pt x="1498714" y="125774"/>
                    <a:pt x="1524066" y="112056"/>
                    <a:pt x="1551723" y="108105"/>
                  </a:cubicBezTo>
                  <a:lnTo>
                    <a:pt x="1644488" y="94852"/>
                  </a:lnTo>
                  <a:cubicBezTo>
                    <a:pt x="1662158" y="86017"/>
                    <a:pt x="1679339" y="76130"/>
                    <a:pt x="1697497" y="68348"/>
                  </a:cubicBezTo>
                  <a:cubicBezTo>
                    <a:pt x="1716894" y="60035"/>
                    <a:pt x="1772776" y="44534"/>
                    <a:pt x="1790262" y="41844"/>
                  </a:cubicBezTo>
                  <a:cubicBezTo>
                    <a:pt x="1829798" y="35762"/>
                    <a:pt x="1869775" y="33009"/>
                    <a:pt x="1909532" y="28592"/>
                  </a:cubicBezTo>
                  <a:cubicBezTo>
                    <a:pt x="2043123" y="-15942"/>
                    <a:pt x="1987203" y="-2535"/>
                    <a:pt x="2267340" y="28592"/>
                  </a:cubicBezTo>
                  <a:cubicBezTo>
                    <a:pt x="2283170" y="30351"/>
                    <a:pt x="2292458" y="48822"/>
                    <a:pt x="2307097" y="55096"/>
                  </a:cubicBezTo>
                  <a:cubicBezTo>
                    <a:pt x="2323838" y="62270"/>
                    <a:pt x="2342593" y="63345"/>
                    <a:pt x="2360105" y="68348"/>
                  </a:cubicBezTo>
                  <a:cubicBezTo>
                    <a:pt x="2373537" y="72186"/>
                    <a:pt x="2386610" y="77183"/>
                    <a:pt x="2399862" y="81600"/>
                  </a:cubicBezTo>
                  <a:cubicBezTo>
                    <a:pt x="2436054" y="117792"/>
                    <a:pt x="2489160" y="163968"/>
                    <a:pt x="2505879" y="214122"/>
                  </a:cubicBezTo>
                  <a:cubicBezTo>
                    <a:pt x="2514714" y="240626"/>
                    <a:pt x="2516887" y="270389"/>
                    <a:pt x="2532384" y="293635"/>
                  </a:cubicBezTo>
                  <a:cubicBezTo>
                    <a:pt x="2556823" y="330295"/>
                    <a:pt x="2562458" y="331192"/>
                    <a:pt x="2572140" y="373148"/>
                  </a:cubicBezTo>
                  <a:cubicBezTo>
                    <a:pt x="2582270" y="417043"/>
                    <a:pt x="2589810" y="461496"/>
                    <a:pt x="2598645" y="505670"/>
                  </a:cubicBezTo>
                  <a:lnTo>
                    <a:pt x="2611897" y="571931"/>
                  </a:lnTo>
                  <a:cubicBezTo>
                    <a:pt x="2597004" y="825112"/>
                    <a:pt x="2622434" y="725851"/>
                    <a:pt x="2572140" y="876731"/>
                  </a:cubicBezTo>
                  <a:cubicBezTo>
                    <a:pt x="2567723" y="889983"/>
                    <a:pt x="2568765" y="906610"/>
                    <a:pt x="2558888" y="916487"/>
                  </a:cubicBezTo>
                  <a:lnTo>
                    <a:pt x="2505879" y="969496"/>
                  </a:lnTo>
                  <a:cubicBezTo>
                    <a:pt x="2501462" y="982748"/>
                    <a:pt x="2499814" y="997274"/>
                    <a:pt x="2492627" y="1009252"/>
                  </a:cubicBezTo>
                  <a:cubicBezTo>
                    <a:pt x="2480037" y="1030236"/>
                    <a:pt x="2444426" y="1050221"/>
                    <a:pt x="2426366" y="1062261"/>
                  </a:cubicBezTo>
                  <a:cubicBezTo>
                    <a:pt x="2351267" y="1174913"/>
                    <a:pt x="2474966" y="1000403"/>
                    <a:pt x="2320349" y="1155026"/>
                  </a:cubicBezTo>
                  <a:cubicBezTo>
                    <a:pt x="2269728" y="1205649"/>
                    <a:pt x="2321066" y="1159897"/>
                    <a:pt x="2240836" y="1208035"/>
                  </a:cubicBezTo>
                  <a:cubicBezTo>
                    <a:pt x="2213521" y="1224424"/>
                    <a:pt x="2187827" y="1243374"/>
                    <a:pt x="2161323" y="1261044"/>
                  </a:cubicBezTo>
                  <a:lnTo>
                    <a:pt x="2121566" y="1287548"/>
                  </a:lnTo>
                  <a:cubicBezTo>
                    <a:pt x="2108314" y="1296383"/>
                    <a:pt x="2096920" y="1309015"/>
                    <a:pt x="2081810" y="1314052"/>
                  </a:cubicBezTo>
                  <a:cubicBezTo>
                    <a:pt x="2068558" y="1318470"/>
                    <a:pt x="2054264" y="1320521"/>
                    <a:pt x="2042053" y="1327305"/>
                  </a:cubicBezTo>
                  <a:cubicBezTo>
                    <a:pt x="1887918" y="1412935"/>
                    <a:pt x="2037819" y="1355220"/>
                    <a:pt x="1883027" y="1406818"/>
                  </a:cubicBezTo>
                  <a:lnTo>
                    <a:pt x="1843271" y="1420070"/>
                  </a:lnTo>
                  <a:lnTo>
                    <a:pt x="1803514" y="1433322"/>
                  </a:lnTo>
                  <a:lnTo>
                    <a:pt x="637323" y="1420070"/>
                  </a:lnTo>
                  <a:cubicBezTo>
                    <a:pt x="608221" y="1419464"/>
                    <a:pt x="503447" y="1404038"/>
                    <a:pt x="465045" y="1393565"/>
                  </a:cubicBezTo>
                  <a:cubicBezTo>
                    <a:pt x="438091" y="1386214"/>
                    <a:pt x="412036" y="1375896"/>
                    <a:pt x="385532" y="1367061"/>
                  </a:cubicBezTo>
                  <a:lnTo>
                    <a:pt x="345775" y="1353809"/>
                  </a:lnTo>
                  <a:cubicBezTo>
                    <a:pt x="332523" y="1344974"/>
                    <a:pt x="320573" y="1333774"/>
                    <a:pt x="306019" y="1327305"/>
                  </a:cubicBezTo>
                  <a:cubicBezTo>
                    <a:pt x="280489" y="1315958"/>
                    <a:pt x="226505" y="1300800"/>
                    <a:pt x="226505" y="1300800"/>
                  </a:cubicBezTo>
                  <a:cubicBezTo>
                    <a:pt x="213253" y="1291965"/>
                    <a:pt x="198011" y="1285558"/>
                    <a:pt x="186749" y="1274296"/>
                  </a:cubicBezTo>
                  <a:cubicBezTo>
                    <a:pt x="155454" y="1243000"/>
                    <a:pt x="159720" y="1217902"/>
                    <a:pt x="133740" y="1181531"/>
                  </a:cubicBezTo>
                  <a:cubicBezTo>
                    <a:pt x="122847" y="1166281"/>
                    <a:pt x="107236" y="1155026"/>
                    <a:pt x="93984" y="1141774"/>
                  </a:cubicBezTo>
                  <a:cubicBezTo>
                    <a:pt x="89567" y="1124104"/>
                    <a:pt x="85966" y="1106210"/>
                    <a:pt x="80732" y="1088765"/>
                  </a:cubicBezTo>
                  <a:cubicBezTo>
                    <a:pt x="72704" y="1062005"/>
                    <a:pt x="63062" y="1035756"/>
                    <a:pt x="54227" y="1009252"/>
                  </a:cubicBezTo>
                  <a:lnTo>
                    <a:pt x="27723" y="929739"/>
                  </a:lnTo>
                  <a:cubicBezTo>
                    <a:pt x="20562" y="908255"/>
                    <a:pt x="2408" y="857181"/>
                    <a:pt x="1219" y="836974"/>
                  </a:cubicBezTo>
                  <a:cubicBezTo>
                    <a:pt x="-2153" y="779647"/>
                    <a:pt x="1219" y="722122"/>
                    <a:pt x="14471" y="651444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4766253" y="4833122"/>
              <a:ext cx="144016" cy="144016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5990389" y="3500974"/>
              <a:ext cx="1080120" cy="21602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6422437" y="4149046"/>
              <a:ext cx="144016" cy="14401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6422437" y="4833122"/>
              <a:ext cx="144016" cy="14401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2" name="直接箭头连接符 11"/>
            <p:cNvCxnSpPr>
              <a:stCxn id="6" idx="6"/>
              <a:endCxn id="10" idx="2"/>
            </p:cNvCxnSpPr>
            <p:nvPr/>
          </p:nvCxnSpPr>
          <p:spPr>
            <a:xfrm>
              <a:off x="4910269" y="4221054"/>
              <a:ext cx="151216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>
              <a:stCxn id="8" idx="7"/>
              <a:endCxn id="10" idx="3"/>
            </p:cNvCxnSpPr>
            <p:nvPr/>
          </p:nvCxnSpPr>
          <p:spPr>
            <a:xfrm flipV="1">
              <a:off x="4889178" y="4271971"/>
              <a:ext cx="1554350" cy="582242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>
              <a:stCxn id="8" idx="5"/>
              <a:endCxn id="11" idx="2"/>
            </p:cNvCxnSpPr>
            <p:nvPr/>
          </p:nvCxnSpPr>
          <p:spPr>
            <a:xfrm flipV="1">
              <a:off x="4889178" y="4905130"/>
              <a:ext cx="1533259" cy="50917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椭圆 14"/>
            <p:cNvSpPr/>
            <p:nvPr/>
          </p:nvSpPr>
          <p:spPr>
            <a:xfrm>
              <a:off x="4766253" y="4509086"/>
              <a:ext cx="144016" cy="144016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6" name="直接箭头连接符 15"/>
            <p:cNvCxnSpPr/>
            <p:nvPr/>
          </p:nvCxnSpPr>
          <p:spPr>
            <a:xfrm>
              <a:off x="4940095" y="4563092"/>
              <a:ext cx="1482342" cy="248939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椭圆 16"/>
            <p:cNvSpPr/>
            <p:nvPr/>
          </p:nvSpPr>
          <p:spPr>
            <a:xfrm>
              <a:off x="4334205" y="3500974"/>
              <a:ext cx="1080120" cy="21602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655330" y="6255284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</a:t>
            </a:r>
            <a:r>
              <a:rPr lang="zh-CN" altLang="en-US" dirty="0" smtClean="0"/>
              <a:t>集合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2311514" y="6255284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B</a:t>
            </a:r>
            <a:r>
              <a:rPr lang="zh-CN" altLang="en-US" dirty="0" smtClean="0"/>
              <a:t>集合</a:t>
            </a:r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4655840" y="4255469"/>
            <a:ext cx="7140096" cy="156966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3200" b="1" dirty="0" smtClean="0"/>
              <a:t>用</a:t>
            </a:r>
            <a:r>
              <a:rPr lang="en-US" altLang="zh-CN" sz="3200" b="1" dirty="0" smtClean="0"/>
              <a:t>B</a:t>
            </a:r>
            <a:r>
              <a:rPr lang="zh-CN" altLang="en-US" sz="3200" b="1" dirty="0" smtClean="0"/>
              <a:t>中元素构造长度为</a:t>
            </a:r>
            <a:r>
              <a:rPr lang="en-US" altLang="zh-CN" sz="3200" b="1" dirty="0" smtClean="0"/>
              <a:t>3</a:t>
            </a:r>
            <a:r>
              <a:rPr lang="zh-CN" altLang="en-US" sz="3200" b="1" dirty="0" smtClean="0"/>
              <a:t>的</a:t>
            </a:r>
            <a:r>
              <a:rPr lang="en-US" altLang="zh-CN" sz="3200" b="1" dirty="0" smtClean="0"/>
              <a:t>list</a:t>
            </a:r>
            <a:r>
              <a:rPr lang="zh-CN" altLang="en-US" sz="3200" b="1" dirty="0" smtClean="0"/>
              <a:t>。</a:t>
            </a:r>
            <a:endParaRPr lang="en-US" altLang="zh-CN" sz="3200" b="1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3200" b="1" dirty="0" smtClean="0"/>
              <a:t>每个</a:t>
            </a:r>
            <a:r>
              <a:rPr lang="en-US" altLang="zh-CN" sz="3200" b="1" dirty="0" smtClean="0"/>
              <a:t>list</a:t>
            </a:r>
            <a:r>
              <a:rPr lang="zh-CN" altLang="en-US" sz="3200" b="1" dirty="0" smtClean="0"/>
              <a:t>其实就是一个</a:t>
            </a:r>
            <a:r>
              <a:rPr lang="en-US" altLang="zh-CN" sz="3200" b="1" dirty="0" smtClean="0"/>
              <a:t>A</a:t>
            </a:r>
            <a:r>
              <a:rPr lang="zh-CN" altLang="en-US" sz="3200" b="1" dirty="0" smtClean="0"/>
              <a:t>到</a:t>
            </a:r>
            <a:r>
              <a:rPr lang="en-US" altLang="zh-CN" sz="3200" b="1" dirty="0" smtClean="0"/>
              <a:t>T</a:t>
            </a:r>
            <a:r>
              <a:rPr lang="zh-CN" altLang="en-US" sz="3200" b="1" dirty="0" smtClean="0"/>
              <a:t>的函数！</a:t>
            </a:r>
            <a:endParaRPr lang="en-US" altLang="zh-CN" sz="3200" b="1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3200" b="1" dirty="0" smtClean="0"/>
              <a:t>这个</a:t>
            </a:r>
            <a:r>
              <a:rPr lang="en-US" altLang="zh-CN" sz="3200" b="1" dirty="0" smtClean="0"/>
              <a:t>list</a:t>
            </a:r>
            <a:r>
              <a:rPr lang="zh-CN" altLang="en-US" sz="3200" b="1" dirty="0" smtClean="0"/>
              <a:t>有多少种可能性？</a:t>
            </a:r>
            <a:endParaRPr lang="zh-CN" altLang="en-US" sz="3200" b="1" dirty="0"/>
          </a:p>
        </p:txBody>
      </p:sp>
      <p:sp>
        <p:nvSpPr>
          <p:cNvPr id="21" name="文本框 20"/>
          <p:cNvSpPr txBox="1"/>
          <p:nvPr/>
        </p:nvSpPr>
        <p:spPr>
          <a:xfrm>
            <a:off x="4599119" y="6147562"/>
            <a:ext cx="4559261" cy="58477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3200" b="1" dirty="0" smtClean="0"/>
              <a:t>如果</a:t>
            </a:r>
            <a:r>
              <a:rPr lang="en-US" altLang="zh-CN" sz="3200" b="1" dirty="0" smtClean="0"/>
              <a:t>|A|=</a:t>
            </a:r>
            <a:r>
              <a:rPr lang="en-US" altLang="zh-CN" sz="3200" b="1" dirty="0" err="1" smtClean="0"/>
              <a:t>m,|B</a:t>
            </a:r>
            <a:r>
              <a:rPr lang="en-US" altLang="zh-CN" sz="3200" b="1" dirty="0" smtClean="0"/>
              <a:t>|=n</a:t>
            </a:r>
            <a:r>
              <a:rPr lang="zh-CN" altLang="en-US" sz="3200" b="1" dirty="0" smtClean="0"/>
              <a:t>呢？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714597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 bldLvl="4" animBg="1"/>
      <p:bldP spid="21" grpId="0" bldLvl="4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300" y="1239839"/>
            <a:ext cx="8280400" cy="302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0014" y="4724400"/>
            <a:ext cx="7272337" cy="1225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Straight Connector 2"/>
          <p:cNvCxnSpPr/>
          <p:nvPr/>
        </p:nvCxnSpPr>
        <p:spPr>
          <a:xfrm>
            <a:off x="1919289" y="4478338"/>
            <a:ext cx="8353425" cy="0"/>
          </a:xfrm>
          <a:prstGeom prst="line">
            <a:avLst/>
          </a:prstGeom>
          <a:ln w="34925">
            <a:solidFill>
              <a:srgbClr val="C0000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6276180" y="404664"/>
            <a:ext cx="5724475" cy="1261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zh-CN" altLang="en-US" sz="4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charset="0"/>
                <a:ea typeface="宋体" charset="-122"/>
              </a:rPr>
              <a:t>问题</a:t>
            </a:r>
            <a:r>
              <a:rPr lang="en-US" altLang="zh-CN" sz="4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charset="0"/>
                <a:ea typeface="宋体" charset="-122"/>
              </a:rPr>
              <a:t>6</a:t>
            </a:r>
            <a:r>
              <a:rPr lang="zh-CN" altLang="en-US" sz="4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charset="0"/>
                <a:ea typeface="宋体" charset="-122"/>
              </a:rPr>
              <a:t>：</a:t>
            </a:r>
            <a:endParaRPr lang="en-US" altLang="zh-CN" sz="40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Arial" charset="0"/>
              <a:ea typeface="宋体" charset="-122"/>
            </a:endParaRPr>
          </a:p>
          <a:p>
            <a:pPr eaLnBrk="1" hangingPunct="1">
              <a:defRPr/>
            </a:pPr>
            <a:r>
              <a:rPr lang="zh-CN" altLang="en-US" sz="36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charset="0"/>
                <a:ea typeface="宋体" charset="-122"/>
              </a:rPr>
              <a:t>你能解释这个原理的应用吗？</a:t>
            </a:r>
            <a:endParaRPr lang="en-US" altLang="zh-CN" sz="36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Arial" charset="0"/>
              <a:ea typeface="宋体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910702" y="2058140"/>
            <a:ext cx="9081842" cy="267765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参考书上证明增长</a:t>
            </a:r>
            <a:r>
              <a:rPr lang="en-US" altLang="zh-CN" sz="2800" b="1" dirty="0" smtClean="0"/>
              <a:t>3</a:t>
            </a:r>
            <a:r>
              <a:rPr lang="zh-CN" altLang="en-US" sz="2800" b="1" dirty="0" smtClean="0"/>
              <a:t>元组集合和</a:t>
            </a:r>
            <a:r>
              <a:rPr lang="en-US" altLang="zh-CN" sz="2800" b="1" dirty="0" smtClean="0"/>
              <a:t>3</a:t>
            </a:r>
            <a:r>
              <a:rPr lang="zh-CN" altLang="en-US" sz="2800" b="1" dirty="0" smtClean="0"/>
              <a:t>元素子集等势时，这段话的用意是什么？</a:t>
            </a:r>
            <a:endParaRPr lang="en-US" altLang="zh-CN" sz="2800" b="1" dirty="0" smtClean="0"/>
          </a:p>
          <a:p>
            <a:r>
              <a:rPr lang="en-US" altLang="zh-CN" sz="2800" b="1" dirty="0" smtClean="0"/>
              <a:t>Because </a:t>
            </a:r>
            <a:r>
              <a:rPr lang="en-US" altLang="zh-CN" sz="2800" b="1" dirty="0"/>
              <a:t>the three elements of an increasing triple are different, the </a:t>
            </a:r>
            <a:r>
              <a:rPr lang="en-US" altLang="zh-CN" sz="2800" b="1" dirty="0" smtClean="0"/>
              <a:t>subset is </a:t>
            </a:r>
            <a:r>
              <a:rPr lang="en-US" altLang="zh-CN" sz="2800" b="1" dirty="0"/>
              <a:t>a three-element set; so, we have a function from increasing triples </a:t>
            </a:r>
            <a:r>
              <a:rPr lang="en-US" altLang="zh-CN" sz="2800" b="1" dirty="0" smtClean="0"/>
              <a:t>to three-element </a:t>
            </a:r>
            <a:r>
              <a:rPr lang="en-US" altLang="zh-CN" sz="2800" b="1" dirty="0"/>
              <a:t>sets.</a:t>
            </a:r>
            <a:endParaRPr lang="zh-CN" alt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i="1" dirty="0"/>
              <a:t>k-</a:t>
            </a:r>
            <a:r>
              <a:rPr lang="en-US" altLang="zh-CN" b="1" dirty="0"/>
              <a:t>element </a:t>
            </a:r>
            <a:r>
              <a:rPr lang="en-US" altLang="zh-CN" b="1" dirty="0" smtClean="0"/>
              <a:t>permutation</a:t>
            </a:r>
            <a:r>
              <a:rPr lang="en-US" altLang="zh-CN" dirty="0" smtClean="0"/>
              <a:t> </a:t>
            </a:r>
            <a:r>
              <a:rPr lang="en-US" altLang="zh-CN" dirty="0"/>
              <a:t>of </a:t>
            </a:r>
            <a:r>
              <a:rPr lang="en-US" altLang="zh-CN" i="1" dirty="0"/>
              <a:t>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list of </a:t>
            </a:r>
            <a:r>
              <a:rPr lang="en-US" altLang="zh-CN" i="1" dirty="0"/>
              <a:t>k </a:t>
            </a:r>
            <a:r>
              <a:rPr lang="en-US" altLang="zh-CN" dirty="0"/>
              <a:t>distinct elements chosen from a </a:t>
            </a:r>
            <a:r>
              <a:rPr lang="en-US" altLang="zh-CN" dirty="0" smtClean="0"/>
              <a:t>set </a:t>
            </a:r>
            <a:r>
              <a:rPr lang="en-US" altLang="zh-CN" i="1" dirty="0" smtClean="0"/>
              <a:t>N </a:t>
            </a:r>
            <a:r>
              <a:rPr lang="en-US" altLang="zh-CN" dirty="0"/>
              <a:t>is called a </a:t>
            </a:r>
            <a:r>
              <a:rPr lang="en-US" altLang="zh-CN" b="1" i="1" dirty="0"/>
              <a:t>k-</a:t>
            </a:r>
            <a:r>
              <a:rPr lang="en-US" altLang="zh-CN" b="1" dirty="0"/>
              <a:t>element </a:t>
            </a:r>
            <a:r>
              <a:rPr lang="en-US" altLang="zh-CN" b="1" dirty="0" smtClean="0"/>
              <a:t>permutation</a:t>
            </a:r>
            <a:r>
              <a:rPr lang="en-US" altLang="zh-CN" dirty="0"/>
              <a:t> </a:t>
            </a:r>
            <a:r>
              <a:rPr lang="en-US" altLang="zh-CN" dirty="0" smtClean="0"/>
              <a:t>of </a:t>
            </a:r>
            <a:r>
              <a:rPr lang="en-US" altLang="zh-CN" i="1" dirty="0"/>
              <a:t>N</a:t>
            </a:r>
            <a:r>
              <a:rPr lang="en-US" altLang="zh-CN" dirty="0"/>
              <a:t>.</a:t>
            </a:r>
            <a:endParaRPr lang="zh-CN" altLang="en-US" dirty="0"/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432" y="2852936"/>
            <a:ext cx="10225136" cy="2250641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071664" y="5259605"/>
            <a:ext cx="6029215" cy="138499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全排列有多少个？</a:t>
            </a:r>
            <a:endParaRPr lang="en-US" altLang="zh-CN" sz="2800" dirty="0" smtClean="0"/>
          </a:p>
          <a:p>
            <a:r>
              <a:rPr lang="zh-CN" altLang="en-US" sz="2800" dirty="0" smtClean="0"/>
              <a:t>集合</a:t>
            </a:r>
            <a:r>
              <a:rPr lang="en-US" altLang="zh-CN" sz="2800" dirty="0" smtClean="0"/>
              <a:t>N</a:t>
            </a:r>
            <a:r>
              <a:rPr lang="zh-CN" altLang="en-US" sz="2800" dirty="0" smtClean="0"/>
              <a:t>上的函数有多少个？</a:t>
            </a:r>
            <a:endParaRPr lang="en-US" altLang="zh-CN" sz="2800" dirty="0" smtClean="0"/>
          </a:p>
          <a:p>
            <a:r>
              <a:rPr lang="zh-CN" altLang="en-US" sz="2800" dirty="0" smtClean="0"/>
              <a:t>集合</a:t>
            </a:r>
            <a:r>
              <a:rPr lang="en-US" altLang="zh-CN" sz="2800" dirty="0" smtClean="0"/>
              <a:t>N</a:t>
            </a:r>
            <a:r>
              <a:rPr lang="zh-CN" altLang="en-US" sz="2800" dirty="0" smtClean="0"/>
              <a:t>上的单射</a:t>
            </a:r>
            <a:r>
              <a:rPr lang="en-US" altLang="zh-CN" sz="2800" dirty="0" smtClean="0"/>
              <a:t>/</a:t>
            </a:r>
            <a:r>
              <a:rPr lang="zh-CN" altLang="en-US" sz="2800" dirty="0" smtClean="0"/>
              <a:t>满射</a:t>
            </a:r>
            <a:r>
              <a:rPr lang="en-US" altLang="zh-CN" sz="2800" dirty="0"/>
              <a:t>/</a:t>
            </a:r>
            <a:r>
              <a:rPr lang="zh-CN" altLang="en-US" sz="2800" dirty="0"/>
              <a:t>双射</a:t>
            </a:r>
            <a:r>
              <a:rPr lang="zh-CN" altLang="en-US" sz="2800" dirty="0" smtClean="0"/>
              <a:t>有多少个？</a:t>
            </a:r>
            <a:endParaRPr lang="zh-CN" altLang="en-US" sz="2800" dirty="0"/>
          </a:p>
        </p:txBody>
      </p:sp>
      <p:grpSp>
        <p:nvGrpSpPr>
          <p:cNvPr id="10" name="组合 9"/>
          <p:cNvGrpSpPr/>
          <p:nvPr/>
        </p:nvGrpSpPr>
        <p:grpSpPr>
          <a:xfrm>
            <a:off x="76773" y="3555323"/>
            <a:ext cx="2274811" cy="1200329"/>
            <a:chOff x="76773" y="3555323"/>
            <a:chExt cx="2274811" cy="1200329"/>
          </a:xfrm>
        </p:grpSpPr>
        <p:sp>
          <p:nvSpPr>
            <p:cNvPr id="6" name="文本框 5"/>
            <p:cNvSpPr txBox="1"/>
            <p:nvPr/>
          </p:nvSpPr>
          <p:spPr>
            <a:xfrm>
              <a:off x="76773" y="3555323"/>
              <a:ext cx="1813317" cy="120032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2400" b="1" i="1" dirty="0"/>
                <a:t>k</a:t>
              </a:r>
              <a:r>
                <a:rPr lang="en-US" altLang="zh-CN" sz="2400" b="1" dirty="0"/>
                <a:t>th falling factorial power of </a:t>
              </a:r>
              <a:r>
                <a:rPr lang="en-US" altLang="zh-CN" sz="2400" b="1" i="1" dirty="0"/>
                <a:t>n</a:t>
              </a:r>
              <a:endParaRPr lang="zh-CN" altLang="en-US" sz="2400" dirty="0"/>
            </a:p>
          </p:txBody>
        </p:sp>
        <p:cxnSp>
          <p:nvCxnSpPr>
            <p:cNvPr id="8" name="直接箭头连接符 7"/>
            <p:cNvCxnSpPr/>
            <p:nvPr/>
          </p:nvCxnSpPr>
          <p:spPr>
            <a:xfrm>
              <a:off x="1860982" y="3865563"/>
              <a:ext cx="490602" cy="427533"/>
            </a:xfrm>
            <a:prstGeom prst="straightConnector1">
              <a:avLst/>
            </a:prstGeom>
            <a:ln w="762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47924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i="1" dirty="0"/>
              <a:t>k</a:t>
            </a:r>
            <a:r>
              <a:rPr lang="en-US" altLang="zh-CN" dirty="0"/>
              <a:t>-element subsets </a:t>
            </a:r>
            <a:r>
              <a:rPr lang="en-US" altLang="zh-CN" dirty="0" smtClean="0"/>
              <a:t>of an </a:t>
            </a:r>
            <a:r>
              <a:rPr lang="en-US" altLang="zh-CN" i="1" dirty="0"/>
              <a:t>n</a:t>
            </a:r>
            <a:r>
              <a:rPr lang="en-US" altLang="zh-CN" dirty="0"/>
              <a:t>-element set</a:t>
            </a:r>
            <a:endParaRPr lang="zh-CN" altLang="en-US" dirty="0"/>
          </a:p>
        </p:txBody>
      </p:sp>
      <p:pic>
        <p:nvPicPr>
          <p:cNvPr id="4" name="内容占位符 3" descr="屏幕剪辑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744" y="1628800"/>
            <a:ext cx="10885717" cy="2011491"/>
          </a:xfrm>
        </p:spPr>
      </p:pic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1704" y="4355508"/>
            <a:ext cx="4709059" cy="1017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945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2938" y="310357"/>
            <a:ext cx="10972800" cy="1139825"/>
          </a:xfrm>
        </p:spPr>
        <p:txBody>
          <a:bodyPr/>
          <a:lstStyle/>
          <a:p>
            <a:r>
              <a:rPr lang="zh-CN" altLang="en-US" dirty="0"/>
              <a:t>换</a:t>
            </a:r>
            <a:r>
              <a:rPr lang="zh-CN" altLang="en-US" dirty="0" smtClean="0"/>
              <a:t>个视角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3200" dirty="0">
                <a:solidFill>
                  <a:srgbClr val="222222"/>
                </a:solidFill>
                <a:latin typeface="Arial" panose="020B0604020202020204" pitchFamily="34" charset="0"/>
              </a:rPr>
              <a:t>Let </a:t>
            </a:r>
            <a:r>
              <a:rPr lang="en-US" altLang="zh-CN" sz="32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zh-CN" altLang="zh-CN" sz="32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</a:t>
            </a:r>
            <a:r>
              <a:rPr lang="en-US" altLang="zh-CN" sz="3200" dirty="0">
                <a:solidFill>
                  <a:srgbClr val="222222"/>
                </a:solidFill>
                <a:cs typeface="Arial" panose="020B0604020202020204" pitchFamily="34" charset="0"/>
              </a:rPr>
              <a:t> </a:t>
            </a:r>
            <a:r>
              <a:rPr lang="en-US" altLang="zh-CN" sz="32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 </a:t>
            </a:r>
            <a:r>
              <a:rPr lang="zh-CN" altLang="zh-CN" sz="32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 </a:t>
            </a:r>
            <a:r>
              <a:rPr lang="zh-CN" altLang="zh-CN" sz="3200" dirty="0">
                <a:solidFill>
                  <a:srgbClr val="0B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finite sets</a:t>
            </a:r>
            <a:r>
              <a:rPr lang="zh-CN" altLang="zh-CN" sz="32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Let</a:t>
            </a:r>
            <a:r>
              <a:rPr lang="en-US" altLang="zh-CN" sz="32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n=|N| </a:t>
            </a:r>
            <a:r>
              <a:rPr lang="zh-CN" altLang="zh-CN" sz="32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en-US" altLang="zh-CN" sz="32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x=|X| </a:t>
            </a:r>
            <a:r>
              <a:rPr lang="zh-CN" altLang="zh-CN" sz="32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 the </a:t>
            </a:r>
            <a:r>
              <a:rPr lang="zh-CN" altLang="zh-CN" sz="3200" dirty="0">
                <a:solidFill>
                  <a:srgbClr val="0B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cardinality</a:t>
            </a:r>
            <a:r>
              <a:rPr lang="zh-CN" altLang="zh-CN" sz="32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of the sets. </a:t>
            </a:r>
            <a:r>
              <a:rPr lang="en-US" altLang="zh-CN" sz="3200" dirty="0" smtClean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Define function f:N-&gt;X</a:t>
            </a:r>
          </a:p>
          <a:p>
            <a:r>
              <a:rPr lang="en-US" altLang="zh-CN" sz="3200" dirty="0" smtClean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Problem:</a:t>
            </a:r>
          </a:p>
          <a:p>
            <a:pPr lvl="1"/>
            <a:r>
              <a:rPr lang="en-US" altLang="zh-CN" sz="28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zh-CN" altLang="en-US" sz="2800" dirty="0" smtClean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有多少个？</a:t>
            </a:r>
            <a:endParaRPr lang="en-US" altLang="zh-CN" sz="2800" dirty="0" smtClean="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zh-CN" altLang="en-US" sz="2800" dirty="0" smtClean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其中，单射（如果存在）有多少个？</a:t>
            </a:r>
            <a:endParaRPr lang="en-US" altLang="zh-CN" sz="2800" dirty="0" smtClean="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zh-CN" altLang="en-US" sz="2800" dirty="0" smtClean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其中，满射（如果存在）有多少个？</a:t>
            </a:r>
            <a:endParaRPr lang="en-US" altLang="zh-CN" sz="2800" dirty="0" smtClean="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zh-CN" altLang="en-US" sz="2800" dirty="0" smtClean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如果以“置换”来区分，单射有多少个？</a:t>
            </a:r>
            <a:endParaRPr lang="zh-CN" altLang="en-US" dirty="0"/>
          </a:p>
        </p:txBody>
      </p:sp>
      <p:sp>
        <p:nvSpPr>
          <p:cNvPr id="5" name="AutoShape 3" descr="N"/>
          <p:cNvSpPr>
            <a:spLocks noChangeAspect="1" noChangeArrowheads="1"/>
          </p:cNvSpPr>
          <p:nvPr/>
        </p:nvSpPr>
        <p:spPr bwMode="auto">
          <a:xfrm>
            <a:off x="33655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4" descr="X"/>
          <p:cNvSpPr>
            <a:spLocks noChangeAspect="1" noChangeArrowheads="1"/>
          </p:cNvSpPr>
          <p:nvPr/>
        </p:nvSpPr>
        <p:spPr bwMode="auto">
          <a:xfrm>
            <a:off x="71755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AutoShape 5" descr="n=|N|"/>
          <p:cNvSpPr>
            <a:spLocks noChangeAspect="1" noChangeArrowheads="1"/>
          </p:cNvSpPr>
          <p:nvPr/>
        </p:nvSpPr>
        <p:spPr bwMode="auto">
          <a:xfrm>
            <a:off x="184150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6" descr="x=|X|"/>
          <p:cNvSpPr>
            <a:spLocks noChangeAspect="1" noChangeArrowheads="1"/>
          </p:cNvSpPr>
          <p:nvPr/>
        </p:nvSpPr>
        <p:spPr bwMode="auto">
          <a:xfrm>
            <a:off x="222250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AutoShape 7" descr="N"/>
          <p:cNvSpPr>
            <a:spLocks noChangeAspect="1" noChangeArrowheads="1"/>
          </p:cNvSpPr>
          <p:nvPr/>
        </p:nvSpPr>
        <p:spPr bwMode="auto">
          <a:xfrm>
            <a:off x="431482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8" descr="n"/>
          <p:cNvSpPr>
            <a:spLocks noChangeAspect="1" noChangeArrowheads="1"/>
          </p:cNvSpPr>
          <p:nvPr/>
        </p:nvSpPr>
        <p:spPr bwMode="auto">
          <a:xfrm>
            <a:off x="47529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AutoShape 9" descr="X"/>
          <p:cNvSpPr>
            <a:spLocks noChangeAspect="1" noChangeArrowheads="1"/>
          </p:cNvSpPr>
          <p:nvPr/>
        </p:nvSpPr>
        <p:spPr bwMode="auto">
          <a:xfrm>
            <a:off x="5386388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AutoShape 10" descr="x"/>
          <p:cNvSpPr>
            <a:spLocks noChangeAspect="1" noChangeArrowheads="1"/>
          </p:cNvSpPr>
          <p:nvPr/>
        </p:nvSpPr>
        <p:spPr bwMode="auto">
          <a:xfrm>
            <a:off x="5824538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5590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31504" y="1196752"/>
            <a:ext cx="9217024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zh-CN" altLang="en-US" sz="5400" b="1" dirty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  <a:latin typeface="Arial" charset="0"/>
                <a:ea typeface="宋体" charset="-122"/>
              </a:rPr>
              <a:t>问题</a:t>
            </a:r>
            <a:r>
              <a:rPr lang="en-US" altLang="zh-CN" sz="5400" b="1" dirty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  <a:latin typeface="Arial" charset="0"/>
                <a:ea typeface="宋体" charset="-122"/>
              </a:rPr>
              <a:t>7</a:t>
            </a:r>
            <a:r>
              <a:rPr lang="zh-CN" altLang="en-US" sz="5400" b="1" dirty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  <a:latin typeface="Arial" charset="0"/>
                <a:ea typeface="宋体" charset="-122"/>
              </a:rPr>
              <a:t>：</a:t>
            </a:r>
            <a:endParaRPr lang="en-US" altLang="zh-CN" sz="5400" b="1" dirty="0">
              <a:ln w="24500" cmpd="dbl">
                <a:solidFill>
                  <a:schemeClr val="accent2">
                    <a:shade val="85000"/>
                    <a:satMod val="155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2">
                      <a:tint val="10000"/>
                      <a:satMod val="155000"/>
                    </a:schemeClr>
                  </a:gs>
                  <a:gs pos="60000">
                    <a:schemeClr val="accent2">
                      <a:tint val="30000"/>
                      <a:satMod val="155000"/>
                    </a:schemeClr>
                  </a:gs>
                  <a:gs pos="100000">
                    <a:schemeClr val="accent2">
                      <a:tint val="73000"/>
                      <a:satMod val="155000"/>
                    </a:schemeClr>
                  </a:gs>
                </a:gsLst>
                <a:lin ang="5400000"/>
              </a:gradFill>
              <a:effectLst>
                <a:outerShdw blurRad="38100" dist="38100" dir="7020000" algn="tl">
                  <a:srgbClr val="000000">
                    <a:alpha val="35000"/>
                  </a:srgbClr>
                </a:outerShdw>
              </a:effectLst>
              <a:latin typeface="Arial" charset="0"/>
              <a:ea typeface="宋体" charset="-122"/>
            </a:endParaRPr>
          </a:p>
          <a:p>
            <a:pPr eaLnBrk="1" hangingPunct="1">
              <a:spcBef>
                <a:spcPts val="1200"/>
              </a:spcBef>
              <a:defRPr/>
            </a:pPr>
            <a:r>
              <a:rPr lang="zh-CN" altLang="en-US" sz="4800" b="1" dirty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  <a:latin typeface="Arial" charset="0"/>
                <a:ea typeface="宋体" charset="-122"/>
              </a:rPr>
              <a:t>你还记得什么是等价关系吗？它和集合分划有什么关系？</a:t>
            </a:r>
            <a:endParaRPr lang="en-US" altLang="zh-CN" sz="4800" b="1" dirty="0">
              <a:ln w="24500" cmpd="dbl">
                <a:solidFill>
                  <a:schemeClr val="accent2">
                    <a:shade val="85000"/>
                    <a:satMod val="155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2">
                      <a:tint val="10000"/>
                      <a:satMod val="155000"/>
                    </a:schemeClr>
                  </a:gs>
                  <a:gs pos="60000">
                    <a:schemeClr val="accent2">
                      <a:tint val="30000"/>
                      <a:satMod val="155000"/>
                    </a:schemeClr>
                  </a:gs>
                  <a:gs pos="100000">
                    <a:schemeClr val="accent2">
                      <a:tint val="73000"/>
                      <a:satMod val="155000"/>
                    </a:schemeClr>
                  </a:gs>
                </a:gsLst>
                <a:lin ang="5400000"/>
              </a:gradFill>
              <a:effectLst>
                <a:outerShdw blurRad="38100" dist="38100" dir="7020000" algn="tl">
                  <a:srgbClr val="000000">
                    <a:alpha val="35000"/>
                  </a:srgbClr>
                </a:outerShdw>
              </a:effectLst>
              <a:latin typeface="Arial" charset="0"/>
              <a:ea typeface="宋体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635750" y="4365104"/>
            <a:ext cx="9212778" cy="58477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r>
              <a:rPr lang="zh-CN" altLang="en-US" sz="3200" dirty="0" smtClean="0"/>
              <a:t>那么，等价关系用于计数，会引起你的什么联想？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number of three-element subsets of a four-element </a:t>
            </a:r>
            <a:r>
              <a:rPr lang="en-US" altLang="zh-CN" dirty="0" smtClean="0"/>
              <a:t>set</a:t>
            </a:r>
            <a:r>
              <a:rPr lang="zh-CN" altLang="en-US" dirty="0" smtClean="0"/>
              <a:t>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构造一个集合：所有的</a:t>
            </a:r>
            <a:r>
              <a:rPr lang="en-US" altLang="zh-CN" dirty="0" smtClean="0"/>
              <a:t>3</a:t>
            </a:r>
            <a:r>
              <a:rPr lang="zh-CN" altLang="en-US" dirty="0" smtClean="0"/>
              <a:t>元素列表数目</a:t>
            </a:r>
            <a:endParaRPr lang="en-US" altLang="zh-CN" dirty="0" smtClean="0"/>
          </a:p>
          <a:p>
            <a:pPr lvl="1"/>
            <a:r>
              <a:rPr lang="en-US" altLang="zh-CN" dirty="0"/>
              <a:t>n</a:t>
            </a:r>
            <a:r>
              <a:rPr lang="en-US" altLang="zh-CN" dirty="0" smtClean="0"/>
              <a:t>!/(n-k)!:  4!/1!</a:t>
            </a:r>
          </a:p>
          <a:p>
            <a:r>
              <a:rPr lang="zh-CN" altLang="en-US" dirty="0" smtClean="0"/>
              <a:t>考虑题意：定义所有通过置换可以转换的元素，都是“等价”的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每个等价类元素个数都是</a:t>
            </a:r>
            <a:r>
              <a:rPr lang="en-US" altLang="zh-CN" dirty="0" smtClean="0"/>
              <a:t>k</a:t>
            </a:r>
            <a:r>
              <a:rPr lang="zh-CN" altLang="en-US" dirty="0" smtClean="0"/>
              <a:t>！个：</a:t>
            </a:r>
            <a:r>
              <a:rPr lang="en-US" altLang="zh-CN" dirty="0" smtClean="0"/>
              <a:t>6</a:t>
            </a:r>
            <a:r>
              <a:rPr lang="zh-CN" altLang="en-US" dirty="0" smtClean="0"/>
              <a:t>个</a:t>
            </a:r>
            <a:endParaRPr lang="en-US" altLang="zh-CN" dirty="0" smtClean="0"/>
          </a:p>
          <a:p>
            <a:r>
              <a:rPr lang="zh-CN" altLang="en-US" dirty="0"/>
              <a:t>多少</a:t>
            </a:r>
            <a:r>
              <a:rPr lang="zh-CN" altLang="en-US" dirty="0" smtClean="0"/>
              <a:t>个等价类就是问题的解</a:t>
            </a:r>
            <a:r>
              <a:rPr lang="en-US" altLang="zh-CN" dirty="0" smtClean="0"/>
              <a:t>:q</a:t>
            </a:r>
          </a:p>
          <a:p>
            <a:pPr lvl="1"/>
            <a:r>
              <a:rPr lang="en-US" altLang="zh-CN" dirty="0" smtClean="0"/>
              <a:t>n</a:t>
            </a:r>
            <a:r>
              <a:rPr lang="en-US" altLang="zh-CN" dirty="0"/>
              <a:t>!</a:t>
            </a:r>
            <a:r>
              <a:rPr lang="en-US" altLang="zh-CN" dirty="0" smtClean="0"/>
              <a:t>/(k!(n-k)!)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783632" y="5294818"/>
            <a:ext cx="6853158" cy="14465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none" rtlCol="0">
            <a:spAutoFit/>
          </a:bodyPr>
          <a:lstStyle/>
          <a:p>
            <a:pPr lvl="1"/>
            <a:r>
              <a:rPr lang="zh-CN" altLang="en-US" sz="4400" dirty="0" smtClean="0"/>
              <a:t>这个式子真的很无聊吗？</a:t>
            </a:r>
            <a:endParaRPr lang="en-US" altLang="zh-CN" sz="4400" dirty="0" smtClean="0"/>
          </a:p>
          <a:p>
            <a:pPr lvl="1"/>
            <a:r>
              <a:rPr lang="en-US" altLang="zh-CN" sz="4400" dirty="0" smtClean="0"/>
              <a:t>n</a:t>
            </a:r>
            <a:r>
              <a:rPr lang="en-US" altLang="zh-CN" sz="4400" dirty="0"/>
              <a:t>!/(k!(n-k</a:t>
            </a:r>
            <a:r>
              <a:rPr lang="en-US" altLang="zh-CN" sz="4400" dirty="0" smtClean="0"/>
              <a:t>)!)=n!/((n-k)!k!)</a:t>
            </a:r>
            <a:endParaRPr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246007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等价关系用于计数</a:t>
            </a:r>
          </a:p>
        </p:txBody>
      </p:sp>
      <p:sp>
        <p:nvSpPr>
          <p:cNvPr id="13315" name="TextBox 2"/>
          <p:cNvSpPr txBox="1">
            <a:spLocks noChangeArrowheads="1"/>
          </p:cNvSpPr>
          <p:nvPr/>
        </p:nvSpPr>
        <p:spPr bwMode="auto">
          <a:xfrm>
            <a:off x="1237556" y="1268760"/>
            <a:ext cx="9716888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问题：</a:t>
            </a:r>
            <a:endParaRPr lang="en-US" altLang="zh-CN" sz="2800" b="1" dirty="0">
              <a:solidFill>
                <a:srgbClr val="0070C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用</a:t>
            </a:r>
            <a:r>
              <a:rPr lang="en-US" altLang="zh-CN" sz="28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8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种颜色给</a:t>
            </a:r>
            <a:r>
              <a:rPr lang="en-US" altLang="zh-CN" sz="28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r>
              <a:rPr lang="zh-CN" altLang="en-US" sz="2800" b="1" dirty="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个不同对象</a:t>
            </a:r>
            <a:r>
              <a:rPr lang="zh-CN" altLang="en-US" sz="28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着色，并保证每种颜色最少用于</a:t>
            </a:r>
            <a:r>
              <a:rPr lang="en-US" altLang="zh-CN" sz="28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8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个对象，有多少种不同的着色法</a:t>
            </a:r>
            <a:r>
              <a:rPr lang="zh-CN" altLang="en-US" sz="2800" b="1" dirty="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？</a:t>
            </a:r>
            <a:endParaRPr lang="en-US" altLang="zh-CN" sz="2800" b="1" dirty="0">
              <a:solidFill>
                <a:srgbClr val="0070C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343472" y="3429001"/>
            <a:ext cx="2232248" cy="2880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575720" y="3102441"/>
            <a:ext cx="44582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/>
              <a:t>直接答案：</a:t>
            </a:r>
            <a:r>
              <a:rPr lang="en-US" altLang="zh-CN" sz="3200" dirty="0" smtClean="0"/>
              <a:t>2</a:t>
            </a:r>
            <a:r>
              <a:rPr lang="zh-CN" altLang="en-US" sz="3200" dirty="0" smtClean="0"/>
              <a:t>*</a:t>
            </a:r>
            <a:r>
              <a:rPr lang="en-US" altLang="zh-CN" sz="3200" dirty="0" smtClean="0"/>
              <a:t>C(5,3)=20</a:t>
            </a:r>
            <a:endParaRPr lang="zh-CN" altLang="en-US" sz="3200" dirty="0"/>
          </a:p>
        </p:txBody>
      </p:sp>
      <p:sp>
        <p:nvSpPr>
          <p:cNvPr id="4" name="文本框 3"/>
          <p:cNvSpPr txBox="1"/>
          <p:nvPr/>
        </p:nvSpPr>
        <p:spPr>
          <a:xfrm>
            <a:off x="2310348" y="4492278"/>
            <a:ext cx="7571303" cy="83099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none" rtlCol="0">
            <a:spAutoFit/>
          </a:bodyPr>
          <a:lstStyle/>
          <a:p>
            <a:r>
              <a:rPr lang="zh-CN" altLang="en-US" sz="4800" dirty="0" smtClean="0"/>
              <a:t>如何利用等价关系来求解？</a:t>
            </a:r>
            <a:endParaRPr lang="zh-CN" altLang="en-US" sz="4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等价关系用于计数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根据</a:t>
            </a:r>
            <a:r>
              <a:rPr lang="zh-CN" altLang="en-US" dirty="0"/>
              <a:t>对称性，考虑</a:t>
            </a:r>
            <a:r>
              <a:rPr lang="en-US" altLang="zh-CN" dirty="0"/>
              <a:t>3</a:t>
            </a:r>
            <a:r>
              <a:rPr lang="zh-CN" altLang="en-US" dirty="0"/>
              <a:t>红</a:t>
            </a:r>
            <a:endParaRPr lang="en-US" altLang="zh-CN" dirty="0"/>
          </a:p>
          <a:p>
            <a:r>
              <a:rPr lang="zh-CN" altLang="en-US" dirty="0" smtClean="0"/>
              <a:t>所有</a:t>
            </a:r>
            <a:r>
              <a:rPr lang="en-US" altLang="zh-CN" dirty="0"/>
              <a:t>list</a:t>
            </a:r>
            <a:r>
              <a:rPr lang="zh-CN" altLang="en-US" dirty="0"/>
              <a:t>有</a:t>
            </a:r>
            <a:r>
              <a:rPr lang="en-US" altLang="zh-CN" dirty="0"/>
              <a:t>5</a:t>
            </a:r>
            <a:r>
              <a:rPr lang="zh-CN" altLang="en-US" dirty="0"/>
              <a:t>！</a:t>
            </a:r>
            <a:r>
              <a:rPr lang="en-US" altLang="zh-CN" dirty="0"/>
              <a:t>=120</a:t>
            </a:r>
            <a:r>
              <a:rPr lang="zh-CN" altLang="en-US" dirty="0"/>
              <a:t>种，全集元素个数</a:t>
            </a:r>
            <a:endParaRPr lang="en-US" altLang="zh-CN" dirty="0"/>
          </a:p>
          <a:p>
            <a:r>
              <a:rPr lang="zh-CN" altLang="en-US" dirty="0" smtClean="0"/>
              <a:t>定义</a:t>
            </a:r>
            <a:r>
              <a:rPr lang="zh-CN" altLang="en-US" dirty="0"/>
              <a:t>等价关系：</a:t>
            </a:r>
            <a:r>
              <a:rPr lang="en-US" altLang="zh-CN" dirty="0"/>
              <a:t>list</a:t>
            </a:r>
            <a:r>
              <a:rPr lang="zh-CN" altLang="en-US" dirty="0"/>
              <a:t>中，同红元素（等同同兰）置换可转换的</a:t>
            </a:r>
            <a:r>
              <a:rPr lang="en-US" altLang="zh-CN" dirty="0"/>
              <a:t>list</a:t>
            </a:r>
            <a:r>
              <a:rPr lang="zh-CN" altLang="en-US" dirty="0"/>
              <a:t>等价</a:t>
            </a:r>
            <a:endParaRPr lang="en-US" altLang="zh-CN" dirty="0"/>
          </a:p>
          <a:p>
            <a:r>
              <a:rPr lang="zh-CN" altLang="en-US" dirty="0" smtClean="0"/>
              <a:t>等价类</a:t>
            </a:r>
            <a:r>
              <a:rPr lang="zh-CN" altLang="en-US" dirty="0"/>
              <a:t>元素个数是</a:t>
            </a:r>
            <a:r>
              <a:rPr lang="en-US" altLang="zh-CN" dirty="0"/>
              <a:t>3</a:t>
            </a:r>
            <a:r>
              <a:rPr lang="zh-CN" altLang="en-US" dirty="0"/>
              <a:t>！*</a:t>
            </a:r>
            <a:r>
              <a:rPr lang="en-US" altLang="zh-CN" dirty="0"/>
              <a:t>2</a:t>
            </a:r>
            <a:r>
              <a:rPr lang="zh-CN" altLang="en-US" dirty="0"/>
              <a:t>！</a:t>
            </a:r>
            <a:r>
              <a:rPr lang="en-US" altLang="zh-CN" dirty="0"/>
              <a:t>=12</a:t>
            </a:r>
          </a:p>
          <a:p>
            <a:r>
              <a:rPr lang="zh-CN" altLang="en-US" dirty="0" smtClean="0"/>
              <a:t>商集</a:t>
            </a:r>
            <a:r>
              <a:rPr lang="zh-CN" altLang="en-US" dirty="0"/>
              <a:t>个数为</a:t>
            </a:r>
            <a:r>
              <a:rPr lang="en-US" altLang="zh-CN" dirty="0"/>
              <a:t>10</a:t>
            </a:r>
            <a:r>
              <a:rPr lang="zh-CN" altLang="en-US" dirty="0"/>
              <a:t>个，</a:t>
            </a:r>
            <a:r>
              <a:rPr lang="en-US" altLang="zh-CN" dirty="0"/>
              <a:t>3</a:t>
            </a:r>
            <a:r>
              <a:rPr lang="zh-CN" altLang="en-US" dirty="0"/>
              <a:t>红着色方案为</a:t>
            </a:r>
            <a:r>
              <a:rPr lang="en-US" altLang="zh-CN" dirty="0"/>
              <a:t>10</a:t>
            </a:r>
            <a:r>
              <a:rPr lang="zh-CN" altLang="en-US" dirty="0"/>
              <a:t>种；</a:t>
            </a:r>
            <a:endParaRPr lang="en-US" altLang="zh-CN" dirty="0"/>
          </a:p>
          <a:p>
            <a:r>
              <a:rPr lang="zh-CN" altLang="en-US" dirty="0" smtClean="0"/>
              <a:t>总</a:t>
            </a:r>
            <a:r>
              <a:rPr lang="zh-CN" altLang="en-US" dirty="0"/>
              <a:t>方案为</a:t>
            </a:r>
            <a:r>
              <a:rPr lang="en-US" altLang="zh-CN" dirty="0"/>
              <a:t>20</a:t>
            </a:r>
            <a:r>
              <a:rPr lang="zh-CN" altLang="en-US" dirty="0"/>
              <a:t>种。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2134668" y="5755903"/>
            <a:ext cx="7633740" cy="76944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400" dirty="0">
                <a:latin typeface="楷体" panose="02010609060101010101" pitchFamily="49" charset="-122"/>
                <a:ea typeface="楷体" panose="02010609060101010101" pitchFamily="49" charset="-122"/>
              </a:rPr>
              <a:t>在这里对称因素起什么作用？</a:t>
            </a:r>
          </a:p>
        </p:txBody>
      </p:sp>
    </p:spTree>
    <p:extLst>
      <p:ext uri="{BB962C8B-B14F-4D97-AF65-F5344CB8AC3E}">
        <p14:creationId xmlns:p14="http://schemas.microsoft.com/office/powerpoint/2010/main" val="2613569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bldLvl="4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书架上的排列问题</a:t>
            </a:r>
          </a:p>
        </p:txBody>
      </p:sp>
      <p:pic>
        <p:nvPicPr>
          <p:cNvPr id="2969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189" y="1125539"/>
            <a:ext cx="8053387" cy="266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700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1504" y="3789364"/>
            <a:ext cx="7200900" cy="223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701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6232" y="4868864"/>
            <a:ext cx="747713" cy="115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Straight Connector 3"/>
          <p:cNvCxnSpPr/>
          <p:nvPr/>
        </p:nvCxnSpPr>
        <p:spPr>
          <a:xfrm>
            <a:off x="1775520" y="4581525"/>
            <a:ext cx="3595687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3072506" y="4581525"/>
            <a:ext cx="501650" cy="503238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8858193" y="5214293"/>
            <a:ext cx="3049233" cy="46166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=(n+k-1)!/((n+k-1)-k)!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15480" y="1916832"/>
            <a:ext cx="9937104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zh-CN" altLang="en-US" sz="5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charset="0"/>
                <a:ea typeface="宋体" charset="-122"/>
              </a:rPr>
              <a:t>问题</a:t>
            </a:r>
            <a:r>
              <a:rPr lang="en-US" altLang="zh-CN" sz="5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charset="0"/>
                <a:ea typeface="宋体" charset="-122"/>
              </a:rPr>
              <a:t>1</a:t>
            </a:r>
            <a:r>
              <a:rPr lang="zh-CN" altLang="en-US" sz="5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charset="0"/>
                <a:ea typeface="宋体" charset="-122"/>
              </a:rPr>
              <a:t>：</a:t>
            </a:r>
            <a:endParaRPr lang="en-US" altLang="zh-CN" sz="5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rial" charset="0"/>
              <a:ea typeface="宋体" charset="-122"/>
            </a:endParaRPr>
          </a:p>
          <a:p>
            <a:pPr eaLnBrk="1" hangingPunct="1">
              <a:spcBef>
                <a:spcPts val="1200"/>
              </a:spcBef>
              <a:defRPr/>
            </a:pPr>
            <a:r>
              <a:rPr lang="zh-CN" altLang="en-US" sz="48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charset="0"/>
                <a:ea typeface="宋体" charset="-122"/>
              </a:rPr>
              <a:t>计数在算法分析中为什么很重要？</a:t>
            </a:r>
            <a:endParaRPr lang="en-US" altLang="zh-CN" sz="48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rial" charset="0"/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92431" y="1484785"/>
            <a:ext cx="6984776" cy="243143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4800" b="1" dirty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rgbClr val="C0000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Arial" charset="0"/>
                <a:ea typeface="宋体" charset="-122"/>
              </a:rPr>
              <a:t>问题</a:t>
            </a:r>
            <a:r>
              <a:rPr lang="en-US" altLang="zh-CN" sz="4800" b="1" dirty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rgbClr val="C0000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Arial" charset="0"/>
                <a:ea typeface="宋体" charset="-122"/>
              </a:rPr>
              <a:t>8</a:t>
            </a:r>
            <a:r>
              <a:rPr lang="zh-CN" altLang="en-US" sz="4800" b="1" dirty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rgbClr val="C0000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Arial" charset="0"/>
                <a:ea typeface="宋体" charset="-122"/>
              </a:rPr>
              <a:t>：</a:t>
            </a:r>
            <a:endParaRPr lang="en-US" altLang="zh-CN" sz="4800" b="1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solidFill>
                <a:srgbClr val="C00000"/>
              </a:soli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Arial" charset="0"/>
              <a:ea typeface="宋体" charset="-122"/>
            </a:endParaRPr>
          </a:p>
          <a:p>
            <a:pPr eaLnBrk="1" hangingPunct="1">
              <a:spcBef>
                <a:spcPts val="1200"/>
              </a:spcBef>
              <a:defRPr/>
            </a:pPr>
            <a:r>
              <a:rPr lang="zh-CN" altLang="en-US" sz="4400" b="1" dirty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rgbClr val="C0000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Arial" charset="0"/>
                <a:ea typeface="宋体" charset="-122"/>
              </a:rPr>
              <a:t>你能否利用等价关系的概念来解释上述结果中的商式？</a:t>
            </a:r>
            <a:endParaRPr lang="en-US" altLang="zh-CN" sz="4400" b="1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solidFill>
                <a:srgbClr val="C00000"/>
              </a:soli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Arial" charset="0"/>
              <a:ea typeface="宋体" charset="-122"/>
            </a:endParaRPr>
          </a:p>
        </p:txBody>
      </p:sp>
      <p:pic>
        <p:nvPicPr>
          <p:cNvPr id="3072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2439" y="4221088"/>
            <a:ext cx="3084760" cy="1257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Multiset</a:t>
            </a:r>
            <a:r>
              <a:rPr lang="zh-CN" altLang="en-US" smtClean="0"/>
              <a:t>问题</a:t>
            </a:r>
          </a:p>
        </p:txBody>
      </p:sp>
      <p:pic>
        <p:nvPicPr>
          <p:cNvPr id="3277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676" y="1341438"/>
            <a:ext cx="7777163" cy="172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3575721" y="3434862"/>
            <a:ext cx="5082083" cy="2185214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eaLnBrk="1" hangingPunct="1">
              <a:defRPr/>
            </a:pPr>
            <a:r>
              <a:rPr lang="zh-CN" altLang="en-US" sz="48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charset="0"/>
                <a:ea typeface="宋体" charset="-122"/>
              </a:rPr>
              <a:t>问题</a:t>
            </a:r>
            <a:r>
              <a:rPr lang="en-US" altLang="zh-CN" sz="48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charset="0"/>
                <a:ea typeface="宋体" charset="-122"/>
              </a:rPr>
              <a:t>9:</a:t>
            </a:r>
          </a:p>
          <a:p>
            <a:pPr eaLnBrk="1" hangingPunct="1">
              <a:defRPr/>
            </a:pPr>
            <a:r>
              <a:rPr lang="zh-CN" altLang="en-US" sz="44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charset="0"/>
                <a:ea typeface="宋体" charset="-122"/>
              </a:rPr>
              <a:t>这如何与书架排列问题联系在一起</a:t>
            </a:r>
            <a:r>
              <a:rPr lang="en-US" altLang="zh-CN" sz="44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charset="0"/>
                <a:ea typeface="宋体" charset="-122"/>
              </a:rPr>
              <a:t>?</a:t>
            </a:r>
          </a:p>
        </p:txBody>
      </p:sp>
      <p:pic>
        <p:nvPicPr>
          <p:cNvPr id="32773" name="图片 1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0513" y="5986463"/>
            <a:ext cx="9144000" cy="696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Open Topic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The </a:t>
            </a:r>
            <a:r>
              <a:rPr lang="en-US" altLang="zh-CN" b="1" dirty="0" smtClean="0"/>
              <a:t>twelvefold way</a:t>
            </a:r>
            <a:r>
              <a:rPr lang="zh-CN" altLang="en-US" b="1" dirty="0" smtClean="0"/>
              <a:t>是一个计数问题的分类框架。请参考</a:t>
            </a:r>
            <a:r>
              <a:rPr lang="en-US" altLang="zh-CN" b="1" dirty="0">
                <a:hlinkClick r:id="rId2"/>
              </a:rPr>
              <a:t>https://</a:t>
            </a:r>
            <a:r>
              <a:rPr lang="en-US" altLang="zh-CN" b="1" dirty="0" smtClean="0">
                <a:hlinkClick r:id="rId2"/>
              </a:rPr>
              <a:t>en.wikipedia.org/wiki/Twelvefold_way#The_twentyfold_way</a:t>
            </a:r>
            <a:r>
              <a:rPr lang="zh-CN" altLang="en-US" b="1" dirty="0" smtClean="0"/>
              <a:t>或者</a:t>
            </a:r>
            <a:r>
              <a:rPr lang="en-US" altLang="zh-CN" b="1" dirty="0">
                <a:hlinkClick r:id="rId3"/>
              </a:rPr>
              <a:t>http://tcs.nju.edu.cn/wiki/index.php</a:t>
            </a:r>
            <a:r>
              <a:rPr lang="en-US" altLang="zh-CN" b="1" dirty="0" smtClean="0">
                <a:hlinkClick r:id="rId3"/>
              </a:rPr>
              <a:t>/%</a:t>
            </a:r>
            <a:r>
              <a:rPr lang="en-US" altLang="zh-CN" b="1" dirty="0">
                <a:hlinkClick r:id="rId3"/>
              </a:rPr>
              <a:t>E7</a:t>
            </a:r>
            <a:r>
              <a:rPr lang="en-US" altLang="zh-CN" b="1" dirty="0" smtClean="0">
                <a:hlinkClick r:id="rId3"/>
              </a:rPr>
              <a:t>% BB%84%E5%90%88%E6%95%B0%E5%AD%A6</a:t>
            </a:r>
            <a:r>
              <a:rPr lang="en-US" altLang="zh-CN" b="1" dirty="0">
                <a:hlinkClick r:id="rId3"/>
              </a:rPr>
              <a:t>_(Fall_2011)/Basic_enumeration#Subsets_of_fixed_size</a:t>
            </a:r>
            <a:r>
              <a:rPr lang="zh-CN" altLang="en-US" b="1" dirty="0" smtClean="0"/>
              <a:t>开展</a:t>
            </a:r>
            <a:r>
              <a:rPr lang="zh-CN" altLang="en-US" b="1" dirty="0"/>
              <a:t>讨论</a:t>
            </a:r>
            <a:endParaRPr lang="en-US" altLang="zh-CN" b="1" dirty="0" smtClean="0"/>
          </a:p>
          <a:p>
            <a:r>
              <a:rPr lang="en-US" altLang="zh-CN" b="1" dirty="0" smtClean="0"/>
              <a:t>1</a:t>
            </a:r>
            <a:r>
              <a:rPr lang="zh-CN" altLang="en-US" b="1" dirty="0" smtClean="0"/>
              <a:t>，简介</a:t>
            </a:r>
            <a:r>
              <a:rPr lang="en-US" altLang="zh-CN" b="1" dirty="0"/>
              <a:t>The twelvefold </a:t>
            </a:r>
            <a:r>
              <a:rPr lang="en-US" altLang="zh-CN" b="1" dirty="0" smtClean="0"/>
              <a:t>way</a:t>
            </a:r>
            <a:r>
              <a:rPr lang="zh-CN" altLang="en-US" b="1" dirty="0" smtClean="0"/>
              <a:t>，介绍维基百科中的</a:t>
            </a:r>
            <a:r>
              <a:rPr lang="en-US" altLang="zh-CN" b="1" dirty="0" smtClean="0"/>
              <a:t>3.2.1-3.2.4</a:t>
            </a:r>
          </a:p>
          <a:p>
            <a:r>
              <a:rPr lang="en-US" altLang="zh-CN" b="1" dirty="0" smtClean="0"/>
              <a:t>2</a:t>
            </a:r>
            <a:r>
              <a:rPr lang="zh-CN" altLang="en-US" b="1" dirty="0" smtClean="0"/>
              <a:t>，</a:t>
            </a:r>
            <a:r>
              <a:rPr lang="zh-CN" altLang="en-US" b="1" dirty="0"/>
              <a:t>简介</a:t>
            </a:r>
            <a:r>
              <a:rPr lang="en-US" altLang="zh-CN" b="1" dirty="0"/>
              <a:t>The twelvefold way</a:t>
            </a:r>
            <a:r>
              <a:rPr lang="zh-CN" altLang="en-US" b="1" dirty="0"/>
              <a:t>，介绍维基百科中的</a:t>
            </a:r>
            <a:r>
              <a:rPr lang="en-US" altLang="zh-CN" b="1" dirty="0" smtClean="0"/>
              <a:t>3.2.5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6116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Open topics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Page 29</a:t>
            </a:r>
            <a:r>
              <a:rPr lang="zh-CN" altLang="en-US" dirty="0" smtClean="0"/>
              <a:t>中，练习</a:t>
            </a:r>
            <a:r>
              <a:rPr lang="en-US" altLang="zh-CN" dirty="0" smtClean="0"/>
              <a:t>1.3-4</a:t>
            </a:r>
            <a:r>
              <a:rPr lang="zh-CN" altLang="en-US" dirty="0" smtClean="0"/>
              <a:t>；</a:t>
            </a:r>
            <a:r>
              <a:rPr lang="en-US" altLang="zh-CN" dirty="0" smtClean="0"/>
              <a:t>-5</a:t>
            </a:r>
            <a:r>
              <a:rPr lang="zh-CN" altLang="en-US" dirty="0" smtClean="0"/>
              <a:t>；</a:t>
            </a:r>
            <a:r>
              <a:rPr lang="en-US" altLang="zh-CN" dirty="0" smtClean="0"/>
              <a:t>-6</a:t>
            </a:r>
            <a:r>
              <a:rPr lang="zh-CN" altLang="en-US" dirty="0" smtClean="0"/>
              <a:t>之后：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在序列</a:t>
            </a:r>
            <a:r>
              <a:rPr lang="en-US" altLang="zh-CN" dirty="0" smtClean="0"/>
              <a:t>S(s1,s2,…,</a:t>
            </a:r>
            <a:r>
              <a:rPr lang="en-US" altLang="zh-CN" dirty="0" err="1" smtClean="0"/>
              <a:t>sn</a:t>
            </a:r>
            <a:r>
              <a:rPr lang="en-US" altLang="zh-CN" dirty="0" smtClean="0"/>
              <a:t>)</a:t>
            </a:r>
            <a:r>
              <a:rPr lang="zh-CN" altLang="en-US" dirty="0" smtClean="0"/>
              <a:t>中</a:t>
            </a:r>
            <a:r>
              <a:rPr lang="en-US" altLang="zh-CN" dirty="0" smtClean="0"/>
              <a:t>,</a:t>
            </a:r>
            <a:r>
              <a:rPr lang="zh-CN" altLang="en-US" dirty="0" smtClean="0"/>
              <a:t>如果</a:t>
            </a:r>
            <a:r>
              <a:rPr lang="en-US" altLang="zh-CN" dirty="0" err="1" smtClean="0"/>
              <a:t>si</a:t>
            </a:r>
            <a:r>
              <a:rPr lang="en-US" altLang="zh-CN" dirty="0" smtClean="0"/>
              <a:t>&gt;</a:t>
            </a:r>
            <a:r>
              <a:rPr lang="en-US" altLang="zh-CN" dirty="0" err="1" smtClean="0"/>
              <a:t>sj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&lt;j),</a:t>
            </a:r>
            <a:r>
              <a:rPr lang="zh-CN" altLang="en-US" dirty="0" smtClean="0"/>
              <a:t>那么我们称</a:t>
            </a:r>
            <a:r>
              <a:rPr lang="en-US" altLang="zh-CN" dirty="0" err="1" smtClean="0"/>
              <a:t>si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sj</a:t>
            </a:r>
            <a:r>
              <a:rPr lang="zh-CN" altLang="en-US" dirty="0" smtClean="0"/>
              <a:t>构成了一个逆序。给定一个序列，你如何统计逆序数？</a:t>
            </a:r>
            <a:endParaRPr lang="zh-CN" altLang="en-US" dirty="0"/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729" y="2276872"/>
            <a:ext cx="9964541" cy="838317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271464" y="3429000"/>
            <a:ext cx="80906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/>
              <a:t>请你说明具体是什么一种</a:t>
            </a:r>
            <a:r>
              <a:rPr lang="en-US" altLang="zh-CN" sz="3200" dirty="0" smtClean="0"/>
              <a:t>elegant approach?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002814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651" y="765175"/>
            <a:ext cx="7561263" cy="194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Straight Connector 2"/>
          <p:cNvCxnSpPr/>
          <p:nvPr/>
        </p:nvCxnSpPr>
        <p:spPr>
          <a:xfrm>
            <a:off x="4943475" y="2636838"/>
            <a:ext cx="129698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>
            <a:stCxn id="5125" idx="1"/>
          </p:cNvCxnSpPr>
          <p:nvPr/>
        </p:nvCxnSpPr>
        <p:spPr>
          <a:xfrm flipH="1" flipV="1">
            <a:off x="5735638" y="2638426"/>
            <a:ext cx="755650" cy="436563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5" name="TextBox 5"/>
          <p:cNvSpPr txBox="1">
            <a:spLocks noChangeArrowheads="1"/>
          </p:cNvSpPr>
          <p:nvPr/>
        </p:nvSpPr>
        <p:spPr bwMode="auto">
          <a:xfrm>
            <a:off x="6491288" y="2890839"/>
            <a:ext cx="31686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critical operation</a:t>
            </a:r>
            <a:endParaRPr lang="zh-CN" altLang="en-US" sz="1800"/>
          </a:p>
        </p:txBody>
      </p:sp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2711450" y="2890839"/>
            <a:ext cx="6697663" cy="2930525"/>
            <a:chOff x="1187624" y="2888940"/>
            <a:chExt cx="6696744" cy="2931259"/>
          </a:xfrm>
        </p:grpSpPr>
        <p:pic>
          <p:nvPicPr>
            <p:cNvPr id="8199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7624" y="3717032"/>
              <a:ext cx="6696744" cy="11521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" name="Down Arrow 8"/>
            <p:cNvSpPr/>
            <p:nvPr/>
          </p:nvSpPr>
          <p:spPr>
            <a:xfrm>
              <a:off x="2627784" y="2888940"/>
              <a:ext cx="360040" cy="684076"/>
            </a:xfrm>
            <a:prstGeom prst="downArrow">
              <a:avLst/>
            </a:prstGeom>
            <a:gradFill>
              <a:gsLst>
                <a:gs pos="0">
                  <a:srgbClr val="DDEBCF"/>
                </a:gs>
                <a:gs pos="50000">
                  <a:srgbClr val="9CB86E"/>
                </a:gs>
                <a:gs pos="100000">
                  <a:srgbClr val="156B13"/>
                </a:gs>
              </a:gsLst>
              <a:lin ang="5400000" scaled="0"/>
            </a:gra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pic>
          <p:nvPicPr>
            <p:cNvPr id="8203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07096" y="4884095"/>
              <a:ext cx="2160240" cy="9361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" name="Rounded Rectangle 9"/>
            <p:cNvSpPr/>
            <p:nvPr/>
          </p:nvSpPr>
          <p:spPr>
            <a:xfrm>
              <a:off x="2627289" y="4883339"/>
              <a:ext cx="2539651" cy="93686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</p:grpSp>
      <p:cxnSp>
        <p:nvCxnSpPr>
          <p:cNvPr id="4" name="直接连接符 3"/>
          <p:cNvCxnSpPr/>
          <p:nvPr/>
        </p:nvCxnSpPr>
        <p:spPr>
          <a:xfrm>
            <a:off x="6113463" y="4581128"/>
            <a:ext cx="257482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35561" y="1484785"/>
            <a:ext cx="7992884" cy="2554545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eaLnBrk="1" hangingPunct="1">
              <a:defRPr/>
            </a:pPr>
            <a:r>
              <a:rPr lang="zh-CN" altLang="en-US" sz="54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Arial" charset="0"/>
                <a:ea typeface="宋体" charset="-122"/>
              </a:rPr>
              <a:t>问题</a:t>
            </a:r>
            <a:r>
              <a:rPr lang="en-US" altLang="zh-CN" sz="54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Arial" charset="0"/>
                <a:ea typeface="宋体" charset="-122"/>
              </a:rPr>
              <a:t>2</a:t>
            </a:r>
            <a:r>
              <a:rPr lang="zh-CN" altLang="en-US" sz="54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Arial" charset="0"/>
                <a:ea typeface="宋体" charset="-122"/>
              </a:rPr>
              <a:t>：</a:t>
            </a:r>
            <a:endParaRPr lang="en-US" altLang="zh-CN" sz="54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latin typeface="Arial" charset="0"/>
              <a:ea typeface="宋体" charset="-122"/>
            </a:endParaRPr>
          </a:p>
          <a:p>
            <a:pPr eaLnBrk="1" hangingPunct="1">
              <a:spcBef>
                <a:spcPts val="1200"/>
              </a:spcBef>
              <a:defRPr/>
            </a:pPr>
            <a:r>
              <a:rPr lang="zh-CN" altLang="en-US" sz="48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Arial" charset="0"/>
                <a:ea typeface="宋体" charset="-122"/>
              </a:rPr>
              <a:t>你如何理解这里所体现的“抽象”过程？</a:t>
            </a:r>
            <a:endParaRPr lang="en-US" altLang="zh-CN" sz="48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latin typeface="Arial" charset="0"/>
              <a:ea typeface="宋体" charset="-122"/>
            </a:endParaRP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5735638" y="4724401"/>
            <a:ext cx="38163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我们究竟要数什么？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1127448" y="364395"/>
            <a:ext cx="8229600" cy="1084263"/>
          </a:xfrm>
        </p:spPr>
        <p:txBody>
          <a:bodyPr/>
          <a:lstStyle/>
          <a:p>
            <a:r>
              <a:rPr lang="zh-CN" altLang="en-US" dirty="0" smtClean="0"/>
              <a:t>操作计数 与 子集计数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71464" y="1538779"/>
            <a:ext cx="9145016" cy="29854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zh-CN" altLang="en-US" sz="4000" dirty="0">
                <a:solidFill>
                  <a:srgbClr val="C00000"/>
                </a:solidFill>
                <a:latin typeface="华文新魏" pitchFamily="2" charset="-122"/>
                <a:ea typeface="华文新魏" pitchFamily="2" charset="-122"/>
              </a:rPr>
              <a:t>相同的情况，不同的抽象：</a:t>
            </a:r>
            <a:endParaRPr lang="en-US" altLang="zh-CN" sz="4000" dirty="0">
              <a:solidFill>
                <a:srgbClr val="C00000"/>
              </a:solidFill>
              <a:latin typeface="华文新魏" pitchFamily="2" charset="-122"/>
              <a:ea typeface="华文新魏" pitchFamily="2" charset="-122"/>
            </a:endParaRPr>
          </a:p>
          <a:p>
            <a:pPr eaLnBrk="1" hangingPunct="1">
              <a:defRPr/>
            </a:pPr>
            <a:r>
              <a:rPr lang="zh-CN" altLang="en-US" sz="4000" dirty="0">
                <a:solidFill>
                  <a:srgbClr val="C00000"/>
                </a:solidFill>
                <a:latin typeface="+mn-ea"/>
                <a:ea typeface="+mn-ea"/>
              </a:rPr>
              <a:t>  </a:t>
            </a:r>
            <a:r>
              <a:rPr lang="zh-CN" altLang="en-US" sz="3600" dirty="0">
                <a:latin typeface="楷体" pitchFamily="49" charset="-122"/>
                <a:ea typeface="楷体" pitchFamily="49" charset="-122"/>
              </a:rPr>
              <a:t>在排序的例子里，对任意含两个元素的子集，</a:t>
            </a:r>
            <a:r>
              <a:rPr lang="zh-CN" altLang="en-US" sz="3600" dirty="0" smtClean="0">
                <a:latin typeface="楷体" pitchFamily="49" charset="-122"/>
                <a:ea typeface="楷体" pitchFamily="49" charset="-122"/>
              </a:rPr>
              <a:t>我们需要做</a:t>
            </a:r>
            <a:r>
              <a:rPr lang="zh-CN" altLang="en-US" sz="3600" dirty="0">
                <a:latin typeface="楷体" pitchFamily="49" charset="-122"/>
                <a:ea typeface="楷体" pitchFamily="49" charset="-122"/>
              </a:rPr>
              <a:t>一次</a:t>
            </a:r>
            <a:r>
              <a:rPr lang="zh-CN" altLang="en-US" sz="3600" dirty="0" smtClean="0">
                <a:latin typeface="楷体" pitchFamily="49" charset="-122"/>
                <a:ea typeface="楷体" pitchFamily="49" charset="-122"/>
              </a:rPr>
              <a:t>比较</a:t>
            </a:r>
            <a:endParaRPr lang="en-US" altLang="zh-CN" sz="3600" dirty="0" smtClean="0">
              <a:latin typeface="楷体" pitchFamily="49" charset="-122"/>
              <a:ea typeface="楷体" pitchFamily="49" charset="-122"/>
            </a:endParaRPr>
          </a:p>
          <a:p>
            <a:pPr eaLnBrk="1" hangingPunct="1">
              <a:defRPr/>
            </a:pPr>
            <a:r>
              <a:rPr lang="en-US" altLang="zh-CN" sz="3600" dirty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3600" dirty="0" smtClean="0">
                <a:latin typeface="楷体" pitchFamily="49" charset="-122"/>
                <a:ea typeface="楷体" pitchFamily="49" charset="-122"/>
              </a:rPr>
              <a:t>  </a:t>
            </a:r>
            <a:r>
              <a:rPr lang="zh-CN" altLang="en-US" sz="3600" dirty="0" smtClean="0">
                <a:latin typeface="楷体" pitchFamily="49" charset="-122"/>
                <a:ea typeface="楷体" pitchFamily="49" charset="-122"/>
              </a:rPr>
              <a:t>则</a:t>
            </a:r>
            <a:r>
              <a:rPr lang="zh-CN" altLang="en-US" sz="3600" dirty="0">
                <a:latin typeface="楷体" pitchFamily="49" charset="-122"/>
                <a:ea typeface="楷体" pitchFamily="49" charset="-122"/>
              </a:rPr>
              <a:t>比较次数等于</a:t>
            </a:r>
            <a:r>
              <a:rPr lang="en-US" altLang="zh-CN" sz="3600" i="1" dirty="0">
                <a:latin typeface="楷体" pitchFamily="49" charset="-122"/>
                <a:ea typeface="楷体" pitchFamily="49" charset="-122"/>
              </a:rPr>
              <a:t>n</a:t>
            </a:r>
            <a:r>
              <a:rPr lang="zh-CN" altLang="en-US" sz="3600" dirty="0">
                <a:latin typeface="楷体" pitchFamily="49" charset="-122"/>
                <a:ea typeface="楷体" pitchFamily="49" charset="-122"/>
              </a:rPr>
              <a:t>个元素的集合所有的两个元素的子集的个数。</a:t>
            </a:r>
            <a:endParaRPr lang="zh-CN" altLang="en-US" sz="4000" dirty="0">
              <a:latin typeface="+mn-ea"/>
              <a:ea typeface="+mn-ea"/>
            </a:endParaRPr>
          </a:p>
        </p:txBody>
      </p:sp>
      <p:pic>
        <p:nvPicPr>
          <p:cNvPr id="1229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9692" y="4870227"/>
            <a:ext cx="5976938" cy="935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ounded Rectangle 3"/>
          <p:cNvSpPr/>
          <p:nvPr/>
        </p:nvSpPr>
        <p:spPr>
          <a:xfrm>
            <a:off x="2709692" y="4884750"/>
            <a:ext cx="3240088" cy="83039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你能再解释一下抽象的过程吗？</a:t>
            </a:r>
          </a:p>
        </p:txBody>
      </p:sp>
      <p:pic>
        <p:nvPicPr>
          <p:cNvPr id="1126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1504" y="1196974"/>
            <a:ext cx="8791394" cy="32400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3452" y="4614521"/>
            <a:ext cx="1655762" cy="107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9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5880" y="4437063"/>
            <a:ext cx="4848225" cy="1400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2102765" y="6000944"/>
            <a:ext cx="7848872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乘法原则是否是必须明确给出的呢？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6" name="图片 3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84460"/>
            <a:ext cx="8394700" cy="458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2567608" y="5229200"/>
            <a:ext cx="7507114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这个算法需要执行多少次比较操作？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乘法原则的两个版本不一样吗？</a:t>
            </a:r>
          </a:p>
        </p:txBody>
      </p:sp>
      <p:pic>
        <p:nvPicPr>
          <p:cNvPr id="16387" name="图片 2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5906" y="1350747"/>
            <a:ext cx="9120188" cy="158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6113" y="3141664"/>
            <a:ext cx="8280400" cy="300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2"/>
          <p:cNvSpPr/>
          <p:nvPr/>
        </p:nvSpPr>
        <p:spPr>
          <a:xfrm>
            <a:off x="25097" y="3210690"/>
            <a:ext cx="1750423" cy="28623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zh-CN" altLang="en-US" sz="36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charset="0"/>
                <a:ea typeface="宋体" charset="-122"/>
              </a:rPr>
              <a:t>问题</a:t>
            </a:r>
            <a:r>
              <a:rPr lang="en-US" altLang="zh-CN" sz="36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charset="0"/>
                <a:ea typeface="宋体" charset="-122"/>
              </a:rPr>
              <a:t>3</a:t>
            </a:r>
            <a:r>
              <a:rPr lang="zh-CN" altLang="en-US" sz="36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charset="0"/>
                <a:ea typeface="宋体" charset="-122"/>
              </a:rPr>
              <a:t>：通俗地</a:t>
            </a:r>
            <a:r>
              <a:rPr lang="zh-CN" altLang="en-US" sz="36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charset="0"/>
                <a:ea typeface="宋体" charset="-122"/>
              </a:rPr>
              <a:t>说说</a:t>
            </a:r>
            <a:r>
              <a:rPr lang="en-US" altLang="zh-CN" sz="36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charset="0"/>
                <a:ea typeface="宋体" charset="-122"/>
              </a:rPr>
              <a:t>1.4</a:t>
            </a:r>
            <a:r>
              <a:rPr lang="zh-CN" altLang="en-US" sz="36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charset="0"/>
                <a:ea typeface="宋体" charset="-122"/>
              </a:rPr>
              <a:t>是</a:t>
            </a:r>
            <a:r>
              <a:rPr lang="zh-CN" altLang="en-US" sz="36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charset="0"/>
                <a:ea typeface="宋体" charset="-122"/>
              </a:rPr>
              <a:t>什么意思？</a:t>
            </a:r>
            <a:endParaRPr lang="en-US" altLang="zh-CN" sz="36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charset="0"/>
              <a:ea typeface="宋体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311680" y="413848"/>
            <a:ext cx="2880320" cy="3970318"/>
          </a:xfrm>
          <a:prstGeom prst="rect">
            <a:avLst/>
          </a:prstGeom>
          <a:solidFill>
            <a:schemeClr val="accent4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</a:rPr>
              <a:t>其实，我们还有一个乘法原理：做一件事情有</a:t>
            </a:r>
            <a:r>
              <a:rPr lang="en-US" altLang="zh-CN" sz="2800" b="1" dirty="0" smtClean="0">
                <a:solidFill>
                  <a:schemeClr val="bg1"/>
                </a:solidFill>
              </a:rPr>
              <a:t>m</a:t>
            </a:r>
            <a:r>
              <a:rPr lang="zh-CN" altLang="en-US" sz="2800" b="1" dirty="0" smtClean="0">
                <a:solidFill>
                  <a:schemeClr val="bg1"/>
                </a:solidFill>
              </a:rPr>
              <a:t>个步骤，如果完成第</a:t>
            </a:r>
            <a:r>
              <a:rPr lang="en-US" altLang="zh-CN" sz="2800" b="1" i="1" dirty="0" err="1">
                <a:solidFill>
                  <a:schemeClr val="bg1"/>
                </a:solidFill>
              </a:rPr>
              <a:t>j</a:t>
            </a:r>
            <a:r>
              <a:rPr lang="zh-CN" altLang="en-US" sz="2800" b="1" dirty="0" smtClean="0">
                <a:solidFill>
                  <a:schemeClr val="bg1"/>
                </a:solidFill>
              </a:rPr>
              <a:t>步的方法有</a:t>
            </a:r>
            <a:r>
              <a:rPr lang="en-US" altLang="zh-CN" sz="2800" b="1" dirty="0" err="1" smtClean="0">
                <a:solidFill>
                  <a:schemeClr val="bg1"/>
                </a:solidFill>
              </a:rPr>
              <a:t>i</a:t>
            </a:r>
            <a:r>
              <a:rPr lang="en-US" altLang="zh-CN" sz="2800" b="1" baseline="-25000" dirty="0" err="1" smtClean="0">
                <a:solidFill>
                  <a:schemeClr val="bg1"/>
                </a:solidFill>
              </a:rPr>
              <a:t>j</a:t>
            </a:r>
            <a:r>
              <a:rPr lang="zh-CN" altLang="en-US" sz="2800" b="1" dirty="0" smtClean="0">
                <a:solidFill>
                  <a:schemeClr val="bg1"/>
                </a:solidFill>
              </a:rPr>
              <a:t>种，那么完成这件事情的方法有</a:t>
            </a:r>
            <a:r>
              <a:rPr lang="en-US" altLang="zh-CN" sz="2800" b="1" dirty="0" smtClean="0">
                <a:solidFill>
                  <a:schemeClr val="bg1"/>
                </a:solidFill>
              </a:rPr>
              <a:t>i</a:t>
            </a:r>
            <a:r>
              <a:rPr lang="en-US" altLang="zh-CN" sz="2800" b="1" baseline="-25000" dirty="0" smtClean="0">
                <a:solidFill>
                  <a:schemeClr val="bg1"/>
                </a:solidFill>
              </a:rPr>
              <a:t>1</a:t>
            </a:r>
            <a:r>
              <a:rPr lang="en-US" altLang="zh-CN" sz="2800" b="1" dirty="0" smtClean="0">
                <a:solidFill>
                  <a:schemeClr val="bg1"/>
                </a:solidFill>
              </a:rPr>
              <a:t>*i</a:t>
            </a:r>
            <a:r>
              <a:rPr lang="en-US" altLang="zh-CN" sz="2800" b="1" baseline="-25000" dirty="0">
                <a:solidFill>
                  <a:schemeClr val="bg1"/>
                </a:solidFill>
              </a:rPr>
              <a:t>2</a:t>
            </a:r>
            <a:r>
              <a:rPr lang="en-US" altLang="zh-CN" sz="2800" b="1" dirty="0" smtClean="0">
                <a:solidFill>
                  <a:schemeClr val="bg1"/>
                </a:solidFill>
              </a:rPr>
              <a:t>*……*</a:t>
            </a:r>
            <a:r>
              <a:rPr lang="en-US" altLang="zh-CN" sz="2800" b="1" dirty="0" err="1" smtClean="0">
                <a:solidFill>
                  <a:schemeClr val="bg1"/>
                </a:solidFill>
              </a:rPr>
              <a:t>i</a:t>
            </a:r>
            <a:r>
              <a:rPr lang="en-US" altLang="zh-CN" sz="2800" b="1" baseline="-25000" dirty="0" err="1">
                <a:solidFill>
                  <a:schemeClr val="bg1"/>
                </a:solidFill>
              </a:rPr>
              <a:t>m</a:t>
            </a:r>
            <a:r>
              <a:rPr lang="zh-CN" altLang="en-US" sz="2800" b="1" dirty="0" smtClean="0">
                <a:solidFill>
                  <a:schemeClr val="bg1"/>
                </a:solidFill>
              </a:rPr>
              <a:t>种方法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6528048" y="2141322"/>
            <a:ext cx="1728192" cy="5153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从数</a:t>
            </a:r>
            <a:r>
              <a:rPr lang="en-US" altLang="zh-CN" smtClean="0"/>
              <a:t>list</a:t>
            </a:r>
            <a:r>
              <a:rPr lang="zh-CN" altLang="en-US" smtClean="0"/>
              <a:t>到数函数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641176" y="1417639"/>
            <a:ext cx="110136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How many functions are there from a two-element set to a three-element set?</a:t>
            </a:r>
            <a:endParaRPr lang="zh-CN" altLang="en-US" sz="2400" dirty="0"/>
          </a:p>
        </p:txBody>
      </p:sp>
      <p:sp>
        <p:nvSpPr>
          <p:cNvPr id="3" name="文本框 2"/>
          <p:cNvSpPr txBox="1"/>
          <p:nvPr/>
        </p:nvSpPr>
        <p:spPr>
          <a:xfrm>
            <a:off x="641176" y="1976462"/>
            <a:ext cx="107420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How many functions are there from a three-element set to a two-element set?</a:t>
            </a:r>
            <a:endParaRPr lang="zh-CN" altLang="en-US" sz="2400" dirty="0"/>
          </a:p>
        </p:txBody>
      </p:sp>
      <p:sp>
        <p:nvSpPr>
          <p:cNvPr id="7" name="文本框 6"/>
          <p:cNvSpPr txBox="1"/>
          <p:nvPr/>
        </p:nvSpPr>
        <p:spPr>
          <a:xfrm>
            <a:off x="658689" y="2486707"/>
            <a:ext cx="100735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How many functions are there from a </a:t>
            </a:r>
            <a:r>
              <a:rPr lang="en-US" altLang="zh-CN" sz="2400" dirty="0"/>
              <a:t>m</a:t>
            </a:r>
            <a:r>
              <a:rPr lang="en-US" altLang="zh-CN" sz="2400" dirty="0" smtClean="0"/>
              <a:t>-element </a:t>
            </a:r>
            <a:r>
              <a:rPr lang="en-US" altLang="zh-CN" sz="2400" dirty="0"/>
              <a:t>set to a </a:t>
            </a:r>
            <a:r>
              <a:rPr lang="en-US" altLang="zh-CN" sz="2400" dirty="0"/>
              <a:t>n</a:t>
            </a:r>
            <a:r>
              <a:rPr lang="en-US" altLang="zh-CN" sz="2400" dirty="0" smtClean="0"/>
              <a:t>-element </a:t>
            </a:r>
            <a:r>
              <a:rPr lang="en-US" altLang="zh-CN" sz="2400" dirty="0"/>
              <a:t>set?</a:t>
            </a:r>
            <a:endParaRPr lang="zh-CN" altLang="en-US" sz="2400" dirty="0"/>
          </a:p>
        </p:txBody>
      </p:sp>
      <p:grpSp>
        <p:nvGrpSpPr>
          <p:cNvPr id="38" name="组合 37"/>
          <p:cNvGrpSpPr/>
          <p:nvPr/>
        </p:nvGrpSpPr>
        <p:grpSpPr>
          <a:xfrm>
            <a:off x="627043" y="3501008"/>
            <a:ext cx="2736304" cy="2160240"/>
            <a:chOff x="627043" y="3501008"/>
            <a:chExt cx="2736304" cy="2160240"/>
          </a:xfrm>
        </p:grpSpPr>
        <p:sp>
          <p:nvSpPr>
            <p:cNvPr id="5" name="椭圆 4"/>
            <p:cNvSpPr/>
            <p:nvPr/>
          </p:nvSpPr>
          <p:spPr>
            <a:xfrm>
              <a:off x="627043" y="3501008"/>
              <a:ext cx="1080120" cy="21602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1059091" y="4149080"/>
              <a:ext cx="144016" cy="144016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1059091" y="4833156"/>
              <a:ext cx="144016" cy="144016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2283227" y="3501008"/>
              <a:ext cx="1080120" cy="21602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2715275" y="4149080"/>
              <a:ext cx="144016" cy="14401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2715275" y="4833156"/>
              <a:ext cx="144016" cy="14401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2715275" y="4495259"/>
              <a:ext cx="144016" cy="14401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" name="直接箭头连接符 8"/>
            <p:cNvCxnSpPr>
              <a:stCxn id="6" idx="6"/>
              <a:endCxn id="12" idx="2"/>
            </p:cNvCxnSpPr>
            <p:nvPr/>
          </p:nvCxnSpPr>
          <p:spPr>
            <a:xfrm>
              <a:off x="1203107" y="4221088"/>
              <a:ext cx="151216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>
              <a:stCxn id="10" idx="7"/>
              <a:endCxn id="12" idx="3"/>
            </p:cNvCxnSpPr>
            <p:nvPr/>
          </p:nvCxnSpPr>
          <p:spPr>
            <a:xfrm flipV="1">
              <a:off x="1182016" y="4272005"/>
              <a:ext cx="1554350" cy="582242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stCxn id="10" idx="5"/>
              <a:endCxn id="14" idx="3"/>
            </p:cNvCxnSpPr>
            <p:nvPr/>
          </p:nvCxnSpPr>
          <p:spPr>
            <a:xfrm flipV="1">
              <a:off x="1182016" y="4618184"/>
              <a:ext cx="1554350" cy="337897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>
              <a:stCxn id="10" idx="5"/>
              <a:endCxn id="13" idx="2"/>
            </p:cNvCxnSpPr>
            <p:nvPr/>
          </p:nvCxnSpPr>
          <p:spPr>
            <a:xfrm flipV="1">
              <a:off x="1182016" y="4905164"/>
              <a:ext cx="1533259" cy="50917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组合 38"/>
          <p:cNvGrpSpPr/>
          <p:nvPr/>
        </p:nvGrpSpPr>
        <p:grpSpPr>
          <a:xfrm>
            <a:off x="4334205" y="3500974"/>
            <a:ext cx="2736304" cy="2160240"/>
            <a:chOff x="4334205" y="3500974"/>
            <a:chExt cx="2736304" cy="2160240"/>
          </a:xfrm>
        </p:grpSpPr>
        <p:sp>
          <p:nvSpPr>
            <p:cNvPr id="24" name="椭圆 23"/>
            <p:cNvSpPr/>
            <p:nvPr/>
          </p:nvSpPr>
          <p:spPr>
            <a:xfrm>
              <a:off x="4766253" y="4149046"/>
              <a:ext cx="144016" cy="144016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任意多边形 21"/>
            <p:cNvSpPr/>
            <p:nvPr/>
          </p:nvSpPr>
          <p:spPr>
            <a:xfrm>
              <a:off x="4439816" y="3901523"/>
              <a:ext cx="2486678" cy="1433322"/>
            </a:xfrm>
            <a:custGeom>
              <a:avLst/>
              <a:gdLst>
                <a:gd name="connsiteX0" fmla="*/ 14471 w 2611897"/>
                <a:gd name="connsiteY0" fmla="*/ 651444 h 1433322"/>
                <a:gd name="connsiteX1" fmla="*/ 253010 w 2611897"/>
                <a:gd name="connsiteY1" fmla="*/ 571931 h 1433322"/>
                <a:gd name="connsiteX2" fmla="*/ 332523 w 2611897"/>
                <a:gd name="connsiteY2" fmla="*/ 545426 h 1433322"/>
                <a:gd name="connsiteX3" fmla="*/ 372279 w 2611897"/>
                <a:gd name="connsiteY3" fmla="*/ 532174 h 1433322"/>
                <a:gd name="connsiteX4" fmla="*/ 491549 w 2611897"/>
                <a:gd name="connsiteY4" fmla="*/ 518922 h 1433322"/>
                <a:gd name="connsiteX5" fmla="*/ 597566 w 2611897"/>
                <a:gd name="connsiteY5" fmla="*/ 492418 h 1433322"/>
                <a:gd name="connsiteX6" fmla="*/ 677079 w 2611897"/>
                <a:gd name="connsiteY6" fmla="*/ 465913 h 1433322"/>
                <a:gd name="connsiteX7" fmla="*/ 716836 w 2611897"/>
                <a:gd name="connsiteY7" fmla="*/ 452661 h 1433322"/>
                <a:gd name="connsiteX8" fmla="*/ 836105 w 2611897"/>
                <a:gd name="connsiteY8" fmla="*/ 399652 h 1433322"/>
                <a:gd name="connsiteX9" fmla="*/ 875862 w 2611897"/>
                <a:gd name="connsiteY9" fmla="*/ 386400 h 1433322"/>
                <a:gd name="connsiteX10" fmla="*/ 915619 w 2611897"/>
                <a:gd name="connsiteY10" fmla="*/ 359896 h 1433322"/>
                <a:gd name="connsiteX11" fmla="*/ 1008384 w 2611897"/>
                <a:gd name="connsiteY11" fmla="*/ 320139 h 1433322"/>
                <a:gd name="connsiteX12" fmla="*/ 1140905 w 2611897"/>
                <a:gd name="connsiteY12" fmla="*/ 253878 h 1433322"/>
                <a:gd name="connsiteX13" fmla="*/ 1220419 w 2611897"/>
                <a:gd name="connsiteY13" fmla="*/ 214122 h 1433322"/>
                <a:gd name="connsiteX14" fmla="*/ 1260175 w 2611897"/>
                <a:gd name="connsiteY14" fmla="*/ 187618 h 1433322"/>
                <a:gd name="connsiteX15" fmla="*/ 1339688 w 2611897"/>
                <a:gd name="connsiteY15" fmla="*/ 174365 h 1433322"/>
                <a:gd name="connsiteX16" fmla="*/ 1392697 w 2611897"/>
                <a:gd name="connsiteY16" fmla="*/ 161113 h 1433322"/>
                <a:gd name="connsiteX17" fmla="*/ 1472210 w 2611897"/>
                <a:gd name="connsiteY17" fmla="*/ 134609 h 1433322"/>
                <a:gd name="connsiteX18" fmla="*/ 1551723 w 2611897"/>
                <a:gd name="connsiteY18" fmla="*/ 108105 h 1433322"/>
                <a:gd name="connsiteX19" fmla="*/ 1644488 w 2611897"/>
                <a:gd name="connsiteY19" fmla="*/ 94852 h 1433322"/>
                <a:gd name="connsiteX20" fmla="*/ 1697497 w 2611897"/>
                <a:gd name="connsiteY20" fmla="*/ 68348 h 1433322"/>
                <a:gd name="connsiteX21" fmla="*/ 1790262 w 2611897"/>
                <a:gd name="connsiteY21" fmla="*/ 41844 h 1433322"/>
                <a:gd name="connsiteX22" fmla="*/ 1909532 w 2611897"/>
                <a:gd name="connsiteY22" fmla="*/ 28592 h 1433322"/>
                <a:gd name="connsiteX23" fmla="*/ 2267340 w 2611897"/>
                <a:gd name="connsiteY23" fmla="*/ 28592 h 1433322"/>
                <a:gd name="connsiteX24" fmla="*/ 2307097 w 2611897"/>
                <a:gd name="connsiteY24" fmla="*/ 55096 h 1433322"/>
                <a:gd name="connsiteX25" fmla="*/ 2360105 w 2611897"/>
                <a:gd name="connsiteY25" fmla="*/ 68348 h 1433322"/>
                <a:gd name="connsiteX26" fmla="*/ 2399862 w 2611897"/>
                <a:gd name="connsiteY26" fmla="*/ 81600 h 1433322"/>
                <a:gd name="connsiteX27" fmla="*/ 2505879 w 2611897"/>
                <a:gd name="connsiteY27" fmla="*/ 214122 h 1433322"/>
                <a:gd name="connsiteX28" fmla="*/ 2532384 w 2611897"/>
                <a:gd name="connsiteY28" fmla="*/ 293635 h 1433322"/>
                <a:gd name="connsiteX29" fmla="*/ 2572140 w 2611897"/>
                <a:gd name="connsiteY29" fmla="*/ 373148 h 1433322"/>
                <a:gd name="connsiteX30" fmla="*/ 2598645 w 2611897"/>
                <a:gd name="connsiteY30" fmla="*/ 505670 h 1433322"/>
                <a:gd name="connsiteX31" fmla="*/ 2611897 w 2611897"/>
                <a:gd name="connsiteY31" fmla="*/ 571931 h 1433322"/>
                <a:gd name="connsiteX32" fmla="*/ 2572140 w 2611897"/>
                <a:gd name="connsiteY32" fmla="*/ 876731 h 1433322"/>
                <a:gd name="connsiteX33" fmla="*/ 2558888 w 2611897"/>
                <a:gd name="connsiteY33" fmla="*/ 916487 h 1433322"/>
                <a:gd name="connsiteX34" fmla="*/ 2505879 w 2611897"/>
                <a:gd name="connsiteY34" fmla="*/ 969496 h 1433322"/>
                <a:gd name="connsiteX35" fmla="*/ 2492627 w 2611897"/>
                <a:gd name="connsiteY35" fmla="*/ 1009252 h 1433322"/>
                <a:gd name="connsiteX36" fmla="*/ 2426366 w 2611897"/>
                <a:gd name="connsiteY36" fmla="*/ 1062261 h 1433322"/>
                <a:gd name="connsiteX37" fmla="*/ 2320349 w 2611897"/>
                <a:gd name="connsiteY37" fmla="*/ 1155026 h 1433322"/>
                <a:gd name="connsiteX38" fmla="*/ 2240836 w 2611897"/>
                <a:gd name="connsiteY38" fmla="*/ 1208035 h 1433322"/>
                <a:gd name="connsiteX39" fmla="*/ 2161323 w 2611897"/>
                <a:gd name="connsiteY39" fmla="*/ 1261044 h 1433322"/>
                <a:gd name="connsiteX40" fmla="*/ 2121566 w 2611897"/>
                <a:gd name="connsiteY40" fmla="*/ 1287548 h 1433322"/>
                <a:gd name="connsiteX41" fmla="*/ 2081810 w 2611897"/>
                <a:gd name="connsiteY41" fmla="*/ 1314052 h 1433322"/>
                <a:gd name="connsiteX42" fmla="*/ 2042053 w 2611897"/>
                <a:gd name="connsiteY42" fmla="*/ 1327305 h 1433322"/>
                <a:gd name="connsiteX43" fmla="*/ 1883027 w 2611897"/>
                <a:gd name="connsiteY43" fmla="*/ 1406818 h 1433322"/>
                <a:gd name="connsiteX44" fmla="*/ 1843271 w 2611897"/>
                <a:gd name="connsiteY44" fmla="*/ 1420070 h 1433322"/>
                <a:gd name="connsiteX45" fmla="*/ 1803514 w 2611897"/>
                <a:gd name="connsiteY45" fmla="*/ 1433322 h 1433322"/>
                <a:gd name="connsiteX46" fmla="*/ 637323 w 2611897"/>
                <a:gd name="connsiteY46" fmla="*/ 1420070 h 1433322"/>
                <a:gd name="connsiteX47" fmla="*/ 465045 w 2611897"/>
                <a:gd name="connsiteY47" fmla="*/ 1393565 h 1433322"/>
                <a:gd name="connsiteX48" fmla="*/ 385532 w 2611897"/>
                <a:gd name="connsiteY48" fmla="*/ 1367061 h 1433322"/>
                <a:gd name="connsiteX49" fmla="*/ 345775 w 2611897"/>
                <a:gd name="connsiteY49" fmla="*/ 1353809 h 1433322"/>
                <a:gd name="connsiteX50" fmla="*/ 306019 w 2611897"/>
                <a:gd name="connsiteY50" fmla="*/ 1327305 h 1433322"/>
                <a:gd name="connsiteX51" fmla="*/ 226505 w 2611897"/>
                <a:gd name="connsiteY51" fmla="*/ 1300800 h 1433322"/>
                <a:gd name="connsiteX52" fmla="*/ 186749 w 2611897"/>
                <a:gd name="connsiteY52" fmla="*/ 1274296 h 1433322"/>
                <a:gd name="connsiteX53" fmla="*/ 133740 w 2611897"/>
                <a:gd name="connsiteY53" fmla="*/ 1181531 h 1433322"/>
                <a:gd name="connsiteX54" fmla="*/ 93984 w 2611897"/>
                <a:gd name="connsiteY54" fmla="*/ 1141774 h 1433322"/>
                <a:gd name="connsiteX55" fmla="*/ 80732 w 2611897"/>
                <a:gd name="connsiteY55" fmla="*/ 1088765 h 1433322"/>
                <a:gd name="connsiteX56" fmla="*/ 54227 w 2611897"/>
                <a:gd name="connsiteY56" fmla="*/ 1009252 h 1433322"/>
                <a:gd name="connsiteX57" fmla="*/ 27723 w 2611897"/>
                <a:gd name="connsiteY57" fmla="*/ 929739 h 1433322"/>
                <a:gd name="connsiteX58" fmla="*/ 1219 w 2611897"/>
                <a:gd name="connsiteY58" fmla="*/ 836974 h 1433322"/>
                <a:gd name="connsiteX59" fmla="*/ 14471 w 2611897"/>
                <a:gd name="connsiteY59" fmla="*/ 651444 h 1433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2611897" h="1433322">
                  <a:moveTo>
                    <a:pt x="14471" y="651444"/>
                  </a:moveTo>
                  <a:lnTo>
                    <a:pt x="253010" y="571931"/>
                  </a:lnTo>
                  <a:lnTo>
                    <a:pt x="332523" y="545426"/>
                  </a:lnTo>
                  <a:cubicBezTo>
                    <a:pt x="345775" y="541009"/>
                    <a:pt x="358396" y="533717"/>
                    <a:pt x="372279" y="532174"/>
                  </a:cubicBezTo>
                  <a:lnTo>
                    <a:pt x="491549" y="518922"/>
                  </a:lnTo>
                  <a:cubicBezTo>
                    <a:pt x="612187" y="478709"/>
                    <a:pt x="421644" y="540397"/>
                    <a:pt x="597566" y="492418"/>
                  </a:cubicBezTo>
                  <a:cubicBezTo>
                    <a:pt x="624520" y="485067"/>
                    <a:pt x="650575" y="474748"/>
                    <a:pt x="677079" y="465913"/>
                  </a:cubicBezTo>
                  <a:lnTo>
                    <a:pt x="716836" y="452661"/>
                  </a:lnTo>
                  <a:cubicBezTo>
                    <a:pt x="779837" y="410660"/>
                    <a:pt x="741484" y="431193"/>
                    <a:pt x="836105" y="399652"/>
                  </a:cubicBezTo>
                  <a:cubicBezTo>
                    <a:pt x="849357" y="395235"/>
                    <a:pt x="864239" y="394149"/>
                    <a:pt x="875862" y="386400"/>
                  </a:cubicBezTo>
                  <a:cubicBezTo>
                    <a:pt x="889114" y="377565"/>
                    <a:pt x="901373" y="367019"/>
                    <a:pt x="915619" y="359896"/>
                  </a:cubicBezTo>
                  <a:cubicBezTo>
                    <a:pt x="1025295" y="305059"/>
                    <a:pt x="870502" y="402868"/>
                    <a:pt x="1008384" y="320139"/>
                  </a:cubicBezTo>
                  <a:cubicBezTo>
                    <a:pt x="1121082" y="252520"/>
                    <a:pt x="1046684" y="277435"/>
                    <a:pt x="1140905" y="253878"/>
                  </a:cubicBezTo>
                  <a:cubicBezTo>
                    <a:pt x="1254847" y="177918"/>
                    <a:pt x="1110681" y="268990"/>
                    <a:pt x="1220419" y="214122"/>
                  </a:cubicBezTo>
                  <a:cubicBezTo>
                    <a:pt x="1234665" y="206999"/>
                    <a:pt x="1245065" y="192655"/>
                    <a:pt x="1260175" y="187618"/>
                  </a:cubicBezTo>
                  <a:cubicBezTo>
                    <a:pt x="1285666" y="179121"/>
                    <a:pt x="1313340" y="179635"/>
                    <a:pt x="1339688" y="174365"/>
                  </a:cubicBezTo>
                  <a:cubicBezTo>
                    <a:pt x="1357548" y="170793"/>
                    <a:pt x="1375252" y="166347"/>
                    <a:pt x="1392697" y="161113"/>
                  </a:cubicBezTo>
                  <a:cubicBezTo>
                    <a:pt x="1419457" y="153085"/>
                    <a:pt x="1445706" y="143444"/>
                    <a:pt x="1472210" y="134609"/>
                  </a:cubicBezTo>
                  <a:cubicBezTo>
                    <a:pt x="1498714" y="125774"/>
                    <a:pt x="1524066" y="112056"/>
                    <a:pt x="1551723" y="108105"/>
                  </a:cubicBezTo>
                  <a:lnTo>
                    <a:pt x="1644488" y="94852"/>
                  </a:lnTo>
                  <a:cubicBezTo>
                    <a:pt x="1662158" y="86017"/>
                    <a:pt x="1679339" y="76130"/>
                    <a:pt x="1697497" y="68348"/>
                  </a:cubicBezTo>
                  <a:cubicBezTo>
                    <a:pt x="1716894" y="60035"/>
                    <a:pt x="1772776" y="44534"/>
                    <a:pt x="1790262" y="41844"/>
                  </a:cubicBezTo>
                  <a:cubicBezTo>
                    <a:pt x="1829798" y="35762"/>
                    <a:pt x="1869775" y="33009"/>
                    <a:pt x="1909532" y="28592"/>
                  </a:cubicBezTo>
                  <a:cubicBezTo>
                    <a:pt x="2043123" y="-15942"/>
                    <a:pt x="1987203" y="-2535"/>
                    <a:pt x="2267340" y="28592"/>
                  </a:cubicBezTo>
                  <a:cubicBezTo>
                    <a:pt x="2283170" y="30351"/>
                    <a:pt x="2292458" y="48822"/>
                    <a:pt x="2307097" y="55096"/>
                  </a:cubicBezTo>
                  <a:cubicBezTo>
                    <a:pt x="2323838" y="62270"/>
                    <a:pt x="2342593" y="63345"/>
                    <a:pt x="2360105" y="68348"/>
                  </a:cubicBezTo>
                  <a:cubicBezTo>
                    <a:pt x="2373537" y="72186"/>
                    <a:pt x="2386610" y="77183"/>
                    <a:pt x="2399862" y="81600"/>
                  </a:cubicBezTo>
                  <a:cubicBezTo>
                    <a:pt x="2436054" y="117792"/>
                    <a:pt x="2489160" y="163968"/>
                    <a:pt x="2505879" y="214122"/>
                  </a:cubicBezTo>
                  <a:cubicBezTo>
                    <a:pt x="2514714" y="240626"/>
                    <a:pt x="2516887" y="270389"/>
                    <a:pt x="2532384" y="293635"/>
                  </a:cubicBezTo>
                  <a:cubicBezTo>
                    <a:pt x="2556823" y="330295"/>
                    <a:pt x="2562458" y="331192"/>
                    <a:pt x="2572140" y="373148"/>
                  </a:cubicBezTo>
                  <a:cubicBezTo>
                    <a:pt x="2582270" y="417043"/>
                    <a:pt x="2589810" y="461496"/>
                    <a:pt x="2598645" y="505670"/>
                  </a:cubicBezTo>
                  <a:lnTo>
                    <a:pt x="2611897" y="571931"/>
                  </a:lnTo>
                  <a:cubicBezTo>
                    <a:pt x="2597004" y="825112"/>
                    <a:pt x="2622434" y="725851"/>
                    <a:pt x="2572140" y="876731"/>
                  </a:cubicBezTo>
                  <a:cubicBezTo>
                    <a:pt x="2567723" y="889983"/>
                    <a:pt x="2568765" y="906610"/>
                    <a:pt x="2558888" y="916487"/>
                  </a:cubicBezTo>
                  <a:lnTo>
                    <a:pt x="2505879" y="969496"/>
                  </a:lnTo>
                  <a:cubicBezTo>
                    <a:pt x="2501462" y="982748"/>
                    <a:pt x="2499814" y="997274"/>
                    <a:pt x="2492627" y="1009252"/>
                  </a:cubicBezTo>
                  <a:cubicBezTo>
                    <a:pt x="2480037" y="1030236"/>
                    <a:pt x="2444426" y="1050221"/>
                    <a:pt x="2426366" y="1062261"/>
                  </a:cubicBezTo>
                  <a:cubicBezTo>
                    <a:pt x="2351267" y="1174913"/>
                    <a:pt x="2474966" y="1000403"/>
                    <a:pt x="2320349" y="1155026"/>
                  </a:cubicBezTo>
                  <a:cubicBezTo>
                    <a:pt x="2269728" y="1205649"/>
                    <a:pt x="2321066" y="1159897"/>
                    <a:pt x="2240836" y="1208035"/>
                  </a:cubicBezTo>
                  <a:cubicBezTo>
                    <a:pt x="2213521" y="1224424"/>
                    <a:pt x="2187827" y="1243374"/>
                    <a:pt x="2161323" y="1261044"/>
                  </a:cubicBezTo>
                  <a:lnTo>
                    <a:pt x="2121566" y="1287548"/>
                  </a:lnTo>
                  <a:cubicBezTo>
                    <a:pt x="2108314" y="1296383"/>
                    <a:pt x="2096920" y="1309015"/>
                    <a:pt x="2081810" y="1314052"/>
                  </a:cubicBezTo>
                  <a:cubicBezTo>
                    <a:pt x="2068558" y="1318470"/>
                    <a:pt x="2054264" y="1320521"/>
                    <a:pt x="2042053" y="1327305"/>
                  </a:cubicBezTo>
                  <a:cubicBezTo>
                    <a:pt x="1887918" y="1412935"/>
                    <a:pt x="2037819" y="1355220"/>
                    <a:pt x="1883027" y="1406818"/>
                  </a:cubicBezTo>
                  <a:lnTo>
                    <a:pt x="1843271" y="1420070"/>
                  </a:lnTo>
                  <a:lnTo>
                    <a:pt x="1803514" y="1433322"/>
                  </a:lnTo>
                  <a:lnTo>
                    <a:pt x="637323" y="1420070"/>
                  </a:lnTo>
                  <a:cubicBezTo>
                    <a:pt x="608221" y="1419464"/>
                    <a:pt x="503447" y="1404038"/>
                    <a:pt x="465045" y="1393565"/>
                  </a:cubicBezTo>
                  <a:cubicBezTo>
                    <a:pt x="438091" y="1386214"/>
                    <a:pt x="412036" y="1375896"/>
                    <a:pt x="385532" y="1367061"/>
                  </a:cubicBezTo>
                  <a:lnTo>
                    <a:pt x="345775" y="1353809"/>
                  </a:lnTo>
                  <a:cubicBezTo>
                    <a:pt x="332523" y="1344974"/>
                    <a:pt x="320573" y="1333774"/>
                    <a:pt x="306019" y="1327305"/>
                  </a:cubicBezTo>
                  <a:cubicBezTo>
                    <a:pt x="280489" y="1315958"/>
                    <a:pt x="226505" y="1300800"/>
                    <a:pt x="226505" y="1300800"/>
                  </a:cubicBezTo>
                  <a:cubicBezTo>
                    <a:pt x="213253" y="1291965"/>
                    <a:pt x="198011" y="1285558"/>
                    <a:pt x="186749" y="1274296"/>
                  </a:cubicBezTo>
                  <a:cubicBezTo>
                    <a:pt x="155454" y="1243000"/>
                    <a:pt x="159720" y="1217902"/>
                    <a:pt x="133740" y="1181531"/>
                  </a:cubicBezTo>
                  <a:cubicBezTo>
                    <a:pt x="122847" y="1166281"/>
                    <a:pt x="107236" y="1155026"/>
                    <a:pt x="93984" y="1141774"/>
                  </a:cubicBezTo>
                  <a:cubicBezTo>
                    <a:pt x="89567" y="1124104"/>
                    <a:pt x="85966" y="1106210"/>
                    <a:pt x="80732" y="1088765"/>
                  </a:cubicBezTo>
                  <a:cubicBezTo>
                    <a:pt x="72704" y="1062005"/>
                    <a:pt x="63062" y="1035756"/>
                    <a:pt x="54227" y="1009252"/>
                  </a:cubicBezTo>
                  <a:lnTo>
                    <a:pt x="27723" y="929739"/>
                  </a:lnTo>
                  <a:cubicBezTo>
                    <a:pt x="20562" y="908255"/>
                    <a:pt x="2408" y="857181"/>
                    <a:pt x="1219" y="836974"/>
                  </a:cubicBezTo>
                  <a:cubicBezTo>
                    <a:pt x="-2153" y="779647"/>
                    <a:pt x="1219" y="722122"/>
                    <a:pt x="14471" y="651444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/>
            <p:cNvSpPr/>
            <p:nvPr/>
          </p:nvSpPr>
          <p:spPr>
            <a:xfrm>
              <a:off x="4766253" y="4833122"/>
              <a:ext cx="144016" cy="144016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/>
            <p:cNvSpPr/>
            <p:nvPr/>
          </p:nvSpPr>
          <p:spPr>
            <a:xfrm>
              <a:off x="5990389" y="3500974"/>
              <a:ext cx="1080120" cy="21602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椭圆 26"/>
            <p:cNvSpPr/>
            <p:nvPr/>
          </p:nvSpPr>
          <p:spPr>
            <a:xfrm>
              <a:off x="6422437" y="4149046"/>
              <a:ext cx="144016" cy="14401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>
              <a:off x="6422437" y="4833122"/>
              <a:ext cx="144016" cy="14401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0" name="直接箭头连接符 29"/>
            <p:cNvCxnSpPr>
              <a:stCxn id="24" idx="6"/>
              <a:endCxn id="27" idx="2"/>
            </p:cNvCxnSpPr>
            <p:nvPr/>
          </p:nvCxnSpPr>
          <p:spPr>
            <a:xfrm>
              <a:off x="4910269" y="4221054"/>
              <a:ext cx="151216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>
              <a:stCxn id="25" idx="7"/>
              <a:endCxn id="27" idx="3"/>
            </p:cNvCxnSpPr>
            <p:nvPr/>
          </p:nvCxnSpPr>
          <p:spPr>
            <a:xfrm flipV="1">
              <a:off x="4889178" y="4271971"/>
              <a:ext cx="1554350" cy="582242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箭头连接符 32"/>
            <p:cNvCxnSpPr>
              <a:stCxn id="25" idx="5"/>
              <a:endCxn id="28" idx="2"/>
            </p:cNvCxnSpPr>
            <p:nvPr/>
          </p:nvCxnSpPr>
          <p:spPr>
            <a:xfrm flipV="1">
              <a:off x="4889178" y="4905130"/>
              <a:ext cx="1533259" cy="50917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椭圆 34"/>
            <p:cNvSpPr/>
            <p:nvPr/>
          </p:nvSpPr>
          <p:spPr>
            <a:xfrm>
              <a:off x="4766253" y="4509086"/>
              <a:ext cx="144016" cy="144016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7" name="直接箭头连接符 36"/>
            <p:cNvCxnSpPr/>
            <p:nvPr/>
          </p:nvCxnSpPr>
          <p:spPr>
            <a:xfrm>
              <a:off x="4940095" y="4563092"/>
              <a:ext cx="1482342" cy="248939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椭圆 22"/>
            <p:cNvSpPr/>
            <p:nvPr/>
          </p:nvSpPr>
          <p:spPr>
            <a:xfrm>
              <a:off x="4334205" y="3500974"/>
              <a:ext cx="1080120" cy="21602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6" name="文本框 35"/>
          <p:cNvSpPr txBox="1"/>
          <p:nvPr/>
        </p:nvSpPr>
        <p:spPr>
          <a:xfrm>
            <a:off x="8206972" y="3655151"/>
            <a:ext cx="3174267" cy="18158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T(</a:t>
            </a:r>
            <a:r>
              <a:rPr lang="en-US" altLang="zh-CN" sz="2800" dirty="0" err="1"/>
              <a:t>m,n</a:t>
            </a:r>
            <a:r>
              <a:rPr lang="en-US" altLang="zh-CN" sz="2800" dirty="0"/>
              <a:t>)=n*T(m-1,n)</a:t>
            </a:r>
          </a:p>
          <a:p>
            <a:r>
              <a:rPr lang="en-US" altLang="zh-CN" sz="2800" dirty="0"/>
              <a:t>…</a:t>
            </a:r>
          </a:p>
          <a:p>
            <a:r>
              <a:rPr lang="en-US" altLang="zh-CN" sz="2800" dirty="0"/>
              <a:t>T(1,n)=n</a:t>
            </a:r>
          </a:p>
          <a:p>
            <a:r>
              <a:rPr lang="en-US" altLang="zh-CN" sz="2800" dirty="0"/>
              <a:t>T(</a:t>
            </a:r>
            <a:r>
              <a:rPr lang="en-US" altLang="zh-CN" sz="2800" dirty="0" err="1"/>
              <a:t>m,n</a:t>
            </a:r>
            <a:r>
              <a:rPr lang="en-US" altLang="zh-CN" sz="2800" dirty="0"/>
              <a:t>)=</a:t>
            </a:r>
            <a:r>
              <a:rPr lang="en-US" altLang="zh-CN" sz="2800" dirty="0" smtClean="0"/>
              <a:t>n</a:t>
            </a:r>
            <a:r>
              <a:rPr lang="en-US" altLang="zh-CN" sz="2800" baseline="30000" dirty="0" smtClean="0"/>
              <a:t>m</a:t>
            </a:r>
            <a:endParaRPr lang="en-US" altLang="zh-CN" sz="2800" baseline="30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7" grpId="0"/>
      <p:bldP spid="36" grpId="0" animBg="1"/>
    </p:bldLst>
  </p:timing>
</p:sld>
</file>

<file path=ppt/theme/theme1.xml><?xml version="1.0" encoding="utf-8"?>
<a:theme xmlns:a="http://schemas.openxmlformats.org/drawingml/2006/main" name="default">
  <a:themeElements>
    <a:clrScheme name="default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default">
      <a:majorFont>
        <a:latin typeface="Garamond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</Template>
  <TotalTime>8563</TotalTime>
  <Pages>0</Pages>
  <Words>1685</Words>
  <Characters>0</Characters>
  <Application>Microsoft Office PowerPoint</Application>
  <DocSecurity>0</DocSecurity>
  <PresentationFormat>宽屏</PresentationFormat>
  <Lines>0</Lines>
  <Paragraphs>159</Paragraphs>
  <Slides>23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2" baseType="lpstr">
      <vt:lpstr>华文行楷</vt:lpstr>
      <vt:lpstr>华文楷体</vt:lpstr>
      <vt:lpstr>华文新魏</vt:lpstr>
      <vt:lpstr>楷体</vt:lpstr>
      <vt:lpstr>宋体</vt:lpstr>
      <vt:lpstr>Arial</vt:lpstr>
      <vt:lpstr>Garamond</vt:lpstr>
      <vt:lpstr>Wingdings</vt:lpstr>
      <vt:lpstr>default</vt:lpstr>
      <vt:lpstr>计算机问题求解 – 论题2-4     -  组合与计数</vt:lpstr>
      <vt:lpstr>PowerPoint 演示文稿</vt:lpstr>
      <vt:lpstr>PowerPoint 演示文稿</vt:lpstr>
      <vt:lpstr>PowerPoint 演示文稿</vt:lpstr>
      <vt:lpstr>操作计数 与 子集计数</vt:lpstr>
      <vt:lpstr>你能再解释一下抽象的过程吗？</vt:lpstr>
      <vt:lpstr>PowerPoint 演示文稿</vt:lpstr>
      <vt:lpstr>乘法原则的两个版本不一样吗？</vt:lpstr>
      <vt:lpstr>从数list到数函数</vt:lpstr>
      <vt:lpstr>PowerPoint 演示文稿</vt:lpstr>
      <vt:lpstr>PowerPoint 演示文稿</vt:lpstr>
      <vt:lpstr>k-element permutation of N</vt:lpstr>
      <vt:lpstr>k-element subsets of an n-element set</vt:lpstr>
      <vt:lpstr>换个视角</vt:lpstr>
      <vt:lpstr>PowerPoint 演示文稿</vt:lpstr>
      <vt:lpstr>the number of three-element subsets of a four-element set？</vt:lpstr>
      <vt:lpstr>等价关系用于计数</vt:lpstr>
      <vt:lpstr>等价关系用于计数</vt:lpstr>
      <vt:lpstr>书架上的排列问题</vt:lpstr>
      <vt:lpstr>PowerPoint 演示文稿</vt:lpstr>
      <vt:lpstr>Multiset问题</vt:lpstr>
      <vt:lpstr>Open Topic</vt:lpstr>
      <vt:lpstr>Open topics</vt:lpstr>
    </vt:vector>
  </TitlesOfParts>
  <Company>Nanjing University</Company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计算机问题求解     -  算法在计算机科学中的地位</dc:title>
  <dc:creator>Chen Daoxu</dc:creator>
  <cp:lastModifiedBy>Lenovo</cp:lastModifiedBy>
  <cp:revision>154</cp:revision>
  <cp:lastPrinted>1601-01-01T00:00:00Z</cp:lastPrinted>
  <dcterms:created xsi:type="dcterms:W3CDTF">2010-10-07T02:50:25Z</dcterms:created>
  <dcterms:modified xsi:type="dcterms:W3CDTF">2018-03-20T18:21:46Z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3</vt:r8>
  </property>
  <property fmtid="{D5CDD505-2E9C-101B-9397-08002B2CF9AE}" pid="3" name="KSOProductBuildVer">
    <vt:lpwstr>2052-6.6.0.2461</vt:lpwstr>
  </property>
</Properties>
</file>