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izard" initials="C" lastIdx="2" clrIdx="0">
    <p:extLst>
      <p:ext uri="{19B8F6BF-5375-455C-9EA6-DF929625EA0E}">
        <p15:presenceInfo xmlns:p15="http://schemas.microsoft.com/office/powerpoint/2012/main" userId="Charizar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0T14:12:53.218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F9F41-EC94-4D5D-A2D7-670A2CCC1823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90709-EE35-4652-9821-005F61698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11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每一个外循环是将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插入位置，内循环腾出位置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0709-EE35-4652-9821-005F616983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8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插入排序的正确性证明</a:t>
            </a:r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zh-CN" altLang="en-US" sz="2000" dirty="0" smtClean="0">
                <a:latin typeface="+mn-ea"/>
                <a:ea typeface="+mn-ea"/>
              </a:rPr>
              <a:t>以及各种改进方法</a:t>
            </a:r>
            <a:endParaRPr lang="zh-CN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254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41" y="1930400"/>
            <a:ext cx="6937654" cy="346443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谢尔排序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34655"/>
            <a:ext cx="8596668" cy="516384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玄学优化？</a:t>
            </a:r>
            <a:endParaRPr lang="en-US" altLang="zh-CN" sz="2400" dirty="0"/>
          </a:p>
          <a:p>
            <a:r>
              <a:rPr lang="zh-CN" altLang="en-US" sz="2400" dirty="0" smtClean="0"/>
              <a:t>让元素交换大步跳跃！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一个好的跳跃序列的选取，决定了谢尔排序的速度</a:t>
            </a:r>
            <a:endParaRPr lang="en-US" altLang="zh-CN" sz="2400" dirty="0" smtClean="0"/>
          </a:p>
          <a:p>
            <a:r>
              <a:rPr lang="zh-CN" altLang="en-US" sz="2400" dirty="0" smtClean="0"/>
              <a:t>可以达到</a:t>
            </a:r>
            <a:r>
              <a:rPr lang="en-US" altLang="zh-CN" sz="2400" dirty="0" smtClean="0"/>
              <a:t>O(n(</a:t>
            </a:r>
            <a:r>
              <a:rPr lang="en-US" altLang="zh-CN" sz="2400" dirty="0" err="1" smtClean="0"/>
              <a:t>logn</a:t>
            </a:r>
            <a:r>
              <a:rPr lang="en-US" altLang="zh-CN" sz="2400" dirty="0" smtClean="0"/>
              <a:t>)^2)</a:t>
            </a:r>
            <a:r>
              <a:rPr lang="zh-CN" altLang="en-US" sz="2400" dirty="0" smtClean="0"/>
              <a:t>甚至更好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24917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圆角矩形 52"/>
          <p:cNvSpPr/>
          <p:nvPr/>
        </p:nvSpPr>
        <p:spPr>
          <a:xfrm>
            <a:off x="1924739" y="5321618"/>
            <a:ext cx="888800" cy="461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2897066" y="4038781"/>
            <a:ext cx="725365" cy="461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134209" y="2723018"/>
            <a:ext cx="2136531" cy="461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插入排序概述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41843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最符合人类思维的简单排序算法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134209" y="2723018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1   3   4   6   7   5   2</a:t>
            </a:r>
            <a:endParaRPr lang="zh-CN" altLang="en-US" sz="2400" dirty="0"/>
          </a:p>
        </p:txBody>
      </p:sp>
      <p:sp>
        <p:nvSpPr>
          <p:cNvPr id="41" name="上弧形箭头 40"/>
          <p:cNvSpPr/>
          <p:nvPr/>
        </p:nvSpPr>
        <p:spPr>
          <a:xfrm flipH="1">
            <a:off x="2286001" y="2213064"/>
            <a:ext cx="1239715" cy="5095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1134209" y="4039146"/>
            <a:ext cx="1257299" cy="461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1134208" y="4038781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1   3   4   </a:t>
            </a:r>
            <a:r>
              <a:rPr lang="en-US" altLang="zh-CN" sz="2400" dirty="0"/>
              <a:t>5</a:t>
            </a:r>
            <a:r>
              <a:rPr lang="en-US" altLang="zh-CN" sz="2400" dirty="0" smtClean="0"/>
              <a:t>   </a:t>
            </a:r>
            <a:r>
              <a:rPr lang="en-US" altLang="zh-CN" sz="2400" dirty="0"/>
              <a:t>6</a:t>
            </a:r>
            <a:r>
              <a:rPr lang="en-US" altLang="zh-CN" sz="2400" dirty="0" smtClean="0"/>
              <a:t>   7   2</a:t>
            </a:r>
            <a:endParaRPr lang="zh-CN" altLang="en-US" sz="2400" dirty="0"/>
          </a:p>
        </p:txBody>
      </p:sp>
      <p:sp>
        <p:nvSpPr>
          <p:cNvPr id="47" name="上弧形箭头 46"/>
          <p:cNvSpPr/>
          <p:nvPr/>
        </p:nvSpPr>
        <p:spPr>
          <a:xfrm flipH="1">
            <a:off x="1433146" y="3529193"/>
            <a:ext cx="2497016" cy="50922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366512" y="5321617"/>
            <a:ext cx="725365" cy="461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1134209" y="5304053"/>
            <a:ext cx="413237" cy="461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134207" y="5321617"/>
            <a:ext cx="2991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1   2   3   4   </a:t>
            </a:r>
            <a:r>
              <a:rPr lang="en-US" altLang="zh-CN" sz="2400" dirty="0"/>
              <a:t>5</a:t>
            </a:r>
            <a:r>
              <a:rPr lang="en-US" altLang="zh-CN" sz="2400" dirty="0" smtClean="0"/>
              <a:t>   </a:t>
            </a:r>
            <a:r>
              <a:rPr lang="en-US" altLang="zh-CN" sz="2400" dirty="0"/>
              <a:t>6</a:t>
            </a:r>
            <a:r>
              <a:rPr lang="en-US" altLang="zh-CN" sz="2400" dirty="0" smtClean="0"/>
              <a:t>   7</a:t>
            </a:r>
            <a:endParaRPr lang="zh-CN" altLang="en-US" sz="2400" dirty="0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081" y="2514601"/>
            <a:ext cx="3519559" cy="3251118"/>
          </a:xfrm>
          <a:prstGeom prst="rect">
            <a:avLst/>
          </a:prstGeom>
        </p:spPr>
      </p:pic>
      <p:sp>
        <p:nvSpPr>
          <p:cNvPr id="54" name="圆角矩形 53"/>
          <p:cNvSpPr/>
          <p:nvPr/>
        </p:nvSpPr>
        <p:spPr>
          <a:xfrm>
            <a:off x="5781964" y="3703782"/>
            <a:ext cx="3131676" cy="11176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5310909" y="2826327"/>
            <a:ext cx="3602731" cy="257925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9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8" grpId="0" animBg="1"/>
      <p:bldP spid="6" grpId="0" animBg="1"/>
      <p:bldP spid="4" grpId="0"/>
      <p:bldP spid="41" grpId="0" animBg="1"/>
      <p:bldP spid="45" grpId="0" animBg="1"/>
      <p:bldP spid="46" grpId="0"/>
      <p:bldP spid="47" grpId="0" animBg="1"/>
      <p:bldP spid="49" grpId="0" animBg="1"/>
      <p:bldP spid="50" grpId="0" animBg="1"/>
      <p:bldP spid="51" grpId="0"/>
      <p:bldP spid="54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6294242" y="3070440"/>
            <a:ext cx="394242" cy="46166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703903" y="2576403"/>
            <a:ext cx="394242" cy="46166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098145" y="2078981"/>
            <a:ext cx="394242" cy="46166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614448" y="1617316"/>
            <a:ext cx="394242" cy="46166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8057267" y="1098692"/>
            <a:ext cx="394242" cy="46166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488217" y="621248"/>
            <a:ext cx="394242" cy="46166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4" y="510310"/>
            <a:ext cx="3519559" cy="3251118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822037" y="1699491"/>
            <a:ext cx="3131676" cy="11176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15807" y="598463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1   3   4   </a:t>
            </a:r>
            <a:r>
              <a:rPr lang="en-US" altLang="zh-CN" sz="2400" dirty="0"/>
              <a:t>5</a:t>
            </a:r>
            <a:r>
              <a:rPr lang="en-US" altLang="zh-CN" sz="2400" dirty="0" smtClean="0"/>
              <a:t>   </a:t>
            </a:r>
            <a:r>
              <a:rPr lang="en-US" altLang="zh-CN" sz="2400" dirty="0"/>
              <a:t>6</a:t>
            </a:r>
            <a:r>
              <a:rPr lang="en-US" altLang="zh-CN" sz="2400" dirty="0" smtClean="0"/>
              <a:t>   7   2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5316618" y="732162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X=2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563358" y="177080"/>
            <a:ext cx="243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j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315806" y="1105698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1   3   4   </a:t>
            </a:r>
            <a:r>
              <a:rPr lang="en-US" altLang="zh-CN" sz="2400" dirty="0"/>
              <a:t>5</a:t>
            </a:r>
            <a:r>
              <a:rPr lang="en-US" altLang="zh-CN" sz="2400" dirty="0" smtClean="0"/>
              <a:t>   </a:t>
            </a:r>
            <a:r>
              <a:rPr lang="en-US" altLang="zh-CN" sz="2400" dirty="0"/>
              <a:t>6</a:t>
            </a:r>
            <a:r>
              <a:rPr lang="en-US" altLang="zh-CN" sz="2400" dirty="0" smtClean="0"/>
              <a:t>   7   7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286636" y="1608076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1   3   4   </a:t>
            </a:r>
            <a:r>
              <a:rPr lang="en-US" altLang="zh-CN" sz="2400" dirty="0"/>
              <a:t>5</a:t>
            </a:r>
            <a:r>
              <a:rPr lang="en-US" altLang="zh-CN" sz="2400" dirty="0" smtClean="0"/>
              <a:t>   </a:t>
            </a:r>
            <a:r>
              <a:rPr lang="en-US" altLang="zh-CN" sz="2400" dirty="0"/>
              <a:t>6</a:t>
            </a:r>
            <a:r>
              <a:rPr lang="en-US" altLang="zh-CN" sz="2400" dirty="0" smtClean="0"/>
              <a:t>   6   7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257467" y="2078981"/>
            <a:ext cx="304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1   3   4   </a:t>
            </a:r>
            <a:r>
              <a:rPr lang="en-US" altLang="zh-CN" sz="2400" dirty="0"/>
              <a:t>5</a:t>
            </a:r>
            <a:r>
              <a:rPr lang="en-US" altLang="zh-CN" sz="2400" dirty="0" smtClean="0"/>
              <a:t>   5   6   7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257951" y="2605485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1   3   4   4   5   6   7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266466" y="3082540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1   3   </a:t>
            </a:r>
            <a:r>
              <a:rPr lang="en-US" altLang="zh-CN" sz="2400" dirty="0"/>
              <a:t>3</a:t>
            </a:r>
            <a:r>
              <a:rPr lang="en-US" altLang="zh-CN" sz="2400" dirty="0" smtClean="0"/>
              <a:t>   4   5   6   7</a:t>
            </a:r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257466" y="3559499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1   2   3   4   5   6   7</a:t>
            </a:r>
            <a:endParaRPr lang="zh-CN" altLang="en-US" sz="2400" dirty="0"/>
          </a:p>
        </p:txBody>
      </p:sp>
      <p:sp>
        <p:nvSpPr>
          <p:cNvPr id="23" name="圆角矩形 22"/>
          <p:cNvSpPr/>
          <p:nvPr/>
        </p:nvSpPr>
        <p:spPr>
          <a:xfrm>
            <a:off x="6325882" y="3102907"/>
            <a:ext cx="2900787" cy="46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319645" y="2124551"/>
            <a:ext cx="2905405" cy="461665"/>
          </a:xfrm>
          <a:prstGeom prst="roundRect">
            <a:avLst>
              <a:gd name="adj" fmla="val 82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335972" y="2605485"/>
            <a:ext cx="2892851" cy="46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6364946" y="1102408"/>
            <a:ext cx="2905406" cy="46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 flipV="1">
            <a:off x="544945" y="598464"/>
            <a:ext cx="3749964" cy="97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126809" y="42355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2675829" y="1018844"/>
            <a:ext cx="1619080" cy="83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138134" y="83417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132168" y="167193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138133" y="320940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3868135" y="1856596"/>
            <a:ext cx="42677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47" idx="1"/>
          </p:cNvCxnSpPr>
          <p:nvPr/>
        </p:nvCxnSpPr>
        <p:spPr>
          <a:xfrm>
            <a:off x="1496291" y="3394068"/>
            <a:ext cx="264184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6319829" y="3552472"/>
            <a:ext cx="2905406" cy="46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6343585" y="1606353"/>
            <a:ext cx="2905406" cy="46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7" y="3934478"/>
            <a:ext cx="54864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0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16" grpId="0" animBg="1"/>
      <p:bldP spid="14" grpId="0" animBg="1"/>
      <p:bldP spid="12" grpId="0" animBg="1"/>
      <p:bldP spid="8" grpId="0" animBg="1"/>
      <p:bldP spid="7" grpId="0"/>
      <p:bldP spid="9" grpId="0"/>
      <p:bldP spid="10" grpId="0"/>
      <p:bldP spid="11" grpId="0"/>
      <p:bldP spid="13" grpId="0"/>
      <p:bldP spid="15" grpId="0"/>
      <p:bldP spid="17" grpId="0"/>
      <p:bldP spid="19" grpId="0"/>
      <p:bldP spid="21" grpId="0"/>
      <p:bldP spid="23" grpId="0" animBg="1"/>
      <p:bldP spid="24" grpId="0" animBg="1"/>
      <p:bldP spid="25" grpId="0" animBg="1"/>
      <p:bldP spid="26" grpId="0" animBg="1"/>
      <p:bldP spid="42" grpId="0"/>
      <p:bldP spid="45" grpId="0"/>
      <p:bldP spid="46" grpId="0"/>
      <p:bldP spid="47" grpId="0"/>
      <p:bldP spid="59" grpId="0" animBg="1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5942"/>
            <a:ext cx="7924800" cy="40290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582" y="0"/>
            <a:ext cx="3519559" cy="3251118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4941422" y="182631"/>
            <a:ext cx="889483" cy="97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333810" y="373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439725" y="545953"/>
            <a:ext cx="391180" cy="117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786018" y="337697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055646" y="117102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812037" y="265300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5784582" y="1325587"/>
            <a:ext cx="42677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5648325" y="2837675"/>
            <a:ext cx="24384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" y="337697"/>
            <a:ext cx="4794227" cy="223064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9320"/>
            <a:ext cx="2733964" cy="44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5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582" y="0"/>
            <a:ext cx="3519559" cy="3251118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4941422" y="182631"/>
            <a:ext cx="889483" cy="97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333810" y="373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439725" y="545953"/>
            <a:ext cx="391180" cy="117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786018" y="337697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055646" y="117102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812037" y="265300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5784582" y="1325587"/>
            <a:ext cx="42677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5648325" y="2837675"/>
            <a:ext cx="24384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" y="337697"/>
            <a:ext cx="4794227" cy="223064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4" y="3333750"/>
            <a:ext cx="55816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8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插入排序的效率？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7862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非递归排序算法：冒泡排序、选择排序 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&lt;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插入排序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递归算法：归并排序，快速排序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影响插入排序效率的主要因素：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 1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比较大小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O(n^2)    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marL="0" indent="0"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2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、数组元素移动  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O(n^2)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75668" y="3786909"/>
            <a:ext cx="9509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→  ？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→ </a:t>
            </a:r>
            <a:r>
              <a:rPr lang="zh-CN" altLang="en-US" sz="2400" dirty="0" smtClean="0">
                <a:latin typeface="+mn-ea"/>
              </a:rPr>
              <a:t> ？</a:t>
            </a:r>
            <a:endParaRPr lang="zh-CN" altLang="en-US" sz="24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1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406351" y="2373178"/>
            <a:ext cx="2560340" cy="461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减少比较次数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14043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内循环二分查找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3406351" y="2373178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1   3   4   </a:t>
            </a:r>
            <a:r>
              <a:rPr lang="en-US" altLang="zh-CN" sz="2400" dirty="0"/>
              <a:t>5</a:t>
            </a:r>
            <a:r>
              <a:rPr lang="en-US" altLang="zh-CN" sz="2400" dirty="0" smtClean="0"/>
              <a:t>   </a:t>
            </a:r>
            <a:r>
              <a:rPr lang="en-US" altLang="zh-CN" sz="2400" dirty="0"/>
              <a:t>6</a:t>
            </a:r>
            <a:r>
              <a:rPr lang="en-US" altLang="zh-CN" sz="2400" dirty="0" smtClean="0"/>
              <a:t>   7   2</a:t>
            </a:r>
            <a:endParaRPr lang="zh-CN" altLang="en-US" sz="2400" dirty="0"/>
          </a:p>
        </p:txBody>
      </p:sp>
      <p:sp>
        <p:nvSpPr>
          <p:cNvPr id="7" name="上箭头 6"/>
          <p:cNvSpPr/>
          <p:nvPr/>
        </p:nvSpPr>
        <p:spPr>
          <a:xfrm>
            <a:off x="4805131" y="2883245"/>
            <a:ext cx="193963" cy="221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3953163" y="2895481"/>
            <a:ext cx="166255" cy="2109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>
            <a:off x="3527179" y="2893981"/>
            <a:ext cx="166255" cy="2109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15968" y="3686654"/>
            <a:ext cx="3207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O(n^2)+O(</a:t>
            </a:r>
            <a:r>
              <a:rPr lang="en-US" altLang="zh-CN" sz="3200" dirty="0" err="1" smtClean="0"/>
              <a:t>nlogn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11" name="上弧形箭头 10"/>
          <p:cNvSpPr/>
          <p:nvPr/>
        </p:nvSpPr>
        <p:spPr>
          <a:xfrm flipH="1">
            <a:off x="3698053" y="1930400"/>
            <a:ext cx="2408117" cy="4427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8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7" grpId="0" animBg="1"/>
      <p:bldP spid="8" grpId="0" animBg="1"/>
      <p:bldP spid="9" grpId="0" animBg="1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减少移动次数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7709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/>
              <a:t>考虑链表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支持快速访问元素的链表？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3023050" y="2336234"/>
            <a:ext cx="3905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→ </a:t>
            </a:r>
            <a:r>
              <a:rPr lang="en-US" altLang="zh-CN" sz="2400" dirty="0" smtClean="0"/>
              <a:t>3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→ </a:t>
            </a:r>
            <a:r>
              <a:rPr lang="en-US" altLang="zh-CN" sz="2400" dirty="0" smtClean="0"/>
              <a:t>4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→ </a:t>
            </a:r>
            <a:r>
              <a:rPr lang="en-US" altLang="zh-CN" sz="2400" dirty="0" smtClean="0"/>
              <a:t>5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→ </a:t>
            </a:r>
            <a:r>
              <a:rPr lang="en-US" altLang="zh-CN" sz="2400" dirty="0" smtClean="0"/>
              <a:t>6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→ </a:t>
            </a:r>
            <a:r>
              <a:rPr lang="en-US" altLang="zh-CN" sz="2400" dirty="0" smtClean="0"/>
              <a:t>7   2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758027" y="3785498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O(n)+O(n^2)</a:t>
            </a:r>
            <a:endParaRPr lang="zh-CN" altLang="en-US" sz="3200" dirty="0"/>
          </a:p>
        </p:txBody>
      </p:sp>
      <p:sp>
        <p:nvSpPr>
          <p:cNvPr id="6" name="下弧形箭头 5"/>
          <p:cNvSpPr/>
          <p:nvPr/>
        </p:nvSpPr>
        <p:spPr>
          <a:xfrm flipH="1">
            <a:off x="3343563" y="2715491"/>
            <a:ext cx="3417453" cy="61883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4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4248009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从最高层开始查找，依次下降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支持</a:t>
            </a:r>
            <a:r>
              <a:rPr lang="en-US" altLang="zh-CN" sz="2000" dirty="0" smtClean="0"/>
              <a:t>O(</a:t>
            </a:r>
            <a:r>
              <a:rPr lang="en-US" altLang="zh-CN" sz="2000" dirty="0" err="1" smtClean="0"/>
              <a:t>logn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查询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用跳跃表优化插入排序，时间复杂度可以和归并和快排媲美</a:t>
            </a:r>
            <a:endParaRPr lang="zh-CN" altLang="en-US" sz="20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跳跃表 </a:t>
            </a:r>
            <a:r>
              <a:rPr lang="en-US" altLang="zh-CN" dirty="0" smtClean="0">
                <a:latin typeface="+mn-ea"/>
                <a:ea typeface="+mn-ea"/>
              </a:rPr>
              <a:t>skip list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2050" name="Picture 2" descr="https://upload.wikimedia.org/wikipedia/commons/thumb/8/86/Skip_list.svg/470px-Skip_lis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81" y="1627393"/>
            <a:ext cx="9017005" cy="211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228437" y="127000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5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99743" y="126999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401722" y="1930400"/>
            <a:ext cx="0" cy="295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468582" y="2225964"/>
            <a:ext cx="21890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339125" y="184735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3724668" y="2309015"/>
            <a:ext cx="0" cy="295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39125" y="233644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724668" y="2682576"/>
            <a:ext cx="0" cy="295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724668" y="2978140"/>
            <a:ext cx="7734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4244109" y="3199095"/>
            <a:ext cx="508000" cy="4802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05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25" grpId="0"/>
      <p:bldP spid="27" grpId="0"/>
      <p:bldP spid="30" grpId="0" animBg="1"/>
    </p:bld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368</TotalTime>
  <Words>289</Words>
  <Application>Microsoft Office PowerPoint</Application>
  <PresentationFormat>宽屏</PresentationFormat>
  <Paragraphs>75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方正姚体</vt:lpstr>
      <vt:lpstr>华文楷体</vt:lpstr>
      <vt:lpstr>华文新魏</vt:lpstr>
      <vt:lpstr>Arial</vt:lpstr>
      <vt:lpstr>Trebuchet MS</vt:lpstr>
      <vt:lpstr>Wingdings 3</vt:lpstr>
      <vt:lpstr>平面</vt:lpstr>
      <vt:lpstr>插入排序的正确性证明 以及各种改进方法</vt:lpstr>
      <vt:lpstr>插入排序概述</vt:lpstr>
      <vt:lpstr>PowerPoint 演示文稿</vt:lpstr>
      <vt:lpstr>PowerPoint 演示文稿</vt:lpstr>
      <vt:lpstr>PowerPoint 演示文稿</vt:lpstr>
      <vt:lpstr>插入排序的效率？</vt:lpstr>
      <vt:lpstr>减少比较次数</vt:lpstr>
      <vt:lpstr>减少移动次数</vt:lpstr>
      <vt:lpstr>跳跃表 skip list</vt:lpstr>
      <vt:lpstr>谢尔排序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插入排序的正确性证明 以及各种改进办法</dc:title>
  <dc:creator>Charizard</dc:creator>
  <cp:lastModifiedBy>Charizard</cp:lastModifiedBy>
  <cp:revision>21</cp:revision>
  <dcterms:created xsi:type="dcterms:W3CDTF">2018-03-10T01:53:10Z</dcterms:created>
  <dcterms:modified xsi:type="dcterms:W3CDTF">2018-03-11T10:41:50Z</dcterms:modified>
</cp:coreProperties>
</file>