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398" r:id="rId4"/>
    <p:sldId id="399" r:id="rId5"/>
    <p:sldId id="353" r:id="rId6"/>
    <p:sldId id="338" r:id="rId7"/>
    <p:sldId id="340" r:id="rId8"/>
    <p:sldId id="400" r:id="rId9"/>
    <p:sldId id="368" r:id="rId10"/>
    <p:sldId id="354" r:id="rId11"/>
    <p:sldId id="401" r:id="rId12"/>
    <p:sldId id="402" r:id="rId13"/>
    <p:sldId id="372" r:id="rId14"/>
    <p:sldId id="373" r:id="rId15"/>
    <p:sldId id="403" r:id="rId16"/>
    <p:sldId id="406" r:id="rId17"/>
    <p:sldId id="407" r:id="rId18"/>
    <p:sldId id="414" r:id="rId19"/>
    <p:sldId id="405" r:id="rId20"/>
    <p:sldId id="408" r:id="rId21"/>
    <p:sldId id="409" r:id="rId22"/>
    <p:sldId id="374" r:id="rId23"/>
    <p:sldId id="415" r:id="rId24"/>
    <p:sldId id="376" r:id="rId25"/>
    <p:sldId id="375" r:id="rId26"/>
    <p:sldId id="416" r:id="rId27"/>
    <p:sldId id="417" r:id="rId28"/>
    <p:sldId id="418" r:id="rId29"/>
    <p:sldId id="419" r:id="rId30"/>
    <p:sldId id="420" r:id="rId31"/>
    <p:sldId id="410" r:id="rId32"/>
    <p:sldId id="411" r:id="rId33"/>
    <p:sldId id="377" r:id="rId34"/>
    <p:sldId id="412" r:id="rId35"/>
    <p:sldId id="413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6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1D91-6CDF-BC43-82A1-613BC97C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7033-34BA-A548-913B-84EA2C89D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263D-CFEB-964A-A1B5-D5F31E1E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A66E-ABD9-B74E-B0FE-E87D230D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BFB5-FE60-EF49-A542-B6C6D1BF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C6E3-3154-0646-8D52-A8F36155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759DC-AEF1-5747-84F1-259110CF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FED4-355C-9843-B1BA-118F0529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2933-84B7-3448-B63C-3596F668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96AF-2A1D-3A46-AC71-2D4EA239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7CBCA-2A13-1F45-9EB9-278B1C5A5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31C70-4531-F749-96CC-6A0D63C69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473C-1A5B-EB4F-B47A-77308AAD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F3D2-E1F5-A646-AF78-DA29F80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FA38-55CF-4B4A-9461-B5FD6E0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3693-5648-0140-9716-0F0324BA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BA82-F041-2C40-9CCC-719B566C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312D-B739-8B4A-B435-9B50D7C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0F7E-207E-EA4C-9EB2-6601F65B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F15D-9AD7-884D-93FD-D288ACFB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E4FF-B4C6-294C-B99A-DFDECF57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DD4F-0A8F-A44F-B1D1-851BB3C2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91C-290F-2A46-A656-B403630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1189-2A98-6A4C-A451-B639A4B2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7826-ADA6-494E-AB3A-8AB87186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CF73-1AA1-A94C-A87E-198289D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F46C-BFBE-0347-BDF8-65866FDF8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CB17-9291-504B-9A4F-5BBF469E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C1E9-3A64-9A4E-B4B0-A45DF59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BA76-981F-5549-946D-FB3072EB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3B21-9DCD-7F41-A96B-EFD159E4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3D6-7E10-A740-88E2-375EF9B0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9754-B35C-AE46-B605-9C0979FA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0A4A-1E10-294C-BA9A-6A1BB0DB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7DCFF-9E44-8A4C-A75A-C9C4F8E4E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4F48E-7C9F-3A4D-A357-26F628E6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EFA77-05E1-1347-90FA-04BAEBB9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7D6BC-845A-4A48-A1EE-C14AA85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B9234-2FF3-2E4F-B538-F89B542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C16-EC2E-2A42-A738-C9DEC7AC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72F5-1F4A-6640-9567-28DBEAD6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8C227-7247-454D-8C71-2D137D2D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30427-7DF6-EB40-925C-88007DFF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55DDB-D6CB-DF48-972A-401E93D8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3782D-EF35-3543-BC02-F47B4BC3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5E2E-275C-F342-9029-0306935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36C9-0DD1-5A40-800F-070955B7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D155-6CE5-9B40-9148-D4EC3E94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DBC7F-29E4-A842-830A-BAF0483E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2501-BAA0-714A-8016-BA0F368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B37A-A12D-3E4B-8BB4-CB1E50E4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1B82-32A8-B846-BFD1-92300A39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089-03E8-CA45-B184-A7B1D9BE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D3159-8E75-0542-8365-EBA602E54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67F7-06C0-8A4B-8C20-56807A8D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C1F7-4B28-8C48-932E-447A0246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F7E1-C63A-D94D-89D0-F01187C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F74-38DB-6443-A511-B9EC851F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76B62-2ABC-4A44-AD1B-6D74E395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225C-00F4-BA4F-8C26-558679BA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EC3B-D2A5-9D45-B097-B10821A8F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DADE-79B4-C748-BDC4-4EBA2A84E7E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E7CE-2647-7F45-9448-1953694E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59A0-24B4-0E4D-A3E4-ADB236C4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60D5-6B72-5C43-9FA5-0F4CFC08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egmen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cpp.com/cpp-tutorial/79-the-stack-and-the-heap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BA36-8FA7-3B46-BDCE-F2CB4FD9F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592" y="753883"/>
            <a:ext cx="6583135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(1)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E9FD65-8337-AD48-9F2A-A9FB7FD1DACA}"/>
              </a:ext>
            </a:extLst>
          </p:cNvPr>
          <p:cNvSpPr txBox="1">
            <a:spLocks/>
          </p:cNvSpPr>
          <p:nvPr/>
        </p:nvSpPr>
        <p:spPr>
          <a:xfrm>
            <a:off x="1420969" y="2202286"/>
            <a:ext cx="3666186" cy="939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9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the caller object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EBC26-1912-D54A-BF75-A7C2865BA2F2}"/>
              </a:ext>
            </a:extLst>
          </p:cNvPr>
          <p:cNvSpPr/>
          <p:nvPr/>
        </p:nvSpPr>
        <p:spPr>
          <a:xfrm>
            <a:off x="1077683" y="2072936"/>
            <a:ext cx="10180065" cy="104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实现一个成员函数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将一条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记录与当前记录合并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revenue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units_sold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分别对应相加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DA49FB-0F28-DF44-A0F7-FCEF28CD664B}"/>
              </a:ext>
            </a:extLst>
          </p:cNvPr>
          <p:cNvSpPr txBox="1"/>
          <p:nvPr/>
        </p:nvSpPr>
        <p:spPr>
          <a:xfrm>
            <a:off x="3040696" y="3373362"/>
            <a:ext cx="6110608" cy="25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???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combine(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-&gt;revenue +=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+=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???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742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the caller object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DA49FB-0F28-DF44-A0F7-FCEF28CD664B}"/>
              </a:ext>
            </a:extLst>
          </p:cNvPr>
          <p:cNvSpPr txBox="1"/>
          <p:nvPr/>
        </p:nvSpPr>
        <p:spPr>
          <a:xfrm>
            <a:off x="838200" y="1686062"/>
            <a:ext cx="5565422" cy="206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void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combine(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-&gt;revenue +=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+=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FEA97-864A-9E4B-B583-5EB2EB62B9DA}"/>
              </a:ext>
            </a:extLst>
          </p:cNvPr>
          <p:cNvSpPr txBox="1"/>
          <p:nvPr/>
        </p:nvSpPr>
        <p:spPr>
          <a:xfrm>
            <a:off x="5074024" y="3598822"/>
            <a:ext cx="6454588" cy="25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combine(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-&gt;revenue +=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+=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DA050A-5183-A54D-8798-2CBD5B92B6B5}"/>
              </a:ext>
            </a:extLst>
          </p:cNvPr>
          <p:cNvSpPr/>
          <p:nvPr/>
        </p:nvSpPr>
        <p:spPr>
          <a:xfrm>
            <a:off x="3962398" y="3137649"/>
            <a:ext cx="2940423" cy="1326776"/>
          </a:xfrm>
          <a:custGeom>
            <a:avLst/>
            <a:gdLst>
              <a:gd name="connsiteX0" fmla="*/ 0 w 2940423"/>
              <a:gd name="connsiteY0" fmla="*/ 1326776 h 1326776"/>
              <a:gd name="connsiteX1" fmla="*/ 717176 w 2940423"/>
              <a:gd name="connsiteY1" fmla="*/ 519953 h 1326776"/>
              <a:gd name="connsiteX2" fmla="*/ 2438400 w 2940423"/>
              <a:gd name="connsiteY2" fmla="*/ 268941 h 1326776"/>
              <a:gd name="connsiteX3" fmla="*/ 2940423 w 2940423"/>
              <a:gd name="connsiteY3" fmla="*/ 0 h 132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423" h="1326776">
                <a:moveTo>
                  <a:pt x="0" y="1326776"/>
                </a:moveTo>
                <a:cubicBezTo>
                  <a:pt x="155388" y="1011517"/>
                  <a:pt x="310776" y="696259"/>
                  <a:pt x="717176" y="519953"/>
                </a:cubicBezTo>
                <a:cubicBezTo>
                  <a:pt x="1123576" y="343647"/>
                  <a:pt x="2067859" y="355600"/>
                  <a:pt x="2438400" y="268941"/>
                </a:cubicBezTo>
                <a:cubicBezTo>
                  <a:pt x="2808941" y="182282"/>
                  <a:pt x="2874682" y="91141"/>
                  <a:pt x="2940423" y="0"/>
                </a:cubicBezTo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67B38-3034-3546-976D-32FC0D50E3B4}"/>
              </a:ext>
            </a:extLst>
          </p:cNvPr>
          <p:cNvSpPr/>
          <p:nvPr/>
        </p:nvSpPr>
        <p:spPr>
          <a:xfrm>
            <a:off x="7071670" y="2151861"/>
            <a:ext cx="318395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one is better?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A004F-7FE5-4741-B1F2-EDE22A443FB4}"/>
              </a:ext>
            </a:extLst>
          </p:cNvPr>
          <p:cNvSpPr/>
          <p:nvPr/>
        </p:nvSpPr>
        <p:spPr>
          <a:xfrm>
            <a:off x="838200" y="4174441"/>
            <a:ext cx="152548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E02EB-53FB-2340-93A4-4A6C7553F13E}"/>
              </a:ext>
            </a:extLst>
          </p:cNvPr>
          <p:cNvSpPr/>
          <p:nvPr/>
        </p:nvSpPr>
        <p:spPr>
          <a:xfrm>
            <a:off x="9636318" y="5456394"/>
            <a:ext cx="152548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245420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the caller object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EBC26-1912-D54A-BF75-A7C2865BA2F2}"/>
              </a:ext>
            </a:extLst>
          </p:cNvPr>
          <p:cNvSpPr/>
          <p:nvPr/>
        </p:nvSpPr>
        <p:spPr>
          <a:xfrm>
            <a:off x="970109" y="1920993"/>
            <a:ext cx="10180065" cy="53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现有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需要把它们合并起来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DA49FB-0F28-DF44-A0F7-FCEF28CD664B}"/>
              </a:ext>
            </a:extLst>
          </p:cNvPr>
          <p:cNvSpPr txBox="1"/>
          <p:nvPr/>
        </p:nvSpPr>
        <p:spPr>
          <a:xfrm>
            <a:off x="1005967" y="3263798"/>
            <a:ext cx="3413893" cy="155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item1.combine(item2);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item1.combine(item3);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item1.combine(item4);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7FD2B-0EDA-EB4F-B6F8-20E6F05CFBC2}"/>
              </a:ext>
            </a:extLst>
          </p:cNvPr>
          <p:cNvSpPr/>
          <p:nvPr/>
        </p:nvSpPr>
        <p:spPr>
          <a:xfrm>
            <a:off x="1005967" y="2673716"/>
            <a:ext cx="1399229" cy="53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Version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E99CE-6423-C84A-A118-FEB02F33ACCC}"/>
              </a:ext>
            </a:extLst>
          </p:cNvPr>
          <p:cNvSpPr txBox="1"/>
          <p:nvPr/>
        </p:nvSpPr>
        <p:spPr>
          <a:xfrm>
            <a:off x="3883642" y="5350666"/>
            <a:ext cx="7519468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item1.combine(item2).combine(item3).combine(item4);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A006B-823F-E741-BE25-8DCF83450A78}"/>
              </a:ext>
            </a:extLst>
          </p:cNvPr>
          <p:cNvSpPr/>
          <p:nvPr/>
        </p:nvSpPr>
        <p:spPr>
          <a:xfrm>
            <a:off x="9914236" y="4761276"/>
            <a:ext cx="1399229" cy="53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Version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16DC0-9B07-104B-90F4-36FA4D6BC690}"/>
              </a:ext>
            </a:extLst>
          </p:cNvPr>
          <p:cNvSpPr/>
          <p:nvPr/>
        </p:nvSpPr>
        <p:spPr>
          <a:xfrm>
            <a:off x="6293218" y="3522369"/>
            <a:ext cx="4176818" cy="53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combine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的返回值是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item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的引用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751DC3-055B-9943-BDE6-3070944F8BDC}"/>
              </a:ext>
            </a:extLst>
          </p:cNvPr>
          <p:cNvCxnSpPr/>
          <p:nvPr/>
        </p:nvCxnSpPr>
        <p:spPr>
          <a:xfrm flipH="1">
            <a:off x="5781766" y="4081771"/>
            <a:ext cx="1004047" cy="13590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DDB82E5-D5F5-0B4F-940A-7E9D9F311D93}"/>
              </a:ext>
            </a:extLst>
          </p:cNvPr>
          <p:cNvSpPr/>
          <p:nvPr/>
        </p:nvSpPr>
        <p:spPr>
          <a:xfrm>
            <a:off x="3514165" y="5193736"/>
            <a:ext cx="3639671" cy="92290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构造函数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EEBF7-0DEF-F64C-98DD-0252ADB7BEE9}"/>
              </a:ext>
            </a:extLst>
          </p:cNvPr>
          <p:cNvSpPr/>
          <p:nvPr/>
        </p:nvSpPr>
        <p:spPr>
          <a:xfrm>
            <a:off x="1075749" y="2267413"/>
            <a:ext cx="10550194" cy="30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构造函数用于定义如何创建</a:t>
            </a:r>
            <a:r>
              <a:rPr lang="en-US" altLang="zh-CN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初始化一个对象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构造函数的函数名与类名相同</a:t>
            </a:r>
            <a:endParaRPr lang="en-US" altLang="ja-JP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构造函数没有返回值</a:t>
            </a:r>
            <a:endParaRPr lang="en-US" altLang="ja-JP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一个类可以有多个重载的构造函数</a:t>
            </a:r>
            <a:endParaRPr lang="en-US" altLang="ja-JP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构造函数不可以被声明为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当且仅当程序员没有声明任何构造函数时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编译器会自动生成一个默认构造函数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9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C122-8FDF-C041-ACF2-D8A18557A470}"/>
              </a:ext>
            </a:extLst>
          </p:cNvPr>
          <p:cNvSpPr txBox="1"/>
          <p:nvPr/>
        </p:nvSpPr>
        <p:spPr>
          <a:xfrm>
            <a:off x="945251" y="4486633"/>
            <a:ext cx="1033666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string &amp;book):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(book), revenue(0.0),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(0) { 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458342-B008-4545-913E-D0C5CD4F2ACD}"/>
              </a:ext>
            </a:extLst>
          </p:cNvPr>
          <p:cNvSpPr txBox="1"/>
          <p:nvPr/>
        </p:nvSpPr>
        <p:spPr>
          <a:xfrm>
            <a:off x="927666" y="2387325"/>
            <a:ext cx="1033666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=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3F560B-E823-1742-AD14-33F0EA74CFE7}"/>
              </a:ext>
            </a:extLst>
          </p:cNvPr>
          <p:cNvSpPr txBox="1"/>
          <p:nvPr/>
        </p:nvSpPr>
        <p:spPr>
          <a:xfrm>
            <a:off x="927666" y="1890458"/>
            <a:ext cx="1033666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 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08D3E-F987-9048-B614-6F21B3723857}"/>
              </a:ext>
            </a:extLst>
          </p:cNvPr>
          <p:cNvSpPr txBox="1"/>
          <p:nvPr/>
        </p:nvSpPr>
        <p:spPr>
          <a:xfrm>
            <a:off x="5349435" y="1545821"/>
            <a:ext cx="535219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默认构造函数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各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built-in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成员变量采用默认的初始值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FE0D53-27A0-CB46-96DA-F3CD9299BF0E}"/>
              </a:ext>
            </a:extLst>
          </p:cNvPr>
          <p:cNvSpPr txBox="1"/>
          <p:nvPr/>
        </p:nvSpPr>
        <p:spPr>
          <a:xfrm>
            <a:off x="945251" y="3232363"/>
            <a:ext cx="10336668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):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(“”), revenue(0.0),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(0) { 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95659-8206-054E-87D9-1AAE294BB73A}"/>
              </a:ext>
            </a:extLst>
          </p:cNvPr>
          <p:cNvSpPr txBox="1"/>
          <p:nvPr/>
        </p:nvSpPr>
        <p:spPr>
          <a:xfrm>
            <a:off x="7061003" y="2820399"/>
            <a:ext cx="4292797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默认构造函数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显式指定初始值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0C7CD9-6ACF-D043-AC3C-662C2BAB4AC9}"/>
              </a:ext>
            </a:extLst>
          </p:cNvPr>
          <p:cNvSpPr txBox="1"/>
          <p:nvPr/>
        </p:nvSpPr>
        <p:spPr>
          <a:xfrm>
            <a:off x="945251" y="5062017"/>
            <a:ext cx="10336668" cy="96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string &amp;book,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r,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unsigned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u):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(book), revenue(r),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(u) { 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49C100-6FC9-F741-AD04-CCC691C77AFA}"/>
              </a:ext>
            </a:extLst>
          </p:cNvPr>
          <p:cNvSpPr txBox="1"/>
          <p:nvPr/>
        </p:nvSpPr>
        <p:spPr>
          <a:xfrm>
            <a:off x="945251" y="5578282"/>
            <a:ext cx="1983350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重载构造函数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A52B75-1139-DB45-A538-69EF29660E89}"/>
              </a:ext>
            </a:extLst>
          </p:cNvPr>
          <p:cNvSpPr/>
          <p:nvPr/>
        </p:nvSpPr>
        <p:spPr>
          <a:xfrm>
            <a:off x="5852919" y="4436579"/>
            <a:ext cx="5014373" cy="730948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49FE28-77C6-C449-9AC4-AE646013A863}"/>
              </a:ext>
            </a:extLst>
          </p:cNvPr>
          <p:cNvSpPr txBox="1"/>
          <p:nvPr/>
        </p:nvSpPr>
        <p:spPr>
          <a:xfrm>
            <a:off x="7975403" y="4010417"/>
            <a:ext cx="2792244" cy="5207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构造函数初始化列表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9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C122-8FDF-C041-ACF2-D8A18557A470}"/>
              </a:ext>
            </a:extLst>
          </p:cNvPr>
          <p:cNvSpPr txBox="1"/>
          <p:nvPr/>
        </p:nvSpPr>
        <p:spPr>
          <a:xfrm>
            <a:off x="6684300" y="4064602"/>
            <a:ext cx="3338931" cy="51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cpp_primer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3FCC6B-F923-7E4E-AC77-4E920A067F00}"/>
              </a:ext>
            </a:extLst>
          </p:cNvPr>
          <p:cNvGrpSpPr/>
          <p:nvPr/>
        </p:nvGrpSpPr>
        <p:grpSpPr>
          <a:xfrm>
            <a:off x="1238155" y="1928892"/>
            <a:ext cx="8946857" cy="1242389"/>
            <a:chOff x="988451" y="2004847"/>
            <a:chExt cx="8946857" cy="124238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B08D3E-F987-9048-B614-6F21B3723857}"/>
                </a:ext>
              </a:extLst>
            </p:cNvPr>
            <p:cNvSpPr txBox="1"/>
            <p:nvPr/>
          </p:nvSpPr>
          <p:spPr>
            <a:xfrm>
              <a:off x="988452" y="2010961"/>
              <a:ext cx="4406609" cy="52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ja-JP" altLang="en-US" sz="22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每个类只能有一个默认构造函数</a:t>
              </a:r>
              <a:r>
                <a:rPr lang="zh-CN" altLang="en-US" sz="22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A95659-8206-054E-87D9-1AAE294BB73A}"/>
                </a:ext>
              </a:extLst>
            </p:cNvPr>
            <p:cNvSpPr txBox="1"/>
            <p:nvPr/>
          </p:nvSpPr>
          <p:spPr>
            <a:xfrm>
              <a:off x="5533293" y="2004847"/>
              <a:ext cx="1098259" cy="535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ja-JP" sz="2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Why</a:t>
              </a:r>
              <a:r>
                <a:rPr lang="en-US" altLang="zh-CN" sz="2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?</a:t>
              </a:r>
              <a:endPara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6BBB47-3444-7F4D-851B-EBE786AC6738}"/>
                </a:ext>
              </a:extLst>
            </p:cNvPr>
            <p:cNvSpPr txBox="1"/>
            <p:nvPr/>
          </p:nvSpPr>
          <p:spPr>
            <a:xfrm>
              <a:off x="988451" y="2726452"/>
              <a:ext cx="8946857" cy="52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ja-JP" altLang="en-US" sz="22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如果定义了非默认构造函数</a:t>
              </a:r>
              <a:r>
                <a:rPr lang="zh-CN" altLang="en-US" sz="22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ja-JP" altLang="en-US" sz="2200" b="1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那么编译器不会自动生成默认构造函数</a:t>
              </a:r>
              <a:r>
                <a:rPr lang="zh-CN" altLang="en-US" sz="2200" b="1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3DDAEC-BC64-0742-BF54-253BC2E82C50}"/>
              </a:ext>
            </a:extLst>
          </p:cNvPr>
          <p:cNvSpPr txBox="1"/>
          <p:nvPr/>
        </p:nvSpPr>
        <p:spPr>
          <a:xfrm>
            <a:off x="1439793" y="3742660"/>
            <a:ext cx="4849640" cy="245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string &amp;book);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// other code pieces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AE81F-DFA0-3B4C-827B-1632F2B5729E}"/>
              </a:ext>
            </a:extLst>
          </p:cNvPr>
          <p:cNvSpPr txBox="1"/>
          <p:nvPr/>
        </p:nvSpPr>
        <p:spPr>
          <a:xfrm>
            <a:off x="7020582" y="4737303"/>
            <a:ext cx="4333218" cy="82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no matching constructor for initialization of '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6701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3F560B-E823-1742-AD14-33F0EA74CFE7}"/>
              </a:ext>
            </a:extLst>
          </p:cNvPr>
          <p:cNvSpPr txBox="1"/>
          <p:nvPr/>
        </p:nvSpPr>
        <p:spPr>
          <a:xfrm>
            <a:off x="1341368" y="2932806"/>
            <a:ext cx="3336767" cy="28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): N(0) {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N;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95659-8206-054E-87D9-1AAE294BB73A}"/>
              </a:ext>
            </a:extLst>
          </p:cNvPr>
          <p:cNvSpPr txBox="1"/>
          <p:nvPr/>
        </p:nvSpPr>
        <p:spPr>
          <a:xfrm>
            <a:off x="1095182" y="2026567"/>
            <a:ext cx="7147366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必须使用构造函数初始化列表的情况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初始化常量成员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22E87-D758-3E4A-BDAF-5FF4E7035B94}"/>
              </a:ext>
            </a:extLst>
          </p:cNvPr>
          <p:cNvSpPr txBox="1"/>
          <p:nvPr/>
        </p:nvSpPr>
        <p:spPr>
          <a:xfrm>
            <a:off x="5726724" y="2915221"/>
            <a:ext cx="3336767" cy="28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 N = 0;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N;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AE5EF-EB4D-B645-877F-850E8AE62758}"/>
              </a:ext>
            </a:extLst>
          </p:cNvPr>
          <p:cNvSpPr/>
          <p:nvPr/>
        </p:nvSpPr>
        <p:spPr>
          <a:xfrm>
            <a:off x="8278045" y="4536816"/>
            <a:ext cx="30757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cannot assign to non-static data member 'N' with 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-qualified type '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200" b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568C4-6B60-0642-9DEF-3B8FFE21A911}"/>
              </a:ext>
            </a:extLst>
          </p:cNvPr>
          <p:cNvSpPr/>
          <p:nvPr/>
        </p:nvSpPr>
        <p:spPr>
          <a:xfrm>
            <a:off x="4005611" y="4499077"/>
            <a:ext cx="5670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endParaRPr lang="en-US" sz="2200" b="1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3F560B-E823-1742-AD14-33F0EA74CFE7}"/>
              </a:ext>
            </a:extLst>
          </p:cNvPr>
          <p:cNvSpPr txBox="1"/>
          <p:nvPr/>
        </p:nvSpPr>
        <p:spPr>
          <a:xfrm>
            <a:off x="1341368" y="2932806"/>
            <a:ext cx="4215370" cy="28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ClassB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&amp;v):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(v) {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ClassB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95659-8206-054E-87D9-1AAE294BB73A}"/>
              </a:ext>
            </a:extLst>
          </p:cNvPr>
          <p:cNvSpPr txBox="1"/>
          <p:nvPr/>
        </p:nvSpPr>
        <p:spPr>
          <a:xfrm>
            <a:off x="1095182" y="2026567"/>
            <a:ext cx="7147366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必须使用构造函数初始化列表的情况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初始化引用成员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22E87-D758-3E4A-BDAF-5FF4E7035B94}"/>
              </a:ext>
            </a:extLst>
          </p:cNvPr>
          <p:cNvSpPr txBox="1"/>
          <p:nvPr/>
        </p:nvSpPr>
        <p:spPr>
          <a:xfrm>
            <a:off x="5972910" y="2915221"/>
            <a:ext cx="4366845" cy="28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ClassB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&amp;v) {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v;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ClassB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6AE5EF-EB4D-B645-877F-850E8AE62758}"/>
              </a:ext>
            </a:extLst>
          </p:cNvPr>
          <p:cNvSpPr/>
          <p:nvPr/>
        </p:nvSpPr>
        <p:spPr>
          <a:xfrm>
            <a:off x="8396655" y="4661765"/>
            <a:ext cx="32560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constructor for '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must explicitly initialize the reference member ‘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568C4-6B60-0642-9DEF-3B8FFE21A911}"/>
              </a:ext>
            </a:extLst>
          </p:cNvPr>
          <p:cNvSpPr/>
          <p:nvPr/>
        </p:nvSpPr>
        <p:spPr>
          <a:xfrm>
            <a:off x="4005611" y="4499077"/>
            <a:ext cx="5670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endParaRPr lang="en-US" sz="2200" b="1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0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3F560B-E823-1742-AD14-33F0EA74CFE7}"/>
              </a:ext>
            </a:extLst>
          </p:cNvPr>
          <p:cNvSpPr txBox="1"/>
          <p:nvPr/>
        </p:nvSpPr>
        <p:spPr>
          <a:xfrm>
            <a:off x="1795191" y="2965461"/>
            <a:ext cx="4132084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): j(1),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(j) {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j;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A95659-8206-054E-87D9-1AAE294BB73A}"/>
              </a:ext>
            </a:extLst>
          </p:cNvPr>
          <p:cNvSpPr txBox="1"/>
          <p:nvPr/>
        </p:nvSpPr>
        <p:spPr>
          <a:xfrm>
            <a:off x="1828799" y="1690688"/>
            <a:ext cx="8534401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成员变量按照</a:t>
            </a:r>
            <a:r>
              <a:rPr lang="ja-JP" altLang="en-US" sz="2200" b="1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在类中声明的顺序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被初始化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好的编程习惯是按在类中声明的顺序写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constructor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initializer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568C4-6B60-0642-9DEF-3B8FFE21A911}"/>
              </a:ext>
            </a:extLst>
          </p:cNvPr>
          <p:cNvSpPr/>
          <p:nvPr/>
        </p:nvSpPr>
        <p:spPr>
          <a:xfrm>
            <a:off x="4572002" y="4383445"/>
            <a:ext cx="60089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9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warning: field ‘j' will be initialized after field '</a:t>
            </a:r>
            <a:r>
              <a:rPr lang="en-US" sz="2200" b="1" dirty="0" err="1">
                <a:solidFill>
                  <a:srgbClr val="FF9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FF9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1348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08D3E-F987-9048-B614-6F21B3723857}"/>
              </a:ext>
            </a:extLst>
          </p:cNvPr>
          <p:cNvSpPr txBox="1"/>
          <p:nvPr/>
        </p:nvSpPr>
        <p:spPr>
          <a:xfrm>
            <a:off x="1238155" y="2339450"/>
            <a:ext cx="9629137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每个类可以有一个拷贝构造函数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用来定义类的对象如何被复制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当一个类没有拷贝构造函数时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编译器自动生成一个拷贝构造函数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DDAEC-BC64-0742-BF54-253BC2E82C50}"/>
              </a:ext>
            </a:extLst>
          </p:cNvPr>
          <p:cNvSpPr txBox="1"/>
          <p:nvPr/>
        </p:nvSpPr>
        <p:spPr>
          <a:xfrm>
            <a:off x="1246360" y="3858565"/>
            <a:ext cx="9620932" cy="9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&amp;item):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), revenue(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latin typeface="Cambria" panose="02040503050406030204" pitchFamily="18" charset="0"/>
                <a:cs typeface="Times New Roman" panose="02020603050405020304" pitchFamily="18" charset="0"/>
              </a:rPr>
              <a:t>item.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 }</a:t>
            </a:r>
          </a:p>
        </p:txBody>
      </p:sp>
    </p:spTree>
    <p:extLst>
      <p:ext uri="{BB962C8B-B14F-4D97-AF65-F5344CB8AC3E}">
        <p14:creationId xmlns:p14="http://schemas.microsoft.com/office/powerpoint/2010/main" val="168653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Abstract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types (ADTs)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2B6A-3628-B146-BC13-7716CE1C5B66}"/>
              </a:ext>
            </a:extLst>
          </p:cNvPr>
          <p:cNvSpPr txBox="1"/>
          <p:nvPr/>
        </p:nvSpPr>
        <p:spPr>
          <a:xfrm>
            <a:off x="5251622" y="1592303"/>
            <a:ext cx="6349314" cy="442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string &amp;book);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+= (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string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 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revenue;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838200" y="2125831"/>
            <a:ext cx="3350741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of objects whose logical behavior is defined by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values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operations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77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copy vs. shallow copy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08D3E-F987-9048-B614-6F21B3723857}"/>
              </a:ext>
            </a:extLst>
          </p:cNvPr>
          <p:cNvSpPr txBox="1"/>
          <p:nvPr/>
        </p:nvSpPr>
        <p:spPr>
          <a:xfrm>
            <a:off x="1167816" y="2131798"/>
            <a:ext cx="6516657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编译器自动生成的拷贝构造函数只能实现浅拷贝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F48FC-2232-7448-9119-2891CC85AC8A}"/>
              </a:ext>
            </a:extLst>
          </p:cNvPr>
          <p:cNvSpPr txBox="1"/>
          <p:nvPr/>
        </p:nvSpPr>
        <p:spPr>
          <a:xfrm>
            <a:off x="1185401" y="3172765"/>
            <a:ext cx="4215370" cy="28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ClassB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*p):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(p) {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ClassB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C91CB-F803-3D48-9425-7BABD53A1798}"/>
              </a:ext>
            </a:extLst>
          </p:cNvPr>
          <p:cNvSpPr/>
          <p:nvPr/>
        </p:nvSpPr>
        <p:spPr>
          <a:xfrm>
            <a:off x="6271846" y="4331181"/>
            <a:ext cx="1412631" cy="735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2399DC-40B8-684B-BB72-F5F82EE676A4}"/>
              </a:ext>
            </a:extLst>
          </p:cNvPr>
          <p:cNvSpPr/>
          <p:nvPr/>
        </p:nvSpPr>
        <p:spPr>
          <a:xfrm>
            <a:off x="7772397" y="2910783"/>
            <a:ext cx="773723" cy="77372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E9F300-BFD0-C044-9F08-49C5CDF63AD3}"/>
              </a:ext>
            </a:extLst>
          </p:cNvPr>
          <p:cNvCxnSpPr/>
          <p:nvPr/>
        </p:nvCxnSpPr>
        <p:spPr>
          <a:xfrm flipV="1">
            <a:off x="7209692" y="3635749"/>
            <a:ext cx="650630" cy="968834"/>
          </a:xfrm>
          <a:prstGeom prst="straightConnector1">
            <a:avLst/>
          </a:prstGeom>
          <a:ln w="22225">
            <a:solidFill>
              <a:schemeClr val="tx1"/>
            </a:solidFill>
            <a:headEnd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3BC6B1-8812-F849-868D-15DB0B204E7B}"/>
              </a:ext>
            </a:extLst>
          </p:cNvPr>
          <p:cNvSpPr txBox="1"/>
          <p:nvPr/>
        </p:nvSpPr>
        <p:spPr>
          <a:xfrm>
            <a:off x="6897565" y="4467928"/>
            <a:ext cx="62425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endParaRPr 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4C47DD-5BE4-B741-8790-52BF32E4947C}"/>
              </a:ext>
            </a:extLst>
          </p:cNvPr>
          <p:cNvSpPr/>
          <p:nvPr/>
        </p:nvSpPr>
        <p:spPr>
          <a:xfrm>
            <a:off x="9329269" y="4331181"/>
            <a:ext cx="1412631" cy="735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513272-2E2B-0143-BFAF-8E4457484B0E}"/>
              </a:ext>
            </a:extLst>
          </p:cNvPr>
          <p:cNvCxnSpPr>
            <a:cxnSpLocks/>
          </p:cNvCxnSpPr>
          <p:nvPr/>
        </p:nvCxnSpPr>
        <p:spPr>
          <a:xfrm flipH="1" flipV="1">
            <a:off x="8546121" y="3589671"/>
            <a:ext cx="1509981" cy="1014912"/>
          </a:xfrm>
          <a:prstGeom prst="straightConnector1">
            <a:avLst/>
          </a:prstGeom>
          <a:ln w="22225">
            <a:solidFill>
              <a:schemeClr val="tx1"/>
            </a:solidFill>
            <a:headEnd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EFBE9D-12A5-FD4C-98EB-C8DC020BE240}"/>
              </a:ext>
            </a:extLst>
          </p:cNvPr>
          <p:cNvSpPr txBox="1"/>
          <p:nvPr/>
        </p:nvSpPr>
        <p:spPr>
          <a:xfrm>
            <a:off x="9954988" y="4467928"/>
            <a:ext cx="62425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endParaRPr 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3415C304-6532-A94E-A4B6-95D2BDB2A34E}"/>
              </a:ext>
            </a:extLst>
          </p:cNvPr>
          <p:cNvSpPr/>
          <p:nvPr/>
        </p:nvSpPr>
        <p:spPr>
          <a:xfrm flipV="1">
            <a:off x="7192109" y="4369449"/>
            <a:ext cx="2532184" cy="1272150"/>
          </a:xfrm>
          <a:prstGeom prst="arc">
            <a:avLst>
              <a:gd name="adj1" fmla="val 11233459"/>
              <a:gd name="adj2" fmla="val 21200737"/>
            </a:avLst>
          </a:prstGeom>
          <a:ln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6A386-FEA6-344B-9AA0-8C7F21F3A576}"/>
              </a:ext>
            </a:extLst>
          </p:cNvPr>
          <p:cNvSpPr txBox="1"/>
          <p:nvPr/>
        </p:nvSpPr>
        <p:spPr>
          <a:xfrm>
            <a:off x="9027819" y="5481090"/>
            <a:ext cx="172475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shallow copy</a:t>
            </a:r>
          </a:p>
        </p:txBody>
      </p:sp>
    </p:spTree>
    <p:extLst>
      <p:ext uri="{BB962C8B-B14F-4D97-AF65-F5344CB8AC3E}">
        <p14:creationId xmlns:p14="http://schemas.microsoft.com/office/powerpoint/2010/main" val="1425086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copy vs. shallow copy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F48FC-2232-7448-9119-2891CC85AC8A}"/>
              </a:ext>
            </a:extLst>
          </p:cNvPr>
          <p:cNvSpPr txBox="1"/>
          <p:nvPr/>
        </p:nvSpPr>
        <p:spPr>
          <a:xfrm>
            <a:off x="877845" y="1930663"/>
            <a:ext cx="4991435" cy="41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ClassB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*p):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(p) {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ClassA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ClassB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(*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obj.ptr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ClassB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BC91CB-F803-3D48-9425-7BABD53A1798}"/>
              </a:ext>
            </a:extLst>
          </p:cNvPr>
          <p:cNvSpPr/>
          <p:nvPr/>
        </p:nvSpPr>
        <p:spPr>
          <a:xfrm>
            <a:off x="6271846" y="4331181"/>
            <a:ext cx="1412631" cy="735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2399DC-40B8-684B-BB72-F5F82EE676A4}"/>
              </a:ext>
            </a:extLst>
          </p:cNvPr>
          <p:cNvSpPr/>
          <p:nvPr/>
        </p:nvSpPr>
        <p:spPr>
          <a:xfrm>
            <a:off x="7772397" y="2910783"/>
            <a:ext cx="773723" cy="77372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E9F300-BFD0-C044-9F08-49C5CDF63AD3}"/>
              </a:ext>
            </a:extLst>
          </p:cNvPr>
          <p:cNvCxnSpPr/>
          <p:nvPr/>
        </p:nvCxnSpPr>
        <p:spPr>
          <a:xfrm flipV="1">
            <a:off x="7209692" y="3635749"/>
            <a:ext cx="650630" cy="968834"/>
          </a:xfrm>
          <a:prstGeom prst="straightConnector1">
            <a:avLst/>
          </a:prstGeom>
          <a:ln w="22225">
            <a:solidFill>
              <a:schemeClr val="tx1"/>
            </a:solidFill>
            <a:headEnd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3BC6B1-8812-F849-868D-15DB0B204E7B}"/>
              </a:ext>
            </a:extLst>
          </p:cNvPr>
          <p:cNvSpPr txBox="1"/>
          <p:nvPr/>
        </p:nvSpPr>
        <p:spPr>
          <a:xfrm>
            <a:off x="6897565" y="4467928"/>
            <a:ext cx="62425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endParaRPr 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4C47DD-5BE4-B741-8790-52BF32E4947C}"/>
              </a:ext>
            </a:extLst>
          </p:cNvPr>
          <p:cNvSpPr/>
          <p:nvPr/>
        </p:nvSpPr>
        <p:spPr>
          <a:xfrm>
            <a:off x="9329269" y="4331181"/>
            <a:ext cx="1412631" cy="735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513272-2E2B-0143-BFAF-8E4457484B0E}"/>
              </a:ext>
            </a:extLst>
          </p:cNvPr>
          <p:cNvCxnSpPr>
            <a:cxnSpLocks/>
          </p:cNvCxnSpPr>
          <p:nvPr/>
        </p:nvCxnSpPr>
        <p:spPr>
          <a:xfrm flipH="1" flipV="1">
            <a:off x="9954988" y="3635749"/>
            <a:ext cx="101115" cy="968834"/>
          </a:xfrm>
          <a:prstGeom prst="straightConnector1">
            <a:avLst/>
          </a:prstGeom>
          <a:ln w="22225">
            <a:solidFill>
              <a:schemeClr val="tx1"/>
            </a:solidFill>
            <a:headEnd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EFBE9D-12A5-FD4C-98EB-C8DC020BE240}"/>
              </a:ext>
            </a:extLst>
          </p:cNvPr>
          <p:cNvSpPr txBox="1"/>
          <p:nvPr/>
        </p:nvSpPr>
        <p:spPr>
          <a:xfrm>
            <a:off x="9954988" y="4467928"/>
            <a:ext cx="62425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endParaRPr 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3415C304-6532-A94E-A4B6-95D2BDB2A34E}"/>
              </a:ext>
            </a:extLst>
          </p:cNvPr>
          <p:cNvSpPr/>
          <p:nvPr/>
        </p:nvSpPr>
        <p:spPr>
          <a:xfrm flipV="1">
            <a:off x="7192109" y="4369449"/>
            <a:ext cx="2532184" cy="1272150"/>
          </a:xfrm>
          <a:prstGeom prst="arc">
            <a:avLst>
              <a:gd name="adj1" fmla="val 11233459"/>
              <a:gd name="adj2" fmla="val 21200737"/>
            </a:avLst>
          </a:prstGeom>
          <a:ln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6A386-FEA6-344B-9AA0-8C7F21F3A576}"/>
              </a:ext>
            </a:extLst>
          </p:cNvPr>
          <p:cNvSpPr txBox="1"/>
          <p:nvPr/>
        </p:nvSpPr>
        <p:spPr>
          <a:xfrm>
            <a:off x="9027819" y="5481090"/>
            <a:ext cx="172475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deep copy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DF60B-D3C2-384A-B8D4-5419BF9938C6}"/>
              </a:ext>
            </a:extLst>
          </p:cNvPr>
          <p:cNvSpPr/>
          <p:nvPr/>
        </p:nvSpPr>
        <p:spPr>
          <a:xfrm>
            <a:off x="9493392" y="2812165"/>
            <a:ext cx="773723" cy="77372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F89217C6-2A9F-264B-A49B-D399C2192DC3}"/>
              </a:ext>
            </a:extLst>
          </p:cNvPr>
          <p:cNvSpPr/>
          <p:nvPr/>
        </p:nvSpPr>
        <p:spPr>
          <a:xfrm rot="21383662">
            <a:off x="8748638" y="3068355"/>
            <a:ext cx="508902" cy="353066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43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5C48D-EDA7-084B-9E4F-4632693EFFEA}"/>
              </a:ext>
            </a:extLst>
          </p:cNvPr>
          <p:cNvSpPr txBox="1"/>
          <p:nvPr/>
        </p:nvSpPr>
        <p:spPr>
          <a:xfrm>
            <a:off x="2134285" y="3151703"/>
            <a:ext cx="7826143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建议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4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不要依赖编译器自动生成的默认</a:t>
            </a:r>
            <a:r>
              <a:rPr lang="en-US" altLang="zh-CN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24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拷贝构造函数</a:t>
            </a: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4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27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Destructor </a:t>
            </a:r>
            <a:r>
              <a:rPr lang="ja-JP" altLang="en-US" sz="28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析构函数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5DA10-34FD-B746-AFFD-F1D5D91D2DAC}"/>
              </a:ext>
            </a:extLst>
          </p:cNvPr>
          <p:cNvSpPr/>
          <p:nvPr/>
        </p:nvSpPr>
        <p:spPr>
          <a:xfrm>
            <a:off x="1495817" y="2131949"/>
            <a:ext cx="9493311" cy="3527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8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当对象结束生命期时由系统自动调用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清理并释放对象所占用的内存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析构函数的函数名为类名前加上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符号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析构函数没有返回值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一个类只能有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个析构函数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析构函数不可以被声明为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当程序员没有声明析构函数时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编译器会自动生成一个默认析构函数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建议不要依赖编译器自动生成的析构函数</a:t>
            </a:r>
            <a:endParaRPr lang="en-US" altLang="ja-JP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5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Destructor </a:t>
            </a:r>
            <a:r>
              <a:rPr lang="ja-JP" altLang="en-US" sz="28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析构函数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C1C51-CC5C-DD45-970E-09CC794A5893}"/>
              </a:ext>
            </a:extLst>
          </p:cNvPr>
          <p:cNvSpPr txBox="1"/>
          <p:nvPr/>
        </p:nvSpPr>
        <p:spPr>
          <a:xfrm>
            <a:off x="1376853" y="2033588"/>
            <a:ext cx="6287451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m): n(m)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[m];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BB138-2DAD-8940-94B4-DFD0D717CD18}"/>
              </a:ext>
            </a:extLst>
          </p:cNvPr>
          <p:cNvSpPr txBox="1"/>
          <p:nvPr/>
        </p:nvSpPr>
        <p:spPr>
          <a:xfrm>
            <a:off x="4295936" y="4271829"/>
            <a:ext cx="6736735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多数情况下这段代码可以正常执行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正常结束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但这段代码会造成</a:t>
            </a:r>
            <a:r>
              <a:rPr lang="ja-JP" altLang="en-US" sz="2200" b="1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内存泄漏</a:t>
            </a:r>
            <a:r>
              <a:rPr lang="en-US" altLang="ja-JP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(memory leak)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0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segments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12819-E709-7146-9068-4056C0383922}"/>
              </a:ext>
            </a:extLst>
          </p:cNvPr>
          <p:cNvSpPr txBox="1"/>
          <p:nvPr/>
        </p:nvSpPr>
        <p:spPr>
          <a:xfrm>
            <a:off x="838201" y="1929721"/>
            <a:ext cx="8371114" cy="358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The memory is typically divided into a few different segments:</a:t>
            </a: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Code segment</a:t>
            </a: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compiled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program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BSS segment</a:t>
            </a: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zero-initialized global &amp; static variables</a:t>
            </a: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segment</a:t>
            </a: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initialized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global &amp; static variables</a:t>
            </a: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Heap</a:t>
            </a: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dynamically allocated variables</a:t>
            </a:r>
          </a:p>
          <a:p>
            <a:pPr marL="342900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Call stack</a:t>
            </a: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 function parameters, local variables &amp; other function-related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545CF-60FB-FF43-9B5A-6F2AFA19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97" y="767447"/>
            <a:ext cx="2196018" cy="56361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99BE27-73EF-8B48-9101-397460071FC1}"/>
              </a:ext>
            </a:extLst>
          </p:cNvPr>
          <p:cNvSpPr txBox="1"/>
          <p:nvPr/>
        </p:nvSpPr>
        <p:spPr>
          <a:xfrm>
            <a:off x="625929" y="6019614"/>
            <a:ext cx="664844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https://en.wikipedia.org/wiki/Data_segment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[Nov 16, 2018]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B1DC4B-6603-7E4B-8929-FA1981333928}"/>
              </a:ext>
            </a:extLst>
          </p:cNvPr>
          <p:cNvSpPr/>
          <p:nvPr/>
        </p:nvSpPr>
        <p:spPr>
          <a:xfrm>
            <a:off x="630011" y="5784933"/>
            <a:ext cx="7011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https://www.learncpp.com/cpp-tutorial/79-the-stack-and-the-heap/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[Nov 16, 2018]</a:t>
            </a:r>
          </a:p>
        </p:txBody>
      </p:sp>
    </p:spTree>
    <p:extLst>
      <p:ext uri="{BB962C8B-B14F-4D97-AF65-F5344CB8AC3E}">
        <p14:creationId xmlns:p14="http://schemas.microsoft.com/office/powerpoint/2010/main" val="2674409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allocating memory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545CF-60FB-FF43-9B5A-6F2AFA19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97" y="767447"/>
            <a:ext cx="2196018" cy="5636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15CDC-A15A-8342-A00D-74BF2D1E2BE5}"/>
              </a:ext>
            </a:extLst>
          </p:cNvPr>
          <p:cNvSpPr txBox="1"/>
          <p:nvPr/>
        </p:nvSpPr>
        <p:spPr>
          <a:xfrm>
            <a:off x="984968" y="1968275"/>
            <a:ext cx="6287451" cy="9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a = 3;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 =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(3);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F9DA1-D4B0-F240-980E-D603275D92A8}"/>
              </a:ext>
            </a:extLst>
          </p:cNvPr>
          <p:cNvSpPr txBox="1"/>
          <p:nvPr/>
        </p:nvSpPr>
        <p:spPr>
          <a:xfrm>
            <a:off x="984969" y="3565949"/>
            <a:ext cx="1986831" cy="9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 = 7;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b[n];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ED9BB-6569-164D-86E9-E3E826A3D28E}"/>
              </a:ext>
            </a:extLst>
          </p:cNvPr>
          <p:cNvSpPr txBox="1"/>
          <p:nvPr/>
        </p:nvSpPr>
        <p:spPr>
          <a:xfrm>
            <a:off x="3953343" y="1982857"/>
            <a:ext cx="4194614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局部变量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stack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595BE-3446-6249-9E3E-5F20E452927A}"/>
              </a:ext>
            </a:extLst>
          </p:cNvPr>
          <p:cNvSpPr txBox="1"/>
          <p:nvPr/>
        </p:nvSpPr>
        <p:spPr>
          <a:xfrm>
            <a:off x="3969671" y="2427709"/>
            <a:ext cx="331907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动态分配的变量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heap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8401F-1467-F642-BFC4-720756E33E63}"/>
              </a:ext>
            </a:extLst>
          </p:cNvPr>
          <p:cNvSpPr txBox="1"/>
          <p:nvPr/>
        </p:nvSpPr>
        <p:spPr>
          <a:xfrm>
            <a:off x="2677881" y="3449599"/>
            <a:ext cx="6447241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ja-JP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++11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标准为止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局部数组都要求在编译时确定数组大小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因此在声明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定义时其长度不可以是变量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GCC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提供编译器扩展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接受左侧的写法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818B0-89B5-BE40-A3E7-1382B2187C7F}"/>
              </a:ext>
            </a:extLst>
          </p:cNvPr>
          <p:cNvSpPr txBox="1"/>
          <p:nvPr/>
        </p:nvSpPr>
        <p:spPr>
          <a:xfrm>
            <a:off x="1001290" y="5210559"/>
            <a:ext cx="2935724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q =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[n];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B58DC-52CE-2A4E-9E2D-012C3BACD748}"/>
              </a:ext>
            </a:extLst>
          </p:cNvPr>
          <p:cNvSpPr txBox="1"/>
          <p:nvPr/>
        </p:nvSpPr>
        <p:spPr>
          <a:xfrm>
            <a:off x="3953342" y="5211199"/>
            <a:ext cx="331907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动态分配的数组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ja-JP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heap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8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8401F-1467-F642-BFC4-720756E33E63}"/>
              </a:ext>
            </a:extLst>
          </p:cNvPr>
          <p:cNvSpPr txBox="1"/>
          <p:nvPr/>
        </p:nvSpPr>
        <p:spPr>
          <a:xfrm>
            <a:off x="1862818" y="2796457"/>
            <a:ext cx="8466364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学习时要注意区分哪些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feature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standard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哪些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feature</a:t>
            </a:r>
            <a:r>
              <a:rPr lang="ja-JP" altLang="en-US" sz="2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ja-JP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compiler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extension</a:t>
            </a:r>
            <a:r>
              <a:rPr lang="zh-CN" altLang="en-US" sz="2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allocating memory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545CF-60FB-FF43-9B5A-6F2AFA19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97" y="767447"/>
            <a:ext cx="2196018" cy="5636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15CDC-A15A-8342-A00D-74BF2D1E2BE5}"/>
              </a:ext>
            </a:extLst>
          </p:cNvPr>
          <p:cNvSpPr txBox="1"/>
          <p:nvPr/>
        </p:nvSpPr>
        <p:spPr>
          <a:xfrm>
            <a:off x="984969" y="2164217"/>
            <a:ext cx="2786932" cy="9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 =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(3);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p;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595BE-3446-6249-9E3E-5F20E452927A}"/>
              </a:ext>
            </a:extLst>
          </p:cNvPr>
          <p:cNvSpPr txBox="1"/>
          <p:nvPr/>
        </p:nvSpPr>
        <p:spPr>
          <a:xfrm>
            <a:off x="3424778" y="2929497"/>
            <a:ext cx="1467743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释放内存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818B0-89B5-BE40-A3E7-1382B2187C7F}"/>
              </a:ext>
            </a:extLst>
          </p:cNvPr>
          <p:cNvSpPr txBox="1"/>
          <p:nvPr/>
        </p:nvSpPr>
        <p:spPr>
          <a:xfrm>
            <a:off x="5536520" y="1757093"/>
            <a:ext cx="2935724" cy="14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 = 7;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q =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[n];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[ ] q;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61E49-A7FB-6441-A09F-3AE03658935A}"/>
              </a:ext>
            </a:extLst>
          </p:cNvPr>
          <p:cNvSpPr txBox="1"/>
          <p:nvPr/>
        </p:nvSpPr>
        <p:spPr>
          <a:xfrm>
            <a:off x="880247" y="3653818"/>
            <a:ext cx="811679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如果程序员不释放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那么在程序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结束后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由操作系统回收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但程序在正常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结束前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可能已崩溃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883C45-5367-064A-AB6D-28EEF648032C}"/>
              </a:ext>
            </a:extLst>
          </p:cNvPr>
          <p:cNvCxnSpPr/>
          <p:nvPr/>
        </p:nvCxnSpPr>
        <p:spPr>
          <a:xfrm flipH="1" flipV="1">
            <a:off x="2286000" y="3020786"/>
            <a:ext cx="979714" cy="156504"/>
          </a:xfrm>
          <a:prstGeom prst="straightConnector1">
            <a:avLst/>
          </a:prstGeom>
          <a:ln w="952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9E6C41-4F15-B249-B862-8092122468FF}"/>
              </a:ext>
            </a:extLst>
          </p:cNvPr>
          <p:cNvCxnSpPr>
            <a:cxnSpLocks/>
          </p:cNvCxnSpPr>
          <p:nvPr/>
        </p:nvCxnSpPr>
        <p:spPr>
          <a:xfrm flipV="1">
            <a:off x="4692006" y="3020786"/>
            <a:ext cx="811856" cy="156503"/>
          </a:xfrm>
          <a:prstGeom prst="straightConnector1">
            <a:avLst/>
          </a:prstGeom>
          <a:ln w="952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138C2D-EA95-034D-90CC-5D43F734B612}"/>
              </a:ext>
            </a:extLst>
          </p:cNvPr>
          <p:cNvSpPr txBox="1"/>
          <p:nvPr/>
        </p:nvSpPr>
        <p:spPr>
          <a:xfrm>
            <a:off x="904651" y="4762420"/>
            <a:ext cx="596967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Heap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的使用原则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需要的时候申请分配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不需要的时候及时释放</a:t>
            </a:r>
            <a:endParaRPr lang="en-US" altLang="zh-CN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通常</a:t>
            </a:r>
            <a:r>
              <a:rPr lang="zh-CN" altLang="en-US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谁申请谁释放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90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allocating memory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15CDC-A15A-8342-A00D-74BF2D1E2BE5}"/>
              </a:ext>
            </a:extLst>
          </p:cNvPr>
          <p:cNvSpPr txBox="1"/>
          <p:nvPr/>
        </p:nvSpPr>
        <p:spPr>
          <a:xfrm>
            <a:off x="1201513" y="3087940"/>
            <a:ext cx="4308389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*p =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 (p =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(3)) ==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)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分配不成功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进行异常处理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分配成功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执行后续程序</a:t>
            </a:r>
            <a:endParaRPr lang="en-US" altLang="ja-JP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ja-JP" sz="20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818B0-89B5-BE40-A3E7-1382B2187C7F}"/>
              </a:ext>
            </a:extLst>
          </p:cNvPr>
          <p:cNvSpPr txBox="1"/>
          <p:nvPr/>
        </p:nvSpPr>
        <p:spPr>
          <a:xfrm>
            <a:off x="6476148" y="2658613"/>
            <a:ext cx="4610956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 = 7;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q =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(q =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[n]) ==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分配不成功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进行异常处理</a:t>
            </a:r>
            <a:endParaRPr lang="en-US" altLang="zh-CN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分配成功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0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执行后续程序</a:t>
            </a:r>
            <a:endParaRPr lang="en-US" altLang="ja-JP" sz="20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[ ] q;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61E49-A7FB-6441-A09F-3AE03658935A}"/>
              </a:ext>
            </a:extLst>
          </p:cNvPr>
          <p:cNvSpPr txBox="1"/>
          <p:nvPr/>
        </p:nvSpPr>
        <p:spPr>
          <a:xfrm>
            <a:off x="907595" y="1882231"/>
            <a:ext cx="3435805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应判断内存分配是否成功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1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Abstract</a:t>
            </a:r>
            <a:r>
              <a:rPr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types (ADTs)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BE77-B9FD-7947-BEAF-C09B1E338D2F}"/>
              </a:ext>
            </a:extLst>
          </p:cNvPr>
          <p:cNvSpPr txBox="1"/>
          <p:nvPr/>
        </p:nvSpPr>
        <p:spPr>
          <a:xfrm>
            <a:off x="7809711" y="3719403"/>
            <a:ext cx="3698789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Sales_data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string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revenue;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  <a:endParaRPr lang="en-US" sz="2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3412E-5FD9-274D-8E00-B23F69FDA302}"/>
              </a:ext>
            </a:extLst>
          </p:cNvPr>
          <p:cNvSpPr txBox="1"/>
          <p:nvPr/>
        </p:nvSpPr>
        <p:spPr>
          <a:xfrm>
            <a:off x="939114" y="1802368"/>
            <a:ext cx="6349314" cy="442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string &amp;book);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+= (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string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 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revenue;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D9AE8-BF4D-0744-A768-6D99471C1AC7}"/>
              </a:ext>
            </a:extLst>
          </p:cNvPr>
          <p:cNvCxnSpPr/>
          <p:nvPr/>
        </p:nvCxnSpPr>
        <p:spPr>
          <a:xfrm flipH="1">
            <a:off x="6167716" y="2323070"/>
            <a:ext cx="2380735" cy="347224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1AC7A4-9938-B04C-9E2D-BCD8833F8AFD}"/>
              </a:ext>
            </a:extLst>
          </p:cNvPr>
          <p:cNvSpPr txBox="1"/>
          <p:nvPr/>
        </p:nvSpPr>
        <p:spPr>
          <a:xfrm>
            <a:off x="5612705" y="1941732"/>
            <a:ext cx="1110021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8CE90-A121-7C46-9D87-9E2078B45691}"/>
              </a:ext>
            </a:extLst>
          </p:cNvPr>
          <p:cNvSpPr txBox="1"/>
          <p:nvPr/>
        </p:nvSpPr>
        <p:spPr>
          <a:xfrm>
            <a:off x="9605318" y="2817332"/>
            <a:ext cx="1329005" cy="53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ADT</a:t>
            </a:r>
          </a:p>
        </p:txBody>
      </p:sp>
    </p:spTree>
    <p:extLst>
      <p:ext uri="{BB962C8B-B14F-4D97-AF65-F5344CB8AC3E}">
        <p14:creationId xmlns:p14="http://schemas.microsoft.com/office/powerpoint/2010/main" val="3560047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Destructor </a:t>
            </a:r>
            <a:r>
              <a:rPr lang="ja-JP" altLang="en-US" sz="28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析构函数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C1C51-CC5C-DD45-970E-09CC794A5893}"/>
              </a:ext>
            </a:extLst>
          </p:cNvPr>
          <p:cNvSpPr txBox="1"/>
          <p:nvPr/>
        </p:nvSpPr>
        <p:spPr>
          <a:xfrm>
            <a:off x="2379654" y="1690688"/>
            <a:ext cx="8674792" cy="442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m): n(m), </a:t>
            </a:r>
            <a:r>
              <a:rPr lang="en-US" altLang="zh-CN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 (</a:t>
            </a:r>
            <a:r>
              <a:rPr lang="en-US" altLang="zh-CN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[m]) == </a:t>
            </a:r>
            <a:r>
              <a:rPr lang="en-US" altLang="zh-CN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  </a:t>
            </a:r>
            <a:r>
              <a:rPr lang="en-US" altLang="zh-CN" sz="19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ja-JP" altLang="en-US" sz="19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分配失败</a:t>
            </a:r>
            <a:r>
              <a:rPr lang="zh-CN" altLang="en-US" sz="19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19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执行异常处理</a:t>
            </a:r>
            <a:r>
              <a:rPr lang="zh-CN" altLang="en-US" sz="19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} 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~</a:t>
            </a:r>
            <a:r>
              <a:rPr lang="en-US" altLang="zh-CN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SomeClass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 </a:t>
            </a:r>
            <a:r>
              <a:rPr lang="en-US" altLang="zh-CN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[ ] </a:t>
            </a:r>
            <a:r>
              <a:rPr lang="en-US" altLang="zh-CN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}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n;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86D5B-4A53-E841-B86D-C3CD909B0B68}"/>
              </a:ext>
            </a:extLst>
          </p:cNvPr>
          <p:cNvSpPr txBox="1"/>
          <p:nvPr/>
        </p:nvSpPr>
        <p:spPr>
          <a:xfrm>
            <a:off x="1163735" y="3886310"/>
            <a:ext cx="131060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析构函数</a:t>
            </a:r>
            <a:endParaRPr lang="en-US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790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&amp; encapsulation </a:t>
            </a:r>
            <a:r>
              <a:rPr lang="ja-JP" altLang="en-US" sz="28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封装</a:t>
            </a: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DE6E4-BDEC-7542-ABA5-D538E88F906C}"/>
              </a:ext>
            </a:extLst>
          </p:cNvPr>
          <p:cNvSpPr txBox="1"/>
          <p:nvPr/>
        </p:nvSpPr>
        <p:spPr>
          <a:xfrm>
            <a:off x="5004486" y="1813781"/>
            <a:ext cx="6349314" cy="442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string &amp;book);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+= (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private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string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 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revenue;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12819-E709-7146-9068-4056C0383922}"/>
              </a:ext>
            </a:extLst>
          </p:cNvPr>
          <p:cNvSpPr txBox="1"/>
          <p:nvPr/>
        </p:nvSpPr>
        <p:spPr>
          <a:xfrm>
            <a:off x="569257" y="2991950"/>
            <a:ext cx="3932406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可以被程序中的其他部分访问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E6165-5B56-DB40-9556-6BF1F99D7822}"/>
              </a:ext>
            </a:extLst>
          </p:cNvPr>
          <p:cNvSpPr txBox="1"/>
          <p:nvPr/>
        </p:nvSpPr>
        <p:spPr>
          <a:xfrm>
            <a:off x="707424" y="4685568"/>
            <a:ext cx="3756558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只能被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的成员访问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57F6F1-29EC-5846-8B15-E6F3318AFA6F}"/>
              </a:ext>
            </a:extLst>
          </p:cNvPr>
          <p:cNvGrpSpPr/>
          <p:nvPr/>
        </p:nvGrpSpPr>
        <p:grpSpPr>
          <a:xfrm>
            <a:off x="4431324" y="2620588"/>
            <a:ext cx="491731" cy="1282037"/>
            <a:chOff x="4501663" y="2571378"/>
            <a:chExt cx="491731" cy="128203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4C062E9-6CE6-7048-A9F7-1288518A128C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4501663" y="3261607"/>
              <a:ext cx="228599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6C5559-72FB-204A-9FB3-05EF7F9E5CD2}"/>
                </a:ext>
              </a:extLst>
            </p:cNvPr>
            <p:cNvCxnSpPr/>
            <p:nvPr/>
          </p:nvCxnSpPr>
          <p:spPr>
            <a:xfrm flipV="1">
              <a:off x="4762219" y="2571378"/>
              <a:ext cx="228599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B401BD-10B9-6F4F-8DB7-1F154BCB9140}"/>
                </a:ext>
              </a:extLst>
            </p:cNvPr>
            <p:cNvCxnSpPr/>
            <p:nvPr/>
          </p:nvCxnSpPr>
          <p:spPr>
            <a:xfrm flipV="1">
              <a:off x="4764795" y="3853414"/>
              <a:ext cx="228599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F4581B-B283-4D4F-A96E-02AFFE74F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4795" y="2571378"/>
              <a:ext cx="0" cy="12820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446685-A8FC-A748-9B88-06970AF9688A}"/>
              </a:ext>
            </a:extLst>
          </p:cNvPr>
          <p:cNvGrpSpPr/>
          <p:nvPr/>
        </p:nvGrpSpPr>
        <p:grpSpPr>
          <a:xfrm>
            <a:off x="4414057" y="4328802"/>
            <a:ext cx="491731" cy="1282037"/>
            <a:chOff x="4501663" y="2571378"/>
            <a:chExt cx="491731" cy="12820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786B1E-0F1F-614E-9FB9-5692F671877D}"/>
                </a:ext>
              </a:extLst>
            </p:cNvPr>
            <p:cNvCxnSpPr/>
            <p:nvPr/>
          </p:nvCxnSpPr>
          <p:spPr>
            <a:xfrm flipV="1">
              <a:off x="4501663" y="3261607"/>
              <a:ext cx="228599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780B6E0-7D1E-0441-BE65-A9173145AB8B}"/>
                </a:ext>
              </a:extLst>
            </p:cNvPr>
            <p:cNvCxnSpPr/>
            <p:nvPr/>
          </p:nvCxnSpPr>
          <p:spPr>
            <a:xfrm flipV="1">
              <a:off x="4762219" y="2571378"/>
              <a:ext cx="228599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40D48C-DF36-C845-83CC-B37B28457DE0}"/>
                </a:ext>
              </a:extLst>
            </p:cNvPr>
            <p:cNvCxnSpPr/>
            <p:nvPr/>
          </p:nvCxnSpPr>
          <p:spPr>
            <a:xfrm flipV="1">
              <a:off x="4764795" y="3853414"/>
              <a:ext cx="228599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0E20CC-5541-6046-9730-AC6B21363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4795" y="2571378"/>
              <a:ext cx="0" cy="128203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5904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2F2CD-2908-624F-BFF5-D93A4F2D9FAE}"/>
              </a:ext>
            </a:extLst>
          </p:cNvPr>
          <p:cNvSpPr txBox="1"/>
          <p:nvPr/>
        </p:nvSpPr>
        <p:spPr>
          <a:xfrm>
            <a:off x="1360552" y="1871962"/>
            <a:ext cx="9993248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某些情况下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类外部的函数需要访问类的私有数据成员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换句话说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有些需要访问类的私有数据成员的函数不适合作为类的成员函数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070A1-8FA8-B140-BFFC-C4A4EB05FE78}"/>
              </a:ext>
            </a:extLst>
          </p:cNvPr>
          <p:cNvSpPr txBox="1"/>
          <p:nvPr/>
        </p:nvSpPr>
        <p:spPr>
          <a:xfrm>
            <a:off x="1360552" y="3211223"/>
            <a:ext cx="9993248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类定义重载的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&lt;&lt;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操作符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使得可以写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obj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EB29E-7327-8148-88B8-1158EF759F08}"/>
              </a:ext>
            </a:extLst>
          </p:cNvPr>
          <p:cNvSpPr txBox="1"/>
          <p:nvPr/>
        </p:nvSpPr>
        <p:spPr>
          <a:xfrm>
            <a:off x="1338861" y="4162268"/>
            <a:ext cx="9514277" cy="10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操作符</a:t>
            </a:r>
            <a:r>
              <a:rPr lang="en-US" altLang="ja-JP" sz="2200" b="1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&lt;&lt;</a:t>
            </a:r>
            <a:r>
              <a:rPr lang="ja-JP" altLang="en-US" sz="2200" b="1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必须有两个参数</a:t>
            </a:r>
            <a:r>
              <a:rPr lang="en-US" altLang="ja-JP" sz="2200" b="1" dirty="0" err="1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ostream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ja-JP" altLang="en-US" sz="2200" b="1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ja-JP" sz="2200" b="1" dirty="0" err="1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必须返回</a:t>
            </a:r>
            <a:r>
              <a:rPr lang="en-US" altLang="ja-JP" sz="2200" b="1" dirty="0" err="1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ostream</a:t>
            </a:r>
            <a:r>
              <a:rPr lang="en-US" altLang="zh-CN" sz="2200" b="1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solidFill>
                <a:srgbClr val="7030A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55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9468-A4B4-3C46-A0ED-98184D81E9D2}"/>
              </a:ext>
            </a:extLst>
          </p:cNvPr>
          <p:cNvSpPr txBox="1"/>
          <p:nvPr/>
        </p:nvSpPr>
        <p:spPr>
          <a:xfrm>
            <a:off x="1789195" y="2550986"/>
            <a:ext cx="9297905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&lt;&lt; 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&amp;out,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out &lt;&lt;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item.isbn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“, “ &lt;&lt;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“, “ &lt;&lt;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out;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AF068E-2227-C249-8C4A-51A04668B8C2}"/>
              </a:ext>
            </a:extLst>
          </p:cNvPr>
          <p:cNvSpPr/>
          <p:nvPr/>
        </p:nvSpPr>
        <p:spPr>
          <a:xfrm>
            <a:off x="4958444" y="4932648"/>
            <a:ext cx="61449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overloaded 'operator&lt;&lt;' must be a binary operator (has 3 parameters)</a:t>
            </a:r>
            <a:endParaRPr lang="en-US" sz="2200" b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4FEBC-1B86-F547-ABEE-C6F1CC9879FC}"/>
              </a:ext>
            </a:extLst>
          </p:cNvPr>
          <p:cNvSpPr txBox="1"/>
          <p:nvPr/>
        </p:nvSpPr>
        <p:spPr>
          <a:xfrm>
            <a:off x="968667" y="1759734"/>
            <a:ext cx="2835890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public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成员函数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95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79468-A4B4-3C46-A0ED-98184D81E9D2}"/>
              </a:ext>
            </a:extLst>
          </p:cNvPr>
          <p:cNvSpPr txBox="1"/>
          <p:nvPr/>
        </p:nvSpPr>
        <p:spPr>
          <a:xfrm>
            <a:off x="1789195" y="2550986"/>
            <a:ext cx="9199933" cy="37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blablabla</a:t>
            </a:r>
            <a:endParaRPr lang="en-US" sz="2000" b="1" dirty="0">
              <a:solidFill>
                <a:srgbClr val="00B05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&lt;&lt; 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&amp;out,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out &lt;&lt;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item.isbn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“, “ &lt;&lt;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“, “ &lt;&lt;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out;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AF068E-2227-C249-8C4A-51A04668B8C2}"/>
              </a:ext>
            </a:extLst>
          </p:cNvPr>
          <p:cNvSpPr/>
          <p:nvPr/>
        </p:nvSpPr>
        <p:spPr>
          <a:xfrm>
            <a:off x="4659085" y="1946088"/>
            <a:ext cx="6694715" cy="155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'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is a private member of '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'revenue' is a private member of '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'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is a private member of '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4FEBC-1B86-F547-ABEE-C6F1CC9879FC}"/>
              </a:ext>
            </a:extLst>
          </p:cNvPr>
          <p:cNvSpPr txBox="1"/>
          <p:nvPr/>
        </p:nvSpPr>
        <p:spPr>
          <a:xfrm>
            <a:off x="968667" y="1759734"/>
            <a:ext cx="2835890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作为类外部的函数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38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4FEBC-1B86-F547-ABEE-C6F1CC9879FC}"/>
              </a:ext>
            </a:extLst>
          </p:cNvPr>
          <p:cNvSpPr txBox="1"/>
          <p:nvPr/>
        </p:nvSpPr>
        <p:spPr>
          <a:xfrm>
            <a:off x="968667" y="1759734"/>
            <a:ext cx="2835890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作为类的友元函数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C0DC-7B6F-474F-9631-BD2B30C49255}"/>
              </a:ext>
            </a:extLst>
          </p:cNvPr>
          <p:cNvSpPr txBox="1"/>
          <p:nvPr/>
        </p:nvSpPr>
        <p:spPr>
          <a:xfrm>
            <a:off x="1789195" y="2779588"/>
            <a:ext cx="9297905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friend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&lt;&lt; (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&amp;out, </a:t>
            </a:r>
            <a:r>
              <a:rPr lang="en-US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out &lt;&lt;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item.isbn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“, “ &lt;&lt;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item.revenue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“, “ &lt;&lt;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item.units_sold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out;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19B41-1016-B049-B0CE-81D1EF9280B1}"/>
              </a:ext>
            </a:extLst>
          </p:cNvPr>
          <p:cNvSpPr txBox="1"/>
          <p:nvPr/>
        </p:nvSpPr>
        <p:spPr>
          <a:xfrm>
            <a:off x="6096000" y="891101"/>
            <a:ext cx="4109357" cy="256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不是类的成员函数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参数中没有隐藏的</a:t>
            </a:r>
            <a:r>
              <a:rPr lang="en-US" altLang="ja-JP" sz="22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this</a:t>
            </a: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指针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可以访问类的私有成员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需要在类的内部声明</a:t>
            </a:r>
            <a:endParaRPr lang="en-US" altLang="ja-JP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可以在类的外部定义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46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4FEBC-1B86-F547-ABEE-C6F1CC9879FC}"/>
              </a:ext>
            </a:extLst>
          </p:cNvPr>
          <p:cNvSpPr txBox="1"/>
          <p:nvPr/>
        </p:nvSpPr>
        <p:spPr>
          <a:xfrm>
            <a:off x="1565615" y="1866550"/>
            <a:ext cx="9318171" cy="155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Classes sometimes need members that are </a:t>
            </a:r>
            <a:r>
              <a:rPr lang="en-US" altLang="ja-JP" sz="2200" b="1" dirty="0">
                <a:solidFill>
                  <a:srgbClr val="7030A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associated with the class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 rather than with individual objects of the class type.</a:t>
            </a:r>
          </a:p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假如有规定每本书的价格不得超过一个上限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max_price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C0DC-7B6F-474F-9631-BD2B30C49255}"/>
              </a:ext>
            </a:extLst>
          </p:cNvPr>
          <p:cNvSpPr txBox="1"/>
          <p:nvPr/>
        </p:nvSpPr>
        <p:spPr>
          <a:xfrm>
            <a:off x="1972406" y="3728016"/>
            <a:ext cx="5636709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double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other code pieces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E3DC8-5187-2247-964D-EB3ADD10E6AB}"/>
              </a:ext>
            </a:extLst>
          </p:cNvPr>
          <p:cNvSpPr txBox="1"/>
          <p:nvPr/>
        </p:nvSpPr>
        <p:spPr>
          <a:xfrm>
            <a:off x="5611587" y="4648182"/>
            <a:ext cx="5272199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这样行不行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？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如果上限要更改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怎么办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56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C0DC-7B6F-474F-9631-BD2B30C49255}"/>
              </a:ext>
            </a:extLst>
          </p:cNvPr>
          <p:cNvSpPr txBox="1"/>
          <p:nvPr/>
        </p:nvSpPr>
        <p:spPr>
          <a:xfrm>
            <a:off x="1794189" y="2131558"/>
            <a:ext cx="5636709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static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other code pieces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AC763-0687-5847-B10E-235A4DFB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897" y="783776"/>
            <a:ext cx="2196018" cy="5636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4246A-A03C-E14C-9E10-B02B9E1D4A05}"/>
              </a:ext>
            </a:extLst>
          </p:cNvPr>
          <p:cNvSpPr txBox="1"/>
          <p:nvPr/>
        </p:nvSpPr>
        <p:spPr>
          <a:xfrm>
            <a:off x="3888694" y="4659939"/>
            <a:ext cx="4414611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1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max_price</a:t>
            </a: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不是任何对象的一部分</a:t>
            </a:r>
            <a:r>
              <a:rPr lang="zh-CN" altLang="en-US" sz="21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所有的对象共享一个</a:t>
            </a:r>
            <a:r>
              <a:rPr lang="en-US" altLang="ja-JP" sz="21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max_price</a:t>
            </a:r>
            <a:r>
              <a:rPr lang="zh-CN" altLang="en-US" sz="21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1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5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C0DC-7B6F-474F-9631-BD2B30C49255}"/>
              </a:ext>
            </a:extLst>
          </p:cNvPr>
          <p:cNvSpPr txBox="1"/>
          <p:nvPr/>
        </p:nvSpPr>
        <p:spPr>
          <a:xfrm>
            <a:off x="1010418" y="2353469"/>
            <a:ext cx="5636709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5.0; 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static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other code pieces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4246A-A03C-E14C-9E10-B02B9E1D4A05}"/>
              </a:ext>
            </a:extLst>
          </p:cNvPr>
          <p:cNvSpPr txBox="1"/>
          <p:nvPr/>
        </p:nvSpPr>
        <p:spPr>
          <a:xfrm>
            <a:off x="5456236" y="4809472"/>
            <a:ext cx="5679851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1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max_price</a:t>
            </a: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不是任何对象的一部分</a:t>
            </a:r>
            <a:r>
              <a:rPr lang="zh-CN" altLang="en-US" sz="21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所以不能通过构造函数初始化</a:t>
            </a:r>
            <a:r>
              <a:rPr lang="zh-CN" altLang="en-US" sz="21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1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F6A81-9664-1A4A-8B66-7B42E8CA5DE1}"/>
              </a:ext>
            </a:extLst>
          </p:cNvPr>
          <p:cNvSpPr/>
          <p:nvPr/>
        </p:nvSpPr>
        <p:spPr>
          <a:xfrm>
            <a:off x="5072744" y="4246848"/>
            <a:ext cx="61449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undefined symbol ‘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max_price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200" b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66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C0DC-7B6F-474F-9631-BD2B30C49255}"/>
              </a:ext>
            </a:extLst>
          </p:cNvPr>
          <p:cNvSpPr txBox="1"/>
          <p:nvPr/>
        </p:nvSpPr>
        <p:spPr>
          <a:xfrm>
            <a:off x="1010418" y="2353469"/>
            <a:ext cx="5636709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static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5.0;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other code pieces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4246A-A03C-E14C-9E10-B02B9E1D4A05}"/>
              </a:ext>
            </a:extLst>
          </p:cNvPr>
          <p:cNvSpPr txBox="1"/>
          <p:nvPr/>
        </p:nvSpPr>
        <p:spPr>
          <a:xfrm>
            <a:off x="7219723" y="3877608"/>
            <a:ext cx="4651150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非常量的</a:t>
            </a:r>
            <a:r>
              <a:rPr lang="en-US" altLang="ja-JP" sz="21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static</a:t>
            </a: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成员必须在类外定义</a:t>
            </a:r>
            <a:r>
              <a:rPr lang="zh-CN" altLang="en-US" sz="21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1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F6A81-9664-1A4A-8B66-7B42E8CA5DE1}"/>
              </a:ext>
            </a:extLst>
          </p:cNvPr>
          <p:cNvSpPr/>
          <p:nvPr/>
        </p:nvSpPr>
        <p:spPr>
          <a:xfrm>
            <a:off x="4686301" y="3366027"/>
            <a:ext cx="69559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 non-</a:t>
            </a:r>
            <a:r>
              <a:rPr lang="en-US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data member must be initialized out of line</a:t>
            </a:r>
          </a:p>
        </p:txBody>
      </p:sp>
    </p:spTree>
    <p:extLst>
      <p:ext uri="{BB962C8B-B14F-4D97-AF65-F5344CB8AC3E}">
        <p14:creationId xmlns:p14="http://schemas.microsoft.com/office/powerpoint/2010/main" val="118351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Declaring C++ classes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3412E-5FD9-274D-8E00-B23F69FDA302}"/>
              </a:ext>
            </a:extLst>
          </p:cNvPr>
          <p:cNvSpPr txBox="1"/>
          <p:nvPr/>
        </p:nvSpPr>
        <p:spPr>
          <a:xfrm>
            <a:off x="5134596" y="1816193"/>
            <a:ext cx="6349314" cy="442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string &amp;book);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operator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+= (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&amp;item);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string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isbn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unsigned </a:t>
            </a:r>
            <a:r>
              <a:rPr lang="en-US" sz="19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 revenue;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2D6A0-A092-D34C-83A8-CCEC58C88885}"/>
              </a:ext>
            </a:extLst>
          </p:cNvPr>
          <p:cNvSpPr txBox="1"/>
          <p:nvPr/>
        </p:nvSpPr>
        <p:spPr>
          <a:xfrm>
            <a:off x="7053254" y="938260"/>
            <a:ext cx="1025915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类名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EBCAC-1829-704C-B845-7F9CFD779BCE}"/>
              </a:ext>
            </a:extLst>
          </p:cNvPr>
          <p:cNvCxnSpPr>
            <a:cxnSpLocks/>
          </p:cNvCxnSpPr>
          <p:nvPr/>
        </p:nvCxnSpPr>
        <p:spPr>
          <a:xfrm flipH="1">
            <a:off x="6809236" y="1454950"/>
            <a:ext cx="333663" cy="374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4AEF0F-F8F2-D347-995B-A42F3C2194C9}"/>
              </a:ext>
            </a:extLst>
          </p:cNvPr>
          <p:cNvSpPr txBox="1"/>
          <p:nvPr/>
        </p:nvSpPr>
        <p:spPr>
          <a:xfrm>
            <a:off x="829656" y="1759746"/>
            <a:ext cx="2702437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class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关键字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06EE6B-C68D-A748-A19C-5CC2C03396AB}"/>
              </a:ext>
            </a:extLst>
          </p:cNvPr>
          <p:cNvCxnSpPr>
            <a:cxnSpLocks/>
          </p:cNvCxnSpPr>
          <p:nvPr/>
        </p:nvCxnSpPr>
        <p:spPr>
          <a:xfrm flipV="1">
            <a:off x="3532093" y="2087006"/>
            <a:ext cx="1004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889BC2-5A8A-B547-9DB3-A448F874542A}"/>
              </a:ext>
            </a:extLst>
          </p:cNvPr>
          <p:cNvSpPr txBox="1"/>
          <p:nvPr/>
        </p:nvSpPr>
        <p:spPr>
          <a:xfrm>
            <a:off x="973092" y="2219399"/>
            <a:ext cx="2702437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成员函数访问权限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0C03BA-FB6C-1E43-AA17-0889FF3BD797}"/>
              </a:ext>
            </a:extLst>
          </p:cNvPr>
          <p:cNvCxnSpPr>
            <a:cxnSpLocks/>
          </p:cNvCxnSpPr>
          <p:nvPr/>
        </p:nvCxnSpPr>
        <p:spPr>
          <a:xfrm>
            <a:off x="3532093" y="2545421"/>
            <a:ext cx="10219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F1B413-7AEB-0D40-831D-ED37A87E40DB}"/>
              </a:ext>
            </a:extLst>
          </p:cNvPr>
          <p:cNvSpPr txBox="1"/>
          <p:nvPr/>
        </p:nvSpPr>
        <p:spPr>
          <a:xfrm>
            <a:off x="2811799" y="3081273"/>
            <a:ext cx="2172580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成员函数声明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69CDB-3A92-E649-9E30-3377EF9A5C93}"/>
              </a:ext>
            </a:extLst>
          </p:cNvPr>
          <p:cNvSpPr txBox="1"/>
          <p:nvPr/>
        </p:nvSpPr>
        <p:spPr>
          <a:xfrm>
            <a:off x="991021" y="3983916"/>
            <a:ext cx="2702437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成员变量访问权限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697ED5-C5BF-B740-B399-0F637C27114D}"/>
              </a:ext>
            </a:extLst>
          </p:cNvPr>
          <p:cNvCxnSpPr>
            <a:cxnSpLocks/>
          </p:cNvCxnSpPr>
          <p:nvPr/>
        </p:nvCxnSpPr>
        <p:spPr>
          <a:xfrm>
            <a:off x="3550022" y="4309938"/>
            <a:ext cx="10219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91D7E8-3A1C-6D4D-AFE1-14DF1A8F505A}"/>
              </a:ext>
            </a:extLst>
          </p:cNvPr>
          <p:cNvSpPr txBox="1"/>
          <p:nvPr/>
        </p:nvSpPr>
        <p:spPr>
          <a:xfrm>
            <a:off x="2811799" y="4882205"/>
            <a:ext cx="2172580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成员变量声明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922013-E576-BC49-8E25-251CD1A1DA05}"/>
              </a:ext>
            </a:extLst>
          </p:cNvPr>
          <p:cNvSpPr txBox="1"/>
          <p:nvPr/>
        </p:nvSpPr>
        <p:spPr>
          <a:xfrm>
            <a:off x="6400800" y="5840443"/>
            <a:ext cx="1416424" cy="52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结尾分号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50877-CC75-D742-9986-310894BE764A}"/>
              </a:ext>
            </a:extLst>
          </p:cNvPr>
          <p:cNvCxnSpPr>
            <a:cxnSpLocks/>
          </p:cNvCxnSpPr>
          <p:nvPr/>
        </p:nvCxnSpPr>
        <p:spPr>
          <a:xfrm flipH="1" flipV="1">
            <a:off x="5564906" y="6069946"/>
            <a:ext cx="835894" cy="52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0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C0DC-7B6F-474F-9631-BD2B30C49255}"/>
              </a:ext>
            </a:extLst>
          </p:cNvPr>
          <p:cNvSpPr txBox="1"/>
          <p:nvPr/>
        </p:nvSpPr>
        <p:spPr>
          <a:xfrm>
            <a:off x="838200" y="1863612"/>
            <a:ext cx="5636709" cy="37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static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other code pieces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5.0;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04175-A883-F542-93D4-62D8C09A692A}"/>
              </a:ext>
            </a:extLst>
          </p:cNvPr>
          <p:cNvSpPr txBox="1"/>
          <p:nvPr/>
        </p:nvSpPr>
        <p:spPr>
          <a:xfrm>
            <a:off x="6223282" y="1863612"/>
            <a:ext cx="5190395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static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MAX_PRICE = 5.0;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other code pieces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28273-3501-3345-849B-1BC98065F712}"/>
              </a:ext>
            </a:extLst>
          </p:cNvPr>
          <p:cNvCxnSpPr>
            <a:cxnSpLocks/>
          </p:cNvCxnSpPr>
          <p:nvPr/>
        </p:nvCxnSpPr>
        <p:spPr>
          <a:xfrm>
            <a:off x="5633358" y="2049917"/>
            <a:ext cx="0" cy="35834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929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static members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C0DC-7B6F-474F-9631-BD2B30C49255}"/>
              </a:ext>
            </a:extLst>
          </p:cNvPr>
          <p:cNvSpPr txBox="1"/>
          <p:nvPr/>
        </p:nvSpPr>
        <p:spPr>
          <a:xfrm>
            <a:off x="838200" y="1863612"/>
            <a:ext cx="5636709" cy="37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{</a:t>
            </a:r>
            <a:r>
              <a:rPr lang="zh-CN" alt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static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other code pieces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5.0;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04175-A883-F542-93D4-62D8C09A692A}"/>
              </a:ext>
            </a:extLst>
          </p:cNvPr>
          <p:cNvSpPr txBox="1"/>
          <p:nvPr/>
        </p:nvSpPr>
        <p:spPr>
          <a:xfrm>
            <a:off x="6096000" y="2386127"/>
            <a:ext cx="4129032" cy="9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6.0;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8883F-9682-A141-A25E-41A067E7EE1D}"/>
              </a:ext>
            </a:extLst>
          </p:cNvPr>
          <p:cNvSpPr txBox="1"/>
          <p:nvPr/>
        </p:nvSpPr>
        <p:spPr>
          <a:xfrm>
            <a:off x="7040108" y="3609314"/>
            <a:ext cx="3426506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不需要</a:t>
            </a:r>
            <a:r>
              <a:rPr lang="en-US" altLang="ja-JP" sz="21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类的对象</a:t>
            </a:r>
            <a:endParaRPr lang="en-US" sz="21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95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 functions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C0DC-7B6F-474F-9631-BD2B30C49255}"/>
              </a:ext>
            </a:extLst>
          </p:cNvPr>
          <p:cNvSpPr txBox="1"/>
          <p:nvPr/>
        </p:nvSpPr>
        <p:spPr>
          <a:xfrm>
            <a:off x="1099454" y="1690688"/>
            <a:ext cx="9742714" cy="46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static void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updateMaxPrice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mp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{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mp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//…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}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over_priced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&gt; </a:t>
            </a:r>
            <a:r>
              <a:rPr lang="en-US" altLang="zh-C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altLang="zh-C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 }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static</a:t>
            </a:r>
            <a:r>
              <a:rPr lang="zh-CN" alt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// other code pieces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max_price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= 5.0;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32844-9C0D-F945-B98F-BB6BD026A402}"/>
              </a:ext>
            </a:extLst>
          </p:cNvPr>
          <p:cNvSpPr txBox="1"/>
          <p:nvPr/>
        </p:nvSpPr>
        <p:spPr>
          <a:xfrm>
            <a:off x="5970811" y="1566152"/>
            <a:ext cx="5589811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静态成员函数可以使用静态成员变量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ja-JP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静态成员函数不可以使用非静态成员变量</a:t>
            </a:r>
            <a:r>
              <a:rPr lang="en-US" altLang="zh-CN" sz="2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20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ja-JP" sz="20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E11E6-80C9-3D4F-8ED9-2458CDCFFC9A}"/>
              </a:ext>
            </a:extLst>
          </p:cNvPr>
          <p:cNvSpPr txBox="1"/>
          <p:nvPr/>
        </p:nvSpPr>
        <p:spPr>
          <a:xfrm>
            <a:off x="5970811" y="4032942"/>
            <a:ext cx="5388432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非静态成员函数可以使用静态成员变量</a:t>
            </a:r>
            <a:r>
              <a:rPr lang="en-US" altLang="zh-CN" sz="21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ja-JP" altLang="en-US" sz="21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ja-JP" sz="21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4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 functions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C0DC-7B6F-474F-9631-BD2B30C49255}"/>
              </a:ext>
            </a:extLst>
          </p:cNvPr>
          <p:cNvSpPr txBox="1"/>
          <p:nvPr/>
        </p:nvSpPr>
        <p:spPr>
          <a:xfrm>
            <a:off x="1344382" y="2425474"/>
            <a:ext cx="9742714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item1(“001”, 100.0, 10);  item2(“002”, 16.0, 8);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item1.over_priced( ) &lt;&lt; “, “ &lt;&lt; item2.over_priced( 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updateMaxPrice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(12.0);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 &lt;&lt; item1.over_priced( ) &lt;&lt; “, “ &lt;&lt; item2.over_priced( ) &lt;&lt; </a:t>
            </a:r>
            <a:r>
              <a:rPr lang="en-US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endl</a:t>
            </a:r>
            <a:r>
              <a:rPr lang="en-US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B368E-6A3E-714C-85B8-E9AAFF89F5B6}"/>
              </a:ext>
            </a:extLst>
          </p:cNvPr>
          <p:cNvSpPr/>
          <p:nvPr/>
        </p:nvSpPr>
        <p:spPr>
          <a:xfrm>
            <a:off x="9808021" y="4968349"/>
            <a:ext cx="127907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onaco" pitchFamily="2" charset="77"/>
              </a:rPr>
              <a:t>1, 0</a:t>
            </a:r>
          </a:p>
          <a:p>
            <a:r>
              <a:rPr lang="en-US" sz="2000" b="1" dirty="0">
                <a:solidFill>
                  <a:schemeClr val="bg1"/>
                </a:solidFill>
                <a:latin typeface="Monaco" pitchFamily="2" charset="77"/>
              </a:rPr>
              <a:t>0, 0</a:t>
            </a:r>
            <a:endParaRPr lang="en-US" sz="2000" b="1" dirty="0">
              <a:solidFill>
                <a:schemeClr val="bg1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7021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516C2-5A32-B741-A617-4E619E7275E7}"/>
              </a:ext>
            </a:extLst>
          </p:cNvPr>
          <p:cNvSpPr/>
          <p:nvPr/>
        </p:nvSpPr>
        <p:spPr>
          <a:xfrm>
            <a:off x="838200" y="1997504"/>
            <a:ext cx="10629096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Primer, Chapters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13~15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8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24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ADF89-CB0E-1E41-9CA6-AF7A90BDF8B0}"/>
              </a:ext>
            </a:extLst>
          </p:cNvPr>
          <p:cNvSpPr txBox="1"/>
          <p:nvPr/>
        </p:nvSpPr>
        <p:spPr>
          <a:xfrm>
            <a:off x="1634436" y="2625083"/>
            <a:ext cx="9426289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? revenue /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: 0;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B38DE-22D1-B848-91C8-37A17EE7C89F}"/>
              </a:ext>
            </a:extLst>
          </p:cNvPr>
          <p:cNvSpPr txBox="1"/>
          <p:nvPr/>
        </p:nvSpPr>
        <p:spPr>
          <a:xfrm>
            <a:off x="1160929" y="2076384"/>
            <a:ext cx="1400242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Definition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23168-07C2-8F45-85C3-D0F91C35DF5A}"/>
              </a:ext>
            </a:extLst>
          </p:cNvPr>
          <p:cNvSpPr txBox="1"/>
          <p:nvPr/>
        </p:nvSpPr>
        <p:spPr>
          <a:xfrm>
            <a:off x="2857428" y="4248437"/>
            <a:ext cx="6214854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cpp_primer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(“978-0-321-71411-4”);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&lt;&lt; 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cpp_primer.avg_price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5B363-FBB6-D945-A2C7-E2E35FCCE369}"/>
              </a:ext>
            </a:extLst>
          </p:cNvPr>
          <p:cNvSpPr txBox="1"/>
          <p:nvPr/>
        </p:nvSpPr>
        <p:spPr>
          <a:xfrm>
            <a:off x="1178858" y="3712585"/>
            <a:ext cx="1400242" cy="53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Call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3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Member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8449D-0EFD-014D-8499-9DC4447523FE}"/>
              </a:ext>
            </a:extLst>
          </p:cNvPr>
          <p:cNvSpPr txBox="1"/>
          <p:nvPr/>
        </p:nvSpPr>
        <p:spPr>
          <a:xfrm>
            <a:off x="874058" y="1668038"/>
            <a:ext cx="10337094" cy="15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从调用语句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cpp_primer.avg_price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编程者知道是</a:t>
            </a:r>
            <a:r>
              <a:rPr lang="en-US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cpp_primer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这一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</a:t>
            </a:r>
            <a:r>
              <a:rPr lang="en-US" altLang="zh-CN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_item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类的对象调用了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类的成员函数</a:t>
            </a:r>
            <a:r>
              <a:rPr lang="en-US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avg_price</a:t>
            </a: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 )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但在运行时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机器如何得知</a:t>
            </a:r>
            <a:r>
              <a:rPr lang="en-US" altLang="ja-JP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caller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的信息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B4D37-9E92-AD4E-9790-A4F71653382F}"/>
              </a:ext>
            </a:extLst>
          </p:cNvPr>
          <p:cNvSpPr txBox="1"/>
          <p:nvPr/>
        </p:nvSpPr>
        <p:spPr>
          <a:xfrm>
            <a:off x="1915375" y="4450750"/>
            <a:ext cx="7631278" cy="1554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*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p) {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p-&gt;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? p-&gt;revenue / p-&gt;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: 0;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D4DAA-ED8F-804C-9353-77501A99437B}"/>
              </a:ext>
            </a:extLst>
          </p:cNvPr>
          <p:cNvSpPr txBox="1"/>
          <p:nvPr/>
        </p:nvSpPr>
        <p:spPr>
          <a:xfrm>
            <a:off x="984744" y="3510065"/>
            <a:ext cx="9442938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22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? revenue / </a:t>
            </a:r>
            <a:r>
              <a:rPr lang="en-US" sz="2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: 0; }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B32335E8-6826-8A4F-86A6-C004E557C550}"/>
              </a:ext>
            </a:extLst>
          </p:cNvPr>
          <p:cNvSpPr/>
          <p:nvPr/>
        </p:nvSpPr>
        <p:spPr>
          <a:xfrm>
            <a:off x="8821409" y="3912390"/>
            <a:ext cx="1809069" cy="1256009"/>
          </a:xfrm>
          <a:prstGeom prst="arc">
            <a:avLst>
              <a:gd name="adj1" fmla="val 19099003"/>
              <a:gd name="adj2" fmla="val 5498266"/>
            </a:avLst>
          </a:prstGeom>
          <a:ln w="9525">
            <a:solidFill>
              <a:schemeClr val="tx1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8C5A6-EDC9-7841-A4CF-FD7CCE8CDC9F}"/>
              </a:ext>
            </a:extLst>
          </p:cNvPr>
          <p:cNvSpPr txBox="1"/>
          <p:nvPr/>
        </p:nvSpPr>
        <p:spPr>
          <a:xfrm>
            <a:off x="940733" y="2139567"/>
            <a:ext cx="10310533" cy="155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 access the object on which they were called through an extra, implicit parameter named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initialized with the address of the object on which the function was invoked.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98313-5A61-CE46-9143-7FCEEAF52474}"/>
              </a:ext>
            </a:extLst>
          </p:cNvPr>
          <p:cNvSpPr txBox="1"/>
          <p:nvPr/>
        </p:nvSpPr>
        <p:spPr>
          <a:xfrm>
            <a:off x="1563184" y="3897239"/>
            <a:ext cx="9181016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? revenue /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: 0;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AD0FA-F90A-054F-827D-760F4F02926A}"/>
              </a:ext>
            </a:extLst>
          </p:cNvPr>
          <p:cNvSpPr txBox="1"/>
          <p:nvPr/>
        </p:nvSpPr>
        <p:spPr>
          <a:xfrm>
            <a:off x="1563184" y="4487321"/>
            <a:ext cx="8477632" cy="148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?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-&gt;revenue /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: 0;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67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8C5A6-EDC9-7841-A4CF-FD7CCE8CDC9F}"/>
              </a:ext>
            </a:extLst>
          </p:cNvPr>
          <p:cNvSpPr txBox="1"/>
          <p:nvPr/>
        </p:nvSpPr>
        <p:spPr>
          <a:xfrm>
            <a:off x="1106855" y="1607566"/>
            <a:ext cx="9978281" cy="207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指针的类型是</a:t>
            </a:r>
            <a:r>
              <a:rPr lang="en-US" sz="2200" b="1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Sales_item</a:t>
            </a:r>
            <a:r>
              <a:rPr lang="en-US" sz="2200" b="1" dirty="0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* </a:t>
            </a:r>
            <a:r>
              <a:rPr lang="en-US" sz="2200" b="1" dirty="0" err="1">
                <a:solidFill>
                  <a:srgbClr val="C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因为其指向的对象是当前调用函数的对象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该指向不可更改</a:t>
            </a: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类成员函数参数列表后跟随的关键字</a:t>
            </a:r>
            <a:r>
              <a:rPr lang="en-US" altLang="ja-JP" sz="22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是进一步限定</a:t>
            </a:r>
            <a:r>
              <a: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this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指针的类型为</a:t>
            </a:r>
            <a:r>
              <a:rPr lang="en-US" altLang="ja-JP" sz="2200" b="1" dirty="0" err="1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Sales_item</a:t>
            </a:r>
            <a:r>
              <a:rPr lang="en-US" altLang="zh-CN" sz="2200" b="1" dirty="0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200" b="1" dirty="0" err="1">
                <a:solidFill>
                  <a:srgbClr val="C00000"/>
                </a:solidFill>
                <a:latin typeface="Cambria" panose="020405030504060302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ja-JP" altLang="en-US" sz="22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限定该成员函数不可更改任何成员变量</a:t>
            </a:r>
            <a:r>
              <a:rPr lang="zh-CN" alt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23B0B-D97C-804E-BBEC-501B9D2C0CF5}"/>
              </a:ext>
            </a:extLst>
          </p:cNvPr>
          <p:cNvSpPr txBox="1"/>
          <p:nvPr/>
        </p:nvSpPr>
        <p:spPr>
          <a:xfrm>
            <a:off x="1580769" y="3967578"/>
            <a:ext cx="9181016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? revenue /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: 0;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CB309-A2FA-F541-9547-C16C85F153E5}"/>
              </a:ext>
            </a:extLst>
          </p:cNvPr>
          <p:cNvSpPr txBox="1"/>
          <p:nvPr/>
        </p:nvSpPr>
        <p:spPr>
          <a:xfrm>
            <a:off x="1580769" y="4627998"/>
            <a:ext cx="8477632" cy="148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double 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avg_price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( ) </a:t>
            </a:r>
            <a:r>
              <a:rPr lang="en-US" sz="21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const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{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       return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?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-&gt;revenue / </a:t>
            </a:r>
            <a:r>
              <a:rPr lang="en-US" sz="21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this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21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units_sold</a:t>
            </a: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 : 0;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713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2CE-B1DE-AC40-887F-B30777C9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3DAA1B-3B4D-E646-B2E5-8FEEF5D59BB3}"/>
              </a:ext>
            </a:extLst>
          </p:cNvPr>
          <p:cNvGrpSpPr/>
          <p:nvPr/>
        </p:nvGrpSpPr>
        <p:grpSpPr>
          <a:xfrm>
            <a:off x="1256588" y="1690688"/>
            <a:ext cx="4046721" cy="4332636"/>
            <a:chOff x="664919" y="1760228"/>
            <a:chExt cx="4046721" cy="43326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325B3A-16D8-6D47-81EF-95AF9395C608}"/>
                </a:ext>
              </a:extLst>
            </p:cNvPr>
            <p:cNvGrpSpPr/>
            <p:nvPr/>
          </p:nvGrpSpPr>
          <p:grpSpPr>
            <a:xfrm>
              <a:off x="664919" y="2102903"/>
              <a:ext cx="4046721" cy="3989961"/>
              <a:chOff x="3590023" y="1758164"/>
              <a:chExt cx="2450559" cy="3989961"/>
            </a:xfrm>
          </p:grpSpPr>
          <p:sp>
            <p:nvSpPr>
              <p:cNvPr id="3" name="Folded Corner 2">
                <a:extLst>
                  <a:ext uri="{FF2B5EF4-FFF2-40B4-BE49-F238E27FC236}">
                    <a16:creationId xmlns:a16="http://schemas.microsoft.com/office/drawing/2014/main" id="{F87902F4-1815-9147-BEF3-4BC874BA61A9}"/>
                  </a:ext>
                </a:extLst>
              </p:cNvPr>
              <p:cNvSpPr/>
              <p:nvPr/>
            </p:nvSpPr>
            <p:spPr>
              <a:xfrm>
                <a:off x="3590023" y="1758164"/>
                <a:ext cx="2450559" cy="3989961"/>
              </a:xfrm>
              <a:prstGeom prst="foldedCorner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CDF712-0D9F-5B45-9D4A-228D749A1BFD}"/>
                  </a:ext>
                </a:extLst>
              </p:cNvPr>
              <p:cNvSpPr txBox="1"/>
              <p:nvPr/>
            </p:nvSpPr>
            <p:spPr>
              <a:xfrm>
                <a:off x="3719162" y="2019604"/>
                <a:ext cx="2321419" cy="37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#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ifndef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SALES_ITEM_H_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#define  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SALES_ITEM_H_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class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Sales_item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{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double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avg_price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( )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const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// other code pieces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};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#endif</a:t>
                </a:r>
                <a:endParaRPr lang="en-US" sz="2400" b="1" dirty="0">
                  <a:solidFill>
                    <a:srgbClr val="0070C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AEAC6D-3FD0-8C46-AFD4-264ECA42804C}"/>
                </a:ext>
              </a:extLst>
            </p:cNvPr>
            <p:cNvSpPr txBox="1"/>
            <p:nvPr/>
          </p:nvSpPr>
          <p:spPr>
            <a:xfrm>
              <a:off x="891190" y="1760228"/>
              <a:ext cx="1797089" cy="5393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Sales_item.h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B11DAB-A510-F247-9B6F-59C29F5D3DBF}"/>
              </a:ext>
            </a:extLst>
          </p:cNvPr>
          <p:cNvGrpSpPr/>
          <p:nvPr/>
        </p:nvGrpSpPr>
        <p:grpSpPr>
          <a:xfrm>
            <a:off x="5663364" y="1684127"/>
            <a:ext cx="5916707" cy="2474936"/>
            <a:chOff x="4898454" y="5449863"/>
            <a:chExt cx="5916707" cy="24749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128F116-7737-1145-8470-D4D16CA37397}"/>
                </a:ext>
              </a:extLst>
            </p:cNvPr>
            <p:cNvGrpSpPr/>
            <p:nvPr/>
          </p:nvGrpSpPr>
          <p:grpSpPr>
            <a:xfrm>
              <a:off x="4898454" y="5823206"/>
              <a:ext cx="5916707" cy="2101593"/>
              <a:chOff x="6609628" y="3312456"/>
              <a:chExt cx="5916707" cy="2101593"/>
            </a:xfrm>
          </p:grpSpPr>
          <p:sp>
            <p:nvSpPr>
              <p:cNvPr id="15" name="Folded Corner 14">
                <a:extLst>
                  <a:ext uri="{FF2B5EF4-FFF2-40B4-BE49-F238E27FC236}">
                    <a16:creationId xmlns:a16="http://schemas.microsoft.com/office/drawing/2014/main" id="{FC0181D6-2A46-FD4E-9342-B0AFB15BC6CB}"/>
                  </a:ext>
                </a:extLst>
              </p:cNvPr>
              <p:cNvSpPr/>
              <p:nvPr/>
            </p:nvSpPr>
            <p:spPr>
              <a:xfrm>
                <a:off x="6609628" y="3312456"/>
                <a:ext cx="5770169" cy="2101593"/>
              </a:xfrm>
              <a:prstGeom prst="foldedCorner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A407AD-69F5-2B4E-8B99-8A05CEC5789E}"/>
                  </a:ext>
                </a:extLst>
              </p:cNvPr>
              <p:cNvSpPr txBox="1"/>
              <p:nvPr/>
            </p:nvSpPr>
            <p:spPr>
              <a:xfrm>
                <a:off x="6752932" y="3401240"/>
                <a:ext cx="5773403" cy="188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#include 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0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Sales_item.h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double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Sales_item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::</a:t>
                </a:r>
                <a:r>
                  <a:rPr lang="en-US" sz="20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avg_price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( )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const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{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units_sold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? revenue/</a:t>
                </a:r>
                <a:r>
                  <a:rPr lang="en-US" sz="2000" b="1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units_sold</a:t>
                </a: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: 0;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}</a:t>
                </a:r>
                <a:endParaRPr lang="en-US" sz="2400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633B36-37A8-B44E-A166-B85D06B4B45B}"/>
                </a:ext>
              </a:extLst>
            </p:cNvPr>
            <p:cNvSpPr txBox="1"/>
            <p:nvPr/>
          </p:nvSpPr>
          <p:spPr>
            <a:xfrm>
              <a:off x="5047199" y="5449863"/>
              <a:ext cx="2097601" cy="5393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Sales_item.cpp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8F350FC-A374-AE48-9D5B-18AB13F7F917}"/>
              </a:ext>
            </a:extLst>
          </p:cNvPr>
          <p:cNvGrpSpPr/>
          <p:nvPr/>
        </p:nvGrpSpPr>
        <p:grpSpPr>
          <a:xfrm>
            <a:off x="6275293" y="4721128"/>
            <a:ext cx="3787997" cy="1058837"/>
            <a:chOff x="7653673" y="4667539"/>
            <a:chExt cx="3787997" cy="10588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7D376E-DEF1-3F48-894B-5849C309A818}"/>
                </a:ext>
              </a:extLst>
            </p:cNvPr>
            <p:cNvGrpSpPr/>
            <p:nvPr/>
          </p:nvGrpSpPr>
          <p:grpSpPr>
            <a:xfrm>
              <a:off x="7653673" y="5086073"/>
              <a:ext cx="3787997" cy="640303"/>
              <a:chOff x="7114130" y="1952129"/>
              <a:chExt cx="3787997" cy="640303"/>
            </a:xfrm>
          </p:grpSpPr>
          <p:sp>
            <p:nvSpPr>
              <p:cNvPr id="16" name="Folded Corner 15">
                <a:extLst>
                  <a:ext uri="{FF2B5EF4-FFF2-40B4-BE49-F238E27FC236}">
                    <a16:creationId xmlns:a16="http://schemas.microsoft.com/office/drawing/2014/main" id="{00F5E9D2-0CC7-164F-A48D-219FCB484472}"/>
                  </a:ext>
                </a:extLst>
              </p:cNvPr>
              <p:cNvSpPr/>
              <p:nvPr/>
            </p:nvSpPr>
            <p:spPr>
              <a:xfrm>
                <a:off x="7114130" y="1952129"/>
                <a:ext cx="3787997" cy="640303"/>
              </a:xfrm>
              <a:prstGeom prst="foldedCorner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C90C5-5969-8A45-9E19-5F612D799864}"/>
                  </a:ext>
                </a:extLst>
              </p:cNvPr>
              <p:cNvSpPr txBox="1"/>
              <p:nvPr/>
            </p:nvSpPr>
            <p:spPr>
              <a:xfrm>
                <a:off x="7259408" y="1952129"/>
                <a:ext cx="3554849" cy="59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ja-JP" sz="2400" b="1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// </a:t>
                </a:r>
                <a:r>
                  <a:rPr lang="ja-JP" altLang="en-US" sz="2400" b="1">
                    <a:solidFill>
                      <a:srgbClr val="00B050"/>
                    </a:solidFill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调用</a:t>
                </a:r>
                <a:r>
                  <a:rPr lang="en-US" altLang="ja-JP" sz="2400" b="1" dirty="0" err="1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avg_price</a:t>
                </a:r>
                <a:r>
                  <a:rPr lang="en-US" altLang="ja-JP" sz="2400" b="1" dirty="0">
                    <a:solidFill>
                      <a:srgbClr val="00B05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( )…</a:t>
                </a:r>
                <a:endParaRPr lang="en-US" sz="2400" b="1" dirty="0">
                  <a:solidFill>
                    <a:srgbClr val="00B05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5B1B9-FC62-5240-8F4E-4372579DFBDE}"/>
                </a:ext>
              </a:extLst>
            </p:cNvPr>
            <p:cNvSpPr txBox="1"/>
            <p:nvPr/>
          </p:nvSpPr>
          <p:spPr>
            <a:xfrm>
              <a:off x="7749014" y="4667539"/>
              <a:ext cx="1701804" cy="5393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Main.cpp</a:t>
              </a:r>
              <a:endPara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714A18-341C-7848-BAF0-BB0C88A9F05D}"/>
              </a:ext>
            </a:extLst>
          </p:cNvPr>
          <p:cNvGrpSpPr/>
          <p:nvPr/>
        </p:nvGrpSpPr>
        <p:grpSpPr>
          <a:xfrm>
            <a:off x="7572068" y="836718"/>
            <a:ext cx="1995177" cy="1921321"/>
            <a:chOff x="8521638" y="836718"/>
            <a:chExt cx="1995177" cy="19213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E74320-EA09-914B-8742-81CC8A1BA725}"/>
                </a:ext>
              </a:extLst>
            </p:cNvPr>
            <p:cNvSpPr txBox="1"/>
            <p:nvPr/>
          </p:nvSpPr>
          <p:spPr>
            <a:xfrm>
              <a:off x="8718858" y="836718"/>
              <a:ext cx="1797957" cy="53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ja-JP" sz="2200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class scope</a:t>
              </a:r>
              <a:endParaRPr lang="en-US" sz="22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DB4D22-59A7-DA4E-BF93-444ACF72C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1638" y="1402973"/>
              <a:ext cx="586504" cy="13550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8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33575</TotalTime>
  <Words>2885</Words>
  <Application>Microsoft Macintosh PowerPoint</Application>
  <PresentationFormat>Widescreen</PresentationFormat>
  <Paragraphs>446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等线</vt:lpstr>
      <vt:lpstr>等线 Light</vt:lpstr>
      <vt:lpstr>KaiTi</vt:lpstr>
      <vt:lpstr>游ゴシック</vt:lpstr>
      <vt:lpstr>Arial</vt:lpstr>
      <vt:lpstr>Calibri</vt:lpstr>
      <vt:lpstr>Calibri Light</vt:lpstr>
      <vt:lpstr>Cambria</vt:lpstr>
      <vt:lpstr>Monaco</vt:lpstr>
      <vt:lpstr>Times New Roman</vt:lpstr>
      <vt:lpstr>Office Theme</vt:lpstr>
      <vt:lpstr>Classes (1)</vt:lpstr>
      <vt:lpstr>Abstract data types (ADTs)</vt:lpstr>
      <vt:lpstr>Abstract data types (ADTs)</vt:lpstr>
      <vt:lpstr>Declaring C++ classes</vt:lpstr>
      <vt:lpstr>Member functions</vt:lpstr>
      <vt:lpstr>Member functions</vt:lpstr>
      <vt:lpstr>this pointer</vt:lpstr>
      <vt:lpstr>const member functions</vt:lpstr>
      <vt:lpstr>Separate compilation</vt:lpstr>
      <vt:lpstr>Returning the caller object</vt:lpstr>
      <vt:lpstr>Returning the caller object</vt:lpstr>
      <vt:lpstr>Returning the caller object</vt:lpstr>
      <vt:lpstr>Constructors 构造函数</vt:lpstr>
      <vt:lpstr>Constructors</vt:lpstr>
      <vt:lpstr>Constructors</vt:lpstr>
      <vt:lpstr>Constructor initializer list</vt:lpstr>
      <vt:lpstr>Constructor initializer list</vt:lpstr>
      <vt:lpstr>Constructor initializer list</vt:lpstr>
      <vt:lpstr>Copy constructor</vt:lpstr>
      <vt:lpstr>Deep copy vs. shallow copy</vt:lpstr>
      <vt:lpstr>Deep copy vs. shallow copy</vt:lpstr>
      <vt:lpstr>Constructors</vt:lpstr>
      <vt:lpstr>Destructor 析构函数</vt:lpstr>
      <vt:lpstr>Destructor 析构函数</vt:lpstr>
      <vt:lpstr>Memory segments</vt:lpstr>
      <vt:lpstr>Dynamically allocating memory</vt:lpstr>
      <vt:lpstr>Advice</vt:lpstr>
      <vt:lpstr>Dynamically allocating memory</vt:lpstr>
      <vt:lpstr>Dynamically allocating memory</vt:lpstr>
      <vt:lpstr>Destructor 析构函数</vt:lpstr>
      <vt:lpstr>Access control &amp; encapsulation 封装</vt:lpstr>
      <vt:lpstr>Friends</vt:lpstr>
      <vt:lpstr>Friends</vt:lpstr>
      <vt:lpstr>Friends</vt:lpstr>
      <vt:lpstr>Friends</vt:lpstr>
      <vt:lpstr>Static members</vt:lpstr>
      <vt:lpstr>Static members</vt:lpstr>
      <vt:lpstr>Static members</vt:lpstr>
      <vt:lpstr>Static members</vt:lpstr>
      <vt:lpstr>Static members</vt:lpstr>
      <vt:lpstr>Using static members</vt:lpstr>
      <vt:lpstr>Static member functions</vt:lpstr>
      <vt:lpstr>Using static member functions</vt:lpstr>
      <vt:lpstr>Next lecture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Getting Started</dc:title>
  <dc:creator>Hao Wang</dc:creator>
  <cp:lastModifiedBy>Hao Wang</cp:lastModifiedBy>
  <cp:revision>4118</cp:revision>
  <dcterms:created xsi:type="dcterms:W3CDTF">2018-09-19T14:28:04Z</dcterms:created>
  <dcterms:modified xsi:type="dcterms:W3CDTF">2018-11-16T12:58:21Z</dcterms:modified>
</cp:coreProperties>
</file>