
<file path=[Content_Types].xml><?xml version="1.0" encoding="utf-8"?>
<Types xmlns="http://schemas.openxmlformats.org/package/2006/content-types">
  <Default Extension="tmp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28"/>
  </p:notesMasterIdLst>
  <p:sldIdLst>
    <p:sldId id="256" r:id="rId2"/>
    <p:sldId id="320" r:id="rId3"/>
    <p:sldId id="321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9" r:id="rId20"/>
    <p:sldId id="338" r:id="rId21"/>
    <p:sldId id="340" r:id="rId22"/>
    <p:sldId id="341" r:id="rId23"/>
    <p:sldId id="342" r:id="rId24"/>
    <p:sldId id="343" r:id="rId25"/>
    <p:sldId id="344" r:id="rId26"/>
    <p:sldId id="273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90" autoAdjust="0"/>
  </p:normalViewPr>
  <p:slideViewPr>
    <p:cSldViewPr>
      <p:cViewPr varScale="1">
        <p:scale>
          <a:sx n="63" d="100"/>
          <a:sy n="63" d="100"/>
        </p:scale>
        <p:origin x="102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1ECB40-4B47-44E2-8783-B767AE64BF9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273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保持结构的双射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图的同构；</a:t>
            </a:r>
            <a:endParaRPr lang="en-US" altLang="zh-CN" dirty="0" smtClean="0"/>
          </a:p>
          <a:p>
            <a:r>
              <a:rPr lang="zh-CN" altLang="en-US" dirty="0" smtClean="0"/>
              <a:t>格的同构；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824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同构的性质要求太强了。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其实我们可以将群内元素进行分类，研究商群，将商群和某个群进行同构研究。进而从某个群的性质中，得到“代表性元素群”的性质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同态其实可以理解为将“大”群，映射到“小”群中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780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同态其实可以理解为将“大”群，映射到“小”群中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看逆像和像的结构相似性；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4238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1932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同态关系，同态映射就是</a:t>
            </a:r>
            <a:r>
              <a:rPr lang="en-US" altLang="zh-CN" dirty="0" err="1" smtClean="0"/>
              <a:t>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9840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同构关系：由同态映射</a:t>
            </a:r>
            <a:r>
              <a:rPr lang="en-US" altLang="zh-CN" dirty="0" smtClean="0"/>
              <a:t>f</a:t>
            </a:r>
            <a:r>
              <a:rPr lang="zh-CN" altLang="en-US" dirty="0" smtClean="0"/>
              <a:t>导出的同构关系：</a:t>
            </a:r>
            <a:r>
              <a:rPr lang="en-US" altLang="zh-CN" dirty="0" smtClean="0"/>
              <a:t>Φ(f(a))=</a:t>
            </a:r>
            <a:r>
              <a:rPr lang="en-US" altLang="zh-CN" dirty="0" err="1" smtClean="0"/>
              <a:t>aKernel</a:t>
            </a:r>
            <a:r>
              <a:rPr lang="en-US" altLang="zh-CN" dirty="0" smtClean="0"/>
              <a:t>(f)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2741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Psai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567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S24</a:t>
            </a:r>
            <a:r>
              <a:rPr lang="zh-CN" altLang="en-US" dirty="0" smtClean="0"/>
              <a:t>的一个子群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24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，两个同构的代数系统，其元素及运算（对象及操作）会有“雷同”：个数、特性等；其结构会有“雷同”：某个结构上成立的命题，在另一个结构上也会存在；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，深入研究某个系统，意味着掌握了与其同构的所有系统；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818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群亦可群分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73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素数阶群一定是循环群；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741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Well defined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为什么我们对长度为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位串构成的群，采用这个符号来表述？用</a:t>
            </a:r>
            <a:r>
              <a:rPr lang="en-US" altLang="zh-CN" dirty="0" smtClean="0"/>
              <a:t>01</a:t>
            </a:r>
            <a:r>
              <a:rPr lang="zh-CN" altLang="en-US" dirty="0" smtClean="0"/>
              <a:t>群的外积来解读这个群的操作？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操作来自于</a:t>
            </a:r>
            <a:r>
              <a:rPr lang="en-US" altLang="zh-CN" dirty="0" smtClean="0"/>
              <a:t>Z2</a:t>
            </a:r>
            <a:r>
              <a:rPr lang="zh-CN" altLang="en-US" dirty="0" smtClean="0"/>
              <a:t>的操作：</a:t>
            </a:r>
            <a:r>
              <a:rPr lang="en-US" altLang="zh-CN" dirty="0" smtClean="0"/>
              <a:t>00,11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，其余得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Z2</a:t>
            </a:r>
            <a:r>
              <a:rPr lang="zh-CN" altLang="en-US" dirty="0" smtClean="0"/>
              <a:t>加法群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1373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539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一个数总是可以分解为若干素因子的乘积；大数的素因子分解是非常困难的。将互质的两个大素数乘积得到的大数作为公钥的部分发布，将素因子作为私钥信息保密。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462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子群会导致一个群的划分，但我们不能保证在划分下的所有陪集形成一个群；</a:t>
            </a:r>
            <a:endParaRPr lang="en-US" altLang="zh-CN" dirty="0" smtClean="0"/>
          </a:p>
          <a:p>
            <a:r>
              <a:rPr lang="zh-CN" altLang="en-US" dirty="0" smtClean="0"/>
              <a:t>如果是正规子群，我们完全可以由群操作定义陪集上的操作，进而建立一个陪集集合上的群：单位元就是该子群，</a:t>
            </a:r>
            <a:r>
              <a:rPr lang="en-US" altLang="zh-CN" dirty="0" err="1" smtClean="0"/>
              <a:t>aH</a:t>
            </a:r>
            <a:r>
              <a:rPr lang="zh-CN" altLang="en-US" dirty="0" smtClean="0"/>
              <a:t>的逆就是</a:t>
            </a:r>
            <a:r>
              <a:rPr lang="en-US" altLang="zh-CN" dirty="0" smtClean="0"/>
              <a:t>a(-1)H.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238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960-AF11-4468-BE32-09C4821B180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05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091-5CBC-4AFC-817D-3F0D6E8DB5A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14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CFA-6CEA-47F7-A552-6E482D35E4D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838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92C6-99AD-4EAA-BBB0-0011C136D3D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69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DBAD-AC67-47F6-80BB-5DB9625ED6B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45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598A-1A37-4A3B-9EE9-80F24A23BA1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50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D3E1-35AE-4DA7-AFD1-687A473B75A7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63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E1F4-8886-4861-B5C8-71FE425D0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4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782-D538-40D4-95F3-370F2CC428A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1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422-3404-4113-AF44-ABC2352F2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138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EEAE-8FBF-4327-A0BF-73F84AAF013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042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5CFA-6CEA-47F7-A552-6E482D35E4D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08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3-18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</a:t>
            </a:r>
            <a:r>
              <a:rPr lang="zh-CN" altLang="zh-CN" sz="3600" dirty="0" smtClean="0">
                <a:latin typeface="+mj-ea"/>
              </a:rPr>
              <a:t>-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群同态基本定理</a:t>
            </a:r>
            <a:endParaRPr lang="zh-CN" altLang="zh-CN" sz="3600" dirty="0">
              <a:latin typeface="+mj-ea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7</a:t>
            </a:r>
            <a:r>
              <a:rPr lang="zh-CN" altLang="zh-CN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13</a:t>
            </a:r>
            <a:r>
              <a:rPr lang="zh-CN" altLang="zh-CN" dirty="0" smtClean="0"/>
              <a:t>日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255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以下几个结论，余味袅袅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40768"/>
            <a:ext cx="10120783" cy="838408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59" y="2132856"/>
            <a:ext cx="7346033" cy="226895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59" y="4401815"/>
            <a:ext cx="6347292" cy="20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：为什么我们在正规子群概念下讨论商群？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44824"/>
            <a:ext cx="10278167" cy="1800200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005064"/>
            <a:ext cx="1020112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9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32656"/>
            <a:ext cx="10684294" cy="1623715"/>
          </a:xfrm>
        </p:spPr>
      </p:pic>
      <p:sp>
        <p:nvSpPr>
          <p:cNvPr id="5" name="矩形 4"/>
          <p:cNvSpPr/>
          <p:nvPr/>
        </p:nvSpPr>
        <p:spPr>
          <a:xfrm>
            <a:off x="9120336" y="1484784"/>
            <a:ext cx="2088232" cy="471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线形标注 1 5"/>
          <p:cNvSpPr/>
          <p:nvPr/>
        </p:nvSpPr>
        <p:spPr>
          <a:xfrm>
            <a:off x="9120336" y="2353675"/>
            <a:ext cx="2808312" cy="1512168"/>
          </a:xfrm>
          <a:prstGeom prst="borderCallout1">
            <a:avLst>
              <a:gd name="adj1" fmla="val 9680"/>
              <a:gd name="adj2" fmla="val -2364"/>
              <a:gd name="adj3" fmla="val -21541"/>
              <a:gd name="adj4" fmla="val -5352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我们必须保证这个定义是有效的！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7" y="1489580"/>
            <a:ext cx="10389269" cy="121933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0" y="2353674"/>
            <a:ext cx="10180687" cy="1543643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0" y="3897317"/>
            <a:ext cx="728968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：为什么有了同构概念，我们还需要研究同态？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1" y="1988840"/>
            <a:ext cx="10057119" cy="2088232"/>
          </a:xfrm>
        </p:spPr>
      </p:pic>
      <p:sp>
        <p:nvSpPr>
          <p:cNvPr id="5" name="矩形 4"/>
          <p:cNvSpPr/>
          <p:nvPr/>
        </p:nvSpPr>
        <p:spPr>
          <a:xfrm>
            <a:off x="838200" y="1988840"/>
            <a:ext cx="864217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3" y="4406840"/>
            <a:ext cx="10114660" cy="21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：同态映射是否也保持了两个系统的结构“相似性”？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832"/>
            <a:ext cx="10878073" cy="3970560"/>
          </a:xfrm>
        </p:spPr>
      </p:pic>
    </p:spTree>
    <p:extLst>
      <p:ext uri="{BB962C8B-B14F-4D97-AF65-F5344CB8AC3E}">
        <p14:creationId xmlns:p14="http://schemas.microsoft.com/office/powerpoint/2010/main" val="37467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正规子群的同态保持证明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3" y="1689904"/>
            <a:ext cx="10990394" cy="3466504"/>
          </a:xfrm>
        </p:spPr>
      </p:pic>
    </p:spTree>
    <p:extLst>
      <p:ext uri="{BB962C8B-B14F-4D97-AF65-F5344CB8AC3E}">
        <p14:creationId xmlns:p14="http://schemas.microsoft.com/office/powerpoint/2010/main" val="1653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以下定理奠定了群基本同态定理的基础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392996"/>
            <a:ext cx="10730408" cy="1692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3" y="1690688"/>
            <a:ext cx="10742353" cy="1018232"/>
          </a:xfr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3573"/>
            <a:ext cx="10730408" cy="20822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79776" y="4725144"/>
            <a:ext cx="576064" cy="46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？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/>
              <a:t>下</a:t>
            </a:r>
            <a:r>
              <a:rPr lang="zh-CN" altLang="en-US" dirty="0" smtClean="0"/>
              <a:t>图中的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和</a:t>
            </a:r>
            <a:r>
              <a:rPr lang="en-US" altLang="zh-CN" b="1" i="1" dirty="0"/>
              <a:t>f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(a</a:t>
            </a:r>
            <a:r>
              <a:rPr lang="en-US" altLang="zh-CN" b="1" dirty="0" smtClean="0"/>
              <a:t>’)</a:t>
            </a:r>
            <a:r>
              <a:rPr lang="zh-CN" altLang="en-US" b="1" dirty="0" smtClean="0"/>
              <a:t>之间有什么</a:t>
            </a:r>
            <a:r>
              <a:rPr lang="zh-CN" altLang="en-US" dirty="0" smtClean="0"/>
              <a:t>结论？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43472" y="242088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257" y="177133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G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312024" y="1771338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672" y="242088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23043" y="2002170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同态</a:t>
            </a:r>
            <a:r>
              <a:rPr lang="en-US" altLang="zh-CN" sz="3200" b="1" i="1" dirty="0" smtClean="0"/>
              <a:t>f</a:t>
            </a:r>
            <a:endParaRPr lang="zh-CN" altLang="en-US" sz="3200" b="1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696822" y="17713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G’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6888088" y="258694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03363" y="24284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3" idx="3"/>
          </p:cNvCxnSpPr>
          <p:nvPr/>
        </p:nvCxnSpPr>
        <p:spPr>
          <a:xfrm flipH="1">
            <a:off x="2387587" y="2782620"/>
            <a:ext cx="4521592" cy="790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H="1">
            <a:off x="2387587" y="2782620"/>
            <a:ext cx="4521592" cy="125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43472" y="357301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40326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74136" y="361818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166991" y="369934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03363" y="30362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6914069" y="3138596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490160" y="3230953"/>
            <a:ext cx="4449584" cy="119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343472" y="443711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7" idx="2"/>
          </p:cNvCxnSpPr>
          <p:nvPr/>
        </p:nvCxnSpPr>
        <p:spPr>
          <a:xfrm flipH="1">
            <a:off x="2490160" y="3253220"/>
            <a:ext cx="4423909" cy="161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487488" y="486916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77587" y="356765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kernel</a:t>
            </a:r>
            <a:endParaRPr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529429" y="4439463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f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(a’)</a:t>
            </a:r>
            <a:endParaRPr lang="zh-CN" altLang="en-US" sz="2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2311007" y="44058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2221713" y="450819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295800" y="4369347"/>
            <a:ext cx="781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和任意的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中非单位元元素的逆</a:t>
            </a:r>
            <a:r>
              <a:rPr lang="zh-CN" altLang="en-US" sz="2800" b="1" dirty="0"/>
              <a:t>像</a:t>
            </a:r>
            <a:r>
              <a:rPr lang="zh-CN" altLang="en-US" sz="2800" b="1" dirty="0" smtClean="0"/>
              <a:t>不相交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4295800" y="5052350"/>
            <a:ext cx="745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和任意的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中非单位元元素的逆像同势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4295800" y="5645535"/>
            <a:ext cx="5973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中元素的逆像不相交且同势</a:t>
            </a:r>
            <a:endParaRPr lang="zh-CN" altLang="en-US" sz="28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4295800" y="6165310"/>
            <a:ext cx="775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中元素的逆像必定是</a:t>
            </a:r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的某个陪集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52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zh-CN" altLang="en-US" dirty="0"/>
              <a:t>下</a:t>
            </a:r>
            <a:r>
              <a:rPr lang="zh-CN" altLang="en-US" dirty="0" smtClean="0"/>
              <a:t>图中的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和商群会有什么关系？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43472" y="242088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257" y="177133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G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312024" y="1771338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672" y="242088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23043" y="2002170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同态</a:t>
            </a:r>
            <a:r>
              <a:rPr lang="en-US" altLang="zh-CN" sz="3200" b="1" i="1" dirty="0" smtClean="0"/>
              <a:t>f</a:t>
            </a:r>
            <a:endParaRPr lang="zh-CN" altLang="en-US" sz="3200" b="1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696822" y="1771338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H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6888088" y="258694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03363" y="24284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3" idx="3"/>
          </p:cNvCxnSpPr>
          <p:nvPr/>
        </p:nvCxnSpPr>
        <p:spPr>
          <a:xfrm flipH="1">
            <a:off x="2311007" y="2782620"/>
            <a:ext cx="4598172" cy="102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H="1">
            <a:off x="2315897" y="2782620"/>
            <a:ext cx="4593282" cy="151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43472" y="381654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427621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74136" y="38617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166991" y="394287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74136" y="46370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2184842" y="473946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77587" y="3811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kernel</a:t>
            </a:r>
            <a:endParaRPr lang="zh-CN" altLang="en-US" sz="2400" b="1" dirty="0"/>
          </a:p>
        </p:txBody>
      </p:sp>
      <p:sp>
        <p:nvSpPr>
          <p:cNvPr id="31" name="椭圆 30"/>
          <p:cNvSpPr/>
          <p:nvPr/>
        </p:nvSpPr>
        <p:spPr>
          <a:xfrm>
            <a:off x="6312024" y="4410286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88088" y="522589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03363" y="50673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[e]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003363" y="5675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[a]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914069" y="5777544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696822" y="4328869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商群</a:t>
            </a:r>
            <a:r>
              <a:rPr lang="en-US" altLang="zh-CN" sz="2800" dirty="0" smtClean="0"/>
              <a:t>G/K</a:t>
            </a:r>
            <a:endParaRPr lang="zh-CN" altLang="en-US" sz="28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143672" y="5186078"/>
            <a:ext cx="3168352" cy="670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21702" y="491392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35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/>
              <a:t>下</a:t>
            </a:r>
            <a:r>
              <a:rPr lang="zh-CN" altLang="en-US" dirty="0" smtClean="0"/>
              <a:t>图中的群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同态群</a:t>
            </a:r>
            <a:r>
              <a:rPr lang="en-US" altLang="zh-CN" dirty="0" smtClean="0"/>
              <a:t>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商群会有什么关系？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43472" y="242088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257" y="177133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G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312024" y="1771338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672" y="242088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23043" y="2002170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同态</a:t>
            </a:r>
            <a:r>
              <a:rPr lang="en-US" altLang="zh-CN" sz="3200" b="1" i="1" dirty="0" smtClean="0"/>
              <a:t>f</a:t>
            </a:r>
            <a:endParaRPr lang="zh-CN" altLang="en-US" sz="3200" b="1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696822" y="1771338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H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6888088" y="258694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03363" y="24284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3" idx="3"/>
          </p:cNvCxnSpPr>
          <p:nvPr/>
        </p:nvCxnSpPr>
        <p:spPr>
          <a:xfrm flipH="1">
            <a:off x="2311007" y="2782620"/>
            <a:ext cx="4598172" cy="102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H="1">
            <a:off x="2315897" y="2782620"/>
            <a:ext cx="4593282" cy="151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43472" y="381654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427621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74136" y="38617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166991" y="394287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74136" y="46370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2184842" y="473946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77587" y="3811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kernel</a:t>
            </a:r>
            <a:endParaRPr lang="zh-CN" altLang="en-US" sz="2400" b="1" dirty="0"/>
          </a:p>
        </p:txBody>
      </p:sp>
      <p:sp>
        <p:nvSpPr>
          <p:cNvPr id="31" name="椭圆 30"/>
          <p:cNvSpPr/>
          <p:nvPr/>
        </p:nvSpPr>
        <p:spPr>
          <a:xfrm>
            <a:off x="6312024" y="4410286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88088" y="522589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03363" y="50673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[e]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003363" y="5675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[a]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914069" y="5777544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696822" y="4328869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商群</a:t>
            </a:r>
            <a:r>
              <a:rPr lang="en-US" altLang="zh-CN" sz="2800" dirty="0" smtClean="0"/>
              <a:t>G/K</a:t>
            </a:r>
            <a:endParaRPr lang="zh-CN" altLang="en-US" sz="28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143672" y="5186078"/>
            <a:ext cx="3168352" cy="670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21702" y="49139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同态</a:t>
            </a:r>
            <a:endParaRPr lang="zh-CN" altLang="en-US" sz="3200" dirty="0"/>
          </a:p>
        </p:txBody>
      </p:sp>
      <p:cxnSp>
        <p:nvCxnSpPr>
          <p:cNvPr id="7" name="直接箭头连接符 6"/>
          <p:cNvCxnSpPr>
            <a:stCxn id="6" idx="4"/>
            <a:endCxn id="31" idx="0"/>
          </p:cNvCxnSpPr>
          <p:nvPr/>
        </p:nvCxnSpPr>
        <p:spPr>
          <a:xfrm>
            <a:off x="6960096" y="3861048"/>
            <a:ext cx="0" cy="549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137893" y="38068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581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1280" cy="1325563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：我们为什么定义这个函数是“</a:t>
            </a:r>
            <a:r>
              <a:rPr lang="zh-CN" altLang="en-US" dirty="0"/>
              <a:t>同构</a:t>
            </a:r>
            <a:r>
              <a:rPr lang="zh-CN" altLang="en-US" dirty="0" smtClean="0"/>
              <a:t>” 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3007852"/>
            <a:ext cx="10002646" cy="2524477"/>
          </a:xfrm>
        </p:spPr>
      </p:pic>
      <p:sp>
        <p:nvSpPr>
          <p:cNvPr id="5" name="文本框 4"/>
          <p:cNvSpPr txBox="1"/>
          <p:nvPr/>
        </p:nvSpPr>
        <p:spPr>
          <a:xfrm>
            <a:off x="4249180" y="1690688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iso</a:t>
            </a:r>
            <a:r>
              <a:rPr lang="en-US" altLang="zh-CN" sz="4000" dirty="0" smtClean="0"/>
              <a:t>-morphology</a:t>
            </a:r>
            <a:endParaRPr lang="zh-CN" altLang="en-US" sz="4000" dirty="0"/>
          </a:p>
        </p:txBody>
      </p:sp>
      <p:sp>
        <p:nvSpPr>
          <p:cNvPr id="6" name="云形 5"/>
          <p:cNvSpPr/>
          <p:nvPr/>
        </p:nvSpPr>
        <p:spPr>
          <a:xfrm>
            <a:off x="6960096" y="4060681"/>
            <a:ext cx="5040560" cy="239857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</a:rPr>
              <a:t>同构其实可在任何代数结构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系统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上讨论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9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群同态第一定理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844824"/>
            <a:ext cx="9664234" cy="1944216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159200"/>
            <a:ext cx="10296255" cy="18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76672"/>
            <a:ext cx="10081120" cy="6171874"/>
          </a:xfrm>
        </p:spPr>
      </p:pic>
      <p:cxnSp>
        <p:nvCxnSpPr>
          <p:cNvPr id="6" name="直接连接符 5"/>
          <p:cNvCxnSpPr/>
          <p:nvPr/>
        </p:nvCxnSpPr>
        <p:spPr>
          <a:xfrm>
            <a:off x="4007768" y="1340768"/>
            <a:ext cx="69127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99456" y="3068960"/>
            <a:ext cx="9721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188640"/>
            <a:ext cx="11017224" cy="2206056"/>
          </a:xfrm>
        </p:spPr>
      </p:pic>
      <p:sp>
        <p:nvSpPr>
          <p:cNvPr id="5" name="文本框 4"/>
          <p:cNvSpPr txBox="1"/>
          <p:nvPr/>
        </p:nvSpPr>
        <p:spPr>
          <a:xfrm>
            <a:off x="838200" y="3212974"/>
            <a:ext cx="3531689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HN </a:t>
            </a:r>
            <a:r>
              <a:rPr lang="zh-CN" altLang="en-US" sz="3600" dirty="0" smtClean="0"/>
              <a:t>是子群？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319686"/>
            <a:ext cx="5005736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H∩N </a:t>
            </a:r>
            <a:r>
              <a:rPr lang="zh-CN" altLang="en-US" sz="3600" dirty="0" smtClean="0"/>
              <a:t>是正规子群？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5426399"/>
            <a:ext cx="957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H</a:t>
            </a:r>
            <a:r>
              <a:rPr lang="en-US" altLang="zh-CN" sz="3600" dirty="0"/>
              <a:t>/</a:t>
            </a:r>
            <a:r>
              <a:rPr lang="en-US" altLang="zh-CN" sz="3600" dirty="0" smtClean="0"/>
              <a:t>H∩N 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HN/N</a:t>
            </a:r>
            <a:r>
              <a:rPr lang="zh-CN" altLang="en-US" sz="3600" dirty="0" smtClean="0"/>
              <a:t>到底是什么样子的群？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791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子群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832"/>
            <a:ext cx="10759725" cy="3168352"/>
          </a:xfrm>
        </p:spPr>
      </p:pic>
    </p:spTree>
    <p:extLst>
      <p:ext uri="{BB962C8B-B14F-4D97-AF65-F5344CB8AC3E}">
        <p14:creationId xmlns:p14="http://schemas.microsoft.com/office/powerpoint/2010/main" val="17072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正规子群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6" y="2420888"/>
            <a:ext cx="11842868" cy="1440160"/>
          </a:xfrm>
        </p:spPr>
      </p:pic>
    </p:spTree>
    <p:extLst>
      <p:ext uri="{BB962C8B-B14F-4D97-AF65-F5344CB8AC3E}">
        <p14:creationId xmlns:p14="http://schemas.microsoft.com/office/powerpoint/2010/main" val="23920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同构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48" y="1665144"/>
            <a:ext cx="9794304" cy="4660658"/>
          </a:xfrm>
        </p:spPr>
      </p:pic>
    </p:spTree>
    <p:extLst>
      <p:ext uri="{BB962C8B-B14F-4D97-AF65-F5344CB8AC3E}">
        <p14:creationId xmlns:p14="http://schemas.microsoft.com/office/powerpoint/2010/main" val="39498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Topics:</a:t>
            </a:r>
            <a:endParaRPr lang="zh-CN" altLang="en-US" dirty="0" smtClean="0"/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442376" cy="439261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证明群同构第二定理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证明</a:t>
            </a:r>
            <a:r>
              <a:rPr lang="en-US" altLang="zh-CN" sz="3600" dirty="0" smtClean="0"/>
              <a:t>P17</a:t>
            </a:r>
            <a:r>
              <a:rPr lang="zh-CN" altLang="en-US" sz="3600" dirty="0" smtClean="0"/>
              <a:t>页的猜想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：从这个定理中，你能解释我们为什么研究“同构”吗？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2062686"/>
            <a:ext cx="9993120" cy="3877216"/>
          </a:xfrm>
        </p:spPr>
      </p:pic>
    </p:spTree>
    <p:extLst>
      <p:ext uri="{BB962C8B-B14F-4D97-AF65-F5344CB8AC3E}">
        <p14:creationId xmlns:p14="http://schemas.microsoft.com/office/powerpoint/2010/main" val="2184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96400" y="3194764"/>
            <a:ext cx="1297360" cy="2088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观察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构造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证明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如何判断两个系统的同构？</a:t>
            </a:r>
            <a:endParaRPr lang="zh-CN" altLang="en-US" dirty="0"/>
          </a:p>
        </p:txBody>
      </p:sp>
      <p:pic>
        <p:nvPicPr>
          <p:cNvPr id="5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30" y="1772816"/>
            <a:ext cx="9421540" cy="56205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780928"/>
            <a:ext cx="8002117" cy="65731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627093"/>
            <a:ext cx="4363059" cy="51442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9" y="4330363"/>
            <a:ext cx="798306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3.1</a:t>
            </a:r>
            <a:r>
              <a:rPr lang="zh-CN" altLang="en-US" dirty="0" smtClean="0"/>
              <a:t>：这个定理给我们什么感觉？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3" y="2564904"/>
            <a:ext cx="11238893" cy="1012033"/>
          </a:xfrm>
        </p:spPr>
      </p:pic>
      <p:sp>
        <p:nvSpPr>
          <p:cNvPr id="5" name="文本框 4"/>
          <p:cNvSpPr txBox="1"/>
          <p:nvPr/>
        </p:nvSpPr>
        <p:spPr>
          <a:xfrm>
            <a:off x="3431704" y="44511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如何去证明这个定理？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469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几个有趣的同构结论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" y="1844824"/>
            <a:ext cx="11756694" cy="720080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725896"/>
            <a:ext cx="11305256" cy="92534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005064"/>
            <a:ext cx="1118790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Carley</a:t>
            </a:r>
            <a:r>
              <a:rPr lang="zh-CN" altLang="en-US" dirty="0" smtClean="0"/>
              <a:t>定理的证明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67920"/>
            <a:ext cx="10515600" cy="3907631"/>
          </a:xfrm>
        </p:spPr>
        <p:txBody>
          <a:bodyPr/>
          <a:lstStyle/>
          <a:p>
            <a:r>
              <a:rPr lang="zh-CN" altLang="en-US" dirty="0" smtClean="0"/>
              <a:t>从任意一个群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出发，构造一个置换群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由置换函数组成的群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G</a:t>
            </a:r>
            <a:r>
              <a:rPr lang="zh-CN" altLang="en-US" dirty="0" smtClean="0"/>
              <a:t>出发，构造置换函数</a:t>
            </a:r>
            <a:r>
              <a:rPr lang="zh-CN" altLang="en-US" dirty="0"/>
              <a:t>，置换函数的个数和群</a:t>
            </a:r>
            <a:r>
              <a:rPr lang="en-US" altLang="zh-CN" dirty="0"/>
              <a:t>G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构造群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到置换群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’的同构函数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证明这个函数的双射</a:t>
            </a:r>
            <a:endParaRPr lang="en-US" altLang="zh-CN" dirty="0" smtClean="0"/>
          </a:p>
          <a:p>
            <a:r>
              <a:rPr lang="zh-CN" altLang="en-US" dirty="0" smtClean="0"/>
              <a:t>证明这个函数是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</a:t>
            </a:r>
            <a:r>
              <a:rPr lang="zh-CN" altLang="en-US" dirty="0" smtClean="0"/>
              <a:t>’的同构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8" y="1484784"/>
            <a:ext cx="11187904" cy="108012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3861048"/>
            <a:ext cx="1728192" cy="51378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950989"/>
            <a:ext cx="2029108" cy="50489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775" y="4774158"/>
            <a:ext cx="1606625" cy="3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3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：为什么下面的结论不叫“定理”？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" y="1988840"/>
            <a:ext cx="10782970" cy="1008112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2" y="3429000"/>
            <a:ext cx="10543952" cy="1656184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861040" y="5229200"/>
            <a:ext cx="5400600" cy="1368152"/>
          </a:xfrm>
          <a:prstGeom prst="borderCallout1">
            <a:avLst>
              <a:gd name="adj1" fmla="val -1300"/>
              <a:gd name="adj2" fmla="val 25386"/>
              <a:gd name="adj3" fmla="val -103599"/>
              <a:gd name="adj4" fmla="val 651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：这个符号是什么意思？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6528048" y="5229200"/>
            <a:ext cx="5400600" cy="1368152"/>
          </a:xfrm>
          <a:prstGeom prst="borderCallout1">
            <a:avLst>
              <a:gd name="adj1" fmla="val -1300"/>
              <a:gd name="adj2" fmla="val 25386"/>
              <a:gd name="adj3" fmla="val -76865"/>
              <a:gd name="adj4" fmla="val 84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：这个操作从何而来？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不难理解的几个定理：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52" y="2122736"/>
            <a:ext cx="10863981" cy="1306264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42316"/>
            <a:ext cx="10864333" cy="8868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9885" y="5726685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/>
              <a:t>问题</a:t>
            </a:r>
            <a:r>
              <a:rPr lang="en-US" altLang="zh-CN" sz="4000" dirty="0" smtClean="0"/>
              <a:t>6</a:t>
            </a:r>
            <a:r>
              <a:rPr lang="zh-CN" altLang="en-US" sz="4000" dirty="0" smtClean="0"/>
              <a:t>：</a:t>
            </a:r>
            <a:r>
              <a:rPr lang="zh-CN" altLang="en-US" sz="4000" dirty="0"/>
              <a:t>如果诸</a:t>
            </a:r>
            <a:r>
              <a:rPr lang="en-US" altLang="zh-CN" sz="4000" dirty="0" err="1"/>
              <a:t>ri</a:t>
            </a:r>
            <a:r>
              <a:rPr lang="zh-CN" altLang="en-US" sz="4000" dirty="0"/>
              <a:t>互素，会有什么结论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89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5243</TotalTime>
  <Pages>0</Pages>
  <Words>861</Words>
  <Characters>0</Characters>
  <Application>Microsoft Office PowerPoint</Application>
  <DocSecurity>0</DocSecurity>
  <PresentationFormat>宽屏</PresentationFormat>
  <Lines>0</Lines>
  <Paragraphs>129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华文行楷</vt:lpstr>
      <vt:lpstr>楷体</vt:lpstr>
      <vt:lpstr>宋体</vt:lpstr>
      <vt:lpstr>Arial</vt:lpstr>
      <vt:lpstr>Calibri</vt:lpstr>
      <vt:lpstr>Calibri Light</vt:lpstr>
      <vt:lpstr>Office 主题</vt:lpstr>
      <vt:lpstr>计算机问题求解 – 论题3-18     - 群同态基本定理</vt:lpstr>
      <vt:lpstr>问题1：我们为什么定义这个函数是“同构” ？</vt:lpstr>
      <vt:lpstr>问题2：从这个定理中，你能解释我们为什么研究“同构”吗？</vt:lpstr>
      <vt:lpstr>PowerPoint 演示文稿</vt:lpstr>
      <vt:lpstr>问题3.1：这个定理给我们什么感觉？</vt:lpstr>
      <vt:lpstr>几个有趣的同构结论</vt:lpstr>
      <vt:lpstr>Carley定理的证明</vt:lpstr>
      <vt:lpstr>问题4：为什么下面的结论不叫“定理”？</vt:lpstr>
      <vt:lpstr>不难理解的几个定理：</vt:lpstr>
      <vt:lpstr>以下几个结论，余味袅袅</vt:lpstr>
      <vt:lpstr>问题7：为什么我们在正规子群概念下讨论商群？</vt:lpstr>
      <vt:lpstr>PowerPoint 演示文稿</vt:lpstr>
      <vt:lpstr>问题8：为什么有了同构概念，我们还需要研究同态？</vt:lpstr>
      <vt:lpstr>问题9：同态映射是否也保持了两个系统的结构“相似性”？</vt:lpstr>
      <vt:lpstr>正规子群的同态保持证明</vt:lpstr>
      <vt:lpstr>以下定理奠定了群基本同态定理的基础</vt:lpstr>
      <vt:lpstr>问题10：下图中的kernel和f-1(a’)之间有什么结论？</vt:lpstr>
      <vt:lpstr>问题11：下图中的G和商群会有什么关系？</vt:lpstr>
      <vt:lpstr>问题12：下图中的群G、f同态群H和K商群会有什么关系？</vt:lpstr>
      <vt:lpstr>群同态第一定理</vt:lpstr>
      <vt:lpstr>PowerPoint 演示文稿</vt:lpstr>
      <vt:lpstr>PowerPoint 演示文稿</vt:lpstr>
      <vt:lpstr>子群</vt:lpstr>
      <vt:lpstr>正规子群</vt:lpstr>
      <vt:lpstr>同构</vt:lpstr>
      <vt:lpstr>Open Topics: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137</cp:revision>
  <cp:lastPrinted>1601-01-01T00:00:00Z</cp:lastPrinted>
  <dcterms:created xsi:type="dcterms:W3CDTF">2010-10-07T02:50:25Z</dcterms:created>
  <dcterms:modified xsi:type="dcterms:W3CDTF">2017-03-13T08:02:00Z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