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300" r:id="rId10"/>
    <p:sldId id="283" r:id="rId11"/>
    <p:sldId id="285" r:id="rId12"/>
    <p:sldId id="286" r:id="rId13"/>
    <p:sldId id="287" r:id="rId14"/>
    <p:sldId id="298" r:id="rId15"/>
    <p:sldId id="288" r:id="rId16"/>
    <p:sldId id="289" r:id="rId17"/>
    <p:sldId id="302" r:id="rId18"/>
    <p:sldId id="301" r:id="rId19"/>
    <p:sldId id="293" r:id="rId20"/>
    <p:sldId id="291" r:id="rId21"/>
    <p:sldId id="292" r:id="rId22"/>
    <p:sldId id="294" r:id="rId23"/>
    <p:sldId id="303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59971" autoAdjust="0"/>
  </p:normalViewPr>
  <p:slideViewPr>
    <p:cSldViewPr>
      <p:cViewPr varScale="1">
        <p:scale>
          <a:sx n="54" d="100"/>
          <a:sy n="54" d="100"/>
        </p:scale>
        <p:origin x="173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6C40CE-5674-4252-82EF-FF9830DE0C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75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A%A8%E6%80%81%E8%A7%84%E5%88%9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面临一个问题，设计解决这个问题的算法本质上是一个创新活动，需要直觉、灵感，但是，算法设计并不是没有规律没有方法，多数问题的求解过程是“有迹可循”，可以有“方法指导”的。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344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我们必须为维护这种结构的特性付出代价。</a:t>
            </a:r>
            <a:endParaRPr lang="en-US" altLang="zh-CN" dirty="0" smtClean="0"/>
          </a:p>
          <a:p>
            <a:r>
              <a:rPr lang="zh-CN" altLang="en-US" dirty="0" smtClean="0"/>
              <a:t>只不过这种代价可以在“时间性能”要求不高时付出，换来关键时刻的高效率。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273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确保我们能够“看到”每一个元素！这非常关键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412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能够处理不断到达的数据的算法。算法看不到所有的数据：当前的决策不能认定其最优化！</a:t>
            </a:r>
            <a:endParaRPr lang="en-US" altLang="zh-CN" dirty="0" smtClean="0"/>
          </a:p>
          <a:p>
            <a:r>
              <a:rPr lang="zh-CN" altLang="en-US" dirty="0" smtClean="0"/>
              <a:t>就这个算法问题而言，我们比较“预测未来”的能力：</a:t>
            </a:r>
            <a:endParaRPr lang="en-US" altLang="zh-CN" dirty="0" smtClean="0"/>
          </a:p>
          <a:p>
            <a:r>
              <a:rPr lang="en-US" altLang="zh-CN" baseline="0" dirty="0" smtClean="0"/>
              <a:t>       </a:t>
            </a:r>
            <a:r>
              <a:rPr lang="zh-CN" altLang="en-US" dirty="0" smtClean="0"/>
              <a:t>“在线算法花的钱”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VS </a:t>
            </a:r>
            <a:r>
              <a:rPr lang="zh-CN" altLang="en-US" dirty="0" smtClean="0"/>
              <a:t>“离线算法花的钱”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，在线算法总是弱于离线算法；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，在线算法最多差两倍的钱；</a:t>
            </a:r>
            <a:endParaRPr lang="en-US" altLang="zh-CN" dirty="0" smtClean="0"/>
          </a:p>
          <a:p>
            <a:r>
              <a:rPr lang="zh-CN" altLang="en-US" dirty="0" smtClean="0"/>
              <a:t>无法改进，这已经是最好的策略了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40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7B669F-A217-4ED5-A746-56614C4C252A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装箱问题：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可行解结构是什么？</a:t>
            </a:r>
            <a:r>
              <a:rPr lang="en-US" altLang="zh-CN" dirty="0" smtClean="0"/>
              <a:t>{{si1,…,</a:t>
            </a:r>
            <a:r>
              <a:rPr lang="en-US" altLang="zh-CN" dirty="0" err="1" smtClean="0"/>
              <a:t>sij</a:t>
            </a:r>
            <a:r>
              <a:rPr lang="en-US" altLang="zh-CN" dirty="0" smtClean="0"/>
              <a:t>},{…}},</a:t>
            </a:r>
            <a:r>
              <a:rPr lang="zh-CN" altLang="en-US" dirty="0" smtClean="0"/>
              <a:t>解空间大小是多少？</a:t>
            </a:r>
            <a:r>
              <a:rPr lang="en-US" altLang="zh-CN" dirty="0" err="1" smtClean="0"/>
              <a:t>Upto</a:t>
            </a:r>
            <a:r>
              <a:rPr lang="en-US" altLang="zh-CN" dirty="0" smtClean="0"/>
              <a:t> permutation</a:t>
            </a:r>
            <a:r>
              <a:rPr lang="zh-CN" altLang="en-US" dirty="0" smtClean="0"/>
              <a:t>的函数的个数？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搜索方式是什么？</a:t>
            </a:r>
          </a:p>
        </p:txBody>
      </p:sp>
    </p:spTree>
    <p:extLst>
      <p:ext uri="{BB962C8B-B14F-4D97-AF65-F5344CB8AC3E}">
        <p14:creationId xmlns:p14="http://schemas.microsoft.com/office/powerpoint/2010/main" val="213569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669F73-598A-4AEE-8B70-8413CDD02A00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56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CD49F9-D32F-4FED-B8AD-9572E2744F0D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7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，解，构成的集合，称之为解空间；这个定义太绝对，缺少可利用价值；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，可能的解，构成的集合，称之为解空间；解空间（集合）内的某个值，可能不是一个具体问题的解，但任然是解空间的一个值。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，给定一个问题，如果该问题有解，这个解一定具有某种结构。凡是符合这个结构的值，在未知其是否是解之前，都是解空间中的“对象”。解空间中的对象，并非都是解，我们可以在这个解空间中“遍历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搜索”，验证观察中的对象是否是解。而搜索，也是有方法的。无结构的解空间组织方式（数据结构及数据的广义序），只能穷尽搜索，否则可以插入、折半、递归等等方法；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63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朴素的穷尽搜索需要耗时</a:t>
            </a:r>
            <a:r>
              <a:rPr lang="en-US" altLang="zh-CN" dirty="0" smtClean="0"/>
              <a:t>C(n,2).(</a:t>
            </a:r>
            <a:r>
              <a:rPr lang="zh-CN" altLang="en-US" dirty="0" smtClean="0"/>
              <a:t>假定计算两点距离消耗固定时间）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，仅考虑顶点间距离，无需考虑边上的点之间的距离；减少搜索空间；两重循环；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，考虑“对钟点”顶点间距离，尝试再次优化搜索空间；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，考虑到“边也可能是最长”，修订第二方案，比较平行边中出现的三角形三边长度。方案只有一重循环。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两种搜索策略，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平方级别和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线性级别的差异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274D5E-83B2-492B-8F5C-CE115B9C6FCE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79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不是搜原问题的解，是搜“更小”问题的解，或者“搜”小问题以及合并算法；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分治法的搜索观：将大的问题空间，分解为小的问题空间，以至于容易找到小问题的解，然后将解进行合并得到大问题空间的解。</a:t>
            </a:r>
            <a:endParaRPr lang="en-US" altLang="zh-CN" dirty="0" smtClean="0"/>
          </a:p>
          <a:p>
            <a:r>
              <a:rPr lang="zh-CN" altLang="en-US" dirty="0" smtClean="0"/>
              <a:t>分治法得到的小问题，大对数情况下和原问题是同类型的。和递归是天然关联的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7AD8C9-3BCE-4647-8719-06AC68EEE3C8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46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解空间是什么？所有的生成树；</a:t>
            </a:r>
            <a:endParaRPr lang="en-US" altLang="zh-CN" dirty="0" smtClean="0"/>
          </a:p>
          <a:p>
            <a:r>
              <a:rPr lang="zh-CN" altLang="en-US" dirty="0" smtClean="0"/>
              <a:t>每一步选择都是排除了不包含当前选择边的生成树。</a:t>
            </a:r>
            <a:endParaRPr lang="en-US" altLang="zh-CN" dirty="0" smtClean="0"/>
          </a:p>
          <a:p>
            <a:r>
              <a:rPr lang="zh-CN" altLang="en-US" dirty="0" smtClean="0"/>
              <a:t>贪心法的搜索观：每一步的搜索行为，都没有将正确的解排除掉。</a:t>
            </a:r>
            <a:endParaRPr lang="en-US" altLang="zh-CN" dirty="0" smtClean="0"/>
          </a:p>
          <a:p>
            <a:r>
              <a:rPr lang="zh-CN" altLang="en-US" dirty="0" smtClean="0"/>
              <a:t>全局最优解必定包含当前最优选择。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9C2597-5BC6-4F6A-A157-94223F3B213E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83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最短路的贪心搜索，不能保证没有将正确解排除掉。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0C6793-5965-456A-B172-8495D042C176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712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解空间：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的所有路径；</a:t>
            </a:r>
            <a:endParaRPr lang="en-US" altLang="zh-CN" dirty="0" smtClean="0"/>
          </a:p>
          <a:p>
            <a:r>
              <a:rPr lang="zh-CN" altLang="en-US" dirty="0" smtClean="0"/>
              <a:t>搜索策略：不是直接排除某些可能解，进而认定最终“留下”的解就是正确解；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640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贪心算法与</a:t>
            </a:r>
            <a:r>
              <a:rPr lang="zh-CN" altLang="en-US" dirty="0" smtClean="0">
                <a:hlinkClick r:id="rId3" tooltip="动态规划"/>
              </a:rPr>
              <a:t>动态规划</a:t>
            </a:r>
            <a:r>
              <a:rPr lang="zh-CN" altLang="en-US" dirty="0" smtClean="0"/>
              <a:t>的不同在于它对当前格局进行最优选择，然后前进，不能回退。</a:t>
            </a:r>
            <a:endParaRPr lang="en-US" altLang="zh-CN" dirty="0" smtClean="0"/>
          </a:p>
          <a:p>
            <a:r>
              <a:rPr lang="zh-CN" altLang="en-US" dirty="0" smtClean="0"/>
              <a:t>动态规划也会对当前格局进行最优判定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是判定，不是选择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，但是这种判断不能立刻得到结论（因此不能选择），因为这种判断依赖于一个未知的更小规模问题的解。基于递归思想，如果所有“未知”的小规模问题解均已获得，动态规划其实也是在做贪心选择：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当前格局</a:t>
            </a:r>
            <a:r>
              <a:rPr lang="en-US" altLang="zh-CN" dirty="0" smtClean="0"/>
              <a:t>+</a:t>
            </a:r>
            <a:r>
              <a:rPr lang="zh-CN" altLang="en-US" dirty="0" smtClean="0"/>
              <a:t>已知小问题解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的最优（大或者小）</a:t>
            </a:r>
            <a:endParaRPr lang="en-US" altLang="zh-CN" dirty="0" smtClean="0"/>
          </a:p>
          <a:p>
            <a:r>
              <a:rPr lang="en-US" altLang="zh-CN" dirty="0" smtClean="0"/>
              <a:t>Dynamic planning is based on a refinement of the rather coarse criterion of immediate greed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CB942-21DA-4AF5-8183-019525E5FF64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515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按照问题规模的某种序，求解小规模问题，将小规模问题的解存起来，供解稍大规模问题使用（不是合并解得到最终解）</a:t>
            </a:r>
            <a:endParaRPr lang="en-US" altLang="zh-CN" dirty="0" smtClean="0"/>
          </a:p>
          <a:p>
            <a:r>
              <a:rPr lang="zh-CN" altLang="en-US" dirty="0" smtClean="0"/>
              <a:t>空间，换时间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D67F52-57C2-45B3-BAB6-11FEA657A19B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878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0E53-7AAE-4476-B558-C0673140D9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814-05B3-4AD7-AFD9-056411435D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2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7179-A48D-4500-93EA-96B1CF575A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8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5140-EE27-45F0-8CF5-CAB8EE0C06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98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1A5E-FD41-4FE1-A032-DE464BCE479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746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D9D5-5573-46FB-AD1B-AACD06875C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33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14F17-0E8E-4040-9F5E-CA1B9E28B9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2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85207-4E19-42F6-92A4-DD0E4DAA7F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65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BB62-DF6F-4E04-932B-F013E0A2BD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02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685F6-6D47-43D3-ACFD-E5D55F49A2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0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9BBE-6EB7-4B58-B09D-0EFD173A3D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31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3D771C27-55A0-4E1C-B2D5-B409A0F309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2-6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算法方法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/>
              <a:t>9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908720"/>
            <a:ext cx="7200800" cy="549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5360" y="1130933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朴素</a:t>
            </a:r>
            <a:r>
              <a:rPr lang="zh-CN" altLang="en-US" sz="4000" dirty="0"/>
              <a:t>的搜索方法是什么</a:t>
            </a:r>
            <a:r>
              <a:rPr lang="zh-CN" altLang="en-US" sz="4000" dirty="0" smtClean="0"/>
              <a:t>？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51384" y="3654537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右图</a:t>
            </a:r>
            <a:r>
              <a:rPr lang="zh-CN" altLang="en-US" sz="4000" dirty="0"/>
              <a:t>中采取的搜索方法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Mergesort: Divide-and-Conquer</a:t>
            </a:r>
            <a:endParaRPr lang="zh-CN" altLang="en-US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08050"/>
            <a:ext cx="6049963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11424" y="2924175"/>
            <a:ext cx="8424862" cy="0"/>
          </a:xfrm>
          <a:prstGeom prst="line">
            <a:avLst/>
          </a:prstGeom>
          <a:ln w="317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392144" y="4852318"/>
            <a:ext cx="4312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问题：为什么分治法和递归是天然关联的？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19926" y="3068960"/>
            <a:ext cx="3935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问题：分治法的“搜索”是在搜什么？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59151" y="260649"/>
            <a:ext cx="7058025" cy="846137"/>
          </a:xfrm>
        </p:spPr>
        <p:txBody>
          <a:bodyPr/>
          <a:lstStyle/>
          <a:p>
            <a:r>
              <a:rPr lang="en-US" altLang="zh-CN" dirty="0" smtClean="0"/>
              <a:t>Greedy: Minimal Spanning Tree</a:t>
            </a:r>
            <a:endParaRPr lang="zh-CN" altLang="en-US" dirty="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28" y="2297150"/>
            <a:ext cx="1955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38" y="1052736"/>
            <a:ext cx="6621462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27153" y="1103210"/>
            <a:ext cx="6624736" cy="4030564"/>
          </a:xfrm>
          <a:prstGeom prst="roundRect">
            <a:avLst/>
          </a:prstGeom>
          <a:noFill/>
          <a:ln cmpd="tri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2670004" y="2517812"/>
            <a:ext cx="144463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8" y="2881349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1" y="2543211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78" y="362112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66" y="40338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28" y="3414749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78" y="31194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28" y="31956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91" y="381638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3748127" y="3212977"/>
            <a:ext cx="1106941" cy="392127"/>
          </a:xfrm>
          <a:prstGeom prst="stripedRightArrow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6200000" scaled="0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719" y="4780309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这个问题的解空间是什么？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贪心法是如何压缩解空间规模的？</a:t>
            </a:r>
            <a:endParaRPr lang="en-US" altLang="zh-CN" sz="2800" dirty="0" smtClean="0"/>
          </a:p>
          <a:p>
            <a:r>
              <a:rPr lang="zh-CN" altLang="en-US" sz="2800" dirty="0" smtClean="0"/>
              <a:t>你的直觉中，贪心法的正确性依据会是什么？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Greedy: Simple, but may Fail!</a:t>
            </a:r>
            <a:endParaRPr lang="zh-CN" altLang="en-US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52513"/>
            <a:ext cx="7848600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03512" y="4458341"/>
            <a:ext cx="9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你能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从“解空间”和“搜索”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的角度说明为什么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Greedy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可能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Fail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吗？</a:t>
            </a:r>
            <a:endParaRPr lang="en-US" altLang="zh-CN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4824536" cy="547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96000" y="1772816"/>
            <a:ext cx="583264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问题：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1</a:t>
            </a:r>
            <a:r>
              <a:rPr lang="zh-CN" altLang="en-US" sz="4800" b="1" dirty="0" smtClean="0"/>
              <a:t>，这个算法问题的解空间是什么？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2</a:t>
            </a:r>
            <a:r>
              <a:rPr lang="zh-CN" altLang="en-US" sz="4800" b="1" dirty="0" smtClean="0"/>
              <a:t>，这个问题的动态规划法是如何搜索最优解的？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5015880" y="534661"/>
            <a:ext cx="68407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 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Dynamic Programming</a:t>
            </a: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解最短通路问题为什么就不会出错了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L(A)=13!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" y="38079"/>
            <a:ext cx="4424142" cy="4471041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501770"/>
            <a:ext cx="9793088" cy="84067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157192"/>
            <a:ext cx="9793088" cy="805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440" y="587878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L(E) = 5;L(F) = 7; L(G) = 6;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79976" y="5907580"/>
            <a:ext cx="63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L(C) =min(8,9);L(D) = min(12,12,19); L(G) =min(12,6);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127448" y="1124744"/>
            <a:ext cx="101531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8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既然</a:t>
            </a:r>
            <a:r>
              <a:rPr lang="en-US" altLang="zh-CN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Dynamic Programming</a:t>
            </a: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本质上是 </a:t>
            </a:r>
            <a:r>
              <a:rPr lang="en-US" altLang="zh-CN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exhaustive, </a:t>
            </a: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为什么还能保证效率可以接受？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5680" y="4365104"/>
            <a:ext cx="5262979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用空间换时间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34023" y="434650"/>
            <a:ext cx="8640191" cy="919163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聪明”的数据组织，可以加速搜索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8" y="1353813"/>
            <a:ext cx="5102225" cy="447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2063552" y="5902502"/>
            <a:ext cx="4281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二分搜索树 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BST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1" name="Oval 115"/>
          <p:cNvSpPr>
            <a:spLocks noChangeArrowheads="1"/>
          </p:cNvSpPr>
          <p:nvPr/>
        </p:nvSpPr>
        <p:spPr bwMode="auto">
          <a:xfrm>
            <a:off x="7632924" y="335850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2" name="Oval 116"/>
          <p:cNvSpPr>
            <a:spLocks noChangeArrowheads="1"/>
          </p:cNvSpPr>
          <p:nvPr/>
        </p:nvSpPr>
        <p:spPr bwMode="auto">
          <a:xfrm>
            <a:off x="6972524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3" name="Text Box 117"/>
          <p:cNvSpPr txBox="1">
            <a:spLocks noChangeArrowheads="1"/>
          </p:cNvSpPr>
          <p:nvPr/>
        </p:nvSpPr>
        <p:spPr bwMode="auto">
          <a:xfrm>
            <a:off x="7620223" y="3371205"/>
            <a:ext cx="692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24</a:t>
            </a:r>
          </a:p>
        </p:txBody>
      </p:sp>
      <p:sp>
        <p:nvSpPr>
          <p:cNvPr id="14344" name="Text Box 118"/>
          <p:cNvSpPr txBox="1">
            <a:spLocks noChangeArrowheads="1"/>
          </p:cNvSpPr>
          <p:nvPr/>
        </p:nvSpPr>
        <p:spPr bwMode="auto">
          <a:xfrm>
            <a:off x="6991574" y="4123680"/>
            <a:ext cx="574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20</a:t>
            </a:r>
          </a:p>
        </p:txBody>
      </p:sp>
      <p:sp>
        <p:nvSpPr>
          <p:cNvPr id="14345" name="Oval 119"/>
          <p:cNvSpPr>
            <a:spLocks noChangeArrowheads="1"/>
          </p:cNvSpPr>
          <p:nvPr/>
        </p:nvSpPr>
        <p:spPr bwMode="auto">
          <a:xfrm>
            <a:off x="8912449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6" name="Text Box 120"/>
          <p:cNvSpPr txBox="1">
            <a:spLocks noChangeArrowheads="1"/>
          </p:cNvSpPr>
          <p:nvPr/>
        </p:nvSpPr>
        <p:spPr bwMode="auto">
          <a:xfrm>
            <a:off x="8140923" y="4911080"/>
            <a:ext cx="285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6</a:t>
            </a:r>
          </a:p>
        </p:txBody>
      </p:sp>
      <p:sp>
        <p:nvSpPr>
          <p:cNvPr id="14347" name="Oval 121"/>
          <p:cNvSpPr>
            <a:spLocks noChangeArrowheads="1"/>
          </p:cNvSpPr>
          <p:nvPr/>
        </p:nvSpPr>
        <p:spPr bwMode="auto">
          <a:xfrm>
            <a:off x="8528274" y="2685406"/>
            <a:ext cx="479425" cy="473075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8" name="Text Box 122"/>
          <p:cNvSpPr txBox="1">
            <a:spLocks noChangeArrowheads="1"/>
          </p:cNvSpPr>
          <p:nvPr/>
        </p:nvSpPr>
        <p:spPr bwMode="auto">
          <a:xfrm>
            <a:off x="8521924" y="2702867"/>
            <a:ext cx="593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6600"/>
                </a:solidFill>
              </a:rPr>
              <a:t>50</a:t>
            </a:r>
          </a:p>
        </p:txBody>
      </p:sp>
      <p:sp>
        <p:nvSpPr>
          <p:cNvPr id="14349" name="Oval 123"/>
          <p:cNvSpPr>
            <a:spLocks noChangeArrowheads="1"/>
          </p:cNvSpPr>
          <p:nvPr/>
        </p:nvSpPr>
        <p:spPr bwMode="auto">
          <a:xfrm>
            <a:off x="8296498" y="4101456"/>
            <a:ext cx="476250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0" name="Oval 124"/>
          <p:cNvSpPr>
            <a:spLocks noChangeArrowheads="1"/>
          </p:cNvSpPr>
          <p:nvPr/>
        </p:nvSpPr>
        <p:spPr bwMode="auto">
          <a:xfrm>
            <a:off x="80774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1" name="Oval 125"/>
          <p:cNvSpPr>
            <a:spLocks noChangeArrowheads="1"/>
          </p:cNvSpPr>
          <p:nvPr/>
        </p:nvSpPr>
        <p:spPr bwMode="auto">
          <a:xfrm>
            <a:off x="9407749" y="33521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2" name="Oval 126"/>
          <p:cNvSpPr>
            <a:spLocks noChangeArrowheads="1"/>
          </p:cNvSpPr>
          <p:nvPr/>
        </p:nvSpPr>
        <p:spPr bwMode="auto">
          <a:xfrm>
            <a:off x="9906224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3" name="Oval 127"/>
          <p:cNvSpPr>
            <a:spLocks noChangeArrowheads="1"/>
          </p:cNvSpPr>
          <p:nvPr/>
        </p:nvSpPr>
        <p:spPr bwMode="auto">
          <a:xfrm>
            <a:off x="73408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4" name="Oval 128"/>
          <p:cNvSpPr>
            <a:spLocks noChangeArrowheads="1"/>
          </p:cNvSpPr>
          <p:nvPr/>
        </p:nvSpPr>
        <p:spPr bwMode="auto">
          <a:xfrm>
            <a:off x="66042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5" name="Text Box 129"/>
          <p:cNvSpPr txBox="1">
            <a:spLocks noChangeArrowheads="1"/>
          </p:cNvSpPr>
          <p:nvPr/>
        </p:nvSpPr>
        <p:spPr bwMode="auto">
          <a:xfrm>
            <a:off x="7442423" y="4904730"/>
            <a:ext cx="47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5</a:t>
            </a:r>
          </a:p>
        </p:txBody>
      </p:sp>
      <p:sp>
        <p:nvSpPr>
          <p:cNvPr id="14356" name="Text Box 130"/>
          <p:cNvSpPr txBox="1">
            <a:spLocks noChangeArrowheads="1"/>
          </p:cNvSpPr>
          <p:nvPr/>
        </p:nvSpPr>
        <p:spPr bwMode="auto">
          <a:xfrm>
            <a:off x="6613749" y="4919017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12</a:t>
            </a:r>
          </a:p>
        </p:txBody>
      </p:sp>
      <p:sp>
        <p:nvSpPr>
          <p:cNvPr id="14357" name="Text Box 131"/>
          <p:cNvSpPr txBox="1">
            <a:spLocks noChangeArrowheads="1"/>
          </p:cNvSpPr>
          <p:nvPr/>
        </p:nvSpPr>
        <p:spPr bwMode="auto">
          <a:xfrm>
            <a:off x="9957023" y="4128442"/>
            <a:ext cx="533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</a:t>
            </a:r>
          </a:p>
        </p:txBody>
      </p:sp>
      <p:sp>
        <p:nvSpPr>
          <p:cNvPr id="14358" name="Text Box 132"/>
          <p:cNvSpPr txBox="1">
            <a:spLocks noChangeArrowheads="1"/>
          </p:cNvSpPr>
          <p:nvPr/>
        </p:nvSpPr>
        <p:spPr bwMode="auto">
          <a:xfrm>
            <a:off x="8925149" y="4131618"/>
            <a:ext cx="5873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18</a:t>
            </a:r>
          </a:p>
        </p:txBody>
      </p:sp>
      <p:sp>
        <p:nvSpPr>
          <p:cNvPr id="14359" name="Text Box 133"/>
          <p:cNvSpPr txBox="1">
            <a:spLocks noChangeArrowheads="1"/>
          </p:cNvSpPr>
          <p:nvPr/>
        </p:nvSpPr>
        <p:spPr bwMode="auto">
          <a:xfrm>
            <a:off x="8328248" y="4149080"/>
            <a:ext cx="647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21</a:t>
            </a:r>
          </a:p>
        </p:txBody>
      </p:sp>
      <p:sp>
        <p:nvSpPr>
          <p:cNvPr id="14360" name="Text Box 134"/>
          <p:cNvSpPr txBox="1">
            <a:spLocks noChangeArrowheads="1"/>
          </p:cNvSpPr>
          <p:nvPr/>
        </p:nvSpPr>
        <p:spPr bwMode="auto">
          <a:xfrm>
            <a:off x="9414099" y="338073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30</a:t>
            </a:r>
          </a:p>
        </p:txBody>
      </p:sp>
      <p:sp>
        <p:nvSpPr>
          <p:cNvPr id="14361" name="Line 135"/>
          <p:cNvSpPr>
            <a:spLocks noChangeShapeType="1"/>
          </p:cNvSpPr>
          <p:nvPr/>
        </p:nvSpPr>
        <p:spPr bwMode="auto">
          <a:xfrm flipH="1">
            <a:off x="8045674" y="3041006"/>
            <a:ext cx="517525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Line 136"/>
          <p:cNvSpPr>
            <a:spLocks noChangeShapeType="1"/>
          </p:cNvSpPr>
          <p:nvPr/>
        </p:nvSpPr>
        <p:spPr bwMode="auto">
          <a:xfrm>
            <a:off x="8991823" y="3023542"/>
            <a:ext cx="5016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3" name="Line 137"/>
          <p:cNvSpPr>
            <a:spLocks noChangeShapeType="1"/>
          </p:cNvSpPr>
          <p:nvPr/>
        </p:nvSpPr>
        <p:spPr bwMode="auto">
          <a:xfrm flipH="1">
            <a:off x="7334473" y="3796655"/>
            <a:ext cx="3683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4" name="Line 138"/>
          <p:cNvSpPr>
            <a:spLocks noChangeShapeType="1"/>
          </p:cNvSpPr>
          <p:nvPr/>
        </p:nvSpPr>
        <p:spPr bwMode="auto">
          <a:xfrm>
            <a:off x="8064723" y="3726806"/>
            <a:ext cx="36830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5" name="Line 139"/>
          <p:cNvSpPr>
            <a:spLocks noChangeShapeType="1"/>
          </p:cNvSpPr>
          <p:nvPr/>
        </p:nvSpPr>
        <p:spPr bwMode="auto">
          <a:xfrm flipH="1">
            <a:off x="9261699" y="3764906"/>
            <a:ext cx="2127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6" name="Line 140"/>
          <p:cNvSpPr>
            <a:spLocks noChangeShapeType="1"/>
          </p:cNvSpPr>
          <p:nvPr/>
        </p:nvSpPr>
        <p:spPr bwMode="auto">
          <a:xfrm>
            <a:off x="9782398" y="3785543"/>
            <a:ext cx="22860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7" name="Line 141"/>
          <p:cNvSpPr>
            <a:spLocks noChangeShapeType="1"/>
          </p:cNvSpPr>
          <p:nvPr/>
        </p:nvSpPr>
        <p:spPr bwMode="auto">
          <a:xfrm flipH="1">
            <a:off x="6931249" y="4552306"/>
            <a:ext cx="200025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Line 142"/>
          <p:cNvSpPr>
            <a:spLocks noChangeShapeType="1"/>
          </p:cNvSpPr>
          <p:nvPr/>
        </p:nvSpPr>
        <p:spPr bwMode="auto">
          <a:xfrm>
            <a:off x="7334473" y="4547542"/>
            <a:ext cx="1905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9" name="Line 143"/>
          <p:cNvSpPr>
            <a:spLocks noChangeShapeType="1"/>
          </p:cNvSpPr>
          <p:nvPr/>
        </p:nvSpPr>
        <p:spPr bwMode="auto">
          <a:xfrm flipH="1">
            <a:off x="8334598" y="4552306"/>
            <a:ext cx="13335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TextBox 35"/>
          <p:cNvSpPr txBox="1">
            <a:spLocks noChangeArrowheads="1"/>
          </p:cNvSpPr>
          <p:nvPr/>
        </p:nvSpPr>
        <p:spPr bwMode="auto">
          <a:xfrm>
            <a:off x="6715269" y="1276820"/>
            <a:ext cx="4853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 </a:t>
            </a:r>
            <a:r>
              <a:rPr lang="en-US" altLang="zh-CN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优先队列的一种实现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14248" y="5647680"/>
            <a:ext cx="5655379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这么聪明的数据结构，难道是从“天上”掉下来的？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3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9416" y="415924"/>
            <a:ext cx="8229600" cy="941388"/>
          </a:xfrm>
        </p:spPr>
        <p:txBody>
          <a:bodyPr/>
          <a:lstStyle/>
          <a:p>
            <a:r>
              <a:rPr lang="zh-CN" altLang="en-US" dirty="0" smtClean="0"/>
              <a:t>搜索结构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052513"/>
            <a:ext cx="4333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2782889" y="5445126"/>
            <a:ext cx="237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深度优先 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DFS</a:t>
            </a:r>
            <a:endParaRPr lang="zh-CN" altLang="en-US" sz="24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2492375"/>
            <a:ext cx="42957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6716713" y="2786063"/>
            <a:ext cx="3090862" cy="2754312"/>
          </a:xfrm>
          <a:custGeom>
            <a:avLst/>
            <a:gdLst>
              <a:gd name="connsiteX0" fmla="*/ 1436914 w 3091543"/>
              <a:gd name="connsiteY0" fmla="*/ 0 h 2754086"/>
              <a:gd name="connsiteX1" fmla="*/ 1382485 w 3091543"/>
              <a:gd name="connsiteY1" fmla="*/ 21771 h 2754086"/>
              <a:gd name="connsiteX2" fmla="*/ 1284514 w 3091543"/>
              <a:gd name="connsiteY2" fmla="*/ 43543 h 2754086"/>
              <a:gd name="connsiteX3" fmla="*/ 1219200 w 3091543"/>
              <a:gd name="connsiteY3" fmla="*/ 65314 h 2754086"/>
              <a:gd name="connsiteX4" fmla="*/ 1186543 w 3091543"/>
              <a:gd name="connsiteY4" fmla="*/ 76200 h 2754086"/>
              <a:gd name="connsiteX5" fmla="*/ 1164771 w 3091543"/>
              <a:gd name="connsiteY5" fmla="*/ 97971 h 2754086"/>
              <a:gd name="connsiteX6" fmla="*/ 1099457 w 3091543"/>
              <a:gd name="connsiteY6" fmla="*/ 119743 h 2754086"/>
              <a:gd name="connsiteX7" fmla="*/ 1077685 w 3091543"/>
              <a:gd name="connsiteY7" fmla="*/ 141514 h 2754086"/>
              <a:gd name="connsiteX8" fmla="*/ 1045028 w 3091543"/>
              <a:gd name="connsiteY8" fmla="*/ 152400 h 2754086"/>
              <a:gd name="connsiteX9" fmla="*/ 979714 w 3091543"/>
              <a:gd name="connsiteY9" fmla="*/ 217714 h 2754086"/>
              <a:gd name="connsiteX10" fmla="*/ 957943 w 3091543"/>
              <a:gd name="connsiteY10" fmla="*/ 239486 h 2754086"/>
              <a:gd name="connsiteX11" fmla="*/ 936171 w 3091543"/>
              <a:gd name="connsiteY11" fmla="*/ 261257 h 2754086"/>
              <a:gd name="connsiteX12" fmla="*/ 925285 w 3091543"/>
              <a:gd name="connsiteY12" fmla="*/ 293914 h 2754086"/>
              <a:gd name="connsiteX13" fmla="*/ 903514 w 3091543"/>
              <a:gd name="connsiteY13" fmla="*/ 315686 h 2754086"/>
              <a:gd name="connsiteX14" fmla="*/ 881743 w 3091543"/>
              <a:gd name="connsiteY14" fmla="*/ 348343 h 2754086"/>
              <a:gd name="connsiteX15" fmla="*/ 870857 w 3091543"/>
              <a:gd name="connsiteY15" fmla="*/ 413657 h 2754086"/>
              <a:gd name="connsiteX16" fmla="*/ 859971 w 3091543"/>
              <a:gd name="connsiteY16" fmla="*/ 446314 h 2754086"/>
              <a:gd name="connsiteX17" fmla="*/ 870857 w 3091543"/>
              <a:gd name="connsiteY17" fmla="*/ 533400 h 2754086"/>
              <a:gd name="connsiteX18" fmla="*/ 881743 w 3091543"/>
              <a:gd name="connsiteY18" fmla="*/ 566057 h 2754086"/>
              <a:gd name="connsiteX19" fmla="*/ 947057 w 3091543"/>
              <a:gd name="connsiteY19" fmla="*/ 587828 h 2754086"/>
              <a:gd name="connsiteX20" fmla="*/ 1045028 w 3091543"/>
              <a:gd name="connsiteY20" fmla="*/ 609600 h 2754086"/>
              <a:gd name="connsiteX21" fmla="*/ 1393371 w 3091543"/>
              <a:gd name="connsiteY21" fmla="*/ 598714 h 2754086"/>
              <a:gd name="connsiteX22" fmla="*/ 1513114 w 3091543"/>
              <a:gd name="connsiteY22" fmla="*/ 576943 h 2754086"/>
              <a:gd name="connsiteX23" fmla="*/ 1654628 w 3091543"/>
              <a:gd name="connsiteY23" fmla="*/ 566057 h 2754086"/>
              <a:gd name="connsiteX24" fmla="*/ 1752600 w 3091543"/>
              <a:gd name="connsiteY24" fmla="*/ 544286 h 2754086"/>
              <a:gd name="connsiteX25" fmla="*/ 1828800 w 3091543"/>
              <a:gd name="connsiteY25" fmla="*/ 522514 h 2754086"/>
              <a:gd name="connsiteX26" fmla="*/ 1926771 w 3091543"/>
              <a:gd name="connsiteY26" fmla="*/ 511628 h 2754086"/>
              <a:gd name="connsiteX27" fmla="*/ 2296885 w 3091543"/>
              <a:gd name="connsiteY27" fmla="*/ 522514 h 2754086"/>
              <a:gd name="connsiteX28" fmla="*/ 2569028 w 3091543"/>
              <a:gd name="connsiteY28" fmla="*/ 544286 h 2754086"/>
              <a:gd name="connsiteX29" fmla="*/ 2634343 w 3091543"/>
              <a:gd name="connsiteY29" fmla="*/ 566057 h 2754086"/>
              <a:gd name="connsiteX30" fmla="*/ 2667000 w 3091543"/>
              <a:gd name="connsiteY30" fmla="*/ 576943 h 2754086"/>
              <a:gd name="connsiteX31" fmla="*/ 2699657 w 3091543"/>
              <a:gd name="connsiteY31" fmla="*/ 598714 h 2754086"/>
              <a:gd name="connsiteX32" fmla="*/ 2612571 w 3091543"/>
              <a:gd name="connsiteY32" fmla="*/ 642257 h 2754086"/>
              <a:gd name="connsiteX33" fmla="*/ 2579914 w 3091543"/>
              <a:gd name="connsiteY33" fmla="*/ 664028 h 2754086"/>
              <a:gd name="connsiteX34" fmla="*/ 2536371 w 3091543"/>
              <a:gd name="connsiteY34" fmla="*/ 674914 h 2754086"/>
              <a:gd name="connsiteX35" fmla="*/ 2362200 w 3091543"/>
              <a:gd name="connsiteY35" fmla="*/ 685800 h 2754086"/>
              <a:gd name="connsiteX36" fmla="*/ 2046514 w 3091543"/>
              <a:gd name="connsiteY36" fmla="*/ 707571 h 2754086"/>
              <a:gd name="connsiteX37" fmla="*/ 2013857 w 3091543"/>
              <a:gd name="connsiteY37" fmla="*/ 718457 h 2754086"/>
              <a:gd name="connsiteX38" fmla="*/ 1872343 w 3091543"/>
              <a:gd name="connsiteY38" fmla="*/ 762000 h 2754086"/>
              <a:gd name="connsiteX39" fmla="*/ 1752600 w 3091543"/>
              <a:gd name="connsiteY39" fmla="*/ 794657 h 2754086"/>
              <a:gd name="connsiteX40" fmla="*/ 1676400 w 3091543"/>
              <a:gd name="connsiteY40" fmla="*/ 816428 h 2754086"/>
              <a:gd name="connsiteX41" fmla="*/ 1654628 w 3091543"/>
              <a:gd name="connsiteY41" fmla="*/ 838200 h 2754086"/>
              <a:gd name="connsiteX42" fmla="*/ 1578428 w 3091543"/>
              <a:gd name="connsiteY42" fmla="*/ 859971 h 2754086"/>
              <a:gd name="connsiteX43" fmla="*/ 1545771 w 3091543"/>
              <a:gd name="connsiteY43" fmla="*/ 870857 h 2754086"/>
              <a:gd name="connsiteX44" fmla="*/ 1491343 w 3091543"/>
              <a:gd name="connsiteY44" fmla="*/ 881743 h 2754086"/>
              <a:gd name="connsiteX45" fmla="*/ 1447800 w 3091543"/>
              <a:gd name="connsiteY45" fmla="*/ 892628 h 2754086"/>
              <a:gd name="connsiteX46" fmla="*/ 1349828 w 3091543"/>
              <a:gd name="connsiteY46" fmla="*/ 925286 h 2754086"/>
              <a:gd name="connsiteX47" fmla="*/ 1284514 w 3091543"/>
              <a:gd name="connsiteY47" fmla="*/ 947057 h 2754086"/>
              <a:gd name="connsiteX48" fmla="*/ 1251857 w 3091543"/>
              <a:gd name="connsiteY48" fmla="*/ 957943 h 2754086"/>
              <a:gd name="connsiteX49" fmla="*/ 1208314 w 3091543"/>
              <a:gd name="connsiteY49" fmla="*/ 968828 h 2754086"/>
              <a:gd name="connsiteX50" fmla="*/ 1153885 w 3091543"/>
              <a:gd name="connsiteY50" fmla="*/ 979714 h 2754086"/>
              <a:gd name="connsiteX51" fmla="*/ 1121228 w 3091543"/>
              <a:gd name="connsiteY51" fmla="*/ 990600 h 2754086"/>
              <a:gd name="connsiteX52" fmla="*/ 1045028 w 3091543"/>
              <a:gd name="connsiteY52" fmla="*/ 1001486 h 2754086"/>
              <a:gd name="connsiteX53" fmla="*/ 914400 w 3091543"/>
              <a:gd name="connsiteY53" fmla="*/ 1034143 h 2754086"/>
              <a:gd name="connsiteX54" fmla="*/ 870857 w 3091543"/>
              <a:gd name="connsiteY54" fmla="*/ 1045028 h 2754086"/>
              <a:gd name="connsiteX55" fmla="*/ 783771 w 3091543"/>
              <a:gd name="connsiteY55" fmla="*/ 1055914 h 2754086"/>
              <a:gd name="connsiteX56" fmla="*/ 718457 w 3091543"/>
              <a:gd name="connsiteY56" fmla="*/ 1066800 h 2754086"/>
              <a:gd name="connsiteX57" fmla="*/ 587828 w 3091543"/>
              <a:gd name="connsiteY57" fmla="*/ 1077686 h 2754086"/>
              <a:gd name="connsiteX58" fmla="*/ 544285 w 3091543"/>
              <a:gd name="connsiteY58" fmla="*/ 1088571 h 2754086"/>
              <a:gd name="connsiteX59" fmla="*/ 413657 w 3091543"/>
              <a:gd name="connsiteY59" fmla="*/ 1110343 h 2754086"/>
              <a:gd name="connsiteX60" fmla="*/ 381000 w 3091543"/>
              <a:gd name="connsiteY60" fmla="*/ 1121228 h 2754086"/>
              <a:gd name="connsiteX61" fmla="*/ 359228 w 3091543"/>
              <a:gd name="connsiteY61" fmla="*/ 1143000 h 2754086"/>
              <a:gd name="connsiteX62" fmla="*/ 359228 w 3091543"/>
              <a:gd name="connsiteY62" fmla="*/ 1262743 h 2754086"/>
              <a:gd name="connsiteX63" fmla="*/ 391885 w 3091543"/>
              <a:gd name="connsiteY63" fmla="*/ 1284514 h 2754086"/>
              <a:gd name="connsiteX64" fmla="*/ 446314 w 3091543"/>
              <a:gd name="connsiteY64" fmla="*/ 1295400 h 2754086"/>
              <a:gd name="connsiteX65" fmla="*/ 478971 w 3091543"/>
              <a:gd name="connsiteY65" fmla="*/ 1306286 h 2754086"/>
              <a:gd name="connsiteX66" fmla="*/ 1763485 w 3091543"/>
              <a:gd name="connsiteY66" fmla="*/ 1273628 h 2754086"/>
              <a:gd name="connsiteX67" fmla="*/ 2100943 w 3091543"/>
              <a:gd name="connsiteY67" fmla="*/ 1251857 h 2754086"/>
              <a:gd name="connsiteX68" fmla="*/ 2394857 w 3091543"/>
              <a:gd name="connsiteY68" fmla="*/ 1262743 h 2754086"/>
              <a:gd name="connsiteX69" fmla="*/ 2645228 w 3091543"/>
              <a:gd name="connsiteY69" fmla="*/ 1295400 h 2754086"/>
              <a:gd name="connsiteX70" fmla="*/ 2775857 w 3091543"/>
              <a:gd name="connsiteY70" fmla="*/ 1317171 h 2754086"/>
              <a:gd name="connsiteX71" fmla="*/ 3091543 w 3091543"/>
              <a:gd name="connsiteY71" fmla="*/ 1328057 h 2754086"/>
              <a:gd name="connsiteX72" fmla="*/ 3026228 w 3091543"/>
              <a:gd name="connsiteY72" fmla="*/ 1371600 h 2754086"/>
              <a:gd name="connsiteX73" fmla="*/ 2993571 w 3091543"/>
              <a:gd name="connsiteY73" fmla="*/ 1393371 h 2754086"/>
              <a:gd name="connsiteX74" fmla="*/ 2917371 w 3091543"/>
              <a:gd name="connsiteY74" fmla="*/ 1458686 h 2754086"/>
              <a:gd name="connsiteX75" fmla="*/ 2852057 w 3091543"/>
              <a:gd name="connsiteY75" fmla="*/ 1480457 h 2754086"/>
              <a:gd name="connsiteX76" fmla="*/ 2819400 w 3091543"/>
              <a:gd name="connsiteY76" fmla="*/ 1502228 h 2754086"/>
              <a:gd name="connsiteX77" fmla="*/ 2710543 w 3091543"/>
              <a:gd name="connsiteY77" fmla="*/ 1534886 h 2754086"/>
              <a:gd name="connsiteX78" fmla="*/ 2623457 w 3091543"/>
              <a:gd name="connsiteY78" fmla="*/ 1556657 h 2754086"/>
              <a:gd name="connsiteX79" fmla="*/ 2579914 w 3091543"/>
              <a:gd name="connsiteY79" fmla="*/ 1567543 h 2754086"/>
              <a:gd name="connsiteX80" fmla="*/ 2057400 w 3091543"/>
              <a:gd name="connsiteY80" fmla="*/ 1578428 h 2754086"/>
              <a:gd name="connsiteX81" fmla="*/ 1883228 w 3091543"/>
              <a:gd name="connsiteY81" fmla="*/ 1589314 h 2754086"/>
              <a:gd name="connsiteX82" fmla="*/ 1774371 w 3091543"/>
              <a:gd name="connsiteY82" fmla="*/ 1611086 h 2754086"/>
              <a:gd name="connsiteX83" fmla="*/ 1741714 w 3091543"/>
              <a:gd name="connsiteY83" fmla="*/ 1621971 h 2754086"/>
              <a:gd name="connsiteX84" fmla="*/ 1665514 w 3091543"/>
              <a:gd name="connsiteY84" fmla="*/ 1632857 h 2754086"/>
              <a:gd name="connsiteX85" fmla="*/ 1469571 w 3091543"/>
              <a:gd name="connsiteY85" fmla="*/ 1643743 h 2754086"/>
              <a:gd name="connsiteX86" fmla="*/ 1273628 w 3091543"/>
              <a:gd name="connsiteY86" fmla="*/ 1665514 h 2754086"/>
              <a:gd name="connsiteX87" fmla="*/ 1132114 w 3091543"/>
              <a:gd name="connsiteY87" fmla="*/ 1676400 h 2754086"/>
              <a:gd name="connsiteX88" fmla="*/ 1034143 w 3091543"/>
              <a:gd name="connsiteY88" fmla="*/ 1687286 h 2754086"/>
              <a:gd name="connsiteX89" fmla="*/ 849085 w 3091543"/>
              <a:gd name="connsiteY89" fmla="*/ 1709057 h 2754086"/>
              <a:gd name="connsiteX90" fmla="*/ 718457 w 3091543"/>
              <a:gd name="connsiteY90" fmla="*/ 1730828 h 2754086"/>
              <a:gd name="connsiteX91" fmla="*/ 674914 w 3091543"/>
              <a:gd name="connsiteY91" fmla="*/ 1741714 h 2754086"/>
              <a:gd name="connsiteX92" fmla="*/ 620485 w 3091543"/>
              <a:gd name="connsiteY92" fmla="*/ 1752600 h 2754086"/>
              <a:gd name="connsiteX93" fmla="*/ 533400 w 3091543"/>
              <a:gd name="connsiteY93" fmla="*/ 1763486 h 2754086"/>
              <a:gd name="connsiteX94" fmla="*/ 446314 w 3091543"/>
              <a:gd name="connsiteY94" fmla="*/ 1785257 h 2754086"/>
              <a:gd name="connsiteX95" fmla="*/ 402771 w 3091543"/>
              <a:gd name="connsiteY95" fmla="*/ 1796143 h 2754086"/>
              <a:gd name="connsiteX96" fmla="*/ 293914 w 3091543"/>
              <a:gd name="connsiteY96" fmla="*/ 1817914 h 2754086"/>
              <a:gd name="connsiteX97" fmla="*/ 261257 w 3091543"/>
              <a:gd name="connsiteY97" fmla="*/ 1828800 h 2754086"/>
              <a:gd name="connsiteX98" fmla="*/ 141514 w 3091543"/>
              <a:gd name="connsiteY98" fmla="*/ 1850571 h 2754086"/>
              <a:gd name="connsiteX99" fmla="*/ 76200 w 3091543"/>
              <a:gd name="connsiteY99" fmla="*/ 1883228 h 2754086"/>
              <a:gd name="connsiteX100" fmla="*/ 43543 w 3091543"/>
              <a:gd name="connsiteY100" fmla="*/ 1894114 h 2754086"/>
              <a:gd name="connsiteX101" fmla="*/ 21771 w 3091543"/>
              <a:gd name="connsiteY101" fmla="*/ 1915886 h 2754086"/>
              <a:gd name="connsiteX102" fmla="*/ 0 w 3091543"/>
              <a:gd name="connsiteY102" fmla="*/ 2002971 h 2754086"/>
              <a:gd name="connsiteX103" fmla="*/ 10885 w 3091543"/>
              <a:gd name="connsiteY103" fmla="*/ 2035628 h 2754086"/>
              <a:gd name="connsiteX104" fmla="*/ 54428 w 3091543"/>
              <a:gd name="connsiteY104" fmla="*/ 2046514 h 2754086"/>
              <a:gd name="connsiteX105" fmla="*/ 185057 w 3091543"/>
              <a:gd name="connsiteY105" fmla="*/ 2068286 h 2754086"/>
              <a:gd name="connsiteX106" fmla="*/ 402771 w 3091543"/>
              <a:gd name="connsiteY106" fmla="*/ 2090057 h 2754086"/>
              <a:gd name="connsiteX107" fmla="*/ 468085 w 3091543"/>
              <a:gd name="connsiteY107" fmla="*/ 2100943 h 2754086"/>
              <a:gd name="connsiteX108" fmla="*/ 511628 w 3091543"/>
              <a:gd name="connsiteY108" fmla="*/ 2111828 h 2754086"/>
              <a:gd name="connsiteX109" fmla="*/ 751114 w 3091543"/>
              <a:gd name="connsiteY109" fmla="*/ 2122714 h 2754086"/>
              <a:gd name="connsiteX110" fmla="*/ 1132114 w 3091543"/>
              <a:gd name="connsiteY110" fmla="*/ 2111828 h 2754086"/>
              <a:gd name="connsiteX111" fmla="*/ 1219200 w 3091543"/>
              <a:gd name="connsiteY111" fmla="*/ 2100943 h 2754086"/>
              <a:gd name="connsiteX112" fmla="*/ 1360714 w 3091543"/>
              <a:gd name="connsiteY112" fmla="*/ 2090057 h 2754086"/>
              <a:gd name="connsiteX113" fmla="*/ 1426028 w 3091543"/>
              <a:gd name="connsiteY113" fmla="*/ 2079171 h 2754086"/>
              <a:gd name="connsiteX114" fmla="*/ 2046514 w 3091543"/>
              <a:gd name="connsiteY114" fmla="*/ 2057400 h 2754086"/>
              <a:gd name="connsiteX115" fmla="*/ 2122714 w 3091543"/>
              <a:gd name="connsiteY115" fmla="*/ 2046514 h 2754086"/>
              <a:gd name="connsiteX116" fmla="*/ 2775857 w 3091543"/>
              <a:gd name="connsiteY116" fmla="*/ 2046514 h 2754086"/>
              <a:gd name="connsiteX117" fmla="*/ 2754085 w 3091543"/>
              <a:gd name="connsiteY117" fmla="*/ 2166257 h 2754086"/>
              <a:gd name="connsiteX118" fmla="*/ 2688771 w 3091543"/>
              <a:gd name="connsiteY118" fmla="*/ 2242457 h 2754086"/>
              <a:gd name="connsiteX119" fmla="*/ 2623457 w 3091543"/>
              <a:gd name="connsiteY119" fmla="*/ 2286000 h 2754086"/>
              <a:gd name="connsiteX120" fmla="*/ 2514600 w 3091543"/>
              <a:gd name="connsiteY120" fmla="*/ 2318657 h 2754086"/>
              <a:gd name="connsiteX121" fmla="*/ 2427514 w 3091543"/>
              <a:gd name="connsiteY121" fmla="*/ 2329543 h 2754086"/>
              <a:gd name="connsiteX122" fmla="*/ 2362200 w 3091543"/>
              <a:gd name="connsiteY122" fmla="*/ 2340428 h 2754086"/>
              <a:gd name="connsiteX123" fmla="*/ 2079171 w 3091543"/>
              <a:gd name="connsiteY123" fmla="*/ 2351314 h 2754086"/>
              <a:gd name="connsiteX124" fmla="*/ 1687285 w 3091543"/>
              <a:gd name="connsiteY124" fmla="*/ 2362200 h 2754086"/>
              <a:gd name="connsiteX125" fmla="*/ 1567543 w 3091543"/>
              <a:gd name="connsiteY125" fmla="*/ 2383971 h 2754086"/>
              <a:gd name="connsiteX126" fmla="*/ 1066800 w 3091543"/>
              <a:gd name="connsiteY126" fmla="*/ 2394857 h 2754086"/>
              <a:gd name="connsiteX127" fmla="*/ 881743 w 3091543"/>
              <a:gd name="connsiteY127" fmla="*/ 2405743 h 2754086"/>
              <a:gd name="connsiteX128" fmla="*/ 849085 w 3091543"/>
              <a:gd name="connsiteY128" fmla="*/ 2416628 h 2754086"/>
              <a:gd name="connsiteX129" fmla="*/ 805543 w 3091543"/>
              <a:gd name="connsiteY129" fmla="*/ 2427514 h 2754086"/>
              <a:gd name="connsiteX130" fmla="*/ 740228 w 3091543"/>
              <a:gd name="connsiteY130" fmla="*/ 2449286 h 2754086"/>
              <a:gd name="connsiteX131" fmla="*/ 707571 w 3091543"/>
              <a:gd name="connsiteY131" fmla="*/ 2460171 h 2754086"/>
              <a:gd name="connsiteX132" fmla="*/ 664028 w 3091543"/>
              <a:gd name="connsiteY132" fmla="*/ 2503714 h 2754086"/>
              <a:gd name="connsiteX133" fmla="*/ 642257 w 3091543"/>
              <a:gd name="connsiteY133" fmla="*/ 2525486 h 2754086"/>
              <a:gd name="connsiteX134" fmla="*/ 576943 w 3091543"/>
              <a:gd name="connsiteY134" fmla="*/ 2569028 h 2754086"/>
              <a:gd name="connsiteX135" fmla="*/ 544285 w 3091543"/>
              <a:gd name="connsiteY135" fmla="*/ 2590800 h 2754086"/>
              <a:gd name="connsiteX136" fmla="*/ 511628 w 3091543"/>
              <a:gd name="connsiteY136" fmla="*/ 2623457 h 2754086"/>
              <a:gd name="connsiteX137" fmla="*/ 522514 w 3091543"/>
              <a:gd name="connsiteY137" fmla="*/ 2732314 h 2754086"/>
              <a:gd name="connsiteX138" fmla="*/ 500743 w 3091543"/>
              <a:gd name="connsiteY138" fmla="*/ 2754086 h 275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091543" h="2754086">
                <a:moveTo>
                  <a:pt x="1436914" y="0"/>
                </a:moveTo>
                <a:cubicBezTo>
                  <a:pt x="1418771" y="7257"/>
                  <a:pt x="1401023" y="15592"/>
                  <a:pt x="1382485" y="21771"/>
                </a:cubicBezTo>
                <a:cubicBezTo>
                  <a:pt x="1338490" y="36436"/>
                  <a:pt x="1331975" y="30599"/>
                  <a:pt x="1284514" y="43543"/>
                </a:cubicBezTo>
                <a:cubicBezTo>
                  <a:pt x="1262374" y="49581"/>
                  <a:pt x="1240971" y="58057"/>
                  <a:pt x="1219200" y="65314"/>
                </a:cubicBezTo>
                <a:lnTo>
                  <a:pt x="1186543" y="76200"/>
                </a:lnTo>
                <a:cubicBezTo>
                  <a:pt x="1179286" y="83457"/>
                  <a:pt x="1173951" y="93381"/>
                  <a:pt x="1164771" y="97971"/>
                </a:cubicBezTo>
                <a:cubicBezTo>
                  <a:pt x="1144245" y="108234"/>
                  <a:pt x="1099457" y="119743"/>
                  <a:pt x="1099457" y="119743"/>
                </a:cubicBezTo>
                <a:cubicBezTo>
                  <a:pt x="1092200" y="127000"/>
                  <a:pt x="1086486" y="136234"/>
                  <a:pt x="1077685" y="141514"/>
                </a:cubicBezTo>
                <a:cubicBezTo>
                  <a:pt x="1067846" y="147418"/>
                  <a:pt x="1054085" y="145355"/>
                  <a:pt x="1045028" y="152400"/>
                </a:cubicBezTo>
                <a:cubicBezTo>
                  <a:pt x="1020724" y="171303"/>
                  <a:pt x="1001485" y="195943"/>
                  <a:pt x="979714" y="217714"/>
                </a:cubicBezTo>
                <a:lnTo>
                  <a:pt x="957943" y="239486"/>
                </a:lnTo>
                <a:lnTo>
                  <a:pt x="936171" y="261257"/>
                </a:lnTo>
                <a:cubicBezTo>
                  <a:pt x="932542" y="272143"/>
                  <a:pt x="931189" y="284075"/>
                  <a:pt x="925285" y="293914"/>
                </a:cubicBezTo>
                <a:cubicBezTo>
                  <a:pt x="920005" y="302715"/>
                  <a:pt x="909925" y="307672"/>
                  <a:pt x="903514" y="315686"/>
                </a:cubicBezTo>
                <a:cubicBezTo>
                  <a:pt x="895341" y="325902"/>
                  <a:pt x="889000" y="337457"/>
                  <a:pt x="881743" y="348343"/>
                </a:cubicBezTo>
                <a:cubicBezTo>
                  <a:pt x="878114" y="370114"/>
                  <a:pt x="875645" y="392111"/>
                  <a:pt x="870857" y="413657"/>
                </a:cubicBezTo>
                <a:cubicBezTo>
                  <a:pt x="868368" y="424858"/>
                  <a:pt x="859971" y="434839"/>
                  <a:pt x="859971" y="446314"/>
                </a:cubicBezTo>
                <a:cubicBezTo>
                  <a:pt x="859971" y="475569"/>
                  <a:pt x="865624" y="504617"/>
                  <a:pt x="870857" y="533400"/>
                </a:cubicBezTo>
                <a:cubicBezTo>
                  <a:pt x="872910" y="544689"/>
                  <a:pt x="872406" y="559388"/>
                  <a:pt x="881743" y="566057"/>
                </a:cubicBezTo>
                <a:cubicBezTo>
                  <a:pt x="900417" y="579396"/>
                  <a:pt x="924554" y="583327"/>
                  <a:pt x="947057" y="587828"/>
                </a:cubicBezTo>
                <a:cubicBezTo>
                  <a:pt x="1016155" y="601648"/>
                  <a:pt x="983535" y="594227"/>
                  <a:pt x="1045028" y="609600"/>
                </a:cubicBezTo>
                <a:cubicBezTo>
                  <a:pt x="1161142" y="605971"/>
                  <a:pt x="1277352" y="604664"/>
                  <a:pt x="1393371" y="598714"/>
                </a:cubicBezTo>
                <a:cubicBezTo>
                  <a:pt x="1592838" y="588485"/>
                  <a:pt x="1381439" y="592434"/>
                  <a:pt x="1513114" y="576943"/>
                </a:cubicBezTo>
                <a:cubicBezTo>
                  <a:pt x="1560101" y="571415"/>
                  <a:pt x="1607457" y="569686"/>
                  <a:pt x="1654628" y="566057"/>
                </a:cubicBezTo>
                <a:cubicBezTo>
                  <a:pt x="1692027" y="558577"/>
                  <a:pt x="1716740" y="554531"/>
                  <a:pt x="1752600" y="544286"/>
                </a:cubicBezTo>
                <a:cubicBezTo>
                  <a:pt x="1785796" y="534802"/>
                  <a:pt x="1791928" y="528187"/>
                  <a:pt x="1828800" y="522514"/>
                </a:cubicBezTo>
                <a:cubicBezTo>
                  <a:pt x="1861276" y="517518"/>
                  <a:pt x="1894114" y="515257"/>
                  <a:pt x="1926771" y="511628"/>
                </a:cubicBezTo>
                <a:lnTo>
                  <a:pt x="2296885" y="522514"/>
                </a:lnTo>
                <a:cubicBezTo>
                  <a:pt x="2367801" y="525141"/>
                  <a:pt x="2485433" y="521488"/>
                  <a:pt x="2569028" y="544286"/>
                </a:cubicBezTo>
                <a:cubicBezTo>
                  <a:pt x="2591169" y="550324"/>
                  <a:pt x="2612571" y="558800"/>
                  <a:pt x="2634343" y="566057"/>
                </a:cubicBezTo>
                <a:cubicBezTo>
                  <a:pt x="2645229" y="569686"/>
                  <a:pt x="2657453" y="570578"/>
                  <a:pt x="2667000" y="576943"/>
                </a:cubicBezTo>
                <a:lnTo>
                  <a:pt x="2699657" y="598714"/>
                </a:lnTo>
                <a:cubicBezTo>
                  <a:pt x="2628094" y="670277"/>
                  <a:pt x="2762669" y="542193"/>
                  <a:pt x="2612571" y="642257"/>
                </a:cubicBezTo>
                <a:cubicBezTo>
                  <a:pt x="2601685" y="649514"/>
                  <a:pt x="2591939" y="658874"/>
                  <a:pt x="2579914" y="664028"/>
                </a:cubicBezTo>
                <a:cubicBezTo>
                  <a:pt x="2566163" y="669921"/>
                  <a:pt x="2551258" y="673425"/>
                  <a:pt x="2536371" y="674914"/>
                </a:cubicBezTo>
                <a:cubicBezTo>
                  <a:pt x="2478489" y="680702"/>
                  <a:pt x="2420257" y="682171"/>
                  <a:pt x="2362200" y="685800"/>
                </a:cubicBezTo>
                <a:cubicBezTo>
                  <a:pt x="2160111" y="714671"/>
                  <a:pt x="2457330" y="674706"/>
                  <a:pt x="2046514" y="707571"/>
                </a:cubicBezTo>
                <a:cubicBezTo>
                  <a:pt x="2035076" y="708486"/>
                  <a:pt x="2024927" y="715438"/>
                  <a:pt x="2013857" y="718457"/>
                </a:cubicBezTo>
                <a:cubicBezTo>
                  <a:pt x="1853470" y="762199"/>
                  <a:pt x="1990042" y="717862"/>
                  <a:pt x="1872343" y="762000"/>
                </a:cubicBezTo>
                <a:cubicBezTo>
                  <a:pt x="1797011" y="790250"/>
                  <a:pt x="1888073" y="749498"/>
                  <a:pt x="1752600" y="794657"/>
                </a:cubicBezTo>
                <a:cubicBezTo>
                  <a:pt x="1705750" y="810274"/>
                  <a:pt x="1731075" y="802760"/>
                  <a:pt x="1676400" y="816428"/>
                </a:cubicBezTo>
                <a:cubicBezTo>
                  <a:pt x="1669143" y="823685"/>
                  <a:pt x="1663429" y="832919"/>
                  <a:pt x="1654628" y="838200"/>
                </a:cubicBezTo>
                <a:cubicBezTo>
                  <a:pt x="1642761" y="845320"/>
                  <a:pt x="1587490" y="857382"/>
                  <a:pt x="1578428" y="859971"/>
                </a:cubicBezTo>
                <a:cubicBezTo>
                  <a:pt x="1567395" y="863123"/>
                  <a:pt x="1556903" y="868074"/>
                  <a:pt x="1545771" y="870857"/>
                </a:cubicBezTo>
                <a:cubicBezTo>
                  <a:pt x="1527821" y="875345"/>
                  <a:pt x="1509404" y="877729"/>
                  <a:pt x="1491343" y="881743"/>
                </a:cubicBezTo>
                <a:cubicBezTo>
                  <a:pt x="1476738" y="884988"/>
                  <a:pt x="1462314" y="889000"/>
                  <a:pt x="1447800" y="892628"/>
                </a:cubicBezTo>
                <a:cubicBezTo>
                  <a:pt x="1367969" y="932545"/>
                  <a:pt x="1442676" y="899964"/>
                  <a:pt x="1349828" y="925286"/>
                </a:cubicBezTo>
                <a:cubicBezTo>
                  <a:pt x="1327688" y="931324"/>
                  <a:pt x="1306285" y="939800"/>
                  <a:pt x="1284514" y="947057"/>
                </a:cubicBezTo>
                <a:cubicBezTo>
                  <a:pt x="1273628" y="950686"/>
                  <a:pt x="1262989" y="955160"/>
                  <a:pt x="1251857" y="957943"/>
                </a:cubicBezTo>
                <a:cubicBezTo>
                  <a:pt x="1237343" y="961571"/>
                  <a:pt x="1222919" y="965583"/>
                  <a:pt x="1208314" y="968828"/>
                </a:cubicBezTo>
                <a:cubicBezTo>
                  <a:pt x="1190252" y="972842"/>
                  <a:pt x="1171835" y="975226"/>
                  <a:pt x="1153885" y="979714"/>
                </a:cubicBezTo>
                <a:cubicBezTo>
                  <a:pt x="1142753" y="982497"/>
                  <a:pt x="1132480" y="988350"/>
                  <a:pt x="1121228" y="990600"/>
                </a:cubicBezTo>
                <a:cubicBezTo>
                  <a:pt x="1096068" y="995632"/>
                  <a:pt x="1070188" y="996454"/>
                  <a:pt x="1045028" y="1001486"/>
                </a:cubicBezTo>
                <a:cubicBezTo>
                  <a:pt x="1045000" y="1001492"/>
                  <a:pt x="936185" y="1028697"/>
                  <a:pt x="914400" y="1034143"/>
                </a:cubicBezTo>
                <a:cubicBezTo>
                  <a:pt x="899886" y="1037771"/>
                  <a:pt x="885702" y="1043172"/>
                  <a:pt x="870857" y="1045028"/>
                </a:cubicBezTo>
                <a:lnTo>
                  <a:pt x="783771" y="1055914"/>
                </a:lnTo>
                <a:cubicBezTo>
                  <a:pt x="761921" y="1059035"/>
                  <a:pt x="740394" y="1064363"/>
                  <a:pt x="718457" y="1066800"/>
                </a:cubicBezTo>
                <a:cubicBezTo>
                  <a:pt x="675030" y="1071625"/>
                  <a:pt x="631371" y="1074057"/>
                  <a:pt x="587828" y="1077686"/>
                </a:cubicBezTo>
                <a:cubicBezTo>
                  <a:pt x="573314" y="1081314"/>
                  <a:pt x="559005" y="1085895"/>
                  <a:pt x="544285" y="1088571"/>
                </a:cubicBezTo>
                <a:cubicBezTo>
                  <a:pt x="476691" y="1100861"/>
                  <a:pt x="473831" y="1095300"/>
                  <a:pt x="413657" y="1110343"/>
                </a:cubicBezTo>
                <a:cubicBezTo>
                  <a:pt x="402525" y="1113126"/>
                  <a:pt x="391886" y="1117600"/>
                  <a:pt x="381000" y="1121228"/>
                </a:cubicBezTo>
                <a:cubicBezTo>
                  <a:pt x="373743" y="1128485"/>
                  <a:pt x="364508" y="1134199"/>
                  <a:pt x="359228" y="1143000"/>
                </a:cubicBezTo>
                <a:cubicBezTo>
                  <a:pt x="339021" y="1176678"/>
                  <a:pt x="347101" y="1232426"/>
                  <a:pt x="359228" y="1262743"/>
                </a:cubicBezTo>
                <a:cubicBezTo>
                  <a:pt x="364087" y="1274890"/>
                  <a:pt x="379635" y="1279920"/>
                  <a:pt x="391885" y="1284514"/>
                </a:cubicBezTo>
                <a:cubicBezTo>
                  <a:pt x="409209" y="1291011"/>
                  <a:pt x="428364" y="1290912"/>
                  <a:pt x="446314" y="1295400"/>
                </a:cubicBezTo>
                <a:cubicBezTo>
                  <a:pt x="457446" y="1298183"/>
                  <a:pt x="468085" y="1302657"/>
                  <a:pt x="478971" y="1306286"/>
                </a:cubicBezTo>
                <a:cubicBezTo>
                  <a:pt x="1378800" y="1278598"/>
                  <a:pt x="950616" y="1288966"/>
                  <a:pt x="1763485" y="1273628"/>
                </a:cubicBezTo>
                <a:cubicBezTo>
                  <a:pt x="1895069" y="1259009"/>
                  <a:pt x="1940043" y="1251857"/>
                  <a:pt x="2100943" y="1251857"/>
                </a:cubicBezTo>
                <a:cubicBezTo>
                  <a:pt x="2198982" y="1251857"/>
                  <a:pt x="2296886" y="1259114"/>
                  <a:pt x="2394857" y="1262743"/>
                </a:cubicBezTo>
                <a:cubicBezTo>
                  <a:pt x="2419746" y="1265854"/>
                  <a:pt x="2587737" y="1285818"/>
                  <a:pt x="2645228" y="1295400"/>
                </a:cubicBezTo>
                <a:cubicBezTo>
                  <a:pt x="2695147" y="1303720"/>
                  <a:pt x="2722484" y="1314206"/>
                  <a:pt x="2775857" y="1317171"/>
                </a:cubicBezTo>
                <a:cubicBezTo>
                  <a:pt x="2880986" y="1323011"/>
                  <a:pt x="2986314" y="1324428"/>
                  <a:pt x="3091543" y="1328057"/>
                </a:cubicBezTo>
                <a:cubicBezTo>
                  <a:pt x="3034150" y="1347188"/>
                  <a:pt x="3080590" y="1326299"/>
                  <a:pt x="3026228" y="1371600"/>
                </a:cubicBezTo>
                <a:cubicBezTo>
                  <a:pt x="3016177" y="1379975"/>
                  <a:pt x="3003504" y="1384857"/>
                  <a:pt x="2993571" y="1393371"/>
                </a:cubicBezTo>
                <a:cubicBezTo>
                  <a:pt x="2964522" y="1418270"/>
                  <a:pt x="2951972" y="1443308"/>
                  <a:pt x="2917371" y="1458686"/>
                </a:cubicBezTo>
                <a:cubicBezTo>
                  <a:pt x="2896400" y="1468007"/>
                  <a:pt x="2871152" y="1467727"/>
                  <a:pt x="2852057" y="1480457"/>
                </a:cubicBezTo>
                <a:cubicBezTo>
                  <a:pt x="2841171" y="1487714"/>
                  <a:pt x="2831355" y="1496915"/>
                  <a:pt x="2819400" y="1502228"/>
                </a:cubicBezTo>
                <a:cubicBezTo>
                  <a:pt x="2772842" y="1522920"/>
                  <a:pt x="2754869" y="1522222"/>
                  <a:pt x="2710543" y="1534886"/>
                </a:cubicBezTo>
                <a:cubicBezTo>
                  <a:pt x="2608427" y="1564061"/>
                  <a:pt x="2772829" y="1523462"/>
                  <a:pt x="2623457" y="1556657"/>
                </a:cubicBezTo>
                <a:cubicBezTo>
                  <a:pt x="2608852" y="1559903"/>
                  <a:pt x="2594864" y="1566968"/>
                  <a:pt x="2579914" y="1567543"/>
                </a:cubicBezTo>
                <a:cubicBezTo>
                  <a:pt x="2405834" y="1574238"/>
                  <a:pt x="2231571" y="1574800"/>
                  <a:pt x="2057400" y="1578428"/>
                </a:cubicBezTo>
                <a:cubicBezTo>
                  <a:pt x="1999343" y="1582057"/>
                  <a:pt x="1941015" y="1582646"/>
                  <a:pt x="1883228" y="1589314"/>
                </a:cubicBezTo>
                <a:cubicBezTo>
                  <a:pt x="1846468" y="1593556"/>
                  <a:pt x="1809477" y="1599385"/>
                  <a:pt x="1774371" y="1611086"/>
                </a:cubicBezTo>
                <a:cubicBezTo>
                  <a:pt x="1763485" y="1614714"/>
                  <a:pt x="1752966" y="1619721"/>
                  <a:pt x="1741714" y="1621971"/>
                </a:cubicBezTo>
                <a:cubicBezTo>
                  <a:pt x="1716554" y="1627003"/>
                  <a:pt x="1691090" y="1630811"/>
                  <a:pt x="1665514" y="1632857"/>
                </a:cubicBezTo>
                <a:cubicBezTo>
                  <a:pt x="1600307" y="1638074"/>
                  <a:pt x="1534820" y="1639082"/>
                  <a:pt x="1469571" y="1643743"/>
                </a:cubicBezTo>
                <a:cubicBezTo>
                  <a:pt x="1305061" y="1655493"/>
                  <a:pt x="1418193" y="1651746"/>
                  <a:pt x="1273628" y="1665514"/>
                </a:cubicBezTo>
                <a:cubicBezTo>
                  <a:pt x="1226530" y="1670000"/>
                  <a:pt x="1179230" y="1672117"/>
                  <a:pt x="1132114" y="1676400"/>
                </a:cubicBezTo>
                <a:cubicBezTo>
                  <a:pt x="1099391" y="1679375"/>
                  <a:pt x="1066820" y="1683846"/>
                  <a:pt x="1034143" y="1687286"/>
                </a:cubicBezTo>
                <a:cubicBezTo>
                  <a:pt x="880925" y="1703414"/>
                  <a:pt x="974634" y="1691121"/>
                  <a:pt x="849085" y="1709057"/>
                </a:cubicBezTo>
                <a:cubicBezTo>
                  <a:pt x="776162" y="1733365"/>
                  <a:pt x="853875" y="1709995"/>
                  <a:pt x="718457" y="1730828"/>
                </a:cubicBezTo>
                <a:cubicBezTo>
                  <a:pt x="703670" y="1733103"/>
                  <a:pt x="689519" y="1738468"/>
                  <a:pt x="674914" y="1741714"/>
                </a:cubicBezTo>
                <a:cubicBezTo>
                  <a:pt x="656852" y="1745728"/>
                  <a:pt x="638772" y="1749787"/>
                  <a:pt x="620485" y="1752600"/>
                </a:cubicBezTo>
                <a:cubicBezTo>
                  <a:pt x="591571" y="1757048"/>
                  <a:pt x="562428" y="1759857"/>
                  <a:pt x="533400" y="1763486"/>
                </a:cubicBezTo>
                <a:cubicBezTo>
                  <a:pt x="475041" y="1782938"/>
                  <a:pt x="525134" y="1767741"/>
                  <a:pt x="446314" y="1785257"/>
                </a:cubicBezTo>
                <a:cubicBezTo>
                  <a:pt x="431709" y="1788503"/>
                  <a:pt x="417400" y="1793008"/>
                  <a:pt x="402771" y="1796143"/>
                </a:cubicBezTo>
                <a:cubicBezTo>
                  <a:pt x="366588" y="1803896"/>
                  <a:pt x="329019" y="1806212"/>
                  <a:pt x="293914" y="1817914"/>
                </a:cubicBezTo>
                <a:cubicBezTo>
                  <a:pt x="283028" y="1821543"/>
                  <a:pt x="272509" y="1826550"/>
                  <a:pt x="261257" y="1828800"/>
                </a:cubicBezTo>
                <a:cubicBezTo>
                  <a:pt x="158487" y="1849355"/>
                  <a:pt x="216806" y="1829060"/>
                  <a:pt x="141514" y="1850571"/>
                </a:cubicBezTo>
                <a:cubicBezTo>
                  <a:pt x="77676" y="1868810"/>
                  <a:pt x="139805" y="1851426"/>
                  <a:pt x="76200" y="1883228"/>
                </a:cubicBezTo>
                <a:cubicBezTo>
                  <a:pt x="65937" y="1888360"/>
                  <a:pt x="54429" y="1890485"/>
                  <a:pt x="43543" y="1894114"/>
                </a:cubicBezTo>
                <a:cubicBezTo>
                  <a:pt x="36286" y="1901371"/>
                  <a:pt x="27052" y="1907085"/>
                  <a:pt x="21771" y="1915886"/>
                </a:cubicBezTo>
                <a:cubicBezTo>
                  <a:pt x="11728" y="1932624"/>
                  <a:pt x="2342" y="1991261"/>
                  <a:pt x="0" y="2002971"/>
                </a:cubicBezTo>
                <a:cubicBezTo>
                  <a:pt x="3628" y="2013857"/>
                  <a:pt x="1925" y="2028460"/>
                  <a:pt x="10885" y="2035628"/>
                </a:cubicBezTo>
                <a:cubicBezTo>
                  <a:pt x="22568" y="2044974"/>
                  <a:pt x="40043" y="2042404"/>
                  <a:pt x="54428" y="2046514"/>
                </a:cubicBezTo>
                <a:cubicBezTo>
                  <a:pt x="135665" y="2069725"/>
                  <a:pt x="25830" y="2050594"/>
                  <a:pt x="185057" y="2068286"/>
                </a:cubicBezTo>
                <a:cubicBezTo>
                  <a:pt x="280503" y="2100099"/>
                  <a:pt x="183818" y="2071017"/>
                  <a:pt x="402771" y="2090057"/>
                </a:cubicBezTo>
                <a:cubicBezTo>
                  <a:pt x="424760" y="2091969"/>
                  <a:pt x="446442" y="2096614"/>
                  <a:pt x="468085" y="2100943"/>
                </a:cubicBezTo>
                <a:cubicBezTo>
                  <a:pt x="482755" y="2103877"/>
                  <a:pt x="496711" y="2110681"/>
                  <a:pt x="511628" y="2111828"/>
                </a:cubicBezTo>
                <a:cubicBezTo>
                  <a:pt x="591304" y="2117957"/>
                  <a:pt x="671285" y="2119085"/>
                  <a:pt x="751114" y="2122714"/>
                </a:cubicBezTo>
                <a:lnTo>
                  <a:pt x="1132114" y="2111828"/>
                </a:lnTo>
                <a:cubicBezTo>
                  <a:pt x="1161337" y="2110469"/>
                  <a:pt x="1190077" y="2103717"/>
                  <a:pt x="1219200" y="2100943"/>
                </a:cubicBezTo>
                <a:cubicBezTo>
                  <a:pt x="1266298" y="2096458"/>
                  <a:pt x="1313543" y="2093686"/>
                  <a:pt x="1360714" y="2090057"/>
                </a:cubicBezTo>
                <a:cubicBezTo>
                  <a:pt x="1382485" y="2086428"/>
                  <a:pt x="1404091" y="2081608"/>
                  <a:pt x="1426028" y="2079171"/>
                </a:cubicBezTo>
                <a:cubicBezTo>
                  <a:pt x="1627720" y="2056761"/>
                  <a:pt x="1855741" y="2061640"/>
                  <a:pt x="2046514" y="2057400"/>
                </a:cubicBezTo>
                <a:cubicBezTo>
                  <a:pt x="2071914" y="2053771"/>
                  <a:pt x="2097126" y="2048409"/>
                  <a:pt x="2122714" y="2046514"/>
                </a:cubicBezTo>
                <a:cubicBezTo>
                  <a:pt x="2397297" y="2026174"/>
                  <a:pt x="2443900" y="2038215"/>
                  <a:pt x="2775857" y="2046514"/>
                </a:cubicBezTo>
                <a:cubicBezTo>
                  <a:pt x="2772104" y="2076537"/>
                  <a:pt x="2770866" y="2132694"/>
                  <a:pt x="2754085" y="2166257"/>
                </a:cubicBezTo>
                <a:cubicBezTo>
                  <a:pt x="2741774" y="2190880"/>
                  <a:pt x="2708859" y="2229065"/>
                  <a:pt x="2688771" y="2242457"/>
                </a:cubicBezTo>
                <a:cubicBezTo>
                  <a:pt x="2667000" y="2256971"/>
                  <a:pt x="2648280" y="2277726"/>
                  <a:pt x="2623457" y="2286000"/>
                </a:cubicBezTo>
                <a:cubicBezTo>
                  <a:pt x="2594424" y="2295677"/>
                  <a:pt x="2547501" y="2313173"/>
                  <a:pt x="2514600" y="2318657"/>
                </a:cubicBezTo>
                <a:cubicBezTo>
                  <a:pt x="2485743" y="2323467"/>
                  <a:pt x="2456475" y="2325406"/>
                  <a:pt x="2427514" y="2329543"/>
                </a:cubicBezTo>
                <a:cubicBezTo>
                  <a:pt x="2405664" y="2332664"/>
                  <a:pt x="2384229" y="2339051"/>
                  <a:pt x="2362200" y="2340428"/>
                </a:cubicBezTo>
                <a:cubicBezTo>
                  <a:pt x="2267971" y="2346317"/>
                  <a:pt x="2173535" y="2348270"/>
                  <a:pt x="2079171" y="2351314"/>
                </a:cubicBezTo>
                <a:lnTo>
                  <a:pt x="1687285" y="2362200"/>
                </a:lnTo>
                <a:cubicBezTo>
                  <a:pt x="1666802" y="2366297"/>
                  <a:pt x="1584795" y="2383307"/>
                  <a:pt x="1567543" y="2383971"/>
                </a:cubicBezTo>
                <a:cubicBezTo>
                  <a:pt x="1400713" y="2390387"/>
                  <a:pt x="1233714" y="2391228"/>
                  <a:pt x="1066800" y="2394857"/>
                </a:cubicBezTo>
                <a:cubicBezTo>
                  <a:pt x="1005114" y="2398486"/>
                  <a:pt x="943229" y="2399595"/>
                  <a:pt x="881743" y="2405743"/>
                </a:cubicBezTo>
                <a:cubicBezTo>
                  <a:pt x="870325" y="2406885"/>
                  <a:pt x="860118" y="2413476"/>
                  <a:pt x="849085" y="2416628"/>
                </a:cubicBezTo>
                <a:cubicBezTo>
                  <a:pt x="834700" y="2420738"/>
                  <a:pt x="819873" y="2423215"/>
                  <a:pt x="805543" y="2427514"/>
                </a:cubicBezTo>
                <a:cubicBezTo>
                  <a:pt x="783562" y="2434109"/>
                  <a:pt x="762000" y="2442029"/>
                  <a:pt x="740228" y="2449286"/>
                </a:cubicBezTo>
                <a:lnTo>
                  <a:pt x="707571" y="2460171"/>
                </a:lnTo>
                <a:lnTo>
                  <a:pt x="664028" y="2503714"/>
                </a:lnTo>
                <a:cubicBezTo>
                  <a:pt x="656771" y="2510971"/>
                  <a:pt x="650797" y="2519793"/>
                  <a:pt x="642257" y="2525486"/>
                </a:cubicBezTo>
                <a:lnTo>
                  <a:pt x="576943" y="2569028"/>
                </a:lnTo>
                <a:cubicBezTo>
                  <a:pt x="566057" y="2576285"/>
                  <a:pt x="553536" y="2581549"/>
                  <a:pt x="544285" y="2590800"/>
                </a:cubicBezTo>
                <a:lnTo>
                  <a:pt x="511628" y="2623457"/>
                </a:lnTo>
                <a:cubicBezTo>
                  <a:pt x="515257" y="2659743"/>
                  <a:pt x="525542" y="2695973"/>
                  <a:pt x="522514" y="2732314"/>
                </a:cubicBezTo>
                <a:cubicBezTo>
                  <a:pt x="521662" y="2742542"/>
                  <a:pt x="500743" y="2754086"/>
                  <a:pt x="500743" y="2754086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7454900" y="1126330"/>
            <a:ext cx="3249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广度优先 </a:t>
            </a:r>
            <a:r>
              <a:rPr lang="en-US" alt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BFS</a:t>
            </a:r>
            <a:endParaRPr lang="zh-CN" altLang="en-US" sz="36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8229600" cy="1139825"/>
          </a:xfrm>
        </p:spPr>
        <p:txBody>
          <a:bodyPr/>
          <a:lstStyle/>
          <a:p>
            <a:r>
              <a:rPr lang="en-US" altLang="zh-CN" sz="5400" dirty="0" smtClean="0"/>
              <a:t>Online: </a:t>
            </a:r>
            <a:r>
              <a:rPr lang="zh-CN" altLang="en-US" sz="5400" dirty="0" smtClean="0"/>
              <a:t>会更困难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9456" y="1916833"/>
            <a:ext cx="950505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你是否能用书上“孩子滑雪”的例子，说明：什么是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online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zh-CN" alt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3283" y="5013176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为什么它被认为更困难？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搜索“解空间” </a:t>
            </a:r>
            <a:r>
              <a:rPr lang="en-US" altLang="zh-CN" smtClean="0"/>
              <a:t>–</a:t>
            </a:r>
            <a:r>
              <a:rPr lang="zh-CN" altLang="en-US" smtClean="0"/>
              <a:t> 一个例子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1424" y="1412875"/>
            <a:ext cx="10513168" cy="4718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一位父亲请一位数学家猜他</a:t>
            </a:r>
            <a:r>
              <a:rPr lang="en-US" altLang="zh-CN" sz="2800" dirty="0"/>
              <a:t>3</a:t>
            </a:r>
            <a:r>
              <a:rPr lang="zh-CN" altLang="en-US" sz="2800" dirty="0"/>
              <a:t>个孩子的年龄，他提示说：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人年龄的乘积是</a:t>
            </a:r>
            <a:r>
              <a:rPr lang="en-US" altLang="zh-CN" sz="2400" dirty="0"/>
              <a:t>36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这时他们恰好经过一幢房子，父亲又提示说：</a:t>
            </a:r>
            <a:r>
              <a:rPr lang="zh-CN" altLang="en-US" sz="2800" dirty="0"/>
              <a:t>他们年龄之和等于这房子窗户的个数</a:t>
            </a:r>
            <a:r>
              <a:rPr lang="en-US" altLang="zh-CN" sz="2800" dirty="0"/>
              <a:t>13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父亲见数学家仍然犹豫，又补充说：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老大很小的时候家中没有其他孩子跟他一起玩。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你能说出</a:t>
            </a:r>
            <a:r>
              <a:rPr lang="en-US" altLang="zh-CN" sz="2800" dirty="0"/>
              <a:t>3</a:t>
            </a:r>
            <a:r>
              <a:rPr lang="zh-CN" altLang="en-US" sz="2800" dirty="0"/>
              <a:t>个孩子的年龄吗？</a:t>
            </a:r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1" y="404664"/>
            <a:ext cx="8796505" cy="1139825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Greedy</a:t>
            </a:r>
            <a:r>
              <a:rPr lang="zh-CN" altLang="en-US" dirty="0" smtClean="0"/>
              <a:t>解“难”题</a:t>
            </a:r>
            <a:endParaRPr lang="en-US" altLang="zh-CN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341439"/>
            <a:ext cx="10369152" cy="37433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Bin Packing Problem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Suppose we have an unlimited number of bins each of capacity one, and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 with sizes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where 0&lt;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/>
              <a:t>1 (</a:t>
            </a:r>
            <a:r>
              <a:rPr lang="en-US" altLang="zh-CN" i="1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are rational numbers)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b="1" i="1" dirty="0" smtClean="0">
                <a:solidFill>
                  <a:srgbClr val="0000CC"/>
                </a:solidFill>
              </a:rPr>
              <a:t>Optimization problem</a:t>
            </a:r>
            <a:r>
              <a:rPr lang="en-US" altLang="zh-CN" dirty="0" smtClean="0"/>
              <a:t>: Determine the smallest number of bins into which the objects can be packets (and find an optimal packing) 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Bin packing is a NPC problem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5878" y="5229201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：为什么这是难题？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First Fit Decreasing - FFD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379539"/>
            <a:ext cx="8229600" cy="4530725"/>
          </a:xfrm>
        </p:spPr>
        <p:txBody>
          <a:bodyPr/>
          <a:lstStyle/>
          <a:p>
            <a:r>
              <a:rPr lang="en-US" altLang="zh-CN" sz="2800"/>
              <a:t>The strategy: packing the largest as possible</a:t>
            </a:r>
          </a:p>
          <a:p>
            <a:r>
              <a:rPr lang="en-US" altLang="zh-CN" sz="2800"/>
              <a:t>Example: </a:t>
            </a:r>
            <a:r>
              <a:rPr lang="en-US" altLang="zh-CN" sz="2800" i="1"/>
              <a:t>S</a:t>
            </a:r>
            <a:r>
              <a:rPr lang="en-US" altLang="zh-CN" sz="2800"/>
              <a:t>=(0.8, 0.5, 0.4, 0.4, 0.3, 0.2, 0.2, 0.2)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62255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31800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1345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70890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073400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92650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2</a:t>
            </a:r>
            <a:endParaRPr lang="en-US" altLang="zh-CN" sz="1800" i="1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313488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3</a:t>
            </a:r>
            <a:endParaRPr lang="en-US" altLang="zh-CN" sz="1800" i="1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7934325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4</a:t>
            </a:r>
            <a:endParaRPr lang="en-US" altLang="zh-CN" sz="1800" i="1"/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803526" y="4113214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0.8(</a:t>
            </a:r>
            <a:r>
              <a:rPr lang="en-US" altLang="zh-CN" sz="2000" i="1"/>
              <a:t>s</a:t>
            </a:r>
            <a:r>
              <a:rPr lang="en-US" altLang="zh-CN" sz="2000" baseline="-25000"/>
              <a:t>1</a:t>
            </a:r>
            <a:r>
              <a:rPr lang="en-US" altLang="zh-CN" sz="2000"/>
              <a:t>)</a:t>
            </a:r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2616201" y="375602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Text Box 18"/>
          <p:cNvSpPr txBox="1">
            <a:spLocks noChangeArrowheads="1"/>
          </p:cNvSpPr>
          <p:nvPr/>
        </p:nvSpPr>
        <p:spPr bwMode="auto">
          <a:xfrm>
            <a:off x="2846388" y="3300414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6</a:t>
            </a:r>
            <a:r>
              <a:rPr lang="en-US" altLang="zh-CN" sz="2000"/>
              <a:t>)</a:t>
            </a:r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>
            <a:off x="4310064" y="412591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20"/>
          <p:cNvSpPr>
            <a:spLocks noChangeShapeType="1"/>
          </p:cNvSpPr>
          <p:nvPr/>
        </p:nvSpPr>
        <p:spPr bwMode="auto">
          <a:xfrm>
            <a:off x="4310064" y="346551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4329114" y="3254375"/>
            <a:ext cx="1284287" cy="211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10" name="Text Box 22"/>
          <p:cNvSpPr txBox="1">
            <a:spLocks noChangeArrowheads="1"/>
          </p:cNvSpPr>
          <p:nvPr/>
        </p:nvSpPr>
        <p:spPr bwMode="auto">
          <a:xfrm>
            <a:off x="4500563" y="4311651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0.5(</a:t>
            </a:r>
            <a:r>
              <a:rPr lang="en-US" altLang="zh-CN" sz="2000" i="1"/>
              <a:t>s</a:t>
            </a:r>
            <a:r>
              <a:rPr lang="en-US" altLang="zh-CN" sz="2000" baseline="-25000"/>
              <a:t>2</a:t>
            </a:r>
            <a:r>
              <a:rPr lang="en-US" altLang="zh-CN" sz="2000"/>
              <a:t>)</a:t>
            </a:r>
          </a:p>
        </p:txBody>
      </p: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4519613" y="3571876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0.4(</a:t>
            </a:r>
            <a:r>
              <a:rPr lang="en-US" altLang="zh-CN" sz="2000" i="1"/>
              <a:t>s</a:t>
            </a:r>
            <a:r>
              <a:rPr lang="en-US" altLang="zh-CN" sz="2000" baseline="-25000"/>
              <a:t>3</a:t>
            </a:r>
            <a:r>
              <a:rPr lang="en-US" altLang="zh-CN" sz="2000"/>
              <a:t>)</a:t>
            </a:r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>
            <a:off x="6002339" y="4224338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5"/>
          <p:cNvSpPr>
            <a:spLocks noChangeShapeType="1"/>
          </p:cNvSpPr>
          <p:nvPr/>
        </p:nvSpPr>
        <p:spPr bwMode="auto">
          <a:xfrm>
            <a:off x="6002339" y="377666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6"/>
          <p:cNvSpPr>
            <a:spLocks noChangeShapeType="1"/>
          </p:cNvSpPr>
          <p:nvPr/>
        </p:nvSpPr>
        <p:spPr bwMode="auto">
          <a:xfrm>
            <a:off x="6021389" y="3444875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Rectangle 27"/>
          <p:cNvSpPr>
            <a:spLocks noChangeArrowheads="1"/>
          </p:cNvSpPr>
          <p:nvPr/>
        </p:nvSpPr>
        <p:spPr bwMode="auto">
          <a:xfrm>
            <a:off x="6015038" y="3257550"/>
            <a:ext cx="12811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16" name="Text Box 28"/>
          <p:cNvSpPr txBox="1">
            <a:spLocks noChangeArrowheads="1"/>
          </p:cNvSpPr>
          <p:nvPr/>
        </p:nvSpPr>
        <p:spPr bwMode="auto">
          <a:xfrm>
            <a:off x="6251576" y="4370389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0.4(</a:t>
            </a:r>
            <a:r>
              <a:rPr lang="en-US" altLang="zh-CN" sz="2000" i="1"/>
              <a:t>s</a:t>
            </a:r>
            <a:r>
              <a:rPr lang="en-US" altLang="zh-CN" sz="2000" baseline="-25000"/>
              <a:t>4</a:t>
            </a:r>
            <a:r>
              <a:rPr lang="en-US" altLang="zh-CN" sz="2000"/>
              <a:t>)</a:t>
            </a:r>
          </a:p>
        </p:txBody>
      </p:sp>
      <p:sp>
        <p:nvSpPr>
          <p:cNvPr id="33817" name="Text Box 29"/>
          <p:cNvSpPr txBox="1">
            <a:spLocks noChangeArrowheads="1"/>
          </p:cNvSpPr>
          <p:nvPr/>
        </p:nvSpPr>
        <p:spPr bwMode="auto">
          <a:xfrm>
            <a:off x="6232526" y="3806826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0.3(</a:t>
            </a:r>
            <a:r>
              <a:rPr lang="en-US" altLang="zh-CN" sz="2000" i="1"/>
              <a:t>s</a:t>
            </a:r>
            <a:r>
              <a:rPr lang="en-US" altLang="zh-CN" sz="2000" baseline="-25000"/>
              <a:t>5</a:t>
            </a:r>
            <a:r>
              <a:rPr lang="en-US" altLang="zh-CN" sz="2000"/>
              <a:t>)</a:t>
            </a:r>
          </a:p>
        </p:txBody>
      </p:sp>
      <p:sp>
        <p:nvSpPr>
          <p:cNvPr id="33818" name="Text Box 30"/>
          <p:cNvSpPr txBox="1">
            <a:spLocks noChangeArrowheads="1"/>
          </p:cNvSpPr>
          <p:nvPr/>
        </p:nvSpPr>
        <p:spPr bwMode="auto">
          <a:xfrm>
            <a:off x="6223001" y="3438526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7</a:t>
            </a:r>
            <a:r>
              <a:rPr lang="en-US" altLang="zh-CN" sz="2000"/>
              <a:t>)</a:t>
            </a:r>
          </a:p>
        </p:txBody>
      </p:sp>
      <p:sp>
        <p:nvSpPr>
          <p:cNvPr id="33819" name="Line 32"/>
          <p:cNvSpPr>
            <a:spLocks noChangeShapeType="1"/>
          </p:cNvSpPr>
          <p:nvPr/>
        </p:nvSpPr>
        <p:spPr bwMode="auto">
          <a:xfrm>
            <a:off x="7708901" y="456406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Text Box 33"/>
          <p:cNvSpPr txBox="1">
            <a:spLocks noChangeArrowheads="1"/>
          </p:cNvSpPr>
          <p:nvPr/>
        </p:nvSpPr>
        <p:spPr bwMode="auto">
          <a:xfrm>
            <a:off x="7888288" y="4564064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8</a:t>
            </a:r>
            <a:r>
              <a:rPr lang="en-US" altLang="zh-CN" sz="2000"/>
              <a:t>)</a:t>
            </a:r>
          </a:p>
        </p:txBody>
      </p:sp>
      <p:sp>
        <p:nvSpPr>
          <p:cNvPr id="33821" name="Rectangle 34"/>
          <p:cNvSpPr>
            <a:spLocks noChangeArrowheads="1"/>
          </p:cNvSpPr>
          <p:nvPr/>
        </p:nvSpPr>
        <p:spPr bwMode="auto">
          <a:xfrm>
            <a:off x="7708900" y="3257551"/>
            <a:ext cx="1308100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2208213" y="5300663"/>
            <a:ext cx="5175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This is </a:t>
            </a:r>
            <a:r>
              <a:rPr lang="en-US" altLang="zh-CN" sz="1800" b="1" i="1">
                <a:solidFill>
                  <a:srgbClr val="FF3300"/>
                </a:solidFill>
              </a:rPr>
              <a:t>NOT</a:t>
            </a:r>
            <a:r>
              <a:rPr lang="en-US" altLang="zh-CN" sz="1800"/>
              <a:t> an optimal solution!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05525" y="5418139"/>
            <a:ext cx="419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但可以证明：也不是太差！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Next Fit Algorithm - NF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196975"/>
            <a:ext cx="8229600" cy="4756150"/>
          </a:xfrm>
        </p:spPr>
        <p:txBody>
          <a:bodyPr/>
          <a:lstStyle/>
          <a:p>
            <a:r>
              <a:rPr lang="en-US" altLang="zh-CN" sz="2800" dirty="0"/>
              <a:t>The strategy: Put a new item in the last bin if possible, or use a new bin. </a:t>
            </a:r>
            <a:endParaRPr lang="en-US" altLang="zh-CN" sz="2800" dirty="0" smtClean="0"/>
          </a:p>
          <a:p>
            <a:r>
              <a:rPr lang="en-US" altLang="zh-CN" sz="2800" dirty="0" smtClean="0"/>
              <a:t>An </a:t>
            </a:r>
            <a:r>
              <a:rPr lang="en-US" altLang="zh-CN" sz="2800" dirty="0"/>
              <a:t>example: </a:t>
            </a:r>
            <a:r>
              <a:rPr lang="en-US" altLang="zh-CN" sz="2800" i="1" dirty="0"/>
              <a:t>S</a:t>
            </a:r>
            <a:r>
              <a:rPr lang="en-US" altLang="zh-CN" sz="2800" dirty="0"/>
              <a:t>={0.2, 0.5, 0.4, 0.7, 0.1, 0.3, 0.8}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36800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78264" y="2949575"/>
            <a:ext cx="1125537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419725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961189" y="2949575"/>
            <a:ext cx="1125537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502650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336800" y="4435475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336800" y="3535363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336800" y="2949575"/>
            <a:ext cx="1125538" cy="585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2606675" y="452437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0.2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2606675" y="3714750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0.5</a:t>
            </a:r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3867150" y="4165600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4137025" y="4344988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0.4</a:t>
            </a:r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3878264" y="2949576"/>
            <a:ext cx="1114425" cy="1216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05" name="Line 20"/>
          <p:cNvSpPr>
            <a:spLocks noChangeShapeType="1"/>
          </p:cNvSpPr>
          <p:nvPr/>
        </p:nvSpPr>
        <p:spPr bwMode="auto">
          <a:xfrm>
            <a:off x="5441950" y="33099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6" name="Line 21"/>
          <p:cNvSpPr>
            <a:spLocks noChangeShapeType="1"/>
          </p:cNvSpPr>
          <p:nvPr/>
        </p:nvSpPr>
        <p:spPr bwMode="auto">
          <a:xfrm>
            <a:off x="5416551" y="3563938"/>
            <a:ext cx="1128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Text Box 23"/>
          <p:cNvSpPr txBox="1">
            <a:spLocks noChangeArrowheads="1"/>
          </p:cNvSpPr>
          <p:nvPr/>
        </p:nvSpPr>
        <p:spPr bwMode="auto">
          <a:xfrm>
            <a:off x="5711825" y="4075113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0.7</a:t>
            </a:r>
          </a:p>
        </p:txBody>
      </p:sp>
      <p:sp>
        <p:nvSpPr>
          <p:cNvPr id="37908" name="Text Box 24"/>
          <p:cNvSpPr txBox="1">
            <a:spLocks noChangeArrowheads="1"/>
          </p:cNvSpPr>
          <p:nvPr/>
        </p:nvSpPr>
        <p:spPr bwMode="auto">
          <a:xfrm>
            <a:off x="5711825" y="3257550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0.1</a:t>
            </a:r>
          </a:p>
        </p:txBody>
      </p:sp>
      <p:sp>
        <p:nvSpPr>
          <p:cNvPr id="37909" name="Rectangle 26"/>
          <p:cNvSpPr>
            <a:spLocks noChangeArrowheads="1"/>
          </p:cNvSpPr>
          <p:nvPr/>
        </p:nvSpPr>
        <p:spPr bwMode="auto">
          <a:xfrm>
            <a:off x="5419725" y="2940050"/>
            <a:ext cx="1125538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10" name="Line 28"/>
          <p:cNvSpPr>
            <a:spLocks noChangeShapeType="1"/>
          </p:cNvSpPr>
          <p:nvPr/>
        </p:nvSpPr>
        <p:spPr bwMode="auto">
          <a:xfrm>
            <a:off x="6956425" y="44021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1" name="Text Box 29"/>
          <p:cNvSpPr txBox="1">
            <a:spLocks noChangeArrowheads="1"/>
          </p:cNvSpPr>
          <p:nvPr/>
        </p:nvSpPr>
        <p:spPr bwMode="auto">
          <a:xfrm>
            <a:off x="7242175" y="443547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0.3</a:t>
            </a:r>
          </a:p>
        </p:txBody>
      </p:sp>
      <p:sp>
        <p:nvSpPr>
          <p:cNvPr id="37912" name="Rectangle 30"/>
          <p:cNvSpPr>
            <a:spLocks noChangeArrowheads="1"/>
          </p:cNvSpPr>
          <p:nvPr/>
        </p:nvSpPr>
        <p:spPr bwMode="auto">
          <a:xfrm>
            <a:off x="6956426" y="2947989"/>
            <a:ext cx="1141413" cy="145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13" name="Line 31"/>
          <p:cNvSpPr>
            <a:spLocks noChangeShapeType="1"/>
          </p:cNvSpPr>
          <p:nvPr/>
        </p:nvSpPr>
        <p:spPr bwMode="auto">
          <a:xfrm>
            <a:off x="8494713" y="3365500"/>
            <a:ext cx="112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4" name="Text Box 32"/>
          <p:cNvSpPr txBox="1">
            <a:spLocks noChangeArrowheads="1"/>
          </p:cNvSpPr>
          <p:nvPr/>
        </p:nvSpPr>
        <p:spPr bwMode="auto">
          <a:xfrm>
            <a:off x="8816975" y="398462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0.8</a:t>
            </a:r>
          </a:p>
        </p:txBody>
      </p:sp>
      <p:sp>
        <p:nvSpPr>
          <p:cNvPr id="37915" name="Rectangle 33"/>
          <p:cNvSpPr>
            <a:spLocks noChangeArrowheads="1"/>
          </p:cNvSpPr>
          <p:nvPr/>
        </p:nvSpPr>
        <p:spPr bwMode="auto">
          <a:xfrm>
            <a:off x="8509001" y="2938464"/>
            <a:ext cx="1128713" cy="427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56384" y="5301208"/>
            <a:ext cx="102467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：为什么这个策略也是可以被采纳的？</a:t>
            </a:r>
            <a:endParaRPr lang="en-US" altLang="zh-CN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Open </a:t>
            </a:r>
            <a:r>
              <a:rPr lang="en-US" altLang="zh-CN" smtClean="0"/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zh-CN" altLang="en-US" dirty="0"/>
              <a:t>某个案例，简介</a:t>
            </a:r>
            <a:r>
              <a:rPr lang="zh-CN" altLang="zh-CN" dirty="0"/>
              <a:t>AlphaBeta剪枝算法</a:t>
            </a:r>
            <a:r>
              <a:rPr lang="zh-CN" altLang="en-US" dirty="0"/>
              <a:t>的基本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介绍一种 </a:t>
            </a:r>
            <a:r>
              <a:rPr lang="en-US" altLang="zh-CN" dirty="0" smtClean="0"/>
              <a:t>SAT </a:t>
            </a:r>
            <a:r>
              <a:rPr lang="zh-CN" altLang="en-US" dirty="0" smtClean="0"/>
              <a:t>求解算法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8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620714"/>
            <a:ext cx="8229600" cy="941387"/>
          </a:xfrm>
        </p:spPr>
        <p:txBody>
          <a:bodyPr/>
          <a:lstStyle/>
          <a:p>
            <a:r>
              <a:rPr lang="zh-CN" altLang="zh-CN" smtClean="0"/>
              <a:t>初始的解空间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383338" y="1700213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2400"/>
              <a:t>假设年龄精确到整数</a:t>
            </a:r>
          </a:p>
        </p:txBody>
      </p:sp>
      <p:sp>
        <p:nvSpPr>
          <p:cNvPr id="8196" name="Oval 4" descr="花束"/>
          <p:cNvSpPr>
            <a:spLocks noChangeArrowheads="1"/>
          </p:cNvSpPr>
          <p:nvPr/>
        </p:nvSpPr>
        <p:spPr bwMode="auto">
          <a:xfrm>
            <a:off x="2208214" y="2060575"/>
            <a:ext cx="4105275" cy="273685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505201" y="35004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3600" i="1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endParaRPr lang="zh-CN" altLang="zh-CN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713038" y="2997200"/>
            <a:ext cx="3167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所有可能的解的集合</a:t>
            </a:r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367214" y="4221164"/>
            <a:ext cx="5329237" cy="1387475"/>
            <a:chOff x="0" y="0"/>
            <a:chExt cx="3357" cy="874"/>
          </a:xfrm>
        </p:grpSpPr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0" y="544"/>
              <a:ext cx="3357" cy="330"/>
            </a:xfrm>
            <a:prstGeom prst="rect">
              <a:avLst/>
            </a:prstGeom>
            <a:solidFill>
              <a:srgbClr val="CCFFCC"/>
            </a:solidFill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2800" i="1"/>
                <a:t>S</a:t>
              </a:r>
              <a:r>
                <a:rPr lang="zh-CN" altLang="zh-CN" sz="2800"/>
                <a:t> = { (</a:t>
              </a:r>
              <a:r>
                <a:rPr lang="zh-CN" altLang="zh-CN" sz="2800" i="1"/>
                <a:t>i</a:t>
              </a:r>
              <a:r>
                <a:rPr lang="zh-CN" altLang="zh-CN" sz="2800"/>
                <a:t>, </a:t>
              </a:r>
              <a:r>
                <a:rPr lang="zh-CN" altLang="zh-CN" sz="2800" i="1"/>
                <a:t>j</a:t>
              </a:r>
              <a:r>
                <a:rPr lang="zh-CN" altLang="zh-CN" sz="2800"/>
                <a:t>, </a:t>
              </a:r>
              <a:r>
                <a:rPr lang="zh-CN" altLang="zh-CN" sz="2800" i="1"/>
                <a:t>k</a:t>
              </a:r>
              <a:r>
                <a:rPr lang="zh-CN" altLang="zh-CN" sz="2800"/>
                <a:t>) | </a:t>
              </a:r>
              <a:r>
                <a:rPr lang="zh-CN" altLang="zh-CN" sz="2800" i="1"/>
                <a:t>i</a:t>
              </a:r>
              <a:r>
                <a:rPr lang="zh-CN" altLang="zh-CN" sz="2800"/>
                <a:t>, </a:t>
              </a:r>
              <a:r>
                <a:rPr lang="zh-CN" altLang="zh-CN" sz="2800" i="1"/>
                <a:t>j</a:t>
              </a:r>
              <a:r>
                <a:rPr lang="zh-CN" altLang="zh-CN" sz="2800"/>
                <a:t>, </a:t>
              </a:r>
              <a:r>
                <a:rPr lang="zh-CN" altLang="zh-CN" sz="2800" i="1"/>
                <a:t>k</a:t>
              </a:r>
              <a:r>
                <a:rPr lang="zh-CN" altLang="zh-CN" sz="2800"/>
                <a:t> 是非负整数｝</a:t>
              </a:r>
              <a:endParaRPr lang="zh-CN" altLang="zh-CN" sz="2800" i="1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 rot="5400000">
              <a:off x="952" y="0"/>
              <a:ext cx="453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5 w 21600"/>
                <a:gd name="T13" fmla="*/ 2902 h 21600"/>
                <a:gd name="T14" fmla="*/ 18215 w 21600"/>
                <a:gd name="T15" fmla="*/ 92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利用条件缩小可能的解空间</a:t>
            </a:r>
            <a:endParaRPr lang="zh-CN" altLang="zh-CN" smtClean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2147889" y="1435100"/>
            <a:ext cx="41052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3366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 </a:t>
            </a:r>
          </a:p>
        </p:txBody>
      </p:sp>
      <p:sp>
        <p:nvSpPr>
          <p:cNvPr id="9220" name="Oval 4" descr="花束"/>
          <p:cNvSpPr>
            <a:spLocks noChangeArrowheads="1"/>
          </p:cNvSpPr>
          <p:nvPr/>
        </p:nvSpPr>
        <p:spPr bwMode="auto">
          <a:xfrm>
            <a:off x="3082926" y="2371726"/>
            <a:ext cx="2447925" cy="115252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732214" y="2947988"/>
            <a:ext cx="1222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1800" i="1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zh-CN" sz="1800" baseline="-25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zh-CN" altLang="zh-CN" sz="1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27389" y="2587626"/>
            <a:ext cx="2446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所有可能的解的集合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151439" y="1471614"/>
            <a:ext cx="3889375" cy="3527425"/>
            <a:chOff x="0" y="0"/>
            <a:chExt cx="2450" cy="2585"/>
          </a:xfrm>
        </p:grpSpPr>
        <p:sp>
          <p:nvSpPr>
            <p:cNvPr id="9225" name="AutoShape 8" descr="信纸"/>
            <p:cNvSpPr>
              <a:spLocks noChangeArrowheads="1"/>
            </p:cNvSpPr>
            <p:nvPr/>
          </p:nvSpPr>
          <p:spPr bwMode="auto">
            <a:xfrm>
              <a:off x="1361" y="0"/>
              <a:ext cx="1043" cy="258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57150" cmpd="thickThin">
              <a:solidFill>
                <a:srgbClr val="FF66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6" name="Text Box 9"/>
            <p:cNvSpPr txBox="1">
              <a:spLocks noChangeArrowheads="1"/>
            </p:cNvSpPr>
            <p:nvPr/>
          </p:nvSpPr>
          <p:spPr bwMode="auto">
            <a:xfrm>
              <a:off x="1452" y="136"/>
              <a:ext cx="998" cy="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 i="1">
                  <a:solidFill>
                    <a:srgbClr val="CC3300"/>
                  </a:solidFill>
                </a:rPr>
                <a:t>S</a:t>
              </a:r>
              <a:r>
                <a:rPr lang="zh-CN" altLang="zh-CN" sz="1800" b="1" baseline="-25000">
                  <a:solidFill>
                    <a:srgbClr val="CC3300"/>
                  </a:solidFill>
                </a:rPr>
                <a:t>1</a:t>
              </a:r>
              <a:r>
                <a:rPr lang="zh-CN" altLang="zh-CN" sz="1800" b="1">
                  <a:solidFill>
                    <a:srgbClr val="CC3300"/>
                  </a:solidFill>
                </a:rPr>
                <a:t>: </a:t>
              </a:r>
            </a:p>
            <a:p>
              <a:pPr eaLnBrk="1" hangingPunct="1">
                <a:spcBef>
                  <a:spcPct val="3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(1, 1, 36)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(1, 2, 18)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(1, 3, 12)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(1, 4, 9)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(1, 6, 6)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(2, 2, 9)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(2, 3, 6)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(3, 3, 4)</a:t>
              </a:r>
            </a:p>
          </p:txBody>
        </p:sp>
        <p:sp>
          <p:nvSpPr>
            <p:cNvPr id="9227" name="AutoShape 10"/>
            <p:cNvSpPr>
              <a:spLocks noChangeArrowheads="1"/>
            </p:cNvSpPr>
            <p:nvPr/>
          </p:nvSpPr>
          <p:spPr bwMode="auto">
            <a:xfrm>
              <a:off x="0" y="1043"/>
              <a:ext cx="136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400 h 21600"/>
                <a:gd name="T14" fmla="*/ 1890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2782889" y="4724401"/>
            <a:ext cx="3817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人年龄乘积为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lang="zh-CN" altLang="en-US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320676"/>
            <a:ext cx="8229600" cy="1020763"/>
          </a:xfrm>
        </p:spPr>
        <p:txBody>
          <a:bodyPr/>
          <a:lstStyle/>
          <a:p>
            <a:r>
              <a:rPr lang="zh-CN" altLang="en-US" smtClean="0"/>
              <a:t>解空间还有缩小的可能</a:t>
            </a:r>
            <a:endParaRPr lang="zh-CN" altLang="zh-CN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75520" y="1460501"/>
            <a:ext cx="43204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尽管已经知道了年龄之和</a:t>
            </a:r>
            <a:r>
              <a:rPr lang="zh-CN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那个数学家仍然说不出答案…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391401" y="1460500"/>
            <a:ext cx="2663825" cy="4103688"/>
            <a:chOff x="0" y="0"/>
            <a:chExt cx="1678" cy="2585"/>
          </a:xfrm>
        </p:grpSpPr>
        <p:sp>
          <p:nvSpPr>
            <p:cNvPr id="10253" name="AutoShape 5" descr="信纸"/>
            <p:cNvSpPr>
              <a:spLocks noChangeArrowheads="1"/>
            </p:cNvSpPr>
            <p:nvPr/>
          </p:nvSpPr>
          <p:spPr bwMode="auto">
            <a:xfrm>
              <a:off x="0" y="0"/>
              <a:ext cx="1678" cy="258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ckThin">
              <a:solidFill>
                <a:srgbClr val="FF66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4" name="Text Box 6"/>
            <p:cNvSpPr txBox="1">
              <a:spLocks noChangeArrowheads="1"/>
            </p:cNvSpPr>
            <p:nvPr/>
          </p:nvSpPr>
          <p:spPr bwMode="auto">
            <a:xfrm>
              <a:off x="91" y="136"/>
              <a:ext cx="1451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 i="1">
                  <a:solidFill>
                    <a:srgbClr val="CC3300"/>
                  </a:solidFill>
                </a:rPr>
                <a:t>S</a:t>
              </a:r>
              <a:r>
                <a:rPr lang="zh-CN" altLang="zh-CN" sz="1800" b="1" baseline="-25000">
                  <a:solidFill>
                    <a:srgbClr val="CC3300"/>
                  </a:solidFill>
                </a:rPr>
                <a:t>1</a:t>
              </a:r>
              <a:r>
                <a:rPr lang="zh-CN" altLang="zh-CN" sz="1800" b="1">
                  <a:solidFill>
                    <a:srgbClr val="CC3300"/>
                  </a:solidFill>
                </a:rPr>
                <a:t>:               </a:t>
              </a:r>
              <a:r>
                <a:rPr lang="zh-CN" altLang="zh-CN" sz="1800" b="1">
                  <a:solidFill>
                    <a:srgbClr val="CC3300"/>
                  </a:solidFill>
                  <a:sym typeface="Symbol" panose="05050102010706020507" pitchFamily="18" charset="2"/>
                </a:rPr>
                <a:t></a:t>
              </a:r>
            </a:p>
            <a:p>
              <a:pPr eaLnBrk="1" hangingPunct="1">
                <a:spcBef>
                  <a:spcPct val="3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1, 36)     38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2, 18)     21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3, 12)     16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4, 9)       14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6, 6)       13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2, 9)       13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3, 6)       11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(3, 3, 4)       10</a:t>
              </a:r>
            </a:p>
          </p:txBody>
        </p:sp>
      </p:grp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743700" y="3141663"/>
            <a:ext cx="3455988" cy="63976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279651" y="2828926"/>
            <a:ext cx="4608513" cy="3178175"/>
            <a:chOff x="0" y="0"/>
            <a:chExt cx="2903" cy="2002"/>
          </a:xfrm>
        </p:grpSpPr>
        <p:sp>
          <p:nvSpPr>
            <p:cNvPr id="10248" name="Oval 9"/>
            <p:cNvSpPr>
              <a:spLocks noChangeArrowheads="1"/>
            </p:cNvSpPr>
            <p:nvPr/>
          </p:nvSpPr>
          <p:spPr bwMode="auto">
            <a:xfrm>
              <a:off x="0" y="0"/>
              <a:ext cx="2586" cy="172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3366FF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/>
                <a:t> </a:t>
              </a:r>
            </a:p>
          </p:txBody>
        </p:sp>
        <p:sp>
          <p:nvSpPr>
            <p:cNvPr id="10249" name="Oval 10" descr="花束"/>
            <p:cNvSpPr>
              <a:spLocks noChangeArrowheads="1"/>
            </p:cNvSpPr>
            <p:nvPr/>
          </p:nvSpPr>
          <p:spPr bwMode="auto">
            <a:xfrm>
              <a:off x="589" y="590"/>
              <a:ext cx="1542" cy="726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0" name="Oval 11"/>
            <p:cNvSpPr>
              <a:spLocks noChangeArrowheads="1"/>
            </p:cNvSpPr>
            <p:nvPr/>
          </p:nvSpPr>
          <p:spPr bwMode="auto">
            <a:xfrm>
              <a:off x="1496" y="816"/>
              <a:ext cx="409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224" y="1769"/>
              <a:ext cx="1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/>
                <a:t>可能的解的集合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H="1" flipV="1">
              <a:off x="1723" y="907"/>
              <a:ext cx="27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AutoShape 14"/>
          <p:cNvSpPr>
            <a:spLocks noChangeArrowheads="1"/>
          </p:cNvSpPr>
          <p:nvPr/>
        </p:nvSpPr>
        <p:spPr bwMode="auto">
          <a:xfrm rot="10189828">
            <a:off x="5303838" y="3979863"/>
            <a:ext cx="1871662" cy="3603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3" grpId="0" animBg="1"/>
      <p:bldP spid="9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33376"/>
            <a:ext cx="8229600" cy="1139825"/>
          </a:xfrm>
        </p:spPr>
        <p:txBody>
          <a:bodyPr/>
          <a:lstStyle/>
          <a:p>
            <a:r>
              <a:rPr lang="zh-CN" altLang="en-US" smtClean="0"/>
              <a:t>再进一步就是解！</a:t>
            </a:r>
            <a:endParaRPr lang="zh-CN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484313"/>
            <a:ext cx="10225136" cy="4646612"/>
          </a:xfrm>
        </p:spPr>
        <p:txBody>
          <a:bodyPr/>
          <a:lstStyle/>
          <a:p>
            <a:r>
              <a:rPr lang="zh-CN" altLang="zh-CN" dirty="0" smtClean="0"/>
              <a:t>当前可能的解的集合：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zh-CN" dirty="0" smtClean="0"/>
              <a:t>{ (1,6,6), (2,2,9) }</a:t>
            </a:r>
          </a:p>
          <a:p>
            <a:pPr>
              <a:spcBef>
                <a:spcPct val="50000"/>
              </a:spcBef>
            </a:pPr>
            <a:r>
              <a:rPr lang="zh-CN" altLang="zh-CN" dirty="0" smtClean="0"/>
              <a:t>但是：老大没有同年龄的兄弟姐妹．</a:t>
            </a:r>
          </a:p>
          <a:p>
            <a:pPr>
              <a:spcBef>
                <a:spcPct val="50000"/>
              </a:spcBef>
            </a:pPr>
            <a:r>
              <a:rPr lang="zh-CN" altLang="zh-CN" dirty="0" smtClean="0"/>
              <a:t>因此三个孩子的年龄分别是：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 smtClean="0"/>
              <a:t>９岁、２岁和２岁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问题求解的</a:t>
            </a:r>
            <a:r>
              <a:rPr lang="zh-CN" altLang="en-US" smtClean="0"/>
              <a:t>基本“方法”</a:t>
            </a:r>
            <a:endParaRPr lang="zh-CN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确定合理的解空间</a:t>
            </a:r>
            <a:r>
              <a:rPr lang="zh-CN" altLang="en-US" smtClean="0"/>
              <a:t>，并表示为某种“结构”。</a:t>
            </a:r>
            <a:endParaRPr lang="zh-CN" altLang="zh-CN" smtClean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利用已知的限制条件（知识）尽可能快的压缩可能的解空间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ct val="60000"/>
              </a:spcBef>
            </a:pPr>
            <a:r>
              <a:rPr lang="zh-CN" altLang="en-US" smtClean="0"/>
              <a:t>当解空间已经足够小，我们就可以“直接”解题。</a:t>
            </a:r>
            <a:endParaRPr lang="zh-CN" altLang="zh-CN" smtClean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如果很难确定解空间的范围，</a:t>
            </a:r>
            <a:r>
              <a:rPr lang="zh-CN" altLang="en-US" smtClean="0"/>
              <a:t>或者很难有效地缩小解空间，</a:t>
            </a:r>
            <a:r>
              <a:rPr lang="zh-CN" altLang="zh-CN" smtClean="0"/>
              <a:t>这个题目就“很难”。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384" y="116632"/>
            <a:ext cx="8280920" cy="31085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你能解释一下解</a:t>
            </a:r>
            <a:r>
              <a:rPr lang="en-US" altLang="zh-CN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Maximal Polygon Distance</a:t>
            </a: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问题的过程中是如何建立并缩小解空间的吗？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429000"/>
            <a:ext cx="4176464" cy="318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12024" y="2040860"/>
            <a:ext cx="4800600" cy="3675184"/>
          </a:xfrm>
          <a:custGeom>
            <a:avLst/>
            <a:gdLst>
              <a:gd name="connsiteX0" fmla="*/ 1072661 w 4800600"/>
              <a:gd name="connsiteY0" fmla="*/ 580292 h 3675184"/>
              <a:gd name="connsiteX1" fmla="*/ 3464169 w 4800600"/>
              <a:gd name="connsiteY1" fmla="*/ 0 h 3675184"/>
              <a:gd name="connsiteX2" fmla="*/ 4800600 w 4800600"/>
              <a:gd name="connsiteY2" fmla="*/ 1705707 h 3675184"/>
              <a:gd name="connsiteX3" fmla="*/ 3868615 w 4800600"/>
              <a:gd name="connsiteY3" fmla="*/ 3464169 h 3675184"/>
              <a:gd name="connsiteX4" fmla="*/ 1776046 w 4800600"/>
              <a:gd name="connsiteY4" fmla="*/ 3675184 h 3675184"/>
              <a:gd name="connsiteX5" fmla="*/ 0 w 4800600"/>
              <a:gd name="connsiteY5" fmla="*/ 2514600 h 3675184"/>
              <a:gd name="connsiteX6" fmla="*/ 1072661 w 4800600"/>
              <a:gd name="connsiteY6" fmla="*/ 580292 h 36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0600" h="3675184">
                <a:moveTo>
                  <a:pt x="1072661" y="580292"/>
                </a:moveTo>
                <a:lnTo>
                  <a:pt x="3464169" y="0"/>
                </a:lnTo>
                <a:lnTo>
                  <a:pt x="4800600" y="1705707"/>
                </a:lnTo>
                <a:lnTo>
                  <a:pt x="3868615" y="3464169"/>
                </a:lnTo>
                <a:lnTo>
                  <a:pt x="1776046" y="3675184"/>
                </a:lnTo>
                <a:lnTo>
                  <a:pt x="0" y="2514600"/>
                </a:lnTo>
                <a:lnTo>
                  <a:pt x="1072661" y="58029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384685" y="2040860"/>
            <a:ext cx="2795954" cy="3675184"/>
            <a:chOff x="7384685" y="2040860"/>
            <a:chExt cx="2795954" cy="3675184"/>
          </a:xfrm>
        </p:grpSpPr>
        <p:cxnSp>
          <p:nvCxnSpPr>
            <p:cNvPr id="4" name="直接连接符 3"/>
            <p:cNvCxnSpPr>
              <a:stCxn id="2" idx="0"/>
              <a:endCxn id="2" idx="4"/>
            </p:cNvCxnSpPr>
            <p:nvPr/>
          </p:nvCxnSpPr>
          <p:spPr>
            <a:xfrm>
              <a:off x="7384685" y="2621152"/>
              <a:ext cx="703385" cy="309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" idx="1"/>
              <a:endCxn id="2" idx="4"/>
            </p:cNvCxnSpPr>
            <p:nvPr/>
          </p:nvCxnSpPr>
          <p:spPr>
            <a:xfrm flipH="1">
              <a:off x="8088070" y="2040860"/>
              <a:ext cx="1688123" cy="3675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1"/>
              <a:endCxn id="2" idx="3"/>
            </p:cNvCxnSpPr>
            <p:nvPr/>
          </p:nvCxnSpPr>
          <p:spPr>
            <a:xfrm>
              <a:off x="9776193" y="2040860"/>
              <a:ext cx="404446" cy="3464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0"/>
              <a:endCxn id="2" idx="3"/>
            </p:cNvCxnSpPr>
            <p:nvPr/>
          </p:nvCxnSpPr>
          <p:spPr>
            <a:xfrm>
              <a:off x="7384685" y="2621152"/>
              <a:ext cx="2795954" cy="2883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8504457" y="2333229"/>
            <a:ext cx="1271736" cy="3171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088070" y="2333229"/>
            <a:ext cx="2092569" cy="3382815"/>
            <a:chOff x="8088070" y="2333229"/>
            <a:chExt cx="2092569" cy="3382815"/>
          </a:xfrm>
        </p:grpSpPr>
        <p:cxnSp>
          <p:nvCxnSpPr>
            <p:cNvPr id="16" name="直接连接符 15"/>
            <p:cNvCxnSpPr>
              <a:endCxn id="2" idx="4"/>
            </p:cNvCxnSpPr>
            <p:nvPr/>
          </p:nvCxnSpPr>
          <p:spPr>
            <a:xfrm flipH="1">
              <a:off x="8088070" y="2333229"/>
              <a:ext cx="416387" cy="3382815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" idx="3"/>
            </p:cNvCxnSpPr>
            <p:nvPr/>
          </p:nvCxnSpPr>
          <p:spPr>
            <a:xfrm>
              <a:off x="8504457" y="2333229"/>
              <a:ext cx="1676182" cy="3171800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/>
          <p:nvPr/>
        </p:nvSpPr>
        <p:spPr>
          <a:xfrm>
            <a:off x="627511" y="866826"/>
            <a:ext cx="4752528" cy="258532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1.1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解空间是什么？</a:t>
            </a:r>
            <a:endParaRPr lang="en-US" altLang="zh-CN" sz="4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解的结构是什么？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627511" y="3750703"/>
            <a:ext cx="4752528" cy="24314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1.2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解空间的第一次压缩是如何进行的？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7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4769</TotalTime>
  <Pages>0</Pages>
  <Words>1861</Words>
  <Characters>0</Characters>
  <Application>Microsoft Office PowerPoint</Application>
  <DocSecurity>0</DocSecurity>
  <PresentationFormat>宽屏</PresentationFormat>
  <Lines>0</Lines>
  <Paragraphs>196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华文行楷</vt:lpstr>
      <vt:lpstr>华文隶书</vt:lpstr>
      <vt:lpstr>华文新魏</vt:lpstr>
      <vt:lpstr>楷体</vt:lpstr>
      <vt:lpstr>隶书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计算机问题求解 – 论题2-6     -  算法方法</vt:lpstr>
      <vt:lpstr>搜索“解空间” – 一个例子</vt:lpstr>
      <vt:lpstr>初始的解空间</vt:lpstr>
      <vt:lpstr>利用条件缩小可能的解空间</vt:lpstr>
      <vt:lpstr>解空间还有缩小的可能</vt:lpstr>
      <vt:lpstr>再进一步就是解！</vt:lpstr>
      <vt:lpstr>问题求解的基本“方法”</vt:lpstr>
      <vt:lpstr>PowerPoint 演示文稿</vt:lpstr>
      <vt:lpstr>PowerPoint 演示文稿</vt:lpstr>
      <vt:lpstr>PowerPoint 演示文稿</vt:lpstr>
      <vt:lpstr>Mergesort: Divide-and-Conquer</vt:lpstr>
      <vt:lpstr>Greedy: Minimal Spanning Tree</vt:lpstr>
      <vt:lpstr>Greedy: Simple, but may Fail!</vt:lpstr>
      <vt:lpstr>动态规划</vt:lpstr>
      <vt:lpstr>PowerPoint 演示文稿</vt:lpstr>
      <vt:lpstr>PowerPoint 演示文稿</vt:lpstr>
      <vt:lpstr>“聪明”的数据组织，可以加速搜索</vt:lpstr>
      <vt:lpstr>搜索结构</vt:lpstr>
      <vt:lpstr>Online: 会更困难</vt:lpstr>
      <vt:lpstr>用Greedy解“难”题</vt:lpstr>
      <vt:lpstr>First Fit Decreasing - FFD</vt:lpstr>
      <vt:lpstr>Next Fit Algorithm - NF</vt:lpstr>
      <vt:lpstr>Open Topics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hengxin wei</cp:lastModifiedBy>
  <cp:revision>117</cp:revision>
  <cp:lastPrinted>1601-01-01T00:00:00Z</cp:lastPrinted>
  <dcterms:created xsi:type="dcterms:W3CDTF">2010-10-07T02:50:25Z</dcterms:created>
  <dcterms:modified xsi:type="dcterms:W3CDTF">2018-04-11T02:46:50Z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