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9" r:id="rId8"/>
    <p:sldId id="270" r:id="rId9"/>
    <p:sldId id="271" r:id="rId10"/>
    <p:sldId id="262" r:id="rId11"/>
    <p:sldId id="263" r:id="rId12"/>
    <p:sldId id="267" r:id="rId13"/>
    <p:sldId id="264" r:id="rId14"/>
    <p:sldId id="265" r:id="rId15"/>
    <p:sldId id="268"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166" autoAdjust="0"/>
  </p:normalViewPr>
  <p:slideViewPr>
    <p:cSldViewPr snapToGrid="0" showGuides="1">
      <p:cViewPr varScale="1">
        <p:scale>
          <a:sx n="71" d="100"/>
          <a:sy n="71" d="100"/>
        </p:scale>
        <p:origin x="1020" y="48"/>
      </p:cViewPr>
      <p:guideLst>
        <p:guide orient="horz" pos="2160"/>
        <p:guide pos="384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0A17B9-4266-40FA-BA24-21DA6FB9A29C}" type="datetimeFigureOut">
              <a:rPr lang="zh-CN" altLang="en-US" smtClean="0"/>
              <a:t>2018/12/23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7BD5FE-223A-4020-BD0C-0298549033B4}" type="slidenum">
              <a:rPr lang="zh-CN" altLang="en-US" smtClean="0"/>
              <a:t>‹#›</a:t>
            </a:fld>
            <a:endParaRPr lang="zh-CN" altLang="en-US"/>
          </a:p>
        </p:txBody>
      </p:sp>
    </p:spTree>
    <p:extLst>
      <p:ext uri="{BB962C8B-B14F-4D97-AF65-F5344CB8AC3E}">
        <p14:creationId xmlns:p14="http://schemas.microsoft.com/office/powerpoint/2010/main" val="3814511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7BD5FE-223A-4020-BD0C-0298549033B4}" type="slidenum">
              <a:rPr lang="zh-CN" altLang="en-US" smtClean="0"/>
              <a:t>7</a:t>
            </a:fld>
            <a:endParaRPr lang="zh-CN" altLang="en-US"/>
          </a:p>
        </p:txBody>
      </p:sp>
    </p:spTree>
    <p:extLst>
      <p:ext uri="{BB962C8B-B14F-4D97-AF65-F5344CB8AC3E}">
        <p14:creationId xmlns:p14="http://schemas.microsoft.com/office/powerpoint/2010/main" val="2887128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7BD5FE-223A-4020-BD0C-0298549033B4}" type="slidenum">
              <a:rPr lang="zh-CN" altLang="en-US" smtClean="0"/>
              <a:t>10</a:t>
            </a:fld>
            <a:endParaRPr lang="zh-CN" altLang="en-US"/>
          </a:p>
        </p:txBody>
      </p:sp>
    </p:spTree>
    <p:extLst>
      <p:ext uri="{BB962C8B-B14F-4D97-AF65-F5344CB8AC3E}">
        <p14:creationId xmlns:p14="http://schemas.microsoft.com/office/powerpoint/2010/main" val="894033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7BD5FE-223A-4020-BD0C-0298549033B4}" type="slidenum">
              <a:rPr lang="zh-CN" altLang="en-US" smtClean="0"/>
              <a:t>14</a:t>
            </a:fld>
            <a:endParaRPr lang="zh-CN" altLang="en-US"/>
          </a:p>
        </p:txBody>
      </p:sp>
    </p:spTree>
    <p:extLst>
      <p:ext uri="{BB962C8B-B14F-4D97-AF65-F5344CB8AC3E}">
        <p14:creationId xmlns:p14="http://schemas.microsoft.com/office/powerpoint/2010/main" val="849473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EEF120-0E16-4E5E-B79B-53CA53B215FE}"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925914-4A93-48F0-9CFB-5D091B5857DA}" type="slidenum">
              <a:rPr lang="zh-CN" altLang="en-US" smtClean="0"/>
              <a:t>‹#›</a:t>
            </a:fld>
            <a:endParaRPr lang="zh-CN" altLang="en-US"/>
          </a:p>
        </p:txBody>
      </p:sp>
    </p:spTree>
    <p:extLst>
      <p:ext uri="{BB962C8B-B14F-4D97-AF65-F5344CB8AC3E}">
        <p14:creationId xmlns:p14="http://schemas.microsoft.com/office/powerpoint/2010/main" val="3447339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EEF120-0E16-4E5E-B79B-53CA53B215FE}"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925914-4A93-48F0-9CFB-5D091B5857DA}" type="slidenum">
              <a:rPr lang="zh-CN" altLang="en-US" smtClean="0"/>
              <a:t>‹#›</a:t>
            </a:fld>
            <a:endParaRPr lang="zh-CN" altLang="en-US"/>
          </a:p>
        </p:txBody>
      </p:sp>
    </p:spTree>
    <p:extLst>
      <p:ext uri="{BB962C8B-B14F-4D97-AF65-F5344CB8AC3E}">
        <p14:creationId xmlns:p14="http://schemas.microsoft.com/office/powerpoint/2010/main" val="3880402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EEF120-0E16-4E5E-B79B-53CA53B215FE}"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925914-4A93-48F0-9CFB-5D091B5857DA}" type="slidenum">
              <a:rPr lang="zh-CN" altLang="en-US" smtClean="0"/>
              <a:t>‹#›</a:t>
            </a:fld>
            <a:endParaRPr lang="zh-CN" altLang="en-US"/>
          </a:p>
        </p:txBody>
      </p:sp>
    </p:spTree>
    <p:extLst>
      <p:ext uri="{BB962C8B-B14F-4D97-AF65-F5344CB8AC3E}">
        <p14:creationId xmlns:p14="http://schemas.microsoft.com/office/powerpoint/2010/main" val="1698142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EEF120-0E16-4E5E-B79B-53CA53B215FE}"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925914-4A93-48F0-9CFB-5D091B5857DA}" type="slidenum">
              <a:rPr lang="zh-CN" altLang="en-US" smtClean="0"/>
              <a:t>‹#›</a:t>
            </a:fld>
            <a:endParaRPr lang="zh-CN" altLang="en-US"/>
          </a:p>
        </p:txBody>
      </p:sp>
    </p:spTree>
    <p:extLst>
      <p:ext uri="{BB962C8B-B14F-4D97-AF65-F5344CB8AC3E}">
        <p14:creationId xmlns:p14="http://schemas.microsoft.com/office/powerpoint/2010/main" val="3224462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EEF120-0E16-4E5E-B79B-53CA53B215FE}"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925914-4A93-48F0-9CFB-5D091B5857DA}" type="slidenum">
              <a:rPr lang="zh-CN" altLang="en-US" smtClean="0"/>
              <a:t>‹#›</a:t>
            </a:fld>
            <a:endParaRPr lang="zh-CN" altLang="en-US"/>
          </a:p>
        </p:txBody>
      </p:sp>
    </p:spTree>
    <p:extLst>
      <p:ext uri="{BB962C8B-B14F-4D97-AF65-F5344CB8AC3E}">
        <p14:creationId xmlns:p14="http://schemas.microsoft.com/office/powerpoint/2010/main" val="150908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EEF120-0E16-4E5E-B79B-53CA53B215FE}" type="datetimeFigureOut">
              <a:rPr lang="zh-CN" altLang="en-US" smtClean="0"/>
              <a:t>2018/12/23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925914-4A93-48F0-9CFB-5D091B5857DA}" type="slidenum">
              <a:rPr lang="zh-CN" altLang="en-US" smtClean="0"/>
              <a:t>‹#›</a:t>
            </a:fld>
            <a:endParaRPr lang="zh-CN" altLang="en-US"/>
          </a:p>
        </p:txBody>
      </p:sp>
    </p:spTree>
    <p:extLst>
      <p:ext uri="{BB962C8B-B14F-4D97-AF65-F5344CB8AC3E}">
        <p14:creationId xmlns:p14="http://schemas.microsoft.com/office/powerpoint/2010/main" val="471710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EEF120-0E16-4E5E-B79B-53CA53B215FE}" type="datetimeFigureOut">
              <a:rPr lang="zh-CN" altLang="en-US" smtClean="0"/>
              <a:t>2018/12/23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0925914-4A93-48F0-9CFB-5D091B5857DA}" type="slidenum">
              <a:rPr lang="zh-CN" altLang="en-US" smtClean="0"/>
              <a:t>‹#›</a:t>
            </a:fld>
            <a:endParaRPr lang="zh-CN" altLang="en-US"/>
          </a:p>
        </p:txBody>
      </p:sp>
    </p:spTree>
    <p:extLst>
      <p:ext uri="{BB962C8B-B14F-4D97-AF65-F5344CB8AC3E}">
        <p14:creationId xmlns:p14="http://schemas.microsoft.com/office/powerpoint/2010/main" val="2889476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EEF120-0E16-4E5E-B79B-53CA53B215FE}" type="datetimeFigureOut">
              <a:rPr lang="zh-CN" altLang="en-US" smtClean="0"/>
              <a:t>2018/12/23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0925914-4A93-48F0-9CFB-5D091B5857DA}" type="slidenum">
              <a:rPr lang="zh-CN" altLang="en-US" smtClean="0"/>
              <a:t>‹#›</a:t>
            </a:fld>
            <a:endParaRPr lang="zh-CN" altLang="en-US"/>
          </a:p>
        </p:txBody>
      </p:sp>
    </p:spTree>
    <p:extLst>
      <p:ext uri="{BB962C8B-B14F-4D97-AF65-F5344CB8AC3E}">
        <p14:creationId xmlns:p14="http://schemas.microsoft.com/office/powerpoint/2010/main" val="369232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EEF120-0E16-4E5E-B79B-53CA53B215FE}" type="datetimeFigureOut">
              <a:rPr lang="zh-CN" altLang="en-US" smtClean="0"/>
              <a:t>2018/12/23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0925914-4A93-48F0-9CFB-5D091B5857DA}" type="slidenum">
              <a:rPr lang="zh-CN" altLang="en-US" smtClean="0"/>
              <a:t>‹#›</a:t>
            </a:fld>
            <a:endParaRPr lang="zh-CN" altLang="en-US"/>
          </a:p>
        </p:txBody>
      </p:sp>
    </p:spTree>
    <p:extLst>
      <p:ext uri="{BB962C8B-B14F-4D97-AF65-F5344CB8AC3E}">
        <p14:creationId xmlns:p14="http://schemas.microsoft.com/office/powerpoint/2010/main" val="3730471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EEF120-0E16-4E5E-B79B-53CA53B215FE}" type="datetimeFigureOut">
              <a:rPr lang="zh-CN" altLang="en-US" smtClean="0"/>
              <a:t>2018/12/23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925914-4A93-48F0-9CFB-5D091B5857DA}" type="slidenum">
              <a:rPr lang="zh-CN" altLang="en-US" smtClean="0"/>
              <a:t>‹#›</a:t>
            </a:fld>
            <a:endParaRPr lang="zh-CN" altLang="en-US"/>
          </a:p>
        </p:txBody>
      </p:sp>
    </p:spTree>
    <p:extLst>
      <p:ext uri="{BB962C8B-B14F-4D97-AF65-F5344CB8AC3E}">
        <p14:creationId xmlns:p14="http://schemas.microsoft.com/office/powerpoint/2010/main" val="3987178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EEF120-0E16-4E5E-B79B-53CA53B215FE}" type="datetimeFigureOut">
              <a:rPr lang="zh-CN" altLang="en-US" smtClean="0"/>
              <a:t>2018/12/23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925914-4A93-48F0-9CFB-5D091B5857DA}" type="slidenum">
              <a:rPr lang="zh-CN" altLang="en-US" smtClean="0"/>
              <a:t>‹#›</a:t>
            </a:fld>
            <a:endParaRPr lang="zh-CN" altLang="en-US"/>
          </a:p>
        </p:txBody>
      </p:sp>
    </p:spTree>
    <p:extLst>
      <p:ext uri="{BB962C8B-B14F-4D97-AF65-F5344CB8AC3E}">
        <p14:creationId xmlns:p14="http://schemas.microsoft.com/office/powerpoint/2010/main" val="3389907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EF120-0E16-4E5E-B79B-53CA53B215FE}" type="datetimeFigureOut">
              <a:rPr lang="zh-CN" altLang="en-US" smtClean="0"/>
              <a:t>2018/12/23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925914-4A93-48F0-9CFB-5D091B5857DA}" type="slidenum">
              <a:rPr lang="zh-CN" altLang="en-US" smtClean="0"/>
              <a:t>‹#›</a:t>
            </a:fld>
            <a:endParaRPr lang="zh-CN" altLang="en-US"/>
          </a:p>
        </p:txBody>
      </p:sp>
    </p:spTree>
    <p:extLst>
      <p:ext uri="{BB962C8B-B14F-4D97-AF65-F5344CB8AC3E}">
        <p14:creationId xmlns:p14="http://schemas.microsoft.com/office/powerpoint/2010/main" val="2942360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861.png"/><Relationship Id="rId5" Type="http://schemas.openxmlformats.org/officeDocument/2006/relationships/image" Target="../media/image86.png"/><Relationship Id="rId4" Type="http://schemas.openxmlformats.org/officeDocument/2006/relationships/image" Target="../media/image85.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4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9.png"/><Relationship Id="rId4" Type="http://schemas.openxmlformats.org/officeDocument/2006/relationships/image" Target="../media/image850.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8.png"/><Relationship Id="rId7"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作业反馈</a:t>
            </a:r>
            <a:r>
              <a:rPr lang="en-US" altLang="zh-CN" dirty="0" smtClean="0"/>
              <a:t>3-12</a:t>
            </a:r>
            <a:endParaRPr lang="zh-CN" altLang="en-US" dirty="0"/>
          </a:p>
        </p:txBody>
      </p:sp>
      <p:sp>
        <p:nvSpPr>
          <p:cNvPr id="3" name="副标题 2"/>
          <p:cNvSpPr>
            <a:spLocks noGrp="1"/>
          </p:cNvSpPr>
          <p:nvPr>
            <p:ph type="subTitle" idx="1"/>
          </p:nvPr>
        </p:nvSpPr>
        <p:spPr/>
        <p:txBody>
          <a:bodyPr>
            <a:normAutofit/>
          </a:bodyPr>
          <a:lstStyle/>
          <a:p>
            <a:r>
              <a:rPr lang="en-US" altLang="zh-CN" dirty="0"/>
              <a:t>TC </a:t>
            </a:r>
            <a:r>
              <a:rPr lang="en-US" altLang="zh-CN" dirty="0" smtClean="0"/>
              <a:t>26.2-10</a:t>
            </a:r>
            <a:r>
              <a:rPr lang="zh-CN" altLang="en-US" dirty="0"/>
              <a:t>， </a:t>
            </a:r>
            <a:r>
              <a:rPr lang="en-US" altLang="zh-CN" dirty="0" smtClean="0"/>
              <a:t>26.2-13</a:t>
            </a:r>
            <a:r>
              <a:rPr lang="en-US" altLang="zh-CN" dirty="0"/>
              <a:t>  </a:t>
            </a:r>
            <a:r>
              <a:rPr lang="en-US" altLang="zh-CN"/>
              <a:t> </a:t>
            </a:r>
            <a:endParaRPr lang="en-US" altLang="zh-CN" smtClean="0"/>
          </a:p>
          <a:p>
            <a:r>
              <a:rPr lang="en-US" altLang="zh-CN" smtClean="0"/>
              <a:t>Problem</a:t>
            </a:r>
            <a:r>
              <a:rPr lang="en-US" altLang="zh-CN"/>
              <a:t> </a:t>
            </a:r>
            <a:r>
              <a:rPr lang="en-US" altLang="zh-CN" smtClean="0"/>
              <a:t>26.1</a:t>
            </a:r>
            <a:r>
              <a:rPr lang="zh-CN" altLang="en-US" dirty="0"/>
              <a:t>  </a:t>
            </a:r>
            <a:r>
              <a:rPr lang="en-US" altLang="zh-CN" dirty="0"/>
              <a:t>26.2</a:t>
            </a:r>
            <a:br>
              <a:rPr lang="en-US" altLang="zh-CN" dirty="0"/>
            </a:br>
            <a:endParaRPr lang="en-US" altLang="zh-CN" dirty="0"/>
          </a:p>
          <a:p>
            <a:endParaRPr lang="zh-CN" altLang="zh-CN" dirty="0">
              <a:effectLst/>
            </a:endParaRPr>
          </a:p>
        </p:txBody>
      </p:sp>
    </p:spTree>
    <p:extLst>
      <p:ext uri="{BB962C8B-B14F-4D97-AF65-F5344CB8AC3E}">
        <p14:creationId xmlns:p14="http://schemas.microsoft.com/office/powerpoint/2010/main" val="28664093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3"/>
          <a:stretch>
            <a:fillRect/>
          </a:stretch>
        </p:blipFill>
        <p:spPr>
          <a:xfrm>
            <a:off x="428853" y="2200275"/>
            <a:ext cx="5762625" cy="1228725"/>
          </a:xfrm>
          <a:prstGeom prst="rect">
            <a:avLst/>
          </a:prstGeom>
        </p:spPr>
      </p:pic>
      <p:pic>
        <p:nvPicPr>
          <p:cNvPr id="4" name="图片 3"/>
          <p:cNvPicPr>
            <a:picLocks noChangeAspect="1"/>
          </p:cNvPicPr>
          <p:nvPr/>
        </p:nvPicPr>
        <p:blipFill>
          <a:blip r:embed="rId4"/>
          <a:stretch>
            <a:fillRect/>
          </a:stretch>
        </p:blipFill>
        <p:spPr>
          <a:xfrm>
            <a:off x="428853" y="147320"/>
            <a:ext cx="11366907" cy="1978279"/>
          </a:xfrm>
          <a:prstGeom prst="rect">
            <a:avLst/>
          </a:prstGeom>
        </p:spPr>
      </p:pic>
      <p:pic>
        <p:nvPicPr>
          <p:cNvPr id="6" name="图片 5"/>
          <p:cNvPicPr>
            <a:picLocks noChangeAspect="1"/>
          </p:cNvPicPr>
          <p:nvPr/>
        </p:nvPicPr>
        <p:blipFill>
          <a:blip r:embed="rId5"/>
          <a:stretch>
            <a:fillRect/>
          </a:stretch>
        </p:blipFill>
        <p:spPr>
          <a:xfrm>
            <a:off x="428853" y="3503676"/>
            <a:ext cx="5657850" cy="1495425"/>
          </a:xfrm>
          <a:prstGeom prst="rect">
            <a:avLst/>
          </a:prstGeom>
        </p:spPr>
      </p:pic>
      <p:pic>
        <p:nvPicPr>
          <p:cNvPr id="9" name="图片 8"/>
          <p:cNvPicPr>
            <a:picLocks noChangeAspect="1"/>
          </p:cNvPicPr>
          <p:nvPr/>
        </p:nvPicPr>
        <p:blipFill>
          <a:blip r:embed="rId6"/>
          <a:stretch>
            <a:fillRect/>
          </a:stretch>
        </p:blipFill>
        <p:spPr>
          <a:xfrm>
            <a:off x="6653212" y="2590799"/>
            <a:ext cx="4981575" cy="447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矩形 1"/>
          <p:cNvSpPr/>
          <p:nvPr/>
        </p:nvSpPr>
        <p:spPr>
          <a:xfrm>
            <a:off x="11686733" y="2352971"/>
            <a:ext cx="505267"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5400" b="1" cap="none" spc="0" dirty="0" smtClean="0">
                <a:ln/>
                <a:solidFill>
                  <a:schemeClr val="accent4"/>
                </a:solidFill>
                <a:effectLst/>
              </a:rPr>
              <a:t>?</a:t>
            </a:r>
            <a:endParaRPr lang="zh-CN" altLang="en-US" sz="5400" b="1" cap="none" spc="0" dirty="0">
              <a:ln/>
              <a:solidFill>
                <a:schemeClr val="accent4"/>
              </a:solidFill>
              <a:effectLst/>
            </a:endParaRPr>
          </a:p>
        </p:txBody>
      </p:sp>
      <p:grpSp>
        <p:nvGrpSpPr>
          <p:cNvPr id="49" name="组合 48"/>
          <p:cNvGrpSpPr/>
          <p:nvPr/>
        </p:nvGrpSpPr>
        <p:grpSpPr>
          <a:xfrm>
            <a:off x="6903075" y="3313651"/>
            <a:ext cx="3170349" cy="1424653"/>
            <a:chOff x="6838682" y="3745091"/>
            <a:chExt cx="3170349" cy="1424653"/>
          </a:xfrm>
        </p:grpSpPr>
        <p:sp>
          <p:nvSpPr>
            <p:cNvPr id="3" name="椭圆 2"/>
            <p:cNvSpPr/>
            <p:nvPr/>
          </p:nvSpPr>
          <p:spPr>
            <a:xfrm>
              <a:off x="6838682" y="4307983"/>
              <a:ext cx="276895" cy="2897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 name="椭圆 7"/>
            <p:cNvSpPr/>
            <p:nvPr/>
          </p:nvSpPr>
          <p:spPr>
            <a:xfrm>
              <a:off x="8285409" y="4307983"/>
              <a:ext cx="276895" cy="289775"/>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0" name="椭圆 9"/>
            <p:cNvSpPr/>
            <p:nvPr/>
          </p:nvSpPr>
          <p:spPr>
            <a:xfrm>
              <a:off x="9732136" y="4307983"/>
              <a:ext cx="276895" cy="289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9005551" y="4854213"/>
              <a:ext cx="276895" cy="289775"/>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2" name="椭圆 11"/>
            <p:cNvSpPr/>
            <p:nvPr/>
          </p:nvSpPr>
          <p:spPr>
            <a:xfrm>
              <a:off x="8994819" y="4307982"/>
              <a:ext cx="276895" cy="289775"/>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3" name="椭圆 12"/>
            <p:cNvSpPr/>
            <p:nvPr/>
          </p:nvSpPr>
          <p:spPr>
            <a:xfrm>
              <a:off x="9005551" y="3745091"/>
              <a:ext cx="276895" cy="289775"/>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4" name="椭圆 13"/>
            <p:cNvSpPr/>
            <p:nvPr/>
          </p:nvSpPr>
          <p:spPr>
            <a:xfrm>
              <a:off x="7566339" y="3814334"/>
              <a:ext cx="276895" cy="289775"/>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5" name="椭圆 14"/>
            <p:cNvSpPr/>
            <p:nvPr/>
          </p:nvSpPr>
          <p:spPr>
            <a:xfrm>
              <a:off x="7587804" y="4879969"/>
              <a:ext cx="276895" cy="289775"/>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cxnSp>
          <p:nvCxnSpPr>
            <p:cNvPr id="16" name="直接箭头连接符 15"/>
            <p:cNvCxnSpPr>
              <a:stCxn id="3" idx="7"/>
              <a:endCxn id="14" idx="2"/>
            </p:cNvCxnSpPr>
            <p:nvPr/>
          </p:nvCxnSpPr>
          <p:spPr>
            <a:xfrm flipV="1">
              <a:off x="7075027" y="3959222"/>
              <a:ext cx="491312" cy="391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3" idx="5"/>
              <a:endCxn id="15" idx="2"/>
            </p:cNvCxnSpPr>
            <p:nvPr/>
          </p:nvCxnSpPr>
          <p:spPr>
            <a:xfrm>
              <a:off x="7075027" y="4555321"/>
              <a:ext cx="512777" cy="469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4" idx="6"/>
              <a:endCxn id="8" idx="1"/>
            </p:cNvCxnSpPr>
            <p:nvPr/>
          </p:nvCxnSpPr>
          <p:spPr>
            <a:xfrm>
              <a:off x="7843234" y="3959222"/>
              <a:ext cx="482725" cy="391198"/>
            </a:xfrm>
            <a:prstGeom prst="straightConnector1">
              <a:avLst/>
            </a:prstGeom>
            <a:ln>
              <a:tailEnd type="triangle"/>
            </a:ln>
          </p:spPr>
          <p:style>
            <a:lnRef idx="2">
              <a:schemeClr val="accent3"/>
            </a:lnRef>
            <a:fillRef idx="1">
              <a:schemeClr val="lt1"/>
            </a:fillRef>
            <a:effectRef idx="0">
              <a:schemeClr val="accent3"/>
            </a:effectRef>
            <a:fontRef idx="minor">
              <a:schemeClr val="dk1"/>
            </a:fontRef>
          </p:style>
        </p:cxnSp>
        <p:cxnSp>
          <p:nvCxnSpPr>
            <p:cNvPr id="24" name="直接箭头连接符 23"/>
            <p:cNvCxnSpPr>
              <a:stCxn id="15" idx="6"/>
              <a:endCxn id="8" idx="3"/>
            </p:cNvCxnSpPr>
            <p:nvPr/>
          </p:nvCxnSpPr>
          <p:spPr>
            <a:xfrm flipV="1">
              <a:off x="7864699" y="4555321"/>
              <a:ext cx="461260" cy="469536"/>
            </a:xfrm>
            <a:prstGeom prst="straightConnector1">
              <a:avLst/>
            </a:prstGeom>
            <a:ln>
              <a:tailEnd type="triangle"/>
            </a:ln>
          </p:spPr>
          <p:style>
            <a:lnRef idx="2">
              <a:schemeClr val="accent3"/>
            </a:lnRef>
            <a:fillRef idx="1">
              <a:schemeClr val="lt1"/>
            </a:fillRef>
            <a:effectRef idx="0">
              <a:schemeClr val="accent3"/>
            </a:effectRef>
            <a:fontRef idx="minor">
              <a:schemeClr val="dk1"/>
            </a:fontRef>
          </p:style>
        </p:cxnSp>
        <p:cxnSp>
          <p:nvCxnSpPr>
            <p:cNvPr id="26" name="直接箭头连接符 25"/>
            <p:cNvCxnSpPr>
              <a:stCxn id="8" idx="7"/>
              <a:endCxn id="13" idx="2"/>
            </p:cNvCxnSpPr>
            <p:nvPr/>
          </p:nvCxnSpPr>
          <p:spPr>
            <a:xfrm flipV="1">
              <a:off x="8521754" y="3889979"/>
              <a:ext cx="483797" cy="460441"/>
            </a:xfrm>
            <a:prstGeom prst="straightConnector1">
              <a:avLst/>
            </a:prstGeom>
            <a:ln>
              <a:tailEnd type="triangle"/>
            </a:ln>
          </p:spPr>
          <p:style>
            <a:lnRef idx="2">
              <a:schemeClr val="accent3"/>
            </a:lnRef>
            <a:fillRef idx="1">
              <a:schemeClr val="lt1"/>
            </a:fillRef>
            <a:effectRef idx="0">
              <a:schemeClr val="accent3"/>
            </a:effectRef>
            <a:fontRef idx="minor">
              <a:schemeClr val="dk1"/>
            </a:fontRef>
          </p:style>
        </p:cxnSp>
        <p:cxnSp>
          <p:nvCxnSpPr>
            <p:cNvPr id="28" name="直接箭头连接符 27"/>
            <p:cNvCxnSpPr>
              <a:stCxn id="8" idx="6"/>
              <a:endCxn id="12" idx="2"/>
            </p:cNvCxnSpPr>
            <p:nvPr/>
          </p:nvCxnSpPr>
          <p:spPr>
            <a:xfrm flipV="1">
              <a:off x="8562304" y="4452870"/>
              <a:ext cx="432515" cy="1"/>
            </a:xfrm>
            <a:prstGeom prst="straightConnector1">
              <a:avLst/>
            </a:prstGeom>
            <a:ln>
              <a:tailEnd type="triangle"/>
            </a:ln>
          </p:spPr>
          <p:style>
            <a:lnRef idx="2">
              <a:schemeClr val="accent3"/>
            </a:lnRef>
            <a:fillRef idx="1">
              <a:schemeClr val="lt1"/>
            </a:fillRef>
            <a:effectRef idx="0">
              <a:schemeClr val="accent3"/>
            </a:effectRef>
            <a:fontRef idx="minor">
              <a:schemeClr val="dk1"/>
            </a:fontRef>
          </p:style>
        </p:cxnSp>
        <p:cxnSp>
          <p:nvCxnSpPr>
            <p:cNvPr id="31" name="直接箭头连接符 30"/>
            <p:cNvCxnSpPr>
              <a:stCxn id="8" idx="5"/>
              <a:endCxn id="11" idx="2"/>
            </p:cNvCxnSpPr>
            <p:nvPr/>
          </p:nvCxnSpPr>
          <p:spPr>
            <a:xfrm>
              <a:off x="8521754" y="4555321"/>
              <a:ext cx="483797" cy="443780"/>
            </a:xfrm>
            <a:prstGeom prst="straightConnector1">
              <a:avLst/>
            </a:prstGeom>
            <a:ln>
              <a:tailEnd type="triangle"/>
            </a:ln>
          </p:spPr>
          <p:style>
            <a:lnRef idx="2">
              <a:schemeClr val="accent3"/>
            </a:lnRef>
            <a:fillRef idx="1">
              <a:schemeClr val="lt1"/>
            </a:fillRef>
            <a:effectRef idx="0">
              <a:schemeClr val="accent3"/>
            </a:effectRef>
            <a:fontRef idx="minor">
              <a:schemeClr val="dk1"/>
            </a:fontRef>
          </p:style>
        </p:cxnSp>
        <p:cxnSp>
          <p:nvCxnSpPr>
            <p:cNvPr id="33" name="直接箭头连接符 32"/>
            <p:cNvCxnSpPr>
              <a:stCxn id="13" idx="6"/>
              <a:endCxn id="10" idx="1"/>
            </p:cNvCxnSpPr>
            <p:nvPr/>
          </p:nvCxnSpPr>
          <p:spPr>
            <a:xfrm>
              <a:off x="9282446" y="3889979"/>
              <a:ext cx="490240" cy="460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2" idx="6"/>
              <a:endCxn id="10" idx="2"/>
            </p:cNvCxnSpPr>
            <p:nvPr/>
          </p:nvCxnSpPr>
          <p:spPr>
            <a:xfrm>
              <a:off x="9271714" y="4452870"/>
              <a:ext cx="4604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1" idx="6"/>
              <a:endCxn id="10" idx="3"/>
            </p:cNvCxnSpPr>
            <p:nvPr/>
          </p:nvCxnSpPr>
          <p:spPr>
            <a:xfrm flipV="1">
              <a:off x="9282446" y="4555321"/>
              <a:ext cx="490240" cy="443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7237927" y="4034866"/>
              <a:ext cx="301686" cy="369332"/>
            </a:xfrm>
            <a:prstGeom prst="rect">
              <a:avLst/>
            </a:prstGeom>
            <a:noFill/>
          </p:spPr>
          <p:txBody>
            <a:bodyPr wrap="none" rtlCol="0">
              <a:spAutoFit/>
            </a:bodyPr>
            <a:lstStyle/>
            <a:p>
              <a:r>
                <a:rPr lang="en-US" altLang="zh-CN" dirty="0" smtClean="0"/>
                <a:t>2</a:t>
              </a:r>
              <a:endParaRPr lang="zh-CN" altLang="en-US" dirty="0"/>
            </a:p>
          </p:txBody>
        </p:sp>
        <p:sp>
          <p:nvSpPr>
            <p:cNvPr id="39" name="文本框 38"/>
            <p:cNvSpPr txBox="1"/>
            <p:nvPr/>
          </p:nvSpPr>
          <p:spPr>
            <a:xfrm>
              <a:off x="7974223" y="4034866"/>
              <a:ext cx="301686" cy="369332"/>
            </a:xfrm>
            <a:prstGeom prst="rect">
              <a:avLst/>
            </a:prstGeom>
            <a:noFill/>
          </p:spPr>
          <p:txBody>
            <a:bodyPr wrap="none" rtlCol="0">
              <a:spAutoFit/>
            </a:bodyPr>
            <a:lstStyle/>
            <a:p>
              <a:r>
                <a:rPr lang="en-US" altLang="zh-CN" dirty="0" smtClean="0"/>
                <a:t>2</a:t>
              </a:r>
              <a:endParaRPr lang="zh-CN" altLang="en-US" dirty="0"/>
            </a:p>
          </p:txBody>
        </p:sp>
        <p:sp>
          <p:nvSpPr>
            <p:cNvPr id="40" name="文本框 39"/>
            <p:cNvSpPr txBox="1"/>
            <p:nvPr/>
          </p:nvSpPr>
          <p:spPr>
            <a:xfrm>
              <a:off x="7237927" y="4629768"/>
              <a:ext cx="301686" cy="369332"/>
            </a:xfrm>
            <a:prstGeom prst="rect">
              <a:avLst/>
            </a:prstGeom>
            <a:noFill/>
          </p:spPr>
          <p:txBody>
            <a:bodyPr wrap="none" rtlCol="0">
              <a:spAutoFit/>
            </a:bodyPr>
            <a:lstStyle/>
            <a:p>
              <a:r>
                <a:rPr lang="en-US" altLang="zh-CN" dirty="0" smtClean="0"/>
                <a:t>2</a:t>
              </a:r>
              <a:endParaRPr lang="zh-CN" altLang="en-US" dirty="0"/>
            </a:p>
          </p:txBody>
        </p:sp>
        <p:sp>
          <p:nvSpPr>
            <p:cNvPr id="41" name="文本框 40"/>
            <p:cNvSpPr txBox="1"/>
            <p:nvPr/>
          </p:nvSpPr>
          <p:spPr>
            <a:xfrm>
              <a:off x="7974223" y="4629768"/>
              <a:ext cx="301686" cy="369332"/>
            </a:xfrm>
            <a:prstGeom prst="rect">
              <a:avLst/>
            </a:prstGeom>
            <a:noFill/>
          </p:spPr>
          <p:txBody>
            <a:bodyPr wrap="none" rtlCol="0">
              <a:spAutoFit/>
            </a:bodyPr>
            <a:lstStyle/>
            <a:p>
              <a:r>
                <a:rPr lang="en-US" altLang="zh-CN" dirty="0" smtClean="0"/>
                <a:t>2</a:t>
              </a:r>
              <a:endParaRPr lang="zh-CN" altLang="en-US" dirty="0"/>
            </a:p>
          </p:txBody>
        </p:sp>
        <p:sp>
          <p:nvSpPr>
            <p:cNvPr id="42" name="文本框 41"/>
            <p:cNvSpPr txBox="1"/>
            <p:nvPr/>
          </p:nvSpPr>
          <p:spPr>
            <a:xfrm>
              <a:off x="8638644" y="3842460"/>
              <a:ext cx="301686" cy="369332"/>
            </a:xfrm>
            <a:prstGeom prst="rect">
              <a:avLst/>
            </a:prstGeom>
            <a:noFill/>
          </p:spPr>
          <p:txBody>
            <a:bodyPr wrap="none" rtlCol="0">
              <a:spAutoFit/>
            </a:bodyPr>
            <a:lstStyle/>
            <a:p>
              <a:r>
                <a:rPr lang="en-US" altLang="zh-CN" dirty="0"/>
                <a:t>1</a:t>
              </a:r>
              <a:endParaRPr lang="zh-CN" altLang="en-US" dirty="0"/>
            </a:p>
          </p:txBody>
        </p:sp>
        <p:sp>
          <p:nvSpPr>
            <p:cNvPr id="44" name="文本框 43"/>
            <p:cNvSpPr txBox="1"/>
            <p:nvPr/>
          </p:nvSpPr>
          <p:spPr>
            <a:xfrm>
              <a:off x="8638644" y="4217502"/>
              <a:ext cx="301686" cy="369332"/>
            </a:xfrm>
            <a:prstGeom prst="rect">
              <a:avLst/>
            </a:prstGeom>
            <a:noFill/>
          </p:spPr>
          <p:txBody>
            <a:bodyPr wrap="none" rtlCol="0">
              <a:spAutoFit/>
            </a:bodyPr>
            <a:lstStyle/>
            <a:p>
              <a:r>
                <a:rPr lang="en-US" altLang="zh-CN" dirty="0"/>
                <a:t>1</a:t>
              </a:r>
              <a:endParaRPr lang="zh-CN" altLang="en-US" dirty="0"/>
            </a:p>
          </p:txBody>
        </p:sp>
        <p:sp>
          <p:nvSpPr>
            <p:cNvPr id="45" name="文本框 44"/>
            <p:cNvSpPr txBox="1"/>
            <p:nvPr/>
          </p:nvSpPr>
          <p:spPr>
            <a:xfrm>
              <a:off x="8638644" y="4592545"/>
              <a:ext cx="301686" cy="369332"/>
            </a:xfrm>
            <a:prstGeom prst="rect">
              <a:avLst/>
            </a:prstGeom>
            <a:noFill/>
          </p:spPr>
          <p:txBody>
            <a:bodyPr wrap="none" rtlCol="0">
              <a:spAutoFit/>
            </a:bodyPr>
            <a:lstStyle/>
            <a:p>
              <a:r>
                <a:rPr lang="en-US" altLang="zh-CN" dirty="0"/>
                <a:t>1</a:t>
              </a:r>
              <a:endParaRPr lang="zh-CN" altLang="en-US" dirty="0"/>
            </a:p>
          </p:txBody>
        </p:sp>
        <p:sp>
          <p:nvSpPr>
            <p:cNvPr id="46" name="文本框 45"/>
            <p:cNvSpPr txBox="1"/>
            <p:nvPr/>
          </p:nvSpPr>
          <p:spPr>
            <a:xfrm>
              <a:off x="9338395" y="3853198"/>
              <a:ext cx="301686" cy="369332"/>
            </a:xfrm>
            <a:prstGeom prst="rect">
              <a:avLst/>
            </a:prstGeom>
            <a:noFill/>
          </p:spPr>
          <p:txBody>
            <a:bodyPr wrap="none" rtlCol="0">
              <a:spAutoFit/>
            </a:bodyPr>
            <a:lstStyle/>
            <a:p>
              <a:r>
                <a:rPr lang="en-US" altLang="zh-CN" dirty="0"/>
                <a:t>1</a:t>
              </a:r>
              <a:endParaRPr lang="zh-CN" altLang="en-US" dirty="0"/>
            </a:p>
          </p:txBody>
        </p:sp>
        <p:sp>
          <p:nvSpPr>
            <p:cNvPr id="47" name="文本框 46"/>
            <p:cNvSpPr txBox="1"/>
            <p:nvPr/>
          </p:nvSpPr>
          <p:spPr>
            <a:xfrm>
              <a:off x="9338395" y="4228240"/>
              <a:ext cx="301686" cy="369332"/>
            </a:xfrm>
            <a:prstGeom prst="rect">
              <a:avLst/>
            </a:prstGeom>
            <a:noFill/>
          </p:spPr>
          <p:txBody>
            <a:bodyPr wrap="none" rtlCol="0">
              <a:spAutoFit/>
            </a:bodyPr>
            <a:lstStyle/>
            <a:p>
              <a:r>
                <a:rPr lang="en-US" altLang="zh-CN" dirty="0"/>
                <a:t>1</a:t>
              </a:r>
              <a:endParaRPr lang="zh-CN" altLang="en-US" dirty="0"/>
            </a:p>
          </p:txBody>
        </p:sp>
        <p:sp>
          <p:nvSpPr>
            <p:cNvPr id="48" name="文本框 47"/>
            <p:cNvSpPr txBox="1"/>
            <p:nvPr/>
          </p:nvSpPr>
          <p:spPr>
            <a:xfrm>
              <a:off x="9338395" y="4603283"/>
              <a:ext cx="301686" cy="369332"/>
            </a:xfrm>
            <a:prstGeom prst="rect">
              <a:avLst/>
            </a:prstGeom>
            <a:noFill/>
          </p:spPr>
          <p:txBody>
            <a:bodyPr wrap="none" rtlCol="0">
              <a:spAutoFit/>
            </a:bodyPr>
            <a:lstStyle/>
            <a:p>
              <a:r>
                <a:rPr lang="en-US" altLang="zh-CN" dirty="0"/>
                <a:t>1</a:t>
              </a:r>
              <a:endParaRPr lang="zh-CN" altLang="en-US" dirty="0"/>
            </a:p>
          </p:txBody>
        </p:sp>
      </p:grpSp>
      <p:grpSp>
        <p:nvGrpSpPr>
          <p:cNvPr id="50" name="组合 49"/>
          <p:cNvGrpSpPr/>
          <p:nvPr/>
        </p:nvGrpSpPr>
        <p:grpSpPr>
          <a:xfrm>
            <a:off x="6903074" y="4918065"/>
            <a:ext cx="3170349" cy="1424653"/>
            <a:chOff x="6838682" y="3745091"/>
            <a:chExt cx="3170349" cy="1424653"/>
          </a:xfrm>
        </p:grpSpPr>
        <p:sp>
          <p:nvSpPr>
            <p:cNvPr id="51" name="椭圆 50"/>
            <p:cNvSpPr/>
            <p:nvPr/>
          </p:nvSpPr>
          <p:spPr>
            <a:xfrm>
              <a:off x="6838682" y="4307983"/>
              <a:ext cx="276895" cy="2897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2" name="椭圆 51"/>
            <p:cNvSpPr/>
            <p:nvPr/>
          </p:nvSpPr>
          <p:spPr>
            <a:xfrm>
              <a:off x="8285409" y="4307983"/>
              <a:ext cx="276895" cy="289775"/>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53" name="椭圆 52"/>
            <p:cNvSpPr/>
            <p:nvPr/>
          </p:nvSpPr>
          <p:spPr>
            <a:xfrm>
              <a:off x="9732136" y="4307983"/>
              <a:ext cx="276895" cy="289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9005551" y="4854213"/>
              <a:ext cx="276895" cy="289775"/>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55" name="椭圆 54"/>
            <p:cNvSpPr/>
            <p:nvPr/>
          </p:nvSpPr>
          <p:spPr>
            <a:xfrm>
              <a:off x="8994819" y="4307982"/>
              <a:ext cx="276895" cy="289775"/>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56" name="椭圆 55"/>
            <p:cNvSpPr/>
            <p:nvPr/>
          </p:nvSpPr>
          <p:spPr>
            <a:xfrm>
              <a:off x="9005551" y="3745091"/>
              <a:ext cx="276895" cy="289775"/>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57" name="椭圆 56"/>
            <p:cNvSpPr/>
            <p:nvPr/>
          </p:nvSpPr>
          <p:spPr>
            <a:xfrm>
              <a:off x="7566339" y="3814334"/>
              <a:ext cx="276895" cy="289775"/>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58" name="椭圆 57"/>
            <p:cNvSpPr/>
            <p:nvPr/>
          </p:nvSpPr>
          <p:spPr>
            <a:xfrm>
              <a:off x="7587804" y="4879969"/>
              <a:ext cx="276895" cy="289775"/>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cxnSp>
          <p:nvCxnSpPr>
            <p:cNvPr id="59" name="直接箭头连接符 58"/>
            <p:cNvCxnSpPr>
              <a:stCxn id="51" idx="7"/>
              <a:endCxn id="57" idx="2"/>
            </p:cNvCxnSpPr>
            <p:nvPr/>
          </p:nvCxnSpPr>
          <p:spPr>
            <a:xfrm flipV="1">
              <a:off x="7075027" y="3959222"/>
              <a:ext cx="491312" cy="391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51" idx="5"/>
              <a:endCxn id="58" idx="2"/>
            </p:cNvCxnSpPr>
            <p:nvPr/>
          </p:nvCxnSpPr>
          <p:spPr>
            <a:xfrm>
              <a:off x="7075027" y="4555321"/>
              <a:ext cx="512777" cy="469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57" idx="6"/>
              <a:endCxn id="52" idx="1"/>
            </p:cNvCxnSpPr>
            <p:nvPr/>
          </p:nvCxnSpPr>
          <p:spPr>
            <a:xfrm>
              <a:off x="7843234" y="3959222"/>
              <a:ext cx="482725" cy="391198"/>
            </a:xfrm>
            <a:prstGeom prst="straightConnector1">
              <a:avLst/>
            </a:prstGeom>
            <a:ln>
              <a:tailEnd type="triangle"/>
            </a:ln>
          </p:spPr>
          <p:style>
            <a:lnRef idx="2">
              <a:schemeClr val="accent3"/>
            </a:lnRef>
            <a:fillRef idx="1">
              <a:schemeClr val="lt1"/>
            </a:fillRef>
            <a:effectRef idx="0">
              <a:schemeClr val="accent3"/>
            </a:effectRef>
            <a:fontRef idx="minor">
              <a:schemeClr val="dk1"/>
            </a:fontRef>
          </p:style>
        </p:cxnSp>
        <p:cxnSp>
          <p:nvCxnSpPr>
            <p:cNvPr id="62" name="直接箭头连接符 61"/>
            <p:cNvCxnSpPr>
              <a:stCxn id="58" idx="6"/>
              <a:endCxn id="52" idx="3"/>
            </p:cNvCxnSpPr>
            <p:nvPr/>
          </p:nvCxnSpPr>
          <p:spPr>
            <a:xfrm flipV="1">
              <a:off x="7864699" y="4555321"/>
              <a:ext cx="461260" cy="469536"/>
            </a:xfrm>
            <a:prstGeom prst="straightConnector1">
              <a:avLst/>
            </a:prstGeom>
            <a:ln>
              <a:tailEnd type="triangle"/>
            </a:ln>
          </p:spPr>
          <p:style>
            <a:lnRef idx="2">
              <a:schemeClr val="accent3"/>
            </a:lnRef>
            <a:fillRef idx="1">
              <a:schemeClr val="lt1"/>
            </a:fillRef>
            <a:effectRef idx="0">
              <a:schemeClr val="accent3"/>
            </a:effectRef>
            <a:fontRef idx="minor">
              <a:schemeClr val="dk1"/>
            </a:fontRef>
          </p:style>
        </p:cxnSp>
        <p:cxnSp>
          <p:nvCxnSpPr>
            <p:cNvPr id="63" name="直接箭头连接符 62"/>
            <p:cNvCxnSpPr>
              <a:stCxn id="52" idx="7"/>
              <a:endCxn id="56" idx="2"/>
            </p:cNvCxnSpPr>
            <p:nvPr/>
          </p:nvCxnSpPr>
          <p:spPr>
            <a:xfrm flipV="1">
              <a:off x="8521754" y="3889979"/>
              <a:ext cx="483797" cy="460441"/>
            </a:xfrm>
            <a:prstGeom prst="straightConnector1">
              <a:avLst/>
            </a:prstGeom>
            <a:ln>
              <a:tailEnd type="triangle"/>
            </a:ln>
          </p:spPr>
          <p:style>
            <a:lnRef idx="2">
              <a:schemeClr val="accent3"/>
            </a:lnRef>
            <a:fillRef idx="1">
              <a:schemeClr val="lt1"/>
            </a:fillRef>
            <a:effectRef idx="0">
              <a:schemeClr val="accent3"/>
            </a:effectRef>
            <a:fontRef idx="minor">
              <a:schemeClr val="dk1"/>
            </a:fontRef>
          </p:style>
        </p:cxnSp>
        <p:cxnSp>
          <p:nvCxnSpPr>
            <p:cNvPr id="64" name="直接箭头连接符 63"/>
            <p:cNvCxnSpPr>
              <a:stCxn id="52" idx="6"/>
              <a:endCxn id="55" idx="2"/>
            </p:cNvCxnSpPr>
            <p:nvPr/>
          </p:nvCxnSpPr>
          <p:spPr>
            <a:xfrm flipV="1">
              <a:off x="8562304" y="4452870"/>
              <a:ext cx="432515" cy="1"/>
            </a:xfrm>
            <a:prstGeom prst="straightConnector1">
              <a:avLst/>
            </a:prstGeom>
            <a:ln>
              <a:tailEnd type="triangle"/>
            </a:ln>
          </p:spPr>
          <p:style>
            <a:lnRef idx="2">
              <a:schemeClr val="accent3"/>
            </a:lnRef>
            <a:fillRef idx="1">
              <a:schemeClr val="lt1"/>
            </a:fillRef>
            <a:effectRef idx="0">
              <a:schemeClr val="accent3"/>
            </a:effectRef>
            <a:fontRef idx="minor">
              <a:schemeClr val="dk1"/>
            </a:fontRef>
          </p:style>
        </p:cxnSp>
        <p:cxnSp>
          <p:nvCxnSpPr>
            <p:cNvPr id="65" name="直接箭头连接符 64"/>
            <p:cNvCxnSpPr>
              <a:stCxn id="52" idx="5"/>
              <a:endCxn id="54" idx="2"/>
            </p:cNvCxnSpPr>
            <p:nvPr/>
          </p:nvCxnSpPr>
          <p:spPr>
            <a:xfrm>
              <a:off x="8521754" y="4555321"/>
              <a:ext cx="483797" cy="443780"/>
            </a:xfrm>
            <a:prstGeom prst="straightConnector1">
              <a:avLst/>
            </a:prstGeom>
            <a:ln>
              <a:tailEnd type="triangle"/>
            </a:ln>
          </p:spPr>
          <p:style>
            <a:lnRef idx="2">
              <a:schemeClr val="accent3"/>
            </a:lnRef>
            <a:fillRef idx="1">
              <a:schemeClr val="lt1"/>
            </a:fillRef>
            <a:effectRef idx="0">
              <a:schemeClr val="accent3"/>
            </a:effectRef>
            <a:fontRef idx="minor">
              <a:schemeClr val="dk1"/>
            </a:fontRef>
          </p:style>
        </p:cxnSp>
        <p:cxnSp>
          <p:nvCxnSpPr>
            <p:cNvPr id="66" name="直接箭头连接符 65"/>
            <p:cNvCxnSpPr>
              <a:stCxn id="56" idx="6"/>
              <a:endCxn id="53" idx="1"/>
            </p:cNvCxnSpPr>
            <p:nvPr/>
          </p:nvCxnSpPr>
          <p:spPr>
            <a:xfrm>
              <a:off x="9282446" y="3889979"/>
              <a:ext cx="490240" cy="460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55" idx="6"/>
              <a:endCxn id="53" idx="2"/>
            </p:cNvCxnSpPr>
            <p:nvPr/>
          </p:nvCxnSpPr>
          <p:spPr>
            <a:xfrm>
              <a:off x="9271714" y="4452870"/>
              <a:ext cx="4604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54" idx="6"/>
              <a:endCxn id="53" idx="3"/>
            </p:cNvCxnSpPr>
            <p:nvPr/>
          </p:nvCxnSpPr>
          <p:spPr>
            <a:xfrm flipV="1">
              <a:off x="9282446" y="4555321"/>
              <a:ext cx="490240" cy="443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7237927" y="4034866"/>
              <a:ext cx="301686" cy="369332"/>
            </a:xfrm>
            <a:prstGeom prst="rect">
              <a:avLst/>
            </a:prstGeom>
            <a:noFill/>
          </p:spPr>
          <p:txBody>
            <a:bodyPr wrap="none" rtlCol="0">
              <a:spAutoFit/>
            </a:bodyPr>
            <a:lstStyle/>
            <a:p>
              <a:r>
                <a:rPr lang="en-US" altLang="zh-CN" dirty="0"/>
                <a:t>3</a:t>
              </a:r>
              <a:endParaRPr lang="zh-CN" altLang="en-US" dirty="0"/>
            </a:p>
          </p:txBody>
        </p:sp>
        <p:sp>
          <p:nvSpPr>
            <p:cNvPr id="70" name="文本框 69"/>
            <p:cNvSpPr txBox="1"/>
            <p:nvPr/>
          </p:nvSpPr>
          <p:spPr>
            <a:xfrm>
              <a:off x="7974223" y="4034866"/>
              <a:ext cx="301686" cy="369332"/>
            </a:xfrm>
            <a:prstGeom prst="rect">
              <a:avLst/>
            </a:prstGeom>
            <a:noFill/>
          </p:spPr>
          <p:txBody>
            <a:bodyPr wrap="none" rtlCol="0">
              <a:spAutoFit/>
            </a:bodyPr>
            <a:lstStyle/>
            <a:p>
              <a:r>
                <a:rPr lang="en-US" altLang="zh-CN" dirty="0" smtClean="0"/>
                <a:t>3</a:t>
              </a:r>
              <a:endParaRPr lang="zh-CN" altLang="en-US" dirty="0"/>
            </a:p>
          </p:txBody>
        </p:sp>
        <p:sp>
          <p:nvSpPr>
            <p:cNvPr id="71" name="文本框 70"/>
            <p:cNvSpPr txBox="1"/>
            <p:nvPr/>
          </p:nvSpPr>
          <p:spPr>
            <a:xfrm>
              <a:off x="7237927" y="4629768"/>
              <a:ext cx="301686" cy="369332"/>
            </a:xfrm>
            <a:prstGeom prst="rect">
              <a:avLst/>
            </a:prstGeom>
            <a:noFill/>
          </p:spPr>
          <p:txBody>
            <a:bodyPr wrap="none" rtlCol="0">
              <a:spAutoFit/>
            </a:bodyPr>
            <a:lstStyle/>
            <a:p>
              <a:r>
                <a:rPr lang="en-US" altLang="zh-CN" dirty="0"/>
                <a:t>3</a:t>
              </a:r>
              <a:endParaRPr lang="zh-CN" altLang="en-US" dirty="0"/>
            </a:p>
          </p:txBody>
        </p:sp>
        <p:sp>
          <p:nvSpPr>
            <p:cNvPr id="72" name="文本框 71"/>
            <p:cNvSpPr txBox="1"/>
            <p:nvPr/>
          </p:nvSpPr>
          <p:spPr>
            <a:xfrm>
              <a:off x="7974223" y="4629768"/>
              <a:ext cx="301686" cy="369332"/>
            </a:xfrm>
            <a:prstGeom prst="rect">
              <a:avLst/>
            </a:prstGeom>
            <a:noFill/>
          </p:spPr>
          <p:txBody>
            <a:bodyPr wrap="none" rtlCol="0">
              <a:spAutoFit/>
            </a:bodyPr>
            <a:lstStyle/>
            <a:p>
              <a:r>
                <a:rPr lang="en-US" altLang="zh-CN" dirty="0" smtClean="0"/>
                <a:t>3</a:t>
              </a:r>
              <a:endParaRPr lang="zh-CN" altLang="en-US" dirty="0"/>
            </a:p>
          </p:txBody>
        </p:sp>
        <p:sp>
          <p:nvSpPr>
            <p:cNvPr id="73" name="文本框 72"/>
            <p:cNvSpPr txBox="1"/>
            <p:nvPr/>
          </p:nvSpPr>
          <p:spPr>
            <a:xfrm>
              <a:off x="8638644" y="3842460"/>
              <a:ext cx="301686" cy="369332"/>
            </a:xfrm>
            <a:prstGeom prst="rect">
              <a:avLst/>
            </a:prstGeom>
            <a:noFill/>
          </p:spPr>
          <p:txBody>
            <a:bodyPr wrap="none" rtlCol="0">
              <a:spAutoFit/>
            </a:bodyPr>
            <a:lstStyle/>
            <a:p>
              <a:r>
                <a:rPr lang="en-US" altLang="zh-CN" dirty="0" smtClean="0"/>
                <a:t>2</a:t>
              </a:r>
              <a:endParaRPr lang="zh-CN" altLang="en-US" dirty="0"/>
            </a:p>
          </p:txBody>
        </p:sp>
        <p:sp>
          <p:nvSpPr>
            <p:cNvPr id="74" name="文本框 73"/>
            <p:cNvSpPr txBox="1"/>
            <p:nvPr/>
          </p:nvSpPr>
          <p:spPr>
            <a:xfrm>
              <a:off x="8638644" y="4217502"/>
              <a:ext cx="301686" cy="369332"/>
            </a:xfrm>
            <a:prstGeom prst="rect">
              <a:avLst/>
            </a:prstGeom>
            <a:noFill/>
          </p:spPr>
          <p:txBody>
            <a:bodyPr wrap="none" rtlCol="0">
              <a:spAutoFit/>
            </a:bodyPr>
            <a:lstStyle/>
            <a:p>
              <a:r>
                <a:rPr lang="en-US" altLang="zh-CN" dirty="0" smtClean="0"/>
                <a:t>2</a:t>
              </a:r>
              <a:endParaRPr lang="zh-CN" altLang="en-US" dirty="0"/>
            </a:p>
          </p:txBody>
        </p:sp>
        <p:sp>
          <p:nvSpPr>
            <p:cNvPr id="75" name="文本框 74"/>
            <p:cNvSpPr txBox="1"/>
            <p:nvPr/>
          </p:nvSpPr>
          <p:spPr>
            <a:xfrm>
              <a:off x="8638644" y="4592545"/>
              <a:ext cx="301686" cy="369332"/>
            </a:xfrm>
            <a:prstGeom prst="rect">
              <a:avLst/>
            </a:prstGeom>
            <a:noFill/>
          </p:spPr>
          <p:txBody>
            <a:bodyPr wrap="none" rtlCol="0">
              <a:spAutoFit/>
            </a:bodyPr>
            <a:lstStyle/>
            <a:p>
              <a:r>
                <a:rPr lang="en-US" altLang="zh-CN" dirty="0" smtClean="0"/>
                <a:t>2</a:t>
              </a:r>
              <a:endParaRPr lang="zh-CN" altLang="en-US" dirty="0"/>
            </a:p>
          </p:txBody>
        </p:sp>
        <p:sp>
          <p:nvSpPr>
            <p:cNvPr id="76" name="文本框 75"/>
            <p:cNvSpPr txBox="1"/>
            <p:nvPr/>
          </p:nvSpPr>
          <p:spPr>
            <a:xfrm>
              <a:off x="9338395" y="3853198"/>
              <a:ext cx="301686" cy="369332"/>
            </a:xfrm>
            <a:prstGeom prst="rect">
              <a:avLst/>
            </a:prstGeom>
            <a:noFill/>
          </p:spPr>
          <p:txBody>
            <a:bodyPr wrap="none" rtlCol="0">
              <a:spAutoFit/>
            </a:bodyPr>
            <a:lstStyle/>
            <a:p>
              <a:r>
                <a:rPr lang="en-US" altLang="zh-CN" dirty="0" smtClean="0"/>
                <a:t>2</a:t>
              </a:r>
              <a:endParaRPr lang="zh-CN" altLang="en-US" dirty="0"/>
            </a:p>
          </p:txBody>
        </p:sp>
        <p:sp>
          <p:nvSpPr>
            <p:cNvPr id="77" name="文本框 76"/>
            <p:cNvSpPr txBox="1"/>
            <p:nvPr/>
          </p:nvSpPr>
          <p:spPr>
            <a:xfrm>
              <a:off x="9338395" y="4228240"/>
              <a:ext cx="301686" cy="369332"/>
            </a:xfrm>
            <a:prstGeom prst="rect">
              <a:avLst/>
            </a:prstGeom>
            <a:noFill/>
          </p:spPr>
          <p:txBody>
            <a:bodyPr wrap="none" rtlCol="0">
              <a:spAutoFit/>
            </a:bodyPr>
            <a:lstStyle/>
            <a:p>
              <a:r>
                <a:rPr lang="en-US" altLang="zh-CN" dirty="0" smtClean="0"/>
                <a:t>2</a:t>
              </a:r>
              <a:endParaRPr lang="zh-CN" altLang="en-US" dirty="0"/>
            </a:p>
          </p:txBody>
        </p:sp>
        <p:sp>
          <p:nvSpPr>
            <p:cNvPr id="78" name="文本框 77"/>
            <p:cNvSpPr txBox="1"/>
            <p:nvPr/>
          </p:nvSpPr>
          <p:spPr>
            <a:xfrm>
              <a:off x="9338395" y="4603283"/>
              <a:ext cx="301686" cy="369332"/>
            </a:xfrm>
            <a:prstGeom prst="rect">
              <a:avLst/>
            </a:prstGeom>
            <a:noFill/>
          </p:spPr>
          <p:txBody>
            <a:bodyPr wrap="none" rtlCol="0">
              <a:spAutoFit/>
            </a:bodyPr>
            <a:lstStyle/>
            <a:p>
              <a:r>
                <a:rPr lang="en-US" altLang="zh-CN" dirty="0" smtClean="0"/>
                <a:t>2</a:t>
              </a:r>
              <a:endParaRPr lang="zh-CN" altLang="en-US" dirty="0"/>
            </a:p>
          </p:txBody>
        </p:sp>
      </p:grpSp>
      <p:sp>
        <p:nvSpPr>
          <p:cNvPr id="79" name="下箭头 78"/>
          <p:cNvSpPr/>
          <p:nvPr/>
        </p:nvSpPr>
        <p:spPr>
          <a:xfrm>
            <a:off x="8340301" y="4770135"/>
            <a:ext cx="362735" cy="2352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7" name="线形标注 2(带强调线) 6"/>
              <p:cNvSpPr/>
              <p:nvPr/>
            </p:nvSpPr>
            <p:spPr>
              <a:xfrm>
                <a:off x="3583641" y="5331759"/>
                <a:ext cx="2144806" cy="866072"/>
              </a:xfrm>
              <a:prstGeom prst="accentCallout2">
                <a:avLst>
                  <a:gd name="adj1" fmla="val 18750"/>
                  <a:gd name="adj2" fmla="val -8333"/>
                  <a:gd name="adj3" fmla="val -268490"/>
                  <a:gd name="adj4" fmla="val 23772"/>
                  <a:gd name="adj5" fmla="val -265570"/>
                  <a:gd name="adj6" fmla="val 59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实际</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𝐸</m:t>
                            </m:r>
                          </m:e>
                        </m:d>
                      </m:den>
                    </m:f>
                  </m:oMath>
                </a14:m>
                <a:r>
                  <a:rPr lang="zh-CN" altLang="en-US" dirty="0" smtClean="0"/>
                  <a:t>就足够小了！</a:t>
                </a:r>
                <a:endParaRPr lang="zh-CN" altLang="en-US" dirty="0"/>
              </a:p>
            </p:txBody>
          </p:sp>
        </mc:Choice>
        <mc:Fallback>
          <p:sp>
            <p:nvSpPr>
              <p:cNvPr id="7" name="线形标注 2(带强调线) 6"/>
              <p:cNvSpPr>
                <a:spLocks noRot="1" noChangeAspect="1" noMove="1" noResize="1" noEditPoints="1" noAdjustHandles="1" noChangeArrowheads="1" noChangeShapeType="1" noTextEdit="1"/>
              </p:cNvSpPr>
              <p:nvPr/>
            </p:nvSpPr>
            <p:spPr>
              <a:xfrm>
                <a:off x="3583641" y="5331759"/>
                <a:ext cx="2144806" cy="866072"/>
              </a:xfrm>
              <a:prstGeom prst="accentCallout2">
                <a:avLst>
                  <a:gd name="adj1" fmla="val 18750"/>
                  <a:gd name="adj2" fmla="val -8333"/>
                  <a:gd name="adj3" fmla="val -268490"/>
                  <a:gd name="adj4" fmla="val 23772"/>
                  <a:gd name="adj5" fmla="val -265570"/>
                  <a:gd name="adj6" fmla="val 5998"/>
                </a:avLst>
              </a:prstGeom>
              <a:blipFill>
                <a:blip r:embed="rId7"/>
                <a:stretch>
                  <a:fillRect r="-70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7983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9"/>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5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up)">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609156" y="294978"/>
            <a:ext cx="8169528" cy="4389120"/>
          </a:xfrm>
          <a:prstGeom prst="rect">
            <a:avLst/>
          </a:prstGeom>
        </p:spPr>
      </p:pic>
      <p:pic>
        <p:nvPicPr>
          <p:cNvPr id="7" name="图片 6"/>
          <p:cNvPicPr>
            <a:picLocks noChangeAspect="1"/>
          </p:cNvPicPr>
          <p:nvPr/>
        </p:nvPicPr>
        <p:blipFill>
          <a:blip r:embed="rId3"/>
          <a:stretch>
            <a:fillRect/>
          </a:stretch>
        </p:blipFill>
        <p:spPr>
          <a:xfrm>
            <a:off x="9188998" y="294978"/>
            <a:ext cx="2699370" cy="2850596"/>
          </a:xfrm>
          <a:prstGeom prst="rect">
            <a:avLst/>
          </a:prstGeom>
        </p:spPr>
      </p:pic>
      <p:pic>
        <p:nvPicPr>
          <p:cNvPr id="8" name="图片 7"/>
          <p:cNvPicPr>
            <a:picLocks noChangeAspect="1"/>
          </p:cNvPicPr>
          <p:nvPr/>
        </p:nvPicPr>
        <p:blipFill>
          <a:blip r:embed="rId4"/>
          <a:stretch>
            <a:fillRect/>
          </a:stretch>
        </p:blipFill>
        <p:spPr>
          <a:xfrm>
            <a:off x="9253267" y="3429000"/>
            <a:ext cx="2570832" cy="2767424"/>
          </a:xfrm>
          <a:prstGeom prst="rect">
            <a:avLst/>
          </a:prstGeom>
        </p:spPr>
      </p:pic>
      <p:pic>
        <p:nvPicPr>
          <p:cNvPr id="2" name="图片 1"/>
          <p:cNvPicPr>
            <a:picLocks noChangeAspect="1"/>
          </p:cNvPicPr>
          <p:nvPr/>
        </p:nvPicPr>
        <p:blipFill>
          <a:blip r:embed="rId5">
            <a:extLst>
              <a:ext uri="{BEBA8EAE-BF5A-486C-A8C5-ECC9F3942E4B}">
                <a14:imgProps xmlns:a14="http://schemas.microsoft.com/office/drawing/2010/main">
                  <a14:imgLayer r:embed="rId6">
                    <a14:imgEffect>
                      <a14:colorTemperature colorTemp="11200"/>
                    </a14:imgEffect>
                  </a14:imgLayer>
                </a14:imgProps>
              </a:ext>
            </a:extLst>
          </a:blip>
          <a:stretch>
            <a:fillRect/>
          </a:stretch>
        </p:blipFill>
        <p:spPr>
          <a:xfrm>
            <a:off x="832063" y="4812712"/>
            <a:ext cx="7867616" cy="742136"/>
          </a:xfrm>
          <a:prstGeom prst="rect">
            <a:avLst/>
          </a:prstGeom>
        </p:spPr>
      </p:pic>
    </p:spTree>
    <p:extLst>
      <p:ext uri="{BB962C8B-B14F-4D97-AF65-F5344CB8AC3E}">
        <p14:creationId xmlns:p14="http://schemas.microsoft.com/office/powerpoint/2010/main" val="289048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7616780" cy="1325563"/>
          </a:xfrm>
        </p:spPr>
        <p:txBody>
          <a:bodyPr>
            <a:normAutofit/>
          </a:bodyPr>
          <a:lstStyle/>
          <a:p>
            <a:r>
              <a:rPr lang="en-US" altLang="zh-CN" sz="2800" dirty="0"/>
              <a:t> </a:t>
            </a:r>
            <a:r>
              <a:rPr lang="en-US" altLang="zh-CN" sz="2800" dirty="0" smtClean="0"/>
              <a:t>b) Describe </a:t>
            </a:r>
            <a:r>
              <a:rPr lang="en-US" altLang="zh-CN" sz="2800" dirty="0"/>
              <a:t>an efﬁcient algorithm to solve the escape problem, and analyze its running time.</a:t>
            </a:r>
          </a:p>
        </p:txBody>
      </p:sp>
      <p:sp>
        <p:nvSpPr>
          <p:cNvPr id="3" name="内容占位符 2"/>
          <p:cNvSpPr>
            <a:spLocks noGrp="1"/>
          </p:cNvSpPr>
          <p:nvPr>
            <p:ph idx="1"/>
          </p:nvPr>
        </p:nvSpPr>
        <p:spPr>
          <a:xfrm>
            <a:off x="838200" y="1825625"/>
            <a:ext cx="7867918" cy="4351338"/>
          </a:xfrm>
        </p:spPr>
        <p:txBody>
          <a:bodyPr/>
          <a:lstStyle/>
          <a:p>
            <a:r>
              <a:rPr lang="zh-CN" altLang="en-US" dirty="0" smtClean="0"/>
              <a:t>每个空白点拆分为两个</a:t>
            </a:r>
            <a:r>
              <a:rPr lang="zh-CN" altLang="en-US" smtClean="0"/>
              <a:t>节点（容量控制</a:t>
            </a:r>
            <a:r>
              <a:rPr lang="en-US" altLang="zh-CN" dirty="0" smtClean="0"/>
              <a:t>1</a:t>
            </a:r>
            <a:r>
              <a:rPr lang="zh-CN" altLang="en-US" dirty="0" smtClean="0"/>
              <a:t>）</a:t>
            </a:r>
            <a:endParaRPr lang="en-US" altLang="zh-CN" dirty="0" smtClean="0"/>
          </a:p>
          <a:p>
            <a:r>
              <a:rPr lang="zh-CN" altLang="en-US" dirty="0" smtClean="0"/>
              <a:t>每个</a:t>
            </a:r>
            <a:r>
              <a:rPr lang="zh-CN" altLang="en-US" dirty="0" smtClean="0"/>
              <a:t>起点作为一个</a:t>
            </a:r>
            <a:r>
              <a:rPr lang="zh-CN" altLang="en-US" dirty="0"/>
              <a:t>源</a:t>
            </a:r>
            <a:r>
              <a:rPr lang="zh-CN" altLang="en-US" dirty="0" smtClean="0"/>
              <a:t>点</a:t>
            </a:r>
            <a:r>
              <a:rPr lang="en-US" altLang="zh-CN" dirty="0"/>
              <a:t>,</a:t>
            </a:r>
            <a:r>
              <a:rPr lang="zh-CN" altLang="en-US" dirty="0"/>
              <a:t>边界点作为</a:t>
            </a:r>
            <a:r>
              <a:rPr lang="zh-CN" altLang="en-US" dirty="0" smtClean="0"/>
              <a:t>汇点</a:t>
            </a:r>
            <a:endParaRPr lang="en-US" altLang="zh-CN" dirty="0" smtClean="0"/>
          </a:p>
          <a:p>
            <a:r>
              <a:rPr lang="zh-CN" altLang="en-US" dirty="0" smtClean="0"/>
              <a:t>每个</a:t>
            </a:r>
            <a:r>
              <a:rPr lang="zh-CN" altLang="en-US" dirty="0"/>
              <a:t>点和边的</a:t>
            </a:r>
            <a:r>
              <a:rPr lang="en-US" altLang="zh-CN" dirty="0"/>
              <a:t>capacity</a:t>
            </a:r>
            <a:r>
              <a:rPr lang="zh-CN" altLang="en-US" dirty="0"/>
              <a:t>均为</a:t>
            </a:r>
            <a:r>
              <a:rPr lang="en-US" altLang="zh-CN" dirty="0" smtClean="0"/>
              <a:t>1</a:t>
            </a:r>
          </a:p>
          <a:p>
            <a:r>
              <a:rPr lang="zh-CN" altLang="en-US" dirty="0" smtClean="0"/>
              <a:t>这是</a:t>
            </a:r>
            <a:r>
              <a:rPr lang="zh-CN" altLang="en-US" dirty="0"/>
              <a:t>一个</a:t>
            </a:r>
            <a:r>
              <a:rPr lang="zh-CN" altLang="en-US" dirty="0" smtClean="0"/>
              <a:t>多</a:t>
            </a:r>
            <a:r>
              <a:rPr lang="zh-CN" altLang="en-US" dirty="0"/>
              <a:t>源</a:t>
            </a:r>
            <a:r>
              <a:rPr lang="zh-CN" altLang="en-US" dirty="0" smtClean="0"/>
              <a:t>点</a:t>
            </a:r>
            <a:r>
              <a:rPr lang="zh-CN" altLang="en-US" dirty="0"/>
              <a:t>的</a:t>
            </a:r>
            <a:r>
              <a:rPr lang="zh-CN" altLang="en-US" dirty="0" smtClean="0"/>
              <a:t>最大流问题</a:t>
            </a:r>
            <a:endParaRPr lang="en-US" altLang="zh-CN" dirty="0" smtClean="0"/>
          </a:p>
          <a:p>
            <a:r>
              <a:rPr lang="zh-CN" altLang="en-US" dirty="0" smtClean="0"/>
              <a:t>利用各种最大流求解算法求解最大流</a:t>
            </a:r>
            <a:endParaRPr lang="en-US" altLang="zh-CN" dirty="0" smtClean="0"/>
          </a:p>
          <a:p>
            <a:r>
              <a:rPr lang="zh-CN" altLang="en-US" dirty="0" smtClean="0"/>
              <a:t>最后</a:t>
            </a:r>
            <a:r>
              <a:rPr lang="zh-CN" altLang="en-US" dirty="0"/>
              <a:t>只要查看最大流是否等于原点个数即可</a:t>
            </a:r>
            <a:r>
              <a:rPr lang="en-US" altLang="zh-CN" dirty="0"/>
              <a:t>,</a:t>
            </a:r>
            <a:r>
              <a:rPr lang="zh-CN" altLang="en-US" dirty="0"/>
              <a:t>如果等于就可以</a:t>
            </a:r>
            <a:r>
              <a:rPr lang="en-US" altLang="zh-CN" dirty="0"/>
              <a:t>,</a:t>
            </a:r>
            <a:r>
              <a:rPr lang="zh-CN" altLang="en-US" dirty="0"/>
              <a:t>小于就不行</a:t>
            </a:r>
            <a:r>
              <a:rPr lang="en-US" altLang="zh-CN" dirty="0"/>
              <a:t>.</a:t>
            </a:r>
          </a:p>
          <a:p>
            <a:endParaRPr lang="zh-CN" altLang="en-US" dirty="0"/>
          </a:p>
        </p:txBody>
      </p:sp>
      <p:pic>
        <p:nvPicPr>
          <p:cNvPr id="4" name="图片 3"/>
          <p:cNvPicPr>
            <a:picLocks noChangeAspect="1"/>
          </p:cNvPicPr>
          <p:nvPr/>
        </p:nvPicPr>
        <p:blipFill>
          <a:blip r:embed="rId2"/>
          <a:stretch>
            <a:fillRect/>
          </a:stretch>
        </p:blipFill>
        <p:spPr>
          <a:xfrm>
            <a:off x="9188998" y="294978"/>
            <a:ext cx="2699370" cy="2850596"/>
          </a:xfrm>
          <a:prstGeom prst="rect">
            <a:avLst/>
          </a:prstGeom>
        </p:spPr>
      </p:pic>
      <p:pic>
        <p:nvPicPr>
          <p:cNvPr id="5" name="图片 4"/>
          <p:cNvPicPr>
            <a:picLocks noChangeAspect="1"/>
          </p:cNvPicPr>
          <p:nvPr/>
        </p:nvPicPr>
        <p:blipFill>
          <a:blip r:embed="rId3"/>
          <a:stretch>
            <a:fillRect/>
          </a:stretch>
        </p:blipFill>
        <p:spPr>
          <a:xfrm>
            <a:off x="9253267" y="3429000"/>
            <a:ext cx="2570832" cy="2767424"/>
          </a:xfrm>
          <a:prstGeom prst="rect">
            <a:avLst/>
          </a:prstGeom>
        </p:spPr>
      </p:pic>
    </p:spTree>
    <p:extLst>
      <p:ext uri="{BB962C8B-B14F-4D97-AF65-F5344CB8AC3E}">
        <p14:creationId xmlns:p14="http://schemas.microsoft.com/office/powerpoint/2010/main" val="23740263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2"/>
          <a:stretch>
            <a:fillRect/>
          </a:stretch>
        </p:blipFill>
        <p:spPr>
          <a:xfrm>
            <a:off x="1004878" y="426720"/>
            <a:ext cx="10639444" cy="5564188"/>
          </a:xfrm>
          <a:prstGeom prst="rect">
            <a:avLst/>
          </a:prstGeom>
        </p:spPr>
      </p:pic>
    </p:spTree>
    <p:extLst>
      <p:ext uri="{BB962C8B-B14F-4D97-AF65-F5344CB8AC3E}">
        <p14:creationId xmlns:p14="http://schemas.microsoft.com/office/powerpoint/2010/main" val="42350860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684726" y="643944"/>
                <a:ext cx="5220237" cy="4554067"/>
              </a:xfrm>
              <a:prstGeom prst="rect">
                <a:avLst/>
              </a:prstGeom>
            </p:spPr>
            <p:txBody>
              <a:bodyPr wrap="square">
                <a:spAutoFit/>
              </a:bodyPr>
              <a:lstStyle/>
              <a:p>
                <a:pPr marL="285750" indent="-285750">
                  <a:buFont typeface="Arial" panose="020B0604020202020204" pitchFamily="34" charset="0"/>
                  <a:buChar char="•"/>
                </a:pPr>
                <a:r>
                  <a:rPr lang="zh-CN" altLang="en-US" sz="2400" dirty="0" smtClean="0"/>
                  <a:t>将原图中所有节点</a:t>
                </a:r>
                <a:r>
                  <a:rPr lang="en-US" altLang="zh-CN" sz="2400" i="1" dirty="0" err="1" smtClean="0"/>
                  <a:t>i</a:t>
                </a:r>
                <a:r>
                  <a:rPr lang="zh-CN" altLang="en-US" sz="2400" dirty="0" smtClean="0"/>
                  <a:t>拆</a:t>
                </a:r>
                <a:r>
                  <a:rPr lang="zh-CN" altLang="en-US" sz="2400" dirty="0"/>
                  <a:t>成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𝑖</m:t>
                        </m:r>
                      </m:sub>
                    </m:sSub>
                  </m:oMath>
                </a14:m>
                <a:r>
                  <a:rPr lang="zh-CN" altLang="en-US" sz="2400" dirty="0" smtClean="0"/>
                  <a:t> </a:t>
                </a:r>
                <a:endParaRPr lang="en-US" altLang="zh-CN" sz="2400" dirty="0" smtClean="0"/>
              </a:p>
              <a:p>
                <a:pPr marL="285750" indent="-285750">
                  <a:buFont typeface="Arial" panose="020B0604020202020204" pitchFamily="34" charset="0"/>
                  <a:buChar char="•"/>
                </a:pPr>
                <a:r>
                  <a:rPr lang="zh-CN" altLang="en-US" sz="2400" dirty="0" smtClean="0"/>
                  <a:t> </a:t>
                </a:r>
                <a:r>
                  <a:rPr lang="zh-CN" altLang="en-US" sz="2400" dirty="0"/>
                  <a:t>如果在原图中</a:t>
                </a:r>
                <a:r>
                  <a:rPr lang="zh-CN" altLang="en-US" sz="2400" dirty="0" smtClean="0"/>
                  <a:t>有边</a:t>
                </a:r>
                <a14:m>
                  <m:oMath xmlns:m="http://schemas.openxmlformats.org/officeDocument/2006/math">
                    <m:r>
                      <a:rPr lang="en-US" altLang="zh-CN" sz="2400" i="1" dirty="0" smtClean="0">
                        <a:latin typeface="Cambria Math" panose="02040503050406030204" pitchFamily="18" charset="0"/>
                      </a:rPr>
                      <m:t>(</m:t>
                    </m:r>
                    <m:r>
                      <a:rPr lang="en-US" altLang="zh-CN" sz="2400" i="1" dirty="0" err="1" smtClean="0">
                        <a:latin typeface="Cambria Math" panose="02040503050406030204" pitchFamily="18" charset="0"/>
                      </a:rPr>
                      <m:t>𝑖</m:t>
                    </m:r>
                    <m:r>
                      <a:rPr lang="en-US" altLang="zh-CN" sz="2400" i="1" dirty="0" err="1" smtClean="0">
                        <a:latin typeface="Cambria Math" panose="02040503050406030204" pitchFamily="18" charset="0"/>
                      </a:rPr>
                      <m:t>,</m:t>
                    </m:r>
                    <m:r>
                      <a:rPr lang="en-US" altLang="zh-CN" sz="2400" i="1" dirty="0" err="1" smtClean="0">
                        <a:latin typeface="Cambria Math" panose="02040503050406030204" pitchFamily="18" charset="0"/>
                      </a:rPr>
                      <m:t>𝑗</m:t>
                    </m:r>
                    <m:r>
                      <a:rPr lang="en-US" altLang="zh-CN" sz="2400" i="1" dirty="0" smtClean="0">
                        <a:latin typeface="Cambria Math" panose="02040503050406030204" pitchFamily="18" charset="0"/>
                      </a:rPr>
                      <m:t>)</m:t>
                    </m:r>
                  </m:oMath>
                </a14:m>
                <a:r>
                  <a:rPr lang="zh-CN" altLang="en-US" sz="2400" dirty="0" smtClean="0"/>
                  <a:t>那么</a:t>
                </a:r>
                <a:r>
                  <a:rPr lang="zh-CN" altLang="en-US" sz="2400" dirty="0"/>
                  <a:t>我们添加边：</a:t>
                </a:r>
                <a14:m>
                  <m:oMath xmlns:m="http://schemas.openxmlformats.org/officeDocument/2006/math">
                    <m:r>
                      <a:rPr lang="en-US" altLang="zh-CN" sz="2400" b="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𝑥</m:t>
                        </m:r>
                      </m:e>
                      <m:sub>
                        <m:r>
                          <a:rPr lang="en-US" altLang="zh-CN" sz="2400" b="0" i="1" dirty="0" smtClean="0">
                            <a:latin typeface="Cambria Math" panose="02040503050406030204" pitchFamily="18" charset="0"/>
                          </a:rPr>
                          <m:t>𝑖</m:t>
                        </m:r>
                      </m:sub>
                    </m:sSub>
                    <m:r>
                      <a:rPr lang="en-US" altLang="zh-CN" sz="2400" b="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𝑦</m:t>
                        </m:r>
                      </m:e>
                      <m:sub>
                        <m:r>
                          <a:rPr lang="en-US" altLang="zh-CN" sz="2400" b="0" i="1" dirty="0" smtClean="0">
                            <a:latin typeface="Cambria Math" panose="02040503050406030204" pitchFamily="18" charset="0"/>
                          </a:rPr>
                          <m:t>𝑗</m:t>
                        </m:r>
                      </m:sub>
                    </m:sSub>
                    <m:r>
                      <a:rPr lang="en-US" altLang="zh-CN" sz="2400" b="0" i="1" dirty="0" smtClean="0">
                        <a:latin typeface="Cambria Math" panose="02040503050406030204" pitchFamily="18" charset="0"/>
                      </a:rPr>
                      <m:t>)</m:t>
                    </m:r>
                  </m:oMath>
                </a14:m>
                <a:r>
                  <a:rPr lang="zh-CN" altLang="en-US" sz="2400" dirty="0" smtClean="0"/>
                  <a:t>且容量为无穷大， </a:t>
                </a:r>
                <a:r>
                  <a:rPr lang="zh-CN" altLang="en-US" sz="2400" dirty="0"/>
                  <a:t>这样我们得到一个</a:t>
                </a:r>
                <a:r>
                  <a:rPr lang="zh-CN" altLang="en-US" sz="2400" dirty="0" smtClean="0"/>
                  <a:t>二部图</a:t>
                </a:r>
                <a:endParaRPr lang="en-US" altLang="zh-CN" sz="2400" dirty="0" smtClean="0"/>
              </a:p>
              <a:p>
                <a:pPr marL="285750" indent="-285750">
                  <a:buFont typeface="Arial" panose="020B0604020202020204" pitchFamily="34" charset="0"/>
                  <a:buChar char="•"/>
                </a:pPr>
                <a:r>
                  <a:rPr lang="zh-CN" altLang="en-US" sz="2400" dirty="0" smtClean="0"/>
                  <a:t>添加</a:t>
                </a:r>
                <a:r>
                  <a:rPr lang="zh-CN" altLang="en-US" sz="2400" dirty="0"/>
                  <a:t>一个 super source S 和 a super sink T ，</a:t>
                </a:r>
                <a:r>
                  <a:rPr lang="zh-CN" altLang="en-US" sz="2400" dirty="0" smtClean="0"/>
                  <a:t>将S</a:t>
                </a:r>
                <a:r>
                  <a:rPr lang="zh-CN" altLang="en-US" sz="2400" dirty="0"/>
                  <a:t>与</a:t>
                </a:r>
                <a:r>
                  <a:rPr lang="zh-CN" altLang="en-US" sz="2400" dirty="0" smtClean="0"/>
                  <a:t>所有</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oMath>
                </a14:m>
                <a:r>
                  <a:rPr lang="zh-CN" altLang="en-US" sz="2400" dirty="0" smtClean="0"/>
                  <a:t>连接，并</a:t>
                </a:r>
                <a:r>
                  <a:rPr lang="zh-CN" altLang="en-US" sz="2400" dirty="0"/>
                  <a:t>将</a:t>
                </a:r>
                <a:r>
                  <a:rPr lang="zh-CN" altLang="en-US" sz="2400" dirty="0" smtClean="0"/>
                  <a:t>所有</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𝑖</m:t>
                        </m:r>
                      </m:sub>
                    </m:sSub>
                  </m:oMath>
                </a14:m>
                <a:r>
                  <a:rPr lang="zh-CN" altLang="en-US" sz="2400" dirty="0" smtClean="0"/>
                  <a:t>链接到 </a:t>
                </a:r>
                <a:r>
                  <a:rPr lang="zh-CN" altLang="en-US" sz="2400" dirty="0"/>
                  <a:t>T，这些边的容量都为 1</a:t>
                </a:r>
                <a:r>
                  <a:rPr lang="zh-CN" altLang="en-US" sz="2400" dirty="0" smtClean="0"/>
                  <a:t>。</a:t>
                </a:r>
                <a:endParaRPr lang="en-US" altLang="zh-CN" sz="2400" dirty="0" smtClean="0"/>
              </a:p>
              <a:p>
                <a:pPr marL="285750" indent="-285750">
                  <a:buFont typeface="Arial" panose="020B0604020202020204" pitchFamily="34" charset="0"/>
                  <a:buChar char="•"/>
                </a:pPr>
                <a:r>
                  <a:rPr lang="zh-CN" altLang="en-US" sz="2400" dirty="0" smtClean="0"/>
                  <a:t>计算</a:t>
                </a:r>
                <a:r>
                  <a:rPr lang="zh-CN" altLang="en-US" sz="2400" dirty="0"/>
                  <a:t>新图中 S 到 T 的最大流 M。M 同时也是二部图的最大匹配</a:t>
                </a:r>
                <a:r>
                  <a:rPr lang="zh-CN" altLang="en-US" sz="2400" dirty="0" smtClean="0"/>
                  <a:t>。</a:t>
                </a:r>
                <a:endParaRPr lang="en-US" altLang="zh-CN" sz="2400" dirty="0" smtClean="0"/>
              </a:p>
              <a:p>
                <a:pPr marL="285750" indent="-285750">
                  <a:buFont typeface="Arial" panose="020B0604020202020204" pitchFamily="34" charset="0"/>
                  <a:buChar char="•"/>
                </a:pPr>
                <a:r>
                  <a:rPr lang="zh-CN" altLang="en-US" sz="2400" dirty="0" smtClean="0"/>
                  <a:t>由于</a:t>
                </a:r>
                <a:r>
                  <a:rPr lang="en-US" altLang="zh-CN" sz="2400" b="1" dirty="0" smtClean="0">
                    <a:solidFill>
                      <a:srgbClr val="FF0000"/>
                    </a:solidFill>
                  </a:rPr>
                  <a:t>	</a:t>
                </a:r>
                <a14:m>
                  <m:oMath xmlns:m="http://schemas.openxmlformats.org/officeDocument/2006/math">
                    <m:r>
                      <a:rPr lang="zh-CN" altLang="en-US" sz="2400" b="1" i="1" dirty="0" smtClean="0">
                        <a:solidFill>
                          <a:srgbClr val="FF0000"/>
                        </a:solidFill>
                        <a:latin typeface="Cambria Math" panose="02040503050406030204" pitchFamily="18" charset="0"/>
                      </a:rPr>
                      <m:t>原图中最小路径覆盖</m:t>
                    </m:r>
                    <m:r>
                      <a:rPr lang="zh-CN" altLang="en-US" sz="2400" b="1" i="1" dirty="0">
                        <a:solidFill>
                          <a:srgbClr val="FF0000"/>
                        </a:solidFill>
                        <a:latin typeface="Cambria Math" panose="02040503050406030204" pitchFamily="18" charset="0"/>
                      </a:rPr>
                      <m:t>=|</m:t>
                    </m:r>
                    <m:r>
                      <a:rPr lang="zh-CN" altLang="en-US" sz="2400" b="1" i="1" dirty="0">
                        <a:solidFill>
                          <a:srgbClr val="FF0000"/>
                        </a:solidFill>
                        <a:latin typeface="Cambria Math" panose="02040503050406030204" pitchFamily="18" charset="0"/>
                      </a:rPr>
                      <m:t>𝑽</m:t>
                    </m:r>
                    <m:r>
                      <a:rPr lang="zh-CN" altLang="en-US" sz="2400" b="1" i="1" dirty="0">
                        <a:solidFill>
                          <a:srgbClr val="FF0000"/>
                        </a:solidFill>
                        <a:latin typeface="Cambria Math" panose="02040503050406030204" pitchFamily="18" charset="0"/>
                      </a:rPr>
                      <m:t>|−</m:t>
                    </m:r>
                    <m:r>
                      <a:rPr lang="zh-CN" altLang="en-US" sz="2400" b="1" i="1" dirty="0">
                        <a:solidFill>
                          <a:srgbClr val="FF0000"/>
                        </a:solidFill>
                        <a:latin typeface="Cambria Math" panose="02040503050406030204" pitchFamily="18" charset="0"/>
                      </a:rPr>
                      <m:t>二部图的最大匹配数</m:t>
                    </m:r>
                  </m:oMath>
                </a14:m>
                <a:r>
                  <a:rPr lang="zh-CN" altLang="en-US" sz="2400" dirty="0"/>
                  <a:t>，所以我们要的最小路径覆盖就是|V|-M </a:t>
                </a:r>
              </a:p>
            </p:txBody>
          </p:sp>
        </mc:Choice>
        <mc:Fallback xmlns="">
          <p:sp>
            <p:nvSpPr>
              <p:cNvPr id="2" name="矩形 1"/>
              <p:cNvSpPr>
                <a:spLocks noRot="1" noChangeAspect="1" noMove="1" noResize="1" noEditPoints="1" noAdjustHandles="1" noChangeArrowheads="1" noChangeShapeType="1" noTextEdit="1"/>
              </p:cNvSpPr>
              <p:nvPr/>
            </p:nvSpPr>
            <p:spPr>
              <a:xfrm>
                <a:off x="684726" y="643944"/>
                <a:ext cx="5220237" cy="4554067"/>
              </a:xfrm>
              <a:prstGeom prst="rect">
                <a:avLst/>
              </a:prstGeom>
              <a:blipFill>
                <a:blip r:embed="rId3"/>
                <a:stretch>
                  <a:fillRect l="-1517" t="-1606" r="-7701" b="-22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6177567" y="643944"/>
                <a:ext cx="5767588" cy="4151008"/>
              </a:xfrm>
              <a:prstGeom prst="rect">
                <a:avLst/>
              </a:prstGeom>
            </p:spPr>
            <p:txBody>
              <a:bodyPr wrap="square">
                <a:spAutoFit/>
              </a:bodyPr>
              <a:lstStyle/>
              <a:p>
                <a:r>
                  <a:rPr lang="zh-CN" altLang="en-US" sz="2800" dirty="0"/>
                  <a:t>证明</a:t>
                </a:r>
                <a:r>
                  <a:rPr lang="zh-CN" altLang="en-US" sz="2800" dirty="0" smtClean="0"/>
                  <a:t>：</a:t>
                </a:r>
                <a:endParaRPr lang="en-US" altLang="zh-CN" sz="2800" dirty="0" smtClean="0"/>
              </a:p>
              <a:p>
                <a:pPr/>
                <a14:m>
                  <m:oMathPara xmlns:m="http://schemas.openxmlformats.org/officeDocument/2006/math">
                    <m:oMathParaPr>
                      <m:jc m:val="centerGroup"/>
                    </m:oMathParaPr>
                    <m:oMath xmlns:m="http://schemas.openxmlformats.org/officeDocument/2006/math">
                      <m:r>
                        <a:rPr lang="zh-CN" altLang="en-US" sz="2800" b="1" i="1" dirty="0">
                          <a:solidFill>
                            <a:srgbClr val="FF0000"/>
                          </a:solidFill>
                          <a:latin typeface="Cambria Math" panose="02040503050406030204" pitchFamily="18" charset="0"/>
                        </a:rPr>
                        <m:t>原图中最小路径覆盖</m:t>
                      </m:r>
                      <m:r>
                        <a:rPr lang="zh-CN" altLang="en-US" sz="2800" b="1" i="1" dirty="0">
                          <a:solidFill>
                            <a:srgbClr val="FF0000"/>
                          </a:solidFill>
                          <a:latin typeface="Cambria Math" panose="02040503050406030204" pitchFamily="18" charset="0"/>
                        </a:rPr>
                        <m:t>=|</m:t>
                      </m:r>
                      <m:r>
                        <a:rPr lang="zh-CN" altLang="en-US" sz="2800" b="1" i="1" dirty="0">
                          <a:solidFill>
                            <a:srgbClr val="FF0000"/>
                          </a:solidFill>
                          <a:latin typeface="Cambria Math" panose="02040503050406030204" pitchFamily="18" charset="0"/>
                        </a:rPr>
                        <m:t>𝑽</m:t>
                      </m:r>
                      <m:r>
                        <a:rPr lang="zh-CN" altLang="en-US" sz="2800" b="1" i="1" dirty="0">
                          <a:solidFill>
                            <a:srgbClr val="FF0000"/>
                          </a:solidFill>
                          <a:latin typeface="Cambria Math" panose="02040503050406030204" pitchFamily="18" charset="0"/>
                        </a:rPr>
                        <m:t>|−</m:t>
                      </m:r>
                      <m:r>
                        <a:rPr lang="zh-CN" altLang="en-US" sz="2800" b="1" i="1" dirty="0">
                          <a:solidFill>
                            <a:srgbClr val="FF0000"/>
                          </a:solidFill>
                          <a:latin typeface="Cambria Math" panose="02040503050406030204" pitchFamily="18" charset="0"/>
                        </a:rPr>
                        <m:t>二部图的最大匹配数</m:t>
                      </m:r>
                    </m:oMath>
                  </m:oMathPara>
                </a14:m>
                <a:endParaRPr lang="en-US" altLang="zh-CN" sz="2800" dirty="0"/>
              </a:p>
              <a:p>
                <a:pPr marL="342900" indent="-342900">
                  <a:buFont typeface="Arial" panose="020B0604020202020204" pitchFamily="34" charset="0"/>
                  <a:buChar char="•"/>
                </a:pPr>
                <a:endParaRPr lang="en-US" altLang="zh-CN" sz="2000" dirty="0" smtClean="0"/>
              </a:p>
              <a:p>
                <a:pPr marL="342900" indent="-342900">
                  <a:buFont typeface="Arial" panose="020B0604020202020204" pitchFamily="34" charset="0"/>
                  <a:buChar char="•"/>
                </a:pPr>
                <a:r>
                  <a:rPr lang="zh-CN" altLang="en-US" sz="2000" dirty="0" smtClean="0"/>
                  <a:t>一开始在原图中</a:t>
                </a:r>
                <a:r>
                  <a:rPr lang="zh-CN" altLang="en-US" sz="2000" b="1" dirty="0" smtClean="0"/>
                  <a:t>每个点</a:t>
                </a:r>
                <a:r>
                  <a:rPr lang="zh-CN" altLang="en-US" sz="2000" dirty="0" smtClean="0"/>
                  <a:t>都是</a:t>
                </a:r>
                <a:r>
                  <a:rPr lang="zh-CN" altLang="en-US" sz="2000" b="1" dirty="0" smtClean="0"/>
                  <a:t>独立</a:t>
                </a:r>
                <a:r>
                  <a:rPr lang="zh-CN" altLang="en-US" sz="2000" dirty="0" smtClean="0"/>
                  <a:t>的为一条路径，总共有|V|条不相交路径。</a:t>
                </a:r>
                <a:endParaRPr lang="en-US" altLang="zh-CN" sz="2000" dirty="0" smtClean="0"/>
              </a:p>
              <a:p>
                <a:pPr marL="342900" indent="-342900">
                  <a:buFont typeface="Arial" panose="020B0604020202020204" pitchFamily="34" charset="0"/>
                  <a:buChar char="•"/>
                </a:pPr>
                <a:r>
                  <a:rPr lang="zh-CN" altLang="en-US" sz="2000" dirty="0" smtClean="0"/>
                  <a:t>每次</a:t>
                </a:r>
                <a:r>
                  <a:rPr lang="zh-CN" altLang="en-US" sz="2000" dirty="0"/>
                  <a:t>在 二分图里找一条匹配边就相当于在原图中把两条路径合成了一条路径，也就相当于路径数减 少了 1</a:t>
                </a:r>
                <a:r>
                  <a:rPr lang="zh-CN" altLang="en-US" sz="2000" dirty="0" smtClean="0"/>
                  <a:t>。</a:t>
                </a:r>
                <a:endParaRPr lang="en-US" altLang="zh-CN" sz="2000" dirty="0" smtClean="0"/>
              </a:p>
              <a:p>
                <a:pPr marL="342900" indent="-342900">
                  <a:buFont typeface="Arial" panose="020B0604020202020204" pitchFamily="34" charset="0"/>
                  <a:buChar char="•"/>
                </a:pPr>
                <a:r>
                  <a:rPr lang="zh-CN" altLang="en-US" sz="2000" dirty="0" smtClean="0"/>
                  <a:t>所以</a:t>
                </a:r>
                <a:r>
                  <a:rPr lang="zh-CN" altLang="en-US" sz="2000" dirty="0"/>
                  <a:t>找到了几条匹配边，路径数就减少了多少</a:t>
                </a:r>
                <a:r>
                  <a:rPr lang="zh-CN" altLang="en-US" sz="2000" dirty="0" smtClean="0"/>
                  <a:t>。</a:t>
                </a:r>
                <a:endParaRPr lang="en-US" altLang="zh-CN" sz="2000" dirty="0" smtClean="0"/>
              </a:p>
              <a:p>
                <a:pPr marL="342900" indent="-342900">
                  <a:buFont typeface="Arial" panose="020B0604020202020204" pitchFamily="34" charset="0"/>
                  <a:buChar char="•"/>
                </a:pPr>
                <a:r>
                  <a:rPr lang="zh-CN" altLang="en-US" sz="2000" dirty="0" smtClean="0"/>
                  <a:t>所以</a:t>
                </a:r>
                <a:r>
                  <a:rPr lang="zh-CN" altLang="en-US" sz="2000" dirty="0"/>
                  <a:t>有最小路径覆盖=原图的结点 数-新图的最大匹配数</a:t>
                </a:r>
                <a:endParaRPr lang="zh-CN"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6177567" y="643944"/>
                <a:ext cx="5767588" cy="4151008"/>
              </a:xfrm>
              <a:prstGeom prst="rect">
                <a:avLst/>
              </a:prstGeom>
              <a:blipFill>
                <a:blip r:embed="rId4"/>
                <a:stretch>
                  <a:fillRect l="-2112" t="-2203" r="-2746" b="-1175"/>
                </a:stretch>
              </a:blipFill>
            </p:spPr>
            <p:txBody>
              <a:bodyPr/>
              <a:lstStyle/>
              <a:p>
                <a:r>
                  <a:rPr lang="zh-CN" altLang="en-US">
                    <a:noFill/>
                  </a:rPr>
                  <a:t> </a:t>
                </a:r>
              </a:p>
            </p:txBody>
          </p:sp>
        </mc:Fallback>
      </mc:AlternateContent>
      <p:sp>
        <p:nvSpPr>
          <p:cNvPr id="7" name="文本框 6"/>
          <p:cNvSpPr txBox="1"/>
          <p:nvPr/>
        </p:nvSpPr>
        <p:spPr>
          <a:xfrm>
            <a:off x="8744754" y="228445"/>
            <a:ext cx="2273122" cy="461665"/>
          </a:xfrm>
          <a:prstGeom prst="rect">
            <a:avLst/>
          </a:prstGeom>
          <a:noFill/>
        </p:spPr>
        <p:txBody>
          <a:bodyPr wrap="square" rtlCol="0">
            <a:spAutoFit/>
          </a:bodyPr>
          <a:lstStyle/>
          <a:p>
            <a:r>
              <a:rPr lang="zh-CN" altLang="en-US" sz="2400" b="1" dirty="0"/>
              <a:t>有向</a:t>
            </a:r>
            <a:r>
              <a:rPr lang="zh-CN" altLang="en-US" sz="2400" b="1" dirty="0">
                <a:solidFill>
                  <a:srgbClr val="FF0000"/>
                </a:solidFill>
              </a:rPr>
              <a:t>无环</a:t>
            </a:r>
            <a:r>
              <a:rPr lang="zh-CN" altLang="en-US" sz="2400" b="1" dirty="0"/>
              <a:t>图</a:t>
            </a:r>
          </a:p>
        </p:txBody>
      </p:sp>
    </p:spTree>
    <p:extLst>
      <p:ext uri="{BB962C8B-B14F-4D97-AF65-F5344CB8AC3E}">
        <p14:creationId xmlns:p14="http://schemas.microsoft.com/office/powerpoint/2010/main" val="417275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a:t>b. Does your algorithm work for directed graphs that contain cycles? Explain</a:t>
            </a:r>
            <a:r>
              <a:rPr lang="en-US" altLang="zh-CN" sz="2800" dirty="0" smtClean="0"/>
              <a:t>.</a:t>
            </a:r>
            <a:endParaRPr lang="zh-CN" altLang="en-US" sz="2800" dirty="0"/>
          </a:p>
        </p:txBody>
      </p:sp>
      <p:pic>
        <p:nvPicPr>
          <p:cNvPr id="4" name="内容占位符 3"/>
          <p:cNvPicPr>
            <a:picLocks noGrp="1" noChangeAspect="1"/>
          </p:cNvPicPr>
          <p:nvPr>
            <p:ph idx="1"/>
          </p:nvPr>
        </p:nvPicPr>
        <p:blipFill>
          <a:blip r:embed="rId2"/>
          <a:stretch>
            <a:fillRect/>
          </a:stretch>
        </p:blipFill>
        <p:spPr>
          <a:xfrm>
            <a:off x="838200" y="1831290"/>
            <a:ext cx="10515600" cy="4340007"/>
          </a:xfrm>
          <a:prstGeom prst="rect">
            <a:avLst/>
          </a:prstGeom>
        </p:spPr>
      </p:pic>
    </p:spTree>
    <p:extLst>
      <p:ext uri="{BB962C8B-B14F-4D97-AF65-F5344CB8AC3E}">
        <p14:creationId xmlns:p14="http://schemas.microsoft.com/office/powerpoint/2010/main" val="2018562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05840" y="140989"/>
            <a:ext cx="10180320" cy="1487550"/>
          </a:xfrm>
          <a:prstGeom prst="rect">
            <a:avLst/>
          </a:prstGeom>
        </p:spPr>
      </p:pic>
      <p:sp>
        <p:nvSpPr>
          <p:cNvPr id="6" name="文本框 5"/>
          <p:cNvSpPr txBox="1"/>
          <p:nvPr/>
        </p:nvSpPr>
        <p:spPr>
          <a:xfrm>
            <a:off x="8922499" y="1933575"/>
            <a:ext cx="2141173" cy="1569660"/>
          </a:xfrm>
          <a:prstGeom prst="rect">
            <a:avLst/>
          </a:prstGeom>
          <a:noFill/>
        </p:spPr>
        <p:txBody>
          <a:bodyPr wrap="square" rtlCol="0">
            <a:spAutoFit/>
          </a:bodyPr>
          <a:lstStyle/>
          <a:p>
            <a:r>
              <a:rPr lang="zh-CN" altLang="en-US" sz="2400" b="1" dirty="0" smtClean="0"/>
              <a:t>能否能在查找最大流的同时，</a:t>
            </a:r>
            <a:endParaRPr lang="en-US" altLang="zh-CN" sz="2400" b="1" dirty="0" smtClean="0"/>
          </a:p>
          <a:p>
            <a:r>
              <a:rPr lang="zh-CN" altLang="en-US" sz="2400" b="1" dirty="0" smtClean="0"/>
              <a:t>直接找到这些</a:t>
            </a:r>
            <a:r>
              <a:rPr lang="en-US" altLang="zh-CN" sz="2400" b="1" dirty="0" smtClean="0"/>
              <a:t>paths</a:t>
            </a:r>
            <a:r>
              <a:rPr lang="zh-CN" altLang="en-US" sz="2400" b="1" dirty="0" smtClean="0"/>
              <a:t>？</a:t>
            </a:r>
            <a:endParaRPr lang="zh-CN" altLang="en-US" sz="2400" b="1" dirty="0"/>
          </a:p>
        </p:txBody>
      </p:sp>
      <p:sp>
        <p:nvSpPr>
          <p:cNvPr id="2" name="文本框 1"/>
          <p:cNvSpPr txBox="1"/>
          <p:nvPr/>
        </p:nvSpPr>
        <p:spPr>
          <a:xfrm>
            <a:off x="9399767" y="3808271"/>
            <a:ext cx="1580817" cy="923330"/>
          </a:xfrm>
          <a:prstGeom prst="rect">
            <a:avLst/>
          </a:prstGeom>
          <a:noFill/>
        </p:spPr>
        <p:txBody>
          <a:bodyPr wrap="none" rtlCol="0">
            <a:spAutoFit/>
          </a:bodyPr>
          <a:lstStyle/>
          <a:p>
            <a:r>
              <a:rPr lang="de-DE" altLang="zh-CN" dirty="0" smtClean="0"/>
              <a:t>Ford-Fulkerson</a:t>
            </a:r>
          </a:p>
          <a:p>
            <a:r>
              <a:rPr lang="en-US" altLang="zh-CN" dirty="0" smtClean="0"/>
              <a:t>Edmonds-Karp</a:t>
            </a:r>
          </a:p>
          <a:p>
            <a:r>
              <a:rPr lang="zh-CN" altLang="en-US" dirty="0" smtClean="0"/>
              <a:t>都不行</a:t>
            </a:r>
            <a:endParaRPr lang="zh-CN" altLang="en-US" dirty="0"/>
          </a:p>
        </p:txBody>
      </p:sp>
      <p:pic>
        <p:nvPicPr>
          <p:cNvPr id="7" name="内容占位符 6"/>
          <p:cNvPicPr>
            <a:picLocks noGrp="1" noChangeAspect="1"/>
          </p:cNvPicPr>
          <p:nvPr>
            <p:ph idx="1"/>
          </p:nvPr>
        </p:nvPicPr>
        <p:blipFill>
          <a:blip r:embed="rId3"/>
          <a:stretch>
            <a:fillRect/>
          </a:stretch>
        </p:blipFill>
        <p:spPr>
          <a:xfrm>
            <a:off x="821369" y="1851704"/>
            <a:ext cx="7717448" cy="3061066"/>
          </a:xfrm>
          <a:prstGeom prst="rect">
            <a:avLst/>
          </a:prstGeom>
        </p:spPr>
      </p:pic>
      <p:sp>
        <p:nvSpPr>
          <p:cNvPr id="8" name="矩形 7"/>
          <p:cNvSpPr/>
          <p:nvPr/>
        </p:nvSpPr>
        <p:spPr>
          <a:xfrm>
            <a:off x="1005840" y="5207252"/>
            <a:ext cx="6096000" cy="646331"/>
          </a:xfrm>
          <a:prstGeom prst="rect">
            <a:avLst/>
          </a:prstGeom>
        </p:spPr>
        <p:txBody>
          <a:bodyPr>
            <a:spAutoFit/>
          </a:bodyPr>
          <a:lstStyle/>
          <a:p>
            <a:r>
              <a:rPr lang="zh-CN" altLang="en-US" dirty="0"/>
              <a:t>由于一张图最多就|E|条边,因此 序列的势不大于|E|,因此我们可以用最多不大于E的增广路径序列得到最大 流.</a:t>
            </a:r>
          </a:p>
        </p:txBody>
      </p:sp>
    </p:spTree>
    <p:extLst>
      <p:ext uri="{BB962C8B-B14F-4D97-AF65-F5344CB8AC3E}">
        <p14:creationId xmlns:p14="http://schemas.microsoft.com/office/powerpoint/2010/main" val="3717740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求最大流算法</a:t>
            </a:r>
            <a:endParaRPr lang="zh-CN" altLang="en-US" dirty="0"/>
          </a:p>
        </p:txBody>
      </p:sp>
      <p:sp>
        <p:nvSpPr>
          <p:cNvPr id="3" name="内容占位符 2"/>
          <p:cNvSpPr>
            <a:spLocks noGrp="1"/>
          </p:cNvSpPr>
          <p:nvPr>
            <p:ph idx="1"/>
          </p:nvPr>
        </p:nvSpPr>
        <p:spPr/>
        <p:txBody>
          <a:bodyPr/>
          <a:lstStyle/>
          <a:p>
            <a:r>
              <a:rPr lang="zh-CN" altLang="en-US" b="1" dirty="0" smtClean="0">
                <a:ea typeface="宋体" charset="-122"/>
              </a:rPr>
              <a:t>基本思路</a:t>
            </a:r>
            <a:endParaRPr lang="en-US" altLang="zh-CN" b="1" dirty="0" smtClean="0">
              <a:ea typeface="宋体" charset="-122"/>
            </a:endParaRPr>
          </a:p>
          <a:p>
            <a:pPr lvl="1"/>
            <a:r>
              <a:rPr lang="zh-CN" altLang="en-US" b="1" dirty="0" smtClean="0">
                <a:ea typeface="宋体" charset="-122"/>
              </a:rPr>
              <a:t>反复</a:t>
            </a:r>
            <a:r>
              <a:rPr lang="zh-CN" altLang="en-US" b="1" dirty="0" smtClean="0">
                <a:solidFill>
                  <a:srgbClr val="C00000"/>
                </a:solidFill>
                <a:ea typeface="宋体" charset="-122"/>
              </a:rPr>
              <a:t>查找是否存在</a:t>
            </a:r>
            <a:r>
              <a:rPr lang="en-US" altLang="zh-CN" b="1" i="1" dirty="0" smtClean="0">
                <a:solidFill>
                  <a:srgbClr val="C00000"/>
                </a:solidFill>
                <a:ea typeface="宋体" charset="-122"/>
              </a:rPr>
              <a:t>f</a:t>
            </a:r>
            <a:r>
              <a:rPr lang="zh-CN" altLang="en-US" b="1" dirty="0" smtClean="0">
                <a:solidFill>
                  <a:srgbClr val="C00000"/>
                </a:solidFill>
                <a:ea typeface="宋体" charset="-122"/>
              </a:rPr>
              <a:t>可</a:t>
            </a:r>
            <a:r>
              <a:rPr lang="zh-CN" altLang="en-US" b="1" dirty="0">
                <a:solidFill>
                  <a:srgbClr val="C00000"/>
                </a:solidFill>
                <a:ea typeface="宋体" charset="-122"/>
              </a:rPr>
              <a:t>增</a:t>
            </a:r>
            <a:r>
              <a:rPr lang="zh-CN" altLang="en-US" b="1" dirty="0" smtClean="0">
                <a:solidFill>
                  <a:srgbClr val="C00000"/>
                </a:solidFill>
                <a:ea typeface="宋体" charset="-122"/>
              </a:rPr>
              <a:t>路</a:t>
            </a:r>
            <a:r>
              <a:rPr lang="en-US" altLang="zh-CN" b="1" i="1" dirty="0" smtClean="0">
                <a:solidFill>
                  <a:srgbClr val="C00000"/>
                </a:solidFill>
                <a:ea typeface="宋体" charset="-122"/>
              </a:rPr>
              <a:t>P</a:t>
            </a:r>
          </a:p>
          <a:p>
            <a:pPr lvl="2"/>
            <a:r>
              <a:rPr lang="zh-CN" altLang="en-US" b="1" dirty="0" smtClean="0">
                <a:ea typeface="宋体" charset="-122"/>
              </a:rPr>
              <a:t>如果存在</a:t>
            </a:r>
            <a:r>
              <a:rPr lang="en-US" altLang="zh-CN" b="1" dirty="0" smtClean="0">
                <a:ea typeface="宋体" charset="-122"/>
              </a:rPr>
              <a:t>,</a:t>
            </a:r>
            <a:r>
              <a:rPr lang="zh-CN" altLang="en-US" b="1" dirty="0" smtClean="0">
                <a:ea typeface="宋体" charset="-122"/>
              </a:rPr>
              <a:t>沿</a:t>
            </a:r>
            <a:r>
              <a:rPr lang="en-US" altLang="zh-CN" b="1" i="1" dirty="0" smtClean="0">
                <a:ea typeface="宋体" charset="-122"/>
              </a:rPr>
              <a:t>P</a:t>
            </a:r>
            <a:r>
              <a:rPr lang="zh-CN" altLang="en-US" b="1" dirty="0" smtClean="0">
                <a:ea typeface="宋体" charset="-122"/>
              </a:rPr>
              <a:t>则</a:t>
            </a:r>
            <a:r>
              <a:rPr lang="zh-CN" altLang="en-US" b="1" dirty="0">
                <a:ea typeface="宋体" charset="-122"/>
              </a:rPr>
              <a:t>更新</a:t>
            </a:r>
            <a:r>
              <a:rPr lang="zh-CN" altLang="en-US" b="1" dirty="0" smtClean="0">
                <a:ea typeface="宋体" charset="-122"/>
              </a:rPr>
              <a:t>当前流</a:t>
            </a:r>
            <a:r>
              <a:rPr lang="en-US" altLang="zh-CN" b="1" i="1" dirty="0" smtClean="0">
                <a:ea typeface="宋体" charset="-122"/>
              </a:rPr>
              <a:t>f</a:t>
            </a:r>
          </a:p>
          <a:p>
            <a:pPr lvl="2"/>
            <a:r>
              <a:rPr lang="zh-CN" altLang="en-US" b="1" dirty="0" smtClean="0">
                <a:ea typeface="宋体" charset="-122"/>
              </a:rPr>
              <a:t>否则</a:t>
            </a:r>
            <a:r>
              <a:rPr lang="en-US" altLang="zh-CN" b="1" i="1" dirty="0" smtClean="0">
                <a:ea typeface="宋体" charset="-122"/>
              </a:rPr>
              <a:t>f</a:t>
            </a:r>
            <a:r>
              <a:rPr lang="zh-CN" altLang="en-US" b="1" dirty="0" smtClean="0">
                <a:ea typeface="宋体" charset="-122"/>
              </a:rPr>
              <a:t>即为最大流</a:t>
            </a:r>
            <a:endParaRPr lang="zh-CN" altLang="en-US" dirty="0"/>
          </a:p>
        </p:txBody>
      </p:sp>
      <mc:AlternateContent xmlns:mc="http://schemas.openxmlformats.org/markup-compatibility/2006" xmlns:a14="http://schemas.microsoft.com/office/drawing/2010/main">
        <mc:Choice Requires="a14">
          <p:sp>
            <p:nvSpPr>
              <p:cNvPr id="4" name="TextBox 3"/>
              <p:cNvSpPr txBox="1"/>
              <p:nvPr/>
            </p:nvSpPr>
            <p:spPr>
              <a:xfrm>
                <a:off x="2423593" y="4149080"/>
                <a:ext cx="4004109" cy="1117998"/>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a:rPr>
                            <m:t>𝑓</m:t>
                          </m:r>
                        </m:e>
                      </m:acc>
                      <m:d>
                        <m:dPr>
                          <m:ctrlPr>
                            <a:rPr lang="en-US" altLang="zh-CN" i="1">
                              <a:latin typeface="Cambria Math" panose="02040503050406030204" pitchFamily="18" charset="0"/>
                            </a:rPr>
                          </m:ctrlPr>
                        </m:dPr>
                        <m:e>
                          <m:r>
                            <a:rPr lang="en-US" altLang="zh-CN" i="1">
                              <a:latin typeface="Cambria Math"/>
                            </a:rPr>
                            <m:t>𝑎</m:t>
                          </m:r>
                        </m:e>
                      </m:d>
                      <m:r>
                        <a:rPr lang="en-US" altLang="zh-CN" i="1">
                          <a:latin typeface="Cambria Math"/>
                        </a:rPr>
                        <m:t>=</m:t>
                      </m:r>
                      <m:d>
                        <m:dPr>
                          <m:begChr m:val="{"/>
                          <m:endChr m:val=""/>
                          <m:ctrlPr>
                            <a:rPr lang="en-US" altLang="zh-CN" i="1">
                              <a:latin typeface="Cambria Math" panose="02040503050406030204" pitchFamily="18" charset="0"/>
                            </a:rPr>
                          </m:ctrlPr>
                        </m:dPr>
                        <m:e>
                          <m:m>
                            <m:mPr>
                              <m:mcs>
                                <m:mc>
                                  <m:mcPr>
                                    <m:count m:val="1"/>
                                    <m:mcJc m:val="center"/>
                                  </m:mcPr>
                                </m:mc>
                              </m:mcs>
                              <m:ctrlPr>
                                <a:rPr lang="en-US" altLang="zh-CN" i="1">
                                  <a:latin typeface="Cambria Math" panose="02040503050406030204" pitchFamily="18" charset="0"/>
                                </a:rPr>
                              </m:ctrlPr>
                            </m:mPr>
                            <m:mr>
                              <m:e>
                                <m:r>
                                  <m:rPr>
                                    <m:brk m:alnAt="7"/>
                                  </m:rPr>
                                  <a:rPr lang="en-US" altLang="zh-CN" i="1">
                                    <a:latin typeface="Cambria Math"/>
                                  </a:rPr>
                                  <m:t>𝑓</m:t>
                                </m:r>
                                <m:d>
                                  <m:dPr>
                                    <m:ctrlPr>
                                      <a:rPr lang="en-US" altLang="zh-CN" i="1">
                                        <a:latin typeface="Cambria Math" panose="02040503050406030204" pitchFamily="18" charset="0"/>
                                      </a:rPr>
                                    </m:ctrlPr>
                                  </m:dPr>
                                  <m:e>
                                    <m:r>
                                      <m:rPr>
                                        <m:brk m:alnAt="7"/>
                                      </m:rPr>
                                      <a:rPr lang="en-US" altLang="zh-CN" i="1">
                                        <a:latin typeface="Cambria Math"/>
                                      </a:rPr>
                                      <m:t>𝑎</m:t>
                                    </m:r>
                                  </m:e>
                                </m:d>
                                <m:r>
                                  <m:rPr>
                                    <m:brk m:alnAt="7"/>
                                  </m:rPr>
                                  <a:rPr lang="en-US" altLang="zh-CN" i="1">
                                    <a:latin typeface="Cambria Math"/>
                                  </a:rPr>
                                  <m:t>+</m:t>
                                </m:r>
                                <m:r>
                                  <m:rPr>
                                    <m:sty m:val="p"/>
                                  </m:rPr>
                                  <a:rPr lang="el-GR" altLang="zh-CN" i="1">
                                    <a:latin typeface="Cambria Math"/>
                                    <a:ea typeface="Cambria Math"/>
                                  </a:rPr>
                                  <m:t>Δ</m:t>
                                </m:r>
                                <m:r>
                                  <a:rPr lang="en-US" altLang="zh-CN" i="1">
                                    <a:latin typeface="Cambria Math"/>
                                    <a:ea typeface="Cambria Math"/>
                                  </a:rPr>
                                  <m:t>𝑓</m:t>
                                </m:r>
                                <m:d>
                                  <m:dPr>
                                    <m:ctrlPr>
                                      <a:rPr lang="en-US" altLang="zh-CN" i="1">
                                        <a:latin typeface="Cambria Math" panose="02040503050406030204" pitchFamily="18" charset="0"/>
                                        <a:ea typeface="Cambria Math"/>
                                      </a:rPr>
                                    </m:ctrlPr>
                                  </m:dPr>
                                  <m:e>
                                    <m:r>
                                      <m:rPr>
                                        <m:brk m:alnAt="7"/>
                                      </m:rPr>
                                      <a:rPr lang="en-US" altLang="zh-CN" i="1">
                                        <a:latin typeface="Cambria Math"/>
                                        <a:ea typeface="Cambria Math"/>
                                      </a:rPr>
                                      <m:t>𝑃</m:t>
                                    </m:r>
                                  </m:e>
                                </m:d>
                                <m:r>
                                  <m:rPr>
                                    <m:brk m:alnAt="7"/>
                                  </m:rPr>
                                  <a:rPr lang="en-US" altLang="zh-CN" i="1">
                                    <a:latin typeface="Cambria Math"/>
                                    <a:ea typeface="Cambria Math"/>
                                  </a:rPr>
                                  <m:t>,</m:t>
                                </m:r>
                                <m:r>
                                  <a:rPr lang="en-US" altLang="zh-CN" i="1">
                                    <a:latin typeface="Cambria Math"/>
                                    <a:ea typeface="Cambria Math"/>
                                  </a:rPr>
                                  <m:t>𝑎</m:t>
                                </m:r>
                                <m:r>
                                  <a:rPr lang="zh-CN" altLang="en-US" i="1">
                                    <a:latin typeface="Cambria Math"/>
                                    <a:ea typeface="Cambria Math"/>
                                  </a:rPr>
                                  <m:t>为</m:t>
                                </m:r>
                                <m:r>
                                  <a:rPr lang="en-US" altLang="zh-CN" i="1">
                                    <a:latin typeface="Cambria Math"/>
                                    <a:ea typeface="Cambria Math"/>
                                  </a:rPr>
                                  <m:t>𝑃</m:t>
                                </m:r>
                                <m:r>
                                  <a:rPr lang="zh-CN" altLang="en-US" i="1">
                                    <a:latin typeface="Cambria Math"/>
                                    <a:ea typeface="Cambria Math"/>
                                  </a:rPr>
                                  <m:t>的正向弧</m:t>
                                </m:r>
                              </m:e>
                            </m:mr>
                            <m:mr>
                              <m:e>
                                <m:r>
                                  <m:rPr>
                                    <m:brk m:alnAt="7"/>
                                  </m:rPr>
                                  <a:rPr lang="en-US" altLang="zh-CN" i="1">
                                    <a:latin typeface="Cambria Math"/>
                                  </a:rPr>
                                  <m:t>𝑓</m:t>
                                </m:r>
                                <m:d>
                                  <m:dPr>
                                    <m:ctrlPr>
                                      <a:rPr lang="en-US" altLang="zh-CN" i="1">
                                        <a:latin typeface="Cambria Math" panose="02040503050406030204" pitchFamily="18" charset="0"/>
                                      </a:rPr>
                                    </m:ctrlPr>
                                  </m:dPr>
                                  <m:e>
                                    <m:r>
                                      <m:rPr>
                                        <m:brk m:alnAt="7"/>
                                      </m:rPr>
                                      <a:rPr lang="en-US" altLang="zh-CN" i="1">
                                        <a:latin typeface="Cambria Math"/>
                                      </a:rPr>
                                      <m:t>𝑎</m:t>
                                    </m:r>
                                  </m:e>
                                </m:d>
                                <m:r>
                                  <a:rPr lang="en-US" altLang="zh-CN" i="1">
                                    <a:latin typeface="Cambria Math"/>
                                  </a:rPr>
                                  <m:t>−</m:t>
                                </m:r>
                                <m:r>
                                  <m:rPr>
                                    <m:sty m:val="p"/>
                                  </m:rPr>
                                  <a:rPr lang="el-GR" altLang="zh-CN" i="1">
                                    <a:latin typeface="Cambria Math"/>
                                    <a:ea typeface="Cambria Math"/>
                                  </a:rPr>
                                  <m:t>Δ</m:t>
                                </m:r>
                                <m:r>
                                  <a:rPr lang="en-US" altLang="zh-CN" i="1">
                                    <a:latin typeface="Cambria Math"/>
                                    <a:ea typeface="Cambria Math"/>
                                  </a:rPr>
                                  <m:t>𝑓</m:t>
                                </m:r>
                                <m:d>
                                  <m:dPr>
                                    <m:ctrlPr>
                                      <a:rPr lang="en-US" altLang="zh-CN" i="1">
                                        <a:latin typeface="Cambria Math" panose="02040503050406030204" pitchFamily="18" charset="0"/>
                                        <a:ea typeface="Cambria Math"/>
                                      </a:rPr>
                                    </m:ctrlPr>
                                  </m:dPr>
                                  <m:e>
                                    <m:r>
                                      <m:rPr>
                                        <m:brk m:alnAt="7"/>
                                      </m:rPr>
                                      <a:rPr lang="en-US" altLang="zh-CN" i="1">
                                        <a:latin typeface="Cambria Math"/>
                                        <a:ea typeface="Cambria Math"/>
                                      </a:rPr>
                                      <m:t>𝑃</m:t>
                                    </m:r>
                                  </m:e>
                                </m:d>
                                <m:r>
                                  <a:rPr lang="en-US" altLang="zh-CN" i="1">
                                    <a:latin typeface="Cambria Math"/>
                                    <a:ea typeface="Cambria Math"/>
                                  </a:rPr>
                                  <m:t>,</m:t>
                                </m:r>
                                <m:r>
                                  <a:rPr lang="en-US" altLang="zh-CN" i="1">
                                    <a:latin typeface="Cambria Math"/>
                                    <a:ea typeface="Cambria Math"/>
                                  </a:rPr>
                                  <m:t>𝑎</m:t>
                                </m:r>
                                <m:r>
                                  <a:rPr lang="zh-CN" altLang="en-US" i="1">
                                    <a:latin typeface="Cambria Math"/>
                                    <a:ea typeface="Cambria Math"/>
                                  </a:rPr>
                                  <m:t>为</m:t>
                                </m:r>
                                <m:r>
                                  <a:rPr lang="en-US" altLang="zh-CN" i="1">
                                    <a:latin typeface="Cambria Math"/>
                                    <a:ea typeface="Cambria Math"/>
                                  </a:rPr>
                                  <m:t>𝑃</m:t>
                                </m:r>
                                <m:r>
                                  <a:rPr lang="zh-CN" altLang="en-US" i="1">
                                    <a:latin typeface="Cambria Math"/>
                                    <a:ea typeface="Cambria Math"/>
                                  </a:rPr>
                                  <m:t>的反向弧</m:t>
                                </m:r>
                              </m:e>
                            </m:mr>
                            <m:mr>
                              <m:e>
                                <m:r>
                                  <a:rPr lang="en-US" altLang="zh-CN" i="1">
                                    <a:latin typeface="Cambria Math"/>
                                  </a:rPr>
                                  <m:t>𝑓</m:t>
                                </m:r>
                                <m:d>
                                  <m:dPr>
                                    <m:ctrlPr>
                                      <a:rPr lang="en-US" altLang="zh-CN" i="1">
                                        <a:latin typeface="Cambria Math" panose="02040503050406030204" pitchFamily="18" charset="0"/>
                                      </a:rPr>
                                    </m:ctrlPr>
                                  </m:dPr>
                                  <m:e>
                                    <m:r>
                                      <a:rPr lang="en-US" altLang="zh-CN" i="1">
                                        <a:latin typeface="Cambria Math"/>
                                      </a:rPr>
                                      <m:t>𝑎</m:t>
                                    </m:r>
                                  </m:e>
                                </m:d>
                                <m:r>
                                  <a:rPr lang="en-US" altLang="zh-CN" i="1">
                                    <a:latin typeface="Cambria Math"/>
                                  </a:rPr>
                                  <m:t>,       </m:t>
                                </m:r>
                                <m:r>
                                  <a:rPr lang="en-US" altLang="zh-CN" i="1">
                                    <a:latin typeface="Cambria Math"/>
                                  </a:rPr>
                                  <m:t>𝑎</m:t>
                                </m:r>
                                <m:r>
                                  <a:rPr lang="zh-CN" altLang="en-US" i="1">
                                    <a:latin typeface="Cambria Math"/>
                                  </a:rPr>
                                  <m:t>不在</m:t>
                                </m:r>
                                <m:r>
                                  <a:rPr lang="en-US" altLang="zh-CN" i="1">
                                    <a:latin typeface="Cambria Math"/>
                                  </a:rPr>
                                  <m:t>𝑃</m:t>
                                </m:r>
                                <m:r>
                                  <a:rPr lang="zh-CN" altLang="en-US" i="1">
                                    <a:latin typeface="Cambria Math"/>
                                  </a:rPr>
                                  <m:t>上</m:t>
                                </m:r>
                              </m:e>
                            </m:mr>
                          </m:m>
                        </m:e>
                      </m:d>
                    </m:oMath>
                  </m:oMathPara>
                </a14:m>
                <a:endParaRPr lang="zh-CN" alt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899592" y="4149080"/>
                <a:ext cx="3992375" cy="992579"/>
              </a:xfrm>
              <a:prstGeom prst="rect">
                <a:avLst/>
              </a:prstGeom>
              <a:blipFill rotWithShape="1">
                <a:blip r:embed="rId2"/>
                <a:stretch>
                  <a:fillRect/>
                </a:stretch>
              </a:blipFill>
            </p:spPr>
            <p:txBody>
              <a:bodyPr/>
              <a:lstStyle/>
              <a:p>
                <a:r>
                  <a:rPr lang="zh-CN" altLang="en-US">
                    <a:noFill/>
                  </a:rPr>
                  <a:t> </a:t>
                </a:r>
              </a:p>
            </p:txBody>
          </p:sp>
        </mc:Fallback>
      </mc:AlternateContent>
      <p:sp>
        <p:nvSpPr>
          <p:cNvPr id="5" name="矩形 4"/>
          <p:cNvSpPr/>
          <p:nvPr/>
        </p:nvSpPr>
        <p:spPr>
          <a:xfrm>
            <a:off x="8112616" y="1340768"/>
            <a:ext cx="1800200" cy="64807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t>查找</a:t>
            </a:r>
            <a:r>
              <a:rPr lang="en-US" altLang="zh-CN" i="1" dirty="0"/>
              <a:t>f</a:t>
            </a:r>
            <a:r>
              <a:rPr lang="zh-CN" altLang="en-US" dirty="0"/>
              <a:t>可增路</a:t>
            </a:r>
            <a:r>
              <a:rPr lang="en-US" altLang="zh-CN" dirty="0"/>
              <a:t>P</a:t>
            </a:r>
            <a:endParaRPr lang="zh-CN" altLang="en-US" dirty="0"/>
          </a:p>
        </p:txBody>
      </p:sp>
      <p:sp>
        <p:nvSpPr>
          <p:cNvPr id="6" name="流程图: 决策 5"/>
          <p:cNvSpPr/>
          <p:nvPr/>
        </p:nvSpPr>
        <p:spPr>
          <a:xfrm>
            <a:off x="8112616" y="2423478"/>
            <a:ext cx="1800200" cy="712313"/>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P=null?</a:t>
            </a:r>
            <a:endParaRPr lang="zh-CN" altLang="en-US" dirty="0"/>
          </a:p>
        </p:txBody>
      </p:sp>
      <p:sp>
        <p:nvSpPr>
          <p:cNvPr id="7" name="矩形 6"/>
          <p:cNvSpPr/>
          <p:nvPr/>
        </p:nvSpPr>
        <p:spPr>
          <a:xfrm>
            <a:off x="8112616" y="3570427"/>
            <a:ext cx="1800200"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更新当前流</a:t>
            </a:r>
            <a:r>
              <a:rPr lang="en-US" altLang="zh-CN" i="1" dirty="0"/>
              <a:t>f</a:t>
            </a:r>
            <a:endParaRPr lang="zh-CN" altLang="en-US" i="1" dirty="0"/>
          </a:p>
        </p:txBody>
      </p:sp>
      <p:sp>
        <p:nvSpPr>
          <p:cNvPr id="9" name="矩形 8"/>
          <p:cNvSpPr/>
          <p:nvPr/>
        </p:nvSpPr>
        <p:spPr>
          <a:xfrm>
            <a:off x="8112616" y="4653136"/>
            <a:ext cx="1800200"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返回当前流</a:t>
            </a:r>
            <a:r>
              <a:rPr lang="en-US" altLang="zh-CN" i="1" dirty="0"/>
              <a:t>f</a:t>
            </a:r>
            <a:endParaRPr lang="zh-CN" altLang="en-US" i="1" dirty="0"/>
          </a:p>
        </p:txBody>
      </p:sp>
      <p:cxnSp>
        <p:nvCxnSpPr>
          <p:cNvPr id="11" name="直接箭头连接符 10"/>
          <p:cNvCxnSpPr>
            <a:stCxn id="5" idx="2"/>
            <a:endCxn id="6" idx="0"/>
          </p:cNvCxnSpPr>
          <p:nvPr/>
        </p:nvCxnSpPr>
        <p:spPr>
          <a:xfrm>
            <a:off x="9012716" y="1988841"/>
            <a:ext cx="0" cy="4346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2"/>
            <a:endCxn id="7" idx="0"/>
          </p:cNvCxnSpPr>
          <p:nvPr/>
        </p:nvCxnSpPr>
        <p:spPr>
          <a:xfrm>
            <a:off x="9012716" y="3135791"/>
            <a:ext cx="0" cy="4346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7" idx="1"/>
            <a:endCxn id="5" idx="1"/>
          </p:cNvCxnSpPr>
          <p:nvPr/>
        </p:nvCxnSpPr>
        <p:spPr>
          <a:xfrm rot="10800000">
            <a:off x="8112616" y="1664806"/>
            <a:ext cx="12700" cy="2229659"/>
          </a:xfrm>
          <a:prstGeom prst="bent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6" idx="3"/>
            <a:endCxn id="9" idx="3"/>
          </p:cNvCxnSpPr>
          <p:nvPr/>
        </p:nvCxnSpPr>
        <p:spPr>
          <a:xfrm>
            <a:off x="9912816" y="2779634"/>
            <a:ext cx="12700" cy="2197538"/>
          </a:xfrm>
          <a:prstGeom prst="bent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048328" y="3140968"/>
            <a:ext cx="333746" cy="369332"/>
          </a:xfrm>
          <a:prstGeom prst="rect">
            <a:avLst/>
          </a:prstGeom>
          <a:noFill/>
        </p:spPr>
        <p:txBody>
          <a:bodyPr wrap="none" rtlCol="0">
            <a:spAutoFit/>
          </a:bodyPr>
          <a:lstStyle/>
          <a:p>
            <a:r>
              <a:rPr lang="en-US" altLang="zh-CN" dirty="0"/>
              <a:t>N</a:t>
            </a:r>
            <a:endParaRPr lang="zh-CN" altLang="en-US" dirty="0"/>
          </a:p>
        </p:txBody>
      </p:sp>
      <p:sp>
        <p:nvSpPr>
          <p:cNvPr id="19" name="TextBox 18"/>
          <p:cNvSpPr txBox="1"/>
          <p:nvPr/>
        </p:nvSpPr>
        <p:spPr>
          <a:xfrm>
            <a:off x="9912816" y="2410301"/>
            <a:ext cx="296876" cy="369332"/>
          </a:xfrm>
          <a:prstGeom prst="rect">
            <a:avLst/>
          </a:prstGeom>
          <a:noFill/>
        </p:spPr>
        <p:txBody>
          <a:bodyPr wrap="none" rtlCol="0">
            <a:spAutoFit/>
          </a:bodyPr>
          <a:lstStyle/>
          <a:p>
            <a:r>
              <a:rPr lang="en-US" altLang="zh-CN" dirty="0"/>
              <a:t>Y</a:t>
            </a:r>
            <a:endParaRPr lang="zh-CN" altLang="en-US" dirty="0"/>
          </a:p>
        </p:txBody>
      </p:sp>
      <p:cxnSp>
        <p:nvCxnSpPr>
          <p:cNvPr id="21" name="直接箭头连接符 20"/>
          <p:cNvCxnSpPr>
            <a:stCxn id="4" idx="3"/>
            <a:endCxn id="7" idx="1"/>
          </p:cNvCxnSpPr>
          <p:nvPr/>
        </p:nvCxnSpPr>
        <p:spPr>
          <a:xfrm flipV="1">
            <a:off x="6427702" y="3894463"/>
            <a:ext cx="1684915" cy="81361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9562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de-DE" altLang="zh-CN" dirty="0" smtClean="0"/>
              <a:t>Ford-Fulkerson</a:t>
            </a:r>
            <a:r>
              <a:rPr lang="zh-CN" altLang="en-US" dirty="0" smtClean="0"/>
              <a:t>标号算法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981200" y="1600200"/>
                <a:ext cx="8579296" cy="4997152"/>
              </a:xfrm>
            </p:spPr>
            <p:txBody>
              <a:bodyPr>
                <a:normAutofit/>
              </a:bodyPr>
              <a:lstStyle/>
              <a:p>
                <a:r>
                  <a:rPr lang="zh-CN" altLang="en-US" sz="1800" dirty="0"/>
                  <a:t>给定网络</a:t>
                </a:r>
                <a:r>
                  <a:rPr lang="en-US" altLang="zh-CN" sz="1800" i="1" dirty="0"/>
                  <a:t>N,</a:t>
                </a:r>
                <a:r>
                  <a:rPr lang="zh-CN" altLang="en-US" sz="1800" dirty="0"/>
                  <a:t>求</a:t>
                </a:r>
                <a:r>
                  <a:rPr lang="en-US" altLang="zh-CN" sz="1800" i="1" dirty="0"/>
                  <a:t>N</a:t>
                </a:r>
                <a:r>
                  <a:rPr lang="zh-CN" altLang="en-US" sz="1800" dirty="0"/>
                  <a:t>的一个最大流</a:t>
                </a:r>
                <a:endParaRPr lang="en-US" altLang="zh-CN" sz="1800" dirty="0"/>
              </a:p>
              <a:p>
                <a:r>
                  <a:rPr lang="en-US" altLang="zh-CN" sz="1800" dirty="0"/>
                  <a:t>0.</a:t>
                </a:r>
                <a:r>
                  <a:rPr lang="zh-CN" altLang="en-US" sz="1800" dirty="0"/>
                  <a:t>初始化</a:t>
                </a:r>
                <a:r>
                  <a:rPr lang="en-US" altLang="zh-CN" sz="1800" dirty="0"/>
                  <a:t>: </a:t>
                </a:r>
                <a14:m>
                  <m:oMath xmlns:m="http://schemas.openxmlformats.org/officeDocument/2006/math">
                    <m:r>
                      <a:rPr lang="en-US" altLang="zh-CN" sz="1800" i="1">
                        <a:latin typeface="Cambria Math"/>
                        <a:ea typeface="Cambria Math"/>
                      </a:rPr>
                      <m:t>∀</m:t>
                    </m:r>
                    <m:r>
                      <a:rPr lang="en-US" altLang="zh-CN" sz="1800" i="1">
                        <a:latin typeface="Cambria Math"/>
                        <a:ea typeface="Cambria Math"/>
                      </a:rPr>
                      <m:t>𝑎</m:t>
                    </m:r>
                    <m:r>
                      <a:rPr lang="en-US" altLang="zh-CN" sz="1800" i="1">
                        <a:latin typeface="Cambria Math"/>
                        <a:ea typeface="Cambria Math"/>
                      </a:rPr>
                      <m:t>∈</m:t>
                    </m:r>
                    <m:r>
                      <a:rPr lang="en-US" altLang="zh-CN" sz="1800" i="1">
                        <a:latin typeface="Cambria Math"/>
                        <a:ea typeface="Cambria Math"/>
                      </a:rPr>
                      <m:t>𝐴</m:t>
                    </m:r>
                  </m:oMath>
                </a14:m>
                <a:r>
                  <a:rPr lang="en-US" altLang="zh-CN" sz="1800" dirty="0"/>
                  <a:t>,</a:t>
                </a:r>
                <a:r>
                  <a:rPr lang="zh-CN" altLang="en-US" sz="1800" dirty="0"/>
                  <a:t>令</a:t>
                </a:r>
                <a14:m>
                  <m:oMath xmlns:m="http://schemas.openxmlformats.org/officeDocument/2006/math">
                    <m:r>
                      <a:rPr lang="en-US" altLang="zh-CN" sz="1800" i="1">
                        <a:latin typeface="Cambria Math"/>
                      </a:rPr>
                      <m:t>𝑓</m:t>
                    </m:r>
                    <m:d>
                      <m:dPr>
                        <m:ctrlPr>
                          <a:rPr lang="en-US" altLang="zh-CN" sz="1800" i="1">
                            <a:latin typeface="Cambria Math" panose="02040503050406030204" pitchFamily="18" charset="0"/>
                          </a:rPr>
                        </m:ctrlPr>
                      </m:dPr>
                      <m:e>
                        <m:r>
                          <a:rPr lang="en-US" altLang="zh-CN" sz="1800" i="1">
                            <a:latin typeface="Cambria Math"/>
                          </a:rPr>
                          <m:t>𝑎</m:t>
                        </m:r>
                      </m:e>
                    </m:d>
                    <m:r>
                      <a:rPr lang="en-US" altLang="zh-CN" sz="1800" i="1">
                        <a:latin typeface="Cambria Math"/>
                      </a:rPr>
                      <m:t>=0</m:t>
                    </m:r>
                  </m:oMath>
                </a14:m>
                <a:r>
                  <a:rPr lang="en-US" altLang="zh-CN" sz="1800" dirty="0"/>
                  <a:t>;//</a:t>
                </a:r>
                <a:r>
                  <a:rPr lang="zh-CN" altLang="en-US" sz="1800" dirty="0"/>
                  <a:t>初始流量为</a:t>
                </a:r>
                <a:r>
                  <a:rPr lang="en-US" altLang="zh-CN" sz="1800" dirty="0"/>
                  <a:t>0</a:t>
                </a:r>
              </a:p>
              <a:p>
                <a:r>
                  <a:rPr lang="en-US" altLang="zh-CN" sz="1800" dirty="0"/>
                  <a:t>1. </a:t>
                </a:r>
                <a14:m>
                  <m:oMath xmlns:m="http://schemas.openxmlformats.org/officeDocument/2006/math">
                    <m:r>
                      <a:rPr lang="en-US" altLang="zh-CN" sz="1800" i="1">
                        <a:latin typeface="Cambria Math"/>
                      </a:rPr>
                      <m:t>𝑙</m:t>
                    </m:r>
                    <m:d>
                      <m:dPr>
                        <m:ctrlPr>
                          <a:rPr lang="en-US" altLang="zh-CN" sz="1800" i="1">
                            <a:latin typeface="Cambria Math" panose="02040503050406030204" pitchFamily="18" charset="0"/>
                          </a:rPr>
                        </m:ctrlPr>
                      </m:dPr>
                      <m:e>
                        <m:r>
                          <a:rPr lang="en-US" altLang="zh-CN" sz="1800" i="1">
                            <a:latin typeface="Cambria Math"/>
                          </a:rPr>
                          <m:t>𝑥</m:t>
                        </m:r>
                      </m:e>
                    </m:d>
                    <m:r>
                      <a:rPr lang="en-US" altLang="zh-CN" sz="1800" i="1">
                        <a:latin typeface="Cambria Math"/>
                      </a:rPr>
                      <m:t>=</m:t>
                    </m:r>
                    <m:r>
                      <a:rPr lang="en-US" altLang="zh-CN" sz="1800" i="1">
                        <a:latin typeface="Cambria Math"/>
                        <a:ea typeface="Cambria Math"/>
                      </a:rPr>
                      <m:t>∞</m:t>
                    </m:r>
                    <m:r>
                      <a:rPr lang="en-US" altLang="zh-CN" sz="1800">
                        <a:latin typeface="Cambria Math"/>
                        <a:ea typeface="Cambria Math"/>
                      </a:rPr>
                      <m:t>;</m:t>
                    </m:r>
                    <m:r>
                      <a:rPr lang="en-US" altLang="zh-CN" sz="1800" i="1">
                        <a:latin typeface="Cambria Math"/>
                        <a:ea typeface="Cambria Math"/>
                      </a:rPr>
                      <m:t>𝐿</m:t>
                    </m:r>
                    <m:r>
                      <a:rPr lang="en-US" altLang="zh-CN" sz="1800" i="1">
                        <a:latin typeface="Cambria Math"/>
                        <a:ea typeface="Cambria Math"/>
                      </a:rPr>
                      <m:t>=</m:t>
                    </m:r>
                    <m:d>
                      <m:dPr>
                        <m:begChr m:val="{"/>
                        <m:endChr m:val="}"/>
                        <m:ctrlPr>
                          <a:rPr lang="en-US" altLang="zh-CN" sz="1800" i="1">
                            <a:latin typeface="Cambria Math" panose="02040503050406030204" pitchFamily="18" charset="0"/>
                            <a:ea typeface="Cambria Math"/>
                          </a:rPr>
                        </m:ctrlPr>
                      </m:dPr>
                      <m:e>
                        <m:r>
                          <a:rPr lang="en-US" altLang="zh-CN" sz="1800" i="1">
                            <a:latin typeface="Cambria Math"/>
                            <a:ea typeface="Cambria Math"/>
                          </a:rPr>
                          <m:t>𝑥</m:t>
                        </m:r>
                      </m:e>
                    </m:d>
                    <m:r>
                      <a:rPr lang="en-US" altLang="zh-CN" sz="1800" i="1">
                        <a:latin typeface="Cambria Math"/>
                        <a:ea typeface="Cambria Math"/>
                      </a:rPr>
                      <m:t>;</m:t>
                    </m:r>
                    <m:r>
                      <a:rPr lang="en-US" altLang="zh-CN" sz="1800" i="1">
                        <a:latin typeface="Cambria Math"/>
                        <a:ea typeface="Cambria Math"/>
                      </a:rPr>
                      <m:t>𝑆</m:t>
                    </m:r>
                    <m:r>
                      <a:rPr lang="en-US" altLang="zh-CN" sz="1800" i="1">
                        <a:latin typeface="Cambria Math"/>
                        <a:ea typeface="Cambria Math"/>
                      </a:rPr>
                      <m:t>=∅</m:t>
                    </m:r>
                  </m:oMath>
                </a14:m>
                <a:r>
                  <a:rPr lang="en-US" altLang="zh-CN" sz="1800" i="1" dirty="0"/>
                  <a:t>//L</a:t>
                </a:r>
                <a:r>
                  <a:rPr lang="zh-CN" altLang="en-US" sz="1800" dirty="0"/>
                  <a:t>表示已标未查集</a:t>
                </a:r>
                <a:r>
                  <a:rPr lang="en-US" altLang="zh-CN" sz="1800" i="1" dirty="0"/>
                  <a:t>,S</a:t>
                </a:r>
                <a:r>
                  <a:rPr lang="zh-CN" altLang="en-US" sz="1800" dirty="0"/>
                  <a:t>表示已标已查集</a:t>
                </a:r>
                <a:endParaRPr lang="en-US" altLang="zh-CN" sz="1800" dirty="0"/>
              </a:p>
              <a:p>
                <a:r>
                  <a:rPr lang="en-US" altLang="zh-CN" sz="1800" dirty="0"/>
                  <a:t>2.while(</a:t>
                </a:r>
                <a14:m>
                  <m:oMath xmlns:m="http://schemas.openxmlformats.org/officeDocument/2006/math">
                    <m:r>
                      <a:rPr lang="en-US" altLang="zh-CN" sz="1800" i="1">
                        <a:latin typeface="Cambria Math"/>
                      </a:rPr>
                      <m:t>𝐿</m:t>
                    </m:r>
                    <m:r>
                      <a:rPr lang="en-US" altLang="zh-CN" sz="1800" i="1">
                        <a:latin typeface="Cambria Math"/>
                        <a:ea typeface="Cambria Math"/>
                      </a:rPr>
                      <m:t>≠∅</m:t>
                    </m:r>
                    <m:r>
                      <a:rPr lang="en-US" altLang="zh-CN" sz="1800">
                        <a:latin typeface="Cambria Math"/>
                        <a:ea typeface="Cambria Math"/>
                      </a:rPr>
                      <m:t>)</m:t>
                    </m:r>
                  </m:oMath>
                </a14:m>
                <a:endParaRPr lang="en-US" altLang="zh-CN" sz="1800" dirty="0"/>
              </a:p>
              <a:p>
                <a:pPr lvl="1"/>
                <a:r>
                  <a:rPr lang="zh-CN" altLang="en-US" sz="1800" dirty="0"/>
                  <a:t>从</a:t>
                </a:r>
                <a14:m>
                  <m:oMath xmlns:m="http://schemas.openxmlformats.org/officeDocument/2006/math">
                    <m:r>
                      <a:rPr lang="en-US" altLang="zh-CN" sz="1800" i="1">
                        <a:latin typeface="Cambria Math"/>
                        <a:ea typeface="Cambria Math"/>
                      </a:rPr>
                      <m:t>𝐿</m:t>
                    </m:r>
                  </m:oMath>
                </a14:m>
                <a:r>
                  <a:rPr lang="zh-CN" altLang="en-US" sz="1800" dirty="0"/>
                  <a:t>中</a:t>
                </a:r>
                <a:r>
                  <a:rPr lang="zh-CN" altLang="en-US" sz="1800" b="1" dirty="0">
                    <a:solidFill>
                      <a:srgbClr val="C00000"/>
                    </a:solidFill>
                  </a:rPr>
                  <a:t>任意</a:t>
                </a:r>
                <a:r>
                  <a:rPr lang="zh-CN" altLang="en-US" sz="1800" dirty="0"/>
                  <a:t>取一个节点</a:t>
                </a:r>
                <a14:m>
                  <m:oMath xmlns:m="http://schemas.openxmlformats.org/officeDocument/2006/math">
                    <m:r>
                      <a:rPr lang="en-US" altLang="zh-CN" sz="1800" i="1" dirty="0">
                        <a:latin typeface="Cambria Math"/>
                      </a:rPr>
                      <m:t>𝑢</m:t>
                    </m:r>
                  </m:oMath>
                </a14:m>
                <a:r>
                  <a:rPr lang="en-US" altLang="zh-CN" sz="1800" i="1" dirty="0"/>
                  <a:t>, </a:t>
                </a:r>
                <a:r>
                  <a:rPr lang="zh-CN" altLang="en-US" sz="1800" dirty="0"/>
                  <a:t>对所有</a:t>
                </a:r>
                <a14:m>
                  <m:oMath xmlns:m="http://schemas.openxmlformats.org/officeDocument/2006/math">
                    <m:r>
                      <a:rPr lang="en-US" altLang="zh-CN" sz="1800" i="1">
                        <a:latin typeface="Cambria Math"/>
                      </a:rPr>
                      <m:t>𝑣</m:t>
                    </m:r>
                    <m:r>
                      <a:rPr lang="en-US" altLang="zh-CN" sz="1800" i="1">
                        <a:latin typeface="Cambria Math"/>
                        <a:ea typeface="Cambria Math"/>
                      </a:rPr>
                      <m:t>∈</m:t>
                    </m:r>
                    <m:r>
                      <a:rPr lang="en-US" altLang="zh-CN" sz="1800" i="1">
                        <a:latin typeface="Cambria Math"/>
                        <a:ea typeface="Cambria Math"/>
                      </a:rPr>
                      <m:t>𝑁</m:t>
                    </m:r>
                    <m:d>
                      <m:dPr>
                        <m:ctrlPr>
                          <a:rPr lang="en-US" altLang="zh-CN" sz="1800" i="1">
                            <a:latin typeface="Cambria Math" panose="02040503050406030204" pitchFamily="18" charset="0"/>
                            <a:ea typeface="Cambria Math"/>
                          </a:rPr>
                        </m:ctrlPr>
                      </m:dPr>
                      <m:e>
                        <m:r>
                          <a:rPr lang="en-US" altLang="zh-CN" sz="1800" i="1">
                            <a:latin typeface="Cambria Math"/>
                            <a:ea typeface="Cambria Math"/>
                          </a:rPr>
                          <m:t>𝑢</m:t>
                        </m:r>
                      </m:e>
                    </m:d>
                    <m:r>
                      <a:rPr lang="en-US" altLang="zh-CN" sz="1800" i="1">
                        <a:latin typeface="Cambria Math"/>
                        <a:ea typeface="Cambria Math"/>
                      </a:rPr>
                      <m:t>−</m:t>
                    </m:r>
                    <m:r>
                      <m:rPr>
                        <m:lit/>
                      </m:rPr>
                      <a:rPr lang="en-US" altLang="zh-CN" sz="1800" i="1">
                        <a:latin typeface="Cambria Math"/>
                        <a:ea typeface="Cambria Math"/>
                      </a:rPr>
                      <m:t>(</m:t>
                    </m:r>
                    <m:r>
                      <a:rPr lang="en-US" altLang="zh-CN" sz="1800" i="1">
                        <a:latin typeface="Cambria Math"/>
                        <a:ea typeface="Cambria Math"/>
                      </a:rPr>
                      <m:t>𝐿</m:t>
                    </m:r>
                    <m:r>
                      <a:rPr lang="en-US" altLang="zh-CN" sz="1800" i="1">
                        <a:latin typeface="Cambria Math"/>
                        <a:ea typeface="Cambria Math"/>
                      </a:rPr>
                      <m:t>∪</m:t>
                    </m:r>
                    <m:r>
                      <a:rPr lang="en-US" altLang="zh-CN" sz="1800" i="1">
                        <a:latin typeface="Cambria Math"/>
                        <a:ea typeface="Cambria Math"/>
                      </a:rPr>
                      <m:t>𝑆</m:t>
                    </m:r>
                    <m:r>
                      <a:rPr lang="en-US" altLang="zh-CN" sz="1800" i="1">
                        <a:latin typeface="Cambria Math"/>
                        <a:ea typeface="Cambria Math"/>
                      </a:rPr>
                      <m:t>)</m:t>
                    </m:r>
                  </m:oMath>
                </a14:m>
                <a:r>
                  <a:rPr lang="zh-CN" altLang="en-US" sz="1800" dirty="0"/>
                  <a:t>：</a:t>
                </a:r>
                <a:endParaRPr lang="en-US" altLang="zh-CN" sz="1800" dirty="0"/>
              </a:p>
              <a:p>
                <a:pPr lvl="2"/>
                <a:r>
                  <a:rPr lang="zh-CN" altLang="en-US" sz="1800" dirty="0"/>
                  <a:t>如果</a:t>
                </a:r>
                <a14:m>
                  <m:oMath xmlns:m="http://schemas.openxmlformats.org/officeDocument/2006/math">
                    <m:r>
                      <a:rPr lang="en-US" altLang="zh-CN" sz="1800" i="1">
                        <a:latin typeface="Cambria Math"/>
                      </a:rPr>
                      <m:t>𝑎</m:t>
                    </m:r>
                    <m:r>
                      <a:rPr lang="en-US" altLang="zh-CN" sz="1800">
                        <a:latin typeface="Cambria Math"/>
                      </a:rPr>
                      <m:t>=</m:t>
                    </m:r>
                    <m:d>
                      <m:dPr>
                        <m:begChr m:val="⟨"/>
                        <m:endChr m:val="⟩"/>
                        <m:ctrlPr>
                          <a:rPr lang="en-US" altLang="zh-CN" sz="1800" i="1">
                            <a:latin typeface="Cambria Math" panose="02040503050406030204" pitchFamily="18" charset="0"/>
                          </a:rPr>
                        </m:ctrlPr>
                      </m:dPr>
                      <m:e>
                        <m:r>
                          <a:rPr lang="en-US" altLang="zh-CN" sz="1800" i="1">
                            <a:latin typeface="Cambria Math"/>
                          </a:rPr>
                          <m:t>𝑢</m:t>
                        </m:r>
                        <m:r>
                          <a:rPr lang="en-US" altLang="zh-CN" sz="1800" i="1">
                            <a:latin typeface="Cambria Math"/>
                          </a:rPr>
                          <m:t>,</m:t>
                        </m:r>
                        <m:r>
                          <a:rPr lang="en-US" altLang="zh-CN" sz="1800" i="1">
                            <a:latin typeface="Cambria Math"/>
                          </a:rPr>
                          <m:t>𝑣</m:t>
                        </m:r>
                      </m:e>
                    </m:d>
                    <m:r>
                      <a:rPr lang="en-US" altLang="zh-CN" sz="1800" i="1">
                        <a:latin typeface="Cambria Math"/>
                        <a:ea typeface="Cambria Math"/>
                      </a:rPr>
                      <m:t>∈</m:t>
                    </m:r>
                    <m:r>
                      <a:rPr lang="en-US" altLang="zh-CN" sz="1800" i="1">
                        <a:latin typeface="Cambria Math"/>
                        <a:ea typeface="Cambria Math"/>
                      </a:rPr>
                      <m:t>𝐴</m:t>
                    </m:r>
                    <m:r>
                      <a:rPr lang="zh-CN" altLang="en-US" sz="1800" i="1">
                        <a:latin typeface="Cambria Math"/>
                        <a:ea typeface="Cambria Math"/>
                      </a:rPr>
                      <m:t>且</m:t>
                    </m:r>
                    <m:r>
                      <a:rPr lang="en-US" altLang="zh-CN" sz="1800" i="1">
                        <a:latin typeface="Cambria Math"/>
                        <a:ea typeface="Cambria Math"/>
                      </a:rPr>
                      <m:t>𝑐</m:t>
                    </m:r>
                    <m:d>
                      <m:dPr>
                        <m:ctrlPr>
                          <a:rPr lang="en-US" altLang="zh-CN" sz="1800" i="1">
                            <a:latin typeface="Cambria Math" panose="02040503050406030204" pitchFamily="18" charset="0"/>
                            <a:ea typeface="Cambria Math"/>
                          </a:rPr>
                        </m:ctrlPr>
                      </m:dPr>
                      <m:e>
                        <m:r>
                          <a:rPr lang="en-US" altLang="zh-CN" sz="1800" i="1">
                            <a:latin typeface="Cambria Math"/>
                          </a:rPr>
                          <m:t>𝑎</m:t>
                        </m:r>
                      </m:e>
                    </m:d>
                    <m:r>
                      <a:rPr lang="en-US" altLang="zh-CN" sz="1800" i="1">
                        <a:latin typeface="Cambria Math"/>
                        <a:ea typeface="Cambria Math"/>
                      </a:rPr>
                      <m:t>&gt;</m:t>
                    </m:r>
                    <m:r>
                      <a:rPr lang="en-US" altLang="zh-CN" sz="1800" i="1">
                        <a:latin typeface="Cambria Math"/>
                        <a:ea typeface="Cambria Math"/>
                      </a:rPr>
                      <m:t>𝑓</m:t>
                    </m:r>
                    <m:r>
                      <a:rPr lang="en-US" altLang="zh-CN" sz="1800" i="1">
                        <a:latin typeface="Cambria Math"/>
                        <a:ea typeface="Cambria Math"/>
                      </a:rPr>
                      <m:t>(</m:t>
                    </m:r>
                    <m:r>
                      <a:rPr lang="en-US" altLang="zh-CN" sz="1800" i="1">
                        <a:latin typeface="Cambria Math"/>
                        <a:ea typeface="Cambria Math"/>
                      </a:rPr>
                      <m:t>𝑎</m:t>
                    </m:r>
                    <m:r>
                      <a:rPr lang="en-US" altLang="zh-CN" sz="1800" i="1">
                        <a:latin typeface="Cambria Math"/>
                        <a:ea typeface="Cambria Math"/>
                      </a:rPr>
                      <m:t>)</m:t>
                    </m:r>
                  </m:oMath>
                </a14:m>
                <a:r>
                  <a:rPr lang="en-US" altLang="zh-CN" sz="1800" dirty="0"/>
                  <a:t>,</a:t>
                </a:r>
                <a:r>
                  <a:rPr lang="zh-CN" altLang="en-US" sz="1800" dirty="0"/>
                  <a:t>则给</a:t>
                </a:r>
                <a14:m>
                  <m:oMath xmlns:m="http://schemas.openxmlformats.org/officeDocument/2006/math">
                    <m:r>
                      <a:rPr lang="en-US" altLang="zh-CN" sz="1800" i="1" dirty="0">
                        <a:latin typeface="Cambria Math"/>
                      </a:rPr>
                      <m:t>𝑣</m:t>
                    </m:r>
                  </m:oMath>
                </a14:m>
                <a:r>
                  <a:rPr lang="zh-CN" altLang="en-US" sz="1800" dirty="0"/>
                  <a:t>标号：</a:t>
                </a:r>
                <a:endParaRPr lang="en-US" altLang="zh-CN" sz="1800" dirty="0"/>
              </a:p>
              <a:p>
                <a:pPr marL="914400" lvl="2" indent="0">
                  <a:buNone/>
                </a:pPr>
                <a14:m>
                  <m:oMathPara xmlns:m="http://schemas.openxmlformats.org/officeDocument/2006/math">
                    <m:oMathParaPr>
                      <m:jc m:val="centerGroup"/>
                    </m:oMathParaPr>
                    <m:oMath xmlns:m="http://schemas.openxmlformats.org/officeDocument/2006/math">
                      <m:r>
                        <a:rPr lang="en-US" altLang="zh-CN" sz="1800" i="1">
                          <a:latin typeface="Cambria Math"/>
                        </a:rPr>
                        <m:t>𝑙</m:t>
                      </m:r>
                      <m:d>
                        <m:dPr>
                          <m:ctrlPr>
                            <a:rPr lang="en-US" altLang="zh-CN" sz="1800" i="1">
                              <a:latin typeface="Cambria Math" panose="02040503050406030204" pitchFamily="18" charset="0"/>
                            </a:rPr>
                          </m:ctrlPr>
                        </m:dPr>
                        <m:e>
                          <m:r>
                            <a:rPr lang="en-US" altLang="zh-CN" sz="1800" i="1">
                              <a:latin typeface="Cambria Math"/>
                            </a:rPr>
                            <m:t>𝑣</m:t>
                          </m:r>
                        </m:e>
                      </m:d>
                      <m:r>
                        <a:rPr lang="en-US" altLang="zh-CN" sz="1800" i="1">
                          <a:latin typeface="Cambria Math"/>
                        </a:rPr>
                        <m:t>=</m:t>
                      </m:r>
                      <m:func>
                        <m:funcPr>
                          <m:ctrlPr>
                            <a:rPr lang="en-US" altLang="zh-CN" sz="1800" i="1">
                              <a:latin typeface="Cambria Math" panose="02040503050406030204" pitchFamily="18" charset="0"/>
                            </a:rPr>
                          </m:ctrlPr>
                        </m:funcPr>
                        <m:fName>
                          <m:r>
                            <m:rPr>
                              <m:sty m:val="p"/>
                            </m:rPr>
                            <a:rPr lang="en-US" altLang="zh-CN" sz="1800">
                              <a:latin typeface="Cambria Math"/>
                            </a:rPr>
                            <m:t>min</m:t>
                          </m:r>
                        </m:fName>
                        <m:e>
                          <m:d>
                            <m:dPr>
                              <m:begChr m:val="{"/>
                              <m:endChr m:val="}"/>
                              <m:ctrlPr>
                                <a:rPr lang="en-US" altLang="zh-CN" sz="1800" i="1">
                                  <a:latin typeface="Cambria Math" panose="02040503050406030204" pitchFamily="18" charset="0"/>
                                </a:rPr>
                              </m:ctrlPr>
                            </m:dPr>
                            <m:e>
                              <m:r>
                                <a:rPr lang="en-US" altLang="zh-CN" sz="1800" i="1">
                                  <a:latin typeface="Cambria Math"/>
                                </a:rPr>
                                <m:t>𝑙</m:t>
                              </m:r>
                              <m:d>
                                <m:dPr>
                                  <m:ctrlPr>
                                    <a:rPr lang="en-US" altLang="zh-CN" sz="1800" i="1">
                                      <a:latin typeface="Cambria Math" panose="02040503050406030204" pitchFamily="18" charset="0"/>
                                    </a:rPr>
                                  </m:ctrlPr>
                                </m:dPr>
                                <m:e>
                                  <m:r>
                                    <a:rPr lang="en-US" altLang="zh-CN" sz="1800" i="1">
                                      <a:latin typeface="Cambria Math"/>
                                    </a:rPr>
                                    <m:t>𝑢</m:t>
                                  </m:r>
                                </m:e>
                              </m:d>
                              <m:r>
                                <a:rPr lang="en-US" altLang="zh-CN" sz="1800" i="1">
                                  <a:latin typeface="Cambria Math"/>
                                </a:rPr>
                                <m:t>,</m:t>
                              </m:r>
                              <m:r>
                                <a:rPr lang="en-US" altLang="zh-CN" sz="1800" i="1">
                                  <a:latin typeface="Cambria Math"/>
                                  <a:ea typeface="Cambria Math"/>
                                </a:rPr>
                                <m:t>𝑐</m:t>
                              </m:r>
                              <m:d>
                                <m:dPr>
                                  <m:ctrlPr>
                                    <a:rPr lang="en-US" altLang="zh-CN" sz="1800" i="1">
                                      <a:latin typeface="Cambria Math" panose="02040503050406030204" pitchFamily="18" charset="0"/>
                                      <a:ea typeface="Cambria Math"/>
                                    </a:rPr>
                                  </m:ctrlPr>
                                </m:dPr>
                                <m:e>
                                  <m:r>
                                    <a:rPr lang="en-US" altLang="zh-CN" sz="1800" i="1">
                                      <a:latin typeface="Cambria Math"/>
                                    </a:rPr>
                                    <m:t>𝑎</m:t>
                                  </m:r>
                                </m:e>
                              </m:d>
                              <m:r>
                                <a:rPr lang="en-US" altLang="zh-CN" sz="1800" i="1">
                                  <a:latin typeface="Cambria Math"/>
                                </a:rPr>
                                <m:t>−</m:t>
                              </m:r>
                              <m:r>
                                <a:rPr lang="en-US" altLang="zh-CN" sz="1800" i="1">
                                  <a:latin typeface="Cambria Math"/>
                                  <a:ea typeface="Cambria Math"/>
                                </a:rPr>
                                <m:t>𝑓</m:t>
                              </m:r>
                              <m:d>
                                <m:dPr>
                                  <m:ctrlPr>
                                    <a:rPr lang="en-US" altLang="zh-CN" sz="1800" i="1">
                                      <a:latin typeface="Cambria Math" panose="02040503050406030204" pitchFamily="18" charset="0"/>
                                      <a:ea typeface="Cambria Math"/>
                                    </a:rPr>
                                  </m:ctrlPr>
                                </m:dPr>
                                <m:e>
                                  <m:r>
                                    <a:rPr lang="en-US" altLang="zh-CN" sz="1800" i="1">
                                      <a:latin typeface="Cambria Math"/>
                                      <a:ea typeface="Cambria Math"/>
                                    </a:rPr>
                                    <m:t>𝑎</m:t>
                                  </m:r>
                                </m:e>
                              </m:d>
                            </m:e>
                          </m:d>
                        </m:e>
                      </m:func>
                      <m:r>
                        <a:rPr lang="en-US" altLang="zh-CN" sz="1800">
                          <a:latin typeface="Cambria Math"/>
                        </a:rPr>
                        <m:t>;</m:t>
                      </m:r>
                      <m:r>
                        <a:rPr lang="en-US" altLang="zh-CN" sz="1800" i="1">
                          <a:latin typeface="Cambria Math"/>
                        </a:rPr>
                        <m:t>𝐿</m:t>
                      </m:r>
                      <m:r>
                        <a:rPr lang="en-US" altLang="zh-CN" sz="1800" i="1">
                          <a:latin typeface="Cambria Math"/>
                        </a:rPr>
                        <m:t>=</m:t>
                      </m:r>
                      <m:r>
                        <a:rPr lang="en-US" altLang="zh-CN" sz="1800" i="1">
                          <a:latin typeface="Cambria Math"/>
                        </a:rPr>
                        <m:t>𝐿</m:t>
                      </m:r>
                      <m:r>
                        <a:rPr lang="en-US" altLang="zh-CN" sz="1800" i="1">
                          <a:latin typeface="Cambria Math"/>
                        </a:rPr>
                        <m:t>+{</m:t>
                      </m:r>
                      <m:r>
                        <a:rPr lang="en-US" altLang="zh-CN" sz="1800" i="1">
                          <a:latin typeface="Cambria Math"/>
                        </a:rPr>
                        <m:t>𝑣</m:t>
                      </m:r>
                      <m:r>
                        <a:rPr lang="en-US" altLang="zh-CN" sz="1800" i="1">
                          <a:latin typeface="Cambria Math"/>
                        </a:rPr>
                        <m:t>}</m:t>
                      </m:r>
                    </m:oMath>
                  </m:oMathPara>
                </a14:m>
                <a:endParaRPr lang="en-US" altLang="zh-CN" sz="1800" i="1" dirty="0"/>
              </a:p>
              <a:p>
                <a:pPr lvl="2"/>
                <a:r>
                  <a:rPr lang="zh-CN" altLang="en-US" sz="1800" dirty="0"/>
                  <a:t>如果</a:t>
                </a:r>
                <a14:m>
                  <m:oMath xmlns:m="http://schemas.openxmlformats.org/officeDocument/2006/math">
                    <m:r>
                      <a:rPr lang="en-US" altLang="zh-CN" sz="1800" i="1">
                        <a:latin typeface="Cambria Math"/>
                      </a:rPr>
                      <m:t>𝑎</m:t>
                    </m:r>
                    <m:r>
                      <a:rPr lang="en-US" altLang="zh-CN" sz="1800">
                        <a:latin typeface="Cambria Math"/>
                      </a:rPr>
                      <m:t>=</m:t>
                    </m:r>
                    <m:d>
                      <m:dPr>
                        <m:begChr m:val="⟨"/>
                        <m:endChr m:val="⟩"/>
                        <m:ctrlPr>
                          <a:rPr lang="en-US" altLang="zh-CN" sz="1800" i="1">
                            <a:latin typeface="Cambria Math" panose="02040503050406030204" pitchFamily="18" charset="0"/>
                          </a:rPr>
                        </m:ctrlPr>
                      </m:dPr>
                      <m:e>
                        <m:r>
                          <a:rPr lang="en-US" altLang="zh-CN" sz="1800" i="1">
                            <a:latin typeface="Cambria Math"/>
                          </a:rPr>
                          <m:t>𝑣</m:t>
                        </m:r>
                        <m:r>
                          <a:rPr lang="en-US" altLang="zh-CN" sz="1800" i="1">
                            <a:latin typeface="Cambria Math"/>
                          </a:rPr>
                          <m:t>,</m:t>
                        </m:r>
                        <m:r>
                          <a:rPr lang="en-US" altLang="zh-CN" sz="1800" i="1">
                            <a:latin typeface="Cambria Math"/>
                          </a:rPr>
                          <m:t>𝑢</m:t>
                        </m:r>
                      </m:e>
                    </m:d>
                    <m:r>
                      <a:rPr lang="en-US" altLang="zh-CN" sz="1800" i="1">
                        <a:latin typeface="Cambria Math"/>
                        <a:ea typeface="Cambria Math"/>
                      </a:rPr>
                      <m:t>∈</m:t>
                    </m:r>
                    <m:r>
                      <a:rPr lang="en-US" altLang="zh-CN" sz="1800" i="1">
                        <a:latin typeface="Cambria Math"/>
                        <a:ea typeface="Cambria Math"/>
                      </a:rPr>
                      <m:t>𝐴</m:t>
                    </m:r>
                  </m:oMath>
                </a14:m>
                <a:r>
                  <a:rPr lang="zh-CN" altLang="en-US" sz="1800" dirty="0"/>
                  <a:t>且</a:t>
                </a:r>
                <a14:m>
                  <m:oMath xmlns:m="http://schemas.openxmlformats.org/officeDocument/2006/math">
                    <m:r>
                      <a:rPr lang="en-US" altLang="zh-CN" sz="1800" i="1">
                        <a:latin typeface="Cambria Math"/>
                        <a:ea typeface="Cambria Math"/>
                      </a:rPr>
                      <m:t>𝑓</m:t>
                    </m:r>
                    <m:d>
                      <m:dPr>
                        <m:ctrlPr>
                          <a:rPr lang="en-US" altLang="zh-CN" sz="1800" i="1">
                            <a:latin typeface="Cambria Math" panose="02040503050406030204" pitchFamily="18" charset="0"/>
                            <a:ea typeface="Cambria Math"/>
                          </a:rPr>
                        </m:ctrlPr>
                      </m:dPr>
                      <m:e>
                        <m:r>
                          <a:rPr lang="en-US" altLang="zh-CN" sz="1800" i="1">
                            <a:latin typeface="Cambria Math"/>
                            <a:ea typeface="Cambria Math"/>
                          </a:rPr>
                          <m:t>𝑎</m:t>
                        </m:r>
                      </m:e>
                    </m:d>
                    <m:r>
                      <a:rPr lang="en-US" altLang="zh-CN" sz="1800">
                        <a:latin typeface="Cambria Math"/>
                        <a:ea typeface="Cambria Math"/>
                      </a:rPr>
                      <m:t>&gt;0</m:t>
                    </m:r>
                  </m:oMath>
                </a14:m>
                <a:r>
                  <a:rPr lang="en-US" altLang="zh-CN" sz="1800" dirty="0"/>
                  <a:t>,</a:t>
                </a:r>
                <a:r>
                  <a:rPr lang="zh-CN" altLang="en-US" sz="1800" dirty="0"/>
                  <a:t>则给</a:t>
                </a:r>
                <a14:m>
                  <m:oMath xmlns:m="http://schemas.openxmlformats.org/officeDocument/2006/math">
                    <m:r>
                      <a:rPr lang="en-US" altLang="zh-CN" sz="1800" i="1" dirty="0">
                        <a:latin typeface="Cambria Math"/>
                      </a:rPr>
                      <m:t>𝑣</m:t>
                    </m:r>
                  </m:oMath>
                </a14:m>
                <a:r>
                  <a:rPr lang="zh-CN" altLang="en-US" sz="1800" dirty="0"/>
                  <a:t>标号：</a:t>
                </a:r>
                <a:endParaRPr lang="en-US" altLang="zh-CN" sz="1800" dirty="0"/>
              </a:p>
              <a:p>
                <a:pPr marL="914400" lvl="2" indent="0">
                  <a:buNone/>
                </a:pPr>
                <a14:m>
                  <m:oMathPara xmlns:m="http://schemas.openxmlformats.org/officeDocument/2006/math">
                    <m:oMathParaPr>
                      <m:jc m:val="centerGroup"/>
                    </m:oMathParaPr>
                    <m:oMath xmlns:m="http://schemas.openxmlformats.org/officeDocument/2006/math">
                      <m:r>
                        <a:rPr lang="en-US" altLang="zh-CN" sz="1800" i="1">
                          <a:latin typeface="Cambria Math"/>
                        </a:rPr>
                        <m:t>𝑙</m:t>
                      </m:r>
                      <m:d>
                        <m:dPr>
                          <m:ctrlPr>
                            <a:rPr lang="en-US" altLang="zh-CN" sz="1800" i="1">
                              <a:latin typeface="Cambria Math" panose="02040503050406030204" pitchFamily="18" charset="0"/>
                            </a:rPr>
                          </m:ctrlPr>
                        </m:dPr>
                        <m:e>
                          <m:r>
                            <a:rPr lang="en-US" altLang="zh-CN" sz="1800" i="1">
                              <a:latin typeface="Cambria Math"/>
                            </a:rPr>
                            <m:t>𝑣</m:t>
                          </m:r>
                        </m:e>
                      </m:d>
                      <m:r>
                        <a:rPr lang="en-US" altLang="zh-CN" sz="1800" i="1">
                          <a:latin typeface="Cambria Math"/>
                        </a:rPr>
                        <m:t>=</m:t>
                      </m:r>
                      <m:func>
                        <m:funcPr>
                          <m:ctrlPr>
                            <a:rPr lang="en-US" altLang="zh-CN" sz="1800" i="1">
                              <a:latin typeface="Cambria Math" panose="02040503050406030204" pitchFamily="18" charset="0"/>
                            </a:rPr>
                          </m:ctrlPr>
                        </m:funcPr>
                        <m:fName>
                          <m:r>
                            <m:rPr>
                              <m:sty m:val="p"/>
                            </m:rPr>
                            <a:rPr lang="en-US" altLang="zh-CN" sz="1800">
                              <a:latin typeface="Cambria Math"/>
                            </a:rPr>
                            <m:t>min</m:t>
                          </m:r>
                        </m:fName>
                        <m:e>
                          <m:d>
                            <m:dPr>
                              <m:begChr m:val="{"/>
                              <m:endChr m:val="}"/>
                              <m:ctrlPr>
                                <a:rPr lang="en-US" altLang="zh-CN" sz="1800" i="1">
                                  <a:latin typeface="Cambria Math" panose="02040503050406030204" pitchFamily="18" charset="0"/>
                                </a:rPr>
                              </m:ctrlPr>
                            </m:dPr>
                            <m:e>
                              <m:r>
                                <a:rPr lang="en-US" altLang="zh-CN" sz="1800" i="1">
                                  <a:latin typeface="Cambria Math"/>
                                </a:rPr>
                                <m:t>𝑙</m:t>
                              </m:r>
                              <m:d>
                                <m:dPr>
                                  <m:ctrlPr>
                                    <a:rPr lang="en-US" altLang="zh-CN" sz="1800" i="1">
                                      <a:latin typeface="Cambria Math" panose="02040503050406030204" pitchFamily="18" charset="0"/>
                                    </a:rPr>
                                  </m:ctrlPr>
                                </m:dPr>
                                <m:e>
                                  <m:r>
                                    <a:rPr lang="en-US" altLang="zh-CN" sz="1800" i="1">
                                      <a:latin typeface="Cambria Math"/>
                                    </a:rPr>
                                    <m:t>𝑢</m:t>
                                  </m:r>
                                </m:e>
                              </m:d>
                              <m:r>
                                <a:rPr lang="en-US" altLang="zh-CN" sz="1800" i="1">
                                  <a:latin typeface="Cambria Math"/>
                                </a:rPr>
                                <m:t>,</m:t>
                              </m:r>
                              <m:r>
                                <a:rPr lang="en-US" altLang="zh-CN" sz="1800" i="1">
                                  <a:latin typeface="Cambria Math"/>
                                  <a:ea typeface="Cambria Math"/>
                                </a:rPr>
                                <m:t> </m:t>
                              </m:r>
                              <m:r>
                                <a:rPr lang="en-US" altLang="zh-CN" sz="1800" i="1">
                                  <a:latin typeface="Cambria Math"/>
                                  <a:ea typeface="Cambria Math"/>
                                </a:rPr>
                                <m:t>𝑓</m:t>
                              </m:r>
                              <m:d>
                                <m:dPr>
                                  <m:ctrlPr>
                                    <a:rPr lang="en-US" altLang="zh-CN" sz="1800" i="1">
                                      <a:latin typeface="Cambria Math" panose="02040503050406030204" pitchFamily="18" charset="0"/>
                                      <a:ea typeface="Cambria Math"/>
                                    </a:rPr>
                                  </m:ctrlPr>
                                </m:dPr>
                                <m:e>
                                  <m:r>
                                    <a:rPr lang="en-US" altLang="zh-CN" sz="1800" i="1">
                                      <a:latin typeface="Cambria Math"/>
                                      <a:ea typeface="Cambria Math"/>
                                    </a:rPr>
                                    <m:t>𝑎</m:t>
                                  </m:r>
                                </m:e>
                              </m:d>
                            </m:e>
                          </m:d>
                        </m:e>
                      </m:func>
                      <m:r>
                        <a:rPr lang="en-US" altLang="zh-CN" sz="1800" i="1">
                          <a:latin typeface="Cambria Math"/>
                          <a:ea typeface="Cambria Math"/>
                        </a:rPr>
                        <m:t>,</m:t>
                      </m:r>
                      <m:r>
                        <a:rPr lang="en-US" altLang="zh-CN" sz="1800" i="1">
                          <a:latin typeface="Cambria Math"/>
                        </a:rPr>
                        <m:t>𝐿</m:t>
                      </m:r>
                      <m:r>
                        <a:rPr lang="en-US" altLang="zh-CN" sz="1800" i="1">
                          <a:latin typeface="Cambria Math"/>
                        </a:rPr>
                        <m:t>=</m:t>
                      </m:r>
                      <m:r>
                        <a:rPr lang="en-US" altLang="zh-CN" sz="1800" i="1">
                          <a:latin typeface="Cambria Math"/>
                        </a:rPr>
                        <m:t>𝐿</m:t>
                      </m:r>
                      <m:r>
                        <a:rPr lang="en-US" altLang="zh-CN" sz="1800" i="1">
                          <a:latin typeface="Cambria Math"/>
                        </a:rPr>
                        <m:t>+{</m:t>
                      </m:r>
                      <m:r>
                        <a:rPr lang="en-US" altLang="zh-CN" sz="1800" i="1">
                          <a:latin typeface="Cambria Math"/>
                        </a:rPr>
                        <m:t>𝑣</m:t>
                      </m:r>
                      <m:r>
                        <a:rPr lang="en-US" altLang="zh-CN" sz="1800" i="1">
                          <a:latin typeface="Cambria Math"/>
                        </a:rPr>
                        <m:t>}</m:t>
                      </m:r>
                    </m:oMath>
                  </m:oMathPara>
                </a14:m>
                <a:endParaRPr lang="en-US" altLang="zh-CN" sz="1800" dirty="0"/>
              </a:p>
              <a:p>
                <a:pPr lvl="1"/>
                <a14:m>
                  <m:oMath xmlns:m="http://schemas.openxmlformats.org/officeDocument/2006/math">
                    <m:r>
                      <a:rPr lang="en-US" altLang="zh-CN" sz="1800" i="1">
                        <a:latin typeface="Cambria Math"/>
                      </a:rPr>
                      <m:t>𝐿</m:t>
                    </m:r>
                    <m:r>
                      <a:rPr lang="en-US" altLang="zh-CN" sz="1800" i="1">
                        <a:latin typeface="Cambria Math"/>
                      </a:rPr>
                      <m:t>=</m:t>
                    </m:r>
                    <m:r>
                      <a:rPr lang="en-US" altLang="zh-CN" sz="1800" i="1">
                        <a:latin typeface="Cambria Math"/>
                      </a:rPr>
                      <m:t>𝐿</m:t>
                    </m:r>
                    <m:r>
                      <a:rPr lang="en-US" altLang="zh-CN" sz="1800" i="1">
                        <a:latin typeface="Cambria Math"/>
                      </a:rPr>
                      <m:t>−</m:t>
                    </m:r>
                    <m:d>
                      <m:dPr>
                        <m:begChr m:val="{"/>
                        <m:endChr m:val="}"/>
                        <m:ctrlPr>
                          <a:rPr lang="en-US" altLang="zh-CN" sz="1800" i="1">
                            <a:latin typeface="Cambria Math" panose="02040503050406030204" pitchFamily="18" charset="0"/>
                          </a:rPr>
                        </m:ctrlPr>
                      </m:dPr>
                      <m:e>
                        <m:r>
                          <a:rPr lang="en-US" altLang="zh-CN" sz="1800" i="1">
                            <a:latin typeface="Cambria Math"/>
                          </a:rPr>
                          <m:t>𝑢</m:t>
                        </m:r>
                      </m:e>
                    </m:d>
                    <m:r>
                      <a:rPr lang="en-US" altLang="zh-CN" sz="1800" i="1">
                        <a:latin typeface="Cambria Math"/>
                      </a:rPr>
                      <m:t>;</m:t>
                    </m:r>
                    <m:r>
                      <a:rPr lang="en-US" altLang="zh-CN" sz="1800" i="1">
                        <a:latin typeface="Cambria Math"/>
                      </a:rPr>
                      <m:t>𝑆</m:t>
                    </m:r>
                    <m:r>
                      <a:rPr lang="en-US" altLang="zh-CN" sz="1800" i="1">
                        <a:latin typeface="Cambria Math"/>
                      </a:rPr>
                      <m:t>=</m:t>
                    </m:r>
                    <m:r>
                      <a:rPr lang="en-US" altLang="zh-CN" sz="1800" i="1">
                        <a:latin typeface="Cambria Math"/>
                      </a:rPr>
                      <m:t>𝑆</m:t>
                    </m:r>
                    <m:r>
                      <a:rPr lang="en-US" altLang="zh-CN" sz="1800" i="1">
                        <a:latin typeface="Cambria Math"/>
                      </a:rPr>
                      <m:t>+{</m:t>
                    </m:r>
                    <m:r>
                      <a:rPr lang="en-US" altLang="zh-CN" sz="1800" i="1">
                        <a:latin typeface="Cambria Math"/>
                      </a:rPr>
                      <m:t>𝑢</m:t>
                    </m:r>
                    <m:r>
                      <a:rPr lang="en-US" altLang="zh-CN" sz="1800" i="1">
                        <a:latin typeface="Cambria Math"/>
                      </a:rPr>
                      <m:t>}</m:t>
                    </m:r>
                  </m:oMath>
                </a14:m>
                <a:r>
                  <a:rPr lang="en-US" altLang="zh-CN" sz="1800" dirty="0"/>
                  <a:t>//u</a:t>
                </a:r>
                <a:r>
                  <a:rPr lang="zh-CN" altLang="en-US" sz="1800" dirty="0"/>
                  <a:t>处理完毕</a:t>
                </a:r>
                <a:endParaRPr lang="en-US" altLang="zh-CN" sz="1800" dirty="0"/>
              </a:p>
              <a:p>
                <a:pPr lvl="1"/>
                <a14:m>
                  <m:oMath xmlns:m="http://schemas.openxmlformats.org/officeDocument/2006/math">
                    <m:r>
                      <m:rPr>
                        <m:sty m:val="p"/>
                      </m:rPr>
                      <a:rPr lang="en-US" altLang="zh-CN" sz="1800" i="1">
                        <a:latin typeface="Cambria Math"/>
                      </a:rPr>
                      <m:t>if</m:t>
                    </m:r>
                    <m:r>
                      <a:rPr lang="en-US" altLang="zh-CN" sz="1800" i="1">
                        <a:latin typeface="Cambria Math"/>
                      </a:rPr>
                      <m:t> </m:t>
                    </m:r>
                    <m:r>
                      <a:rPr lang="en-US" altLang="zh-CN" sz="1800" i="1">
                        <a:latin typeface="Cambria Math"/>
                      </a:rPr>
                      <m:t>𝑦</m:t>
                    </m:r>
                    <m:r>
                      <a:rPr lang="en-US" altLang="zh-CN" sz="1800" i="1">
                        <a:latin typeface="Cambria Math"/>
                        <a:ea typeface="Cambria Math"/>
                      </a:rPr>
                      <m:t>∈</m:t>
                    </m:r>
                    <m:r>
                      <a:rPr lang="en-US" altLang="zh-CN" sz="1800" i="1">
                        <a:latin typeface="Cambria Math"/>
                        <a:ea typeface="Cambria Math"/>
                      </a:rPr>
                      <m:t>𝐿</m:t>
                    </m:r>
                  </m:oMath>
                </a14:m>
                <a:r>
                  <a:rPr lang="zh-CN" altLang="en-US" sz="1800" dirty="0"/>
                  <a:t>，则存在</a:t>
                </a:r>
                <a:r>
                  <a:rPr lang="en-US" altLang="zh-CN" sz="1800" i="1" dirty="0"/>
                  <a:t>f</a:t>
                </a:r>
                <a:r>
                  <a:rPr lang="zh-CN" altLang="en-US" sz="1800" dirty="0"/>
                  <a:t>可增路</a:t>
                </a:r>
                <a:r>
                  <a:rPr lang="en-US" altLang="zh-CN" sz="1800" dirty="0"/>
                  <a:t>, break</a:t>
                </a:r>
                <a:r>
                  <a:rPr lang="zh-CN" altLang="en-US" sz="1800" dirty="0"/>
                  <a:t>：</a:t>
                </a:r>
                <a:endParaRPr lang="en-US" altLang="zh-CN" sz="1800" dirty="0"/>
              </a:p>
              <a:p>
                <a:r>
                  <a:rPr lang="en-US" altLang="zh-CN" sz="1800" dirty="0"/>
                  <a:t>3. </a:t>
                </a:r>
                <a14:m>
                  <m:oMath xmlns:m="http://schemas.openxmlformats.org/officeDocument/2006/math">
                    <m:r>
                      <m:rPr>
                        <m:sty m:val="p"/>
                      </m:rPr>
                      <a:rPr lang="en-US" altLang="zh-CN" sz="1800" i="1">
                        <a:latin typeface="Cambria Math"/>
                      </a:rPr>
                      <m:t>if</m:t>
                    </m:r>
                    <m:r>
                      <a:rPr lang="en-US" altLang="zh-CN" sz="1800" i="1">
                        <a:latin typeface="Cambria Math"/>
                      </a:rPr>
                      <m:t> </m:t>
                    </m:r>
                    <m:r>
                      <a:rPr lang="en-US" altLang="zh-CN" sz="1800" i="1">
                        <a:latin typeface="Cambria Math"/>
                      </a:rPr>
                      <m:t>𝑦</m:t>
                    </m:r>
                    <m:r>
                      <a:rPr lang="en-US" altLang="zh-CN" sz="1800" i="1">
                        <a:latin typeface="Cambria Math"/>
                        <a:ea typeface="Cambria Math"/>
                      </a:rPr>
                      <m:t>∈</m:t>
                    </m:r>
                    <m:r>
                      <a:rPr lang="en-US" altLang="zh-CN" sz="1800" i="1">
                        <a:latin typeface="Cambria Math"/>
                        <a:ea typeface="Cambria Math"/>
                      </a:rPr>
                      <m:t>𝐿</m:t>
                    </m:r>
                  </m:oMath>
                </a14:m>
                <a:r>
                  <a:rPr lang="en-US" altLang="zh-CN" sz="1800" dirty="0"/>
                  <a:t>(</a:t>
                </a:r>
                <a:r>
                  <a:rPr lang="zh-CN" altLang="en-US" sz="1800" dirty="0"/>
                  <a:t>存在</a:t>
                </a:r>
                <a:r>
                  <a:rPr lang="en-US" altLang="zh-CN" sz="1800" i="1" dirty="0"/>
                  <a:t>f</a:t>
                </a:r>
                <a:r>
                  <a:rPr lang="zh-CN" altLang="en-US" sz="1800" dirty="0"/>
                  <a:t>可增路</a:t>
                </a:r>
                <a:r>
                  <a:rPr lang="en-US" altLang="zh-CN" sz="1800" dirty="0"/>
                  <a:t>)</a:t>
                </a:r>
              </a:p>
              <a:p>
                <a:pPr lvl="2"/>
                <a:r>
                  <a:rPr lang="zh-CN" altLang="en-US" sz="1800" dirty="0"/>
                  <a:t>顺延标号更新流</a:t>
                </a:r>
                <a:r>
                  <a:rPr lang="en-US" altLang="zh-CN" sz="1800" i="1" dirty="0"/>
                  <a:t>f</a:t>
                </a:r>
              </a:p>
              <a:p>
                <a:pPr lvl="2"/>
                <a:r>
                  <a:rPr lang="zh-CN" altLang="en-US" sz="1800" b="1" dirty="0"/>
                  <a:t>转第</a:t>
                </a:r>
                <a:r>
                  <a:rPr lang="en-US" altLang="zh-CN" sz="1800" b="1" dirty="0"/>
                  <a:t>1</a:t>
                </a:r>
                <a:r>
                  <a:rPr lang="zh-CN" altLang="en-US" sz="1800" b="1" dirty="0"/>
                  <a:t>步</a:t>
                </a:r>
                <a:endParaRPr lang="en-US" altLang="zh-CN" sz="1800" dirty="0"/>
              </a:p>
              <a:p>
                <a:r>
                  <a:rPr lang="en-US" altLang="zh-CN" sz="1800" dirty="0"/>
                  <a:t>4.if </a:t>
                </a:r>
                <a14:m>
                  <m:oMath xmlns:m="http://schemas.openxmlformats.org/officeDocument/2006/math">
                    <m:r>
                      <a:rPr lang="en-US" altLang="zh-CN" sz="1800" i="1">
                        <a:latin typeface="Cambria Math"/>
                      </a:rPr>
                      <m:t>𝐿</m:t>
                    </m:r>
                    <m:r>
                      <a:rPr lang="en-US" altLang="zh-CN" sz="1800" i="1">
                        <a:latin typeface="Cambria Math"/>
                      </a:rPr>
                      <m:t>=∅</m:t>
                    </m:r>
                  </m:oMath>
                </a14:m>
                <a:r>
                  <a:rPr lang="zh-CN" altLang="en-US" sz="1800" dirty="0"/>
                  <a:t>不存在</a:t>
                </a:r>
                <a:r>
                  <a:rPr lang="en-US" altLang="zh-CN" sz="1800" i="1" dirty="0"/>
                  <a:t>f</a:t>
                </a:r>
                <a:r>
                  <a:rPr lang="zh-CN" altLang="en-US" sz="1800" dirty="0"/>
                  <a:t>可增路</a:t>
                </a:r>
                <a:r>
                  <a:rPr lang="en-US" altLang="zh-CN" sz="1800" dirty="0"/>
                  <a:t>;</a:t>
                </a:r>
                <a:r>
                  <a:rPr lang="zh-CN" altLang="en-US" sz="1800" dirty="0"/>
                  <a:t>流</a:t>
                </a:r>
                <a:r>
                  <a:rPr lang="en-US" altLang="zh-CN" sz="1800" i="1" dirty="0"/>
                  <a:t>f</a:t>
                </a:r>
                <a:r>
                  <a:rPr lang="zh-CN" altLang="en-US" sz="1800" dirty="0"/>
                  <a:t>为最大流且</a:t>
                </a:r>
                <a:r>
                  <a:rPr lang="en-US" altLang="zh-CN" sz="1800" i="1" dirty="0"/>
                  <a:t> </a:t>
                </a:r>
                <a14:m>
                  <m:oMath xmlns:m="http://schemas.openxmlformats.org/officeDocument/2006/math">
                    <m:d>
                      <m:dPr>
                        <m:ctrlPr>
                          <a:rPr lang="en-US" altLang="zh-CN" sz="1800" i="1" dirty="0">
                            <a:latin typeface="Cambria Math" panose="02040503050406030204" pitchFamily="18" charset="0"/>
                          </a:rPr>
                        </m:ctrlPr>
                      </m:dPr>
                      <m:e>
                        <m:r>
                          <a:rPr lang="en-US" altLang="zh-CN" sz="1800" i="1" dirty="0">
                            <a:latin typeface="Cambria Math"/>
                          </a:rPr>
                          <m:t>𝑆</m:t>
                        </m:r>
                        <m:r>
                          <a:rPr lang="en-US" altLang="zh-CN" sz="1800" i="1" dirty="0">
                            <a:latin typeface="Cambria Math"/>
                          </a:rPr>
                          <m:t>,</m:t>
                        </m:r>
                        <m:acc>
                          <m:accPr>
                            <m:chr m:val="̅"/>
                            <m:ctrlPr>
                              <a:rPr lang="en-US" altLang="zh-CN" sz="1800" i="1" dirty="0">
                                <a:latin typeface="Cambria Math" panose="02040503050406030204" pitchFamily="18" charset="0"/>
                              </a:rPr>
                            </m:ctrlPr>
                          </m:accPr>
                          <m:e>
                            <m:r>
                              <a:rPr lang="en-US" altLang="zh-CN" sz="1800" i="1" dirty="0">
                                <a:latin typeface="Cambria Math"/>
                              </a:rPr>
                              <m:t>𝑆</m:t>
                            </m:r>
                          </m:e>
                        </m:acc>
                      </m:e>
                    </m:d>
                    <m:r>
                      <a:rPr lang="zh-CN" altLang="en-US" sz="1800" i="1" dirty="0">
                        <a:latin typeface="Cambria Math"/>
                      </a:rPr>
                      <m:t>为最小割</m:t>
                    </m:r>
                  </m:oMath>
                </a14:m>
                <a:r>
                  <a:rPr lang="en-US" altLang="zh-CN" sz="1800" dirty="0"/>
                  <a:t>, </a:t>
                </a:r>
                <a:r>
                  <a:rPr lang="zh-CN" altLang="en-US" sz="1800" dirty="0"/>
                  <a:t>返回</a:t>
                </a:r>
                <a:r>
                  <a:rPr lang="en-US" altLang="zh-CN" sz="1800" i="1" dirty="0"/>
                  <a:t>f</a:t>
                </a:r>
              </a:p>
              <a:p>
                <a:pPr marL="914400" lvl="2" indent="0">
                  <a:buNone/>
                </a:pPr>
                <a:endParaRPr lang="zh-CN" altLang="en-US" sz="1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600200"/>
                <a:ext cx="8579296" cy="4997152"/>
              </a:xfrm>
              <a:blipFill rotWithShape="1">
                <a:blip r:embed="rId2"/>
                <a:stretch>
                  <a:fillRect l="-426" t="-9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7966984" y="3212976"/>
                <a:ext cx="1187697"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i="1">
                          <a:solidFill>
                            <a:srgbClr val="C00000"/>
                          </a:solidFill>
                          <a:latin typeface="Cambria Math"/>
                        </a:rPr>
                        <m:t>(</m:t>
                      </m:r>
                      <m:r>
                        <a:rPr lang="en-US" altLang="zh-CN" sz="1600" i="1">
                          <a:solidFill>
                            <a:srgbClr val="C00000"/>
                          </a:solidFill>
                          <a:latin typeface="Cambria Math"/>
                        </a:rPr>
                        <m:t>𝑢</m:t>
                      </m:r>
                      <m:r>
                        <a:rPr lang="en-US" altLang="zh-CN" sz="1600" i="1">
                          <a:solidFill>
                            <a:srgbClr val="C00000"/>
                          </a:solidFill>
                          <a:latin typeface="Cambria Math"/>
                        </a:rPr>
                        <m:t>,+,</m:t>
                      </m:r>
                      <m:r>
                        <a:rPr lang="en-US" altLang="zh-CN" sz="1600" i="1">
                          <a:solidFill>
                            <a:srgbClr val="C00000"/>
                          </a:solidFill>
                          <a:latin typeface="Cambria Math"/>
                        </a:rPr>
                        <m:t>𝑙</m:t>
                      </m:r>
                      <m:r>
                        <a:rPr lang="en-US" altLang="zh-CN" sz="1600" i="1">
                          <a:solidFill>
                            <a:srgbClr val="C00000"/>
                          </a:solidFill>
                          <a:latin typeface="Cambria Math"/>
                        </a:rPr>
                        <m:t>(</m:t>
                      </m:r>
                      <m:r>
                        <a:rPr lang="en-US" altLang="zh-CN" sz="1600" i="1">
                          <a:solidFill>
                            <a:srgbClr val="C00000"/>
                          </a:solidFill>
                          <a:latin typeface="Cambria Math"/>
                        </a:rPr>
                        <m:t>𝑣</m:t>
                      </m:r>
                      <m:r>
                        <a:rPr lang="en-US" altLang="zh-CN" sz="1600" i="1">
                          <a:solidFill>
                            <a:srgbClr val="C00000"/>
                          </a:solidFill>
                          <a:latin typeface="Cambria Math"/>
                        </a:rPr>
                        <m:t>))</m:t>
                      </m:r>
                    </m:oMath>
                  </m:oMathPara>
                </a14:m>
                <a:endParaRPr lang="zh-CN" altLang="en-US" sz="1600" dirty="0">
                  <a:solidFill>
                    <a:srgbClr val="C0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6442983" y="3212976"/>
                <a:ext cx="1187697" cy="338554"/>
              </a:xfrm>
              <a:prstGeom prst="rect">
                <a:avLst/>
              </a:prstGeom>
              <a:blipFill rotWithShape="1">
                <a:blip r:embed="rId3"/>
                <a:stretch>
                  <a:fillRect b="-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7974859" y="3861048"/>
                <a:ext cx="1187697"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i="1">
                          <a:solidFill>
                            <a:srgbClr val="C00000"/>
                          </a:solidFill>
                          <a:latin typeface="Cambria Math"/>
                        </a:rPr>
                        <m:t>(</m:t>
                      </m:r>
                      <m:r>
                        <a:rPr lang="en-US" altLang="zh-CN" sz="1600" i="1">
                          <a:solidFill>
                            <a:srgbClr val="C00000"/>
                          </a:solidFill>
                          <a:latin typeface="Cambria Math"/>
                        </a:rPr>
                        <m:t>𝑢</m:t>
                      </m:r>
                      <m:r>
                        <a:rPr lang="en-US" altLang="zh-CN" sz="1600" i="1">
                          <a:solidFill>
                            <a:srgbClr val="C00000"/>
                          </a:solidFill>
                          <a:latin typeface="Cambria Math"/>
                        </a:rPr>
                        <m:t>,−,</m:t>
                      </m:r>
                      <m:r>
                        <a:rPr lang="en-US" altLang="zh-CN" sz="1600" i="1">
                          <a:solidFill>
                            <a:srgbClr val="C00000"/>
                          </a:solidFill>
                          <a:latin typeface="Cambria Math"/>
                        </a:rPr>
                        <m:t>𝑙</m:t>
                      </m:r>
                      <m:r>
                        <a:rPr lang="en-US" altLang="zh-CN" sz="1600" i="1">
                          <a:solidFill>
                            <a:srgbClr val="C00000"/>
                          </a:solidFill>
                          <a:latin typeface="Cambria Math"/>
                        </a:rPr>
                        <m:t>(</m:t>
                      </m:r>
                      <m:r>
                        <a:rPr lang="en-US" altLang="zh-CN" sz="1600" i="1">
                          <a:solidFill>
                            <a:srgbClr val="C00000"/>
                          </a:solidFill>
                          <a:latin typeface="Cambria Math"/>
                        </a:rPr>
                        <m:t>𝑣</m:t>
                      </m:r>
                      <m:r>
                        <a:rPr lang="en-US" altLang="zh-CN" sz="1600" i="1">
                          <a:solidFill>
                            <a:srgbClr val="C00000"/>
                          </a:solidFill>
                          <a:latin typeface="Cambria Math"/>
                        </a:rPr>
                        <m:t>))</m:t>
                      </m:r>
                    </m:oMath>
                  </m:oMathPara>
                </a14:m>
                <a:endParaRPr lang="zh-CN" altLang="en-US" sz="1600" dirty="0">
                  <a:solidFill>
                    <a:srgbClr val="C0000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450858" y="3861048"/>
                <a:ext cx="1187697" cy="338554"/>
              </a:xfrm>
              <a:prstGeom prst="rect">
                <a:avLst/>
              </a:prstGeom>
              <a:blipFill rotWithShape="1">
                <a:blip r:embed="rId4"/>
                <a:stretch>
                  <a:fillRect b="-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966984" y="4437112"/>
                <a:ext cx="2593513" cy="165583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1400" b="1" dirty="0"/>
                  <a:t>更新</a:t>
                </a:r>
                <a:r>
                  <a:rPr lang="en-US" altLang="zh-CN" sz="1400" b="1" i="1" dirty="0"/>
                  <a:t>f</a:t>
                </a:r>
                <a:r>
                  <a:rPr lang="zh-CN" altLang="en-US" sz="1400" b="1" dirty="0"/>
                  <a:t>：</a:t>
                </a:r>
                <a:endParaRPr lang="en-US" altLang="zh-CN" sz="1400" b="1" dirty="0"/>
              </a:p>
              <a:p>
                <a:r>
                  <a:rPr lang="en-US" altLang="zh-CN" sz="1400" dirty="0"/>
                  <a:t>1. </a:t>
                </a:r>
                <a:r>
                  <a:rPr lang="zh-CN" altLang="en-US" sz="1400" dirty="0"/>
                  <a:t>令</a:t>
                </a:r>
                <a:r>
                  <a:rPr lang="en-US" altLang="zh-CN" sz="1400" dirty="0"/>
                  <a:t>z=y</a:t>
                </a:r>
              </a:p>
              <a:p>
                <a:r>
                  <a:rPr lang="en-US" altLang="zh-CN" sz="1400" dirty="0"/>
                  <a:t>2. </a:t>
                </a:r>
                <a:r>
                  <a:rPr lang="zh-CN" altLang="en-US" sz="1400" dirty="0"/>
                  <a:t>如果</a:t>
                </a:r>
                <a:r>
                  <a:rPr lang="en-US" altLang="zh-CN" sz="1400" dirty="0"/>
                  <a:t>z</a:t>
                </a:r>
                <a:r>
                  <a:rPr lang="zh-CN" altLang="en-US" sz="1400" dirty="0"/>
                  <a:t>的标号为</a:t>
                </a:r>
                <a14:m>
                  <m:oMath xmlns:m="http://schemas.openxmlformats.org/officeDocument/2006/math">
                    <m:d>
                      <m:dPr>
                        <m:ctrlPr>
                          <a:rPr lang="en-US" altLang="zh-CN" sz="1400" i="1">
                            <a:solidFill>
                              <a:srgbClr val="C00000"/>
                            </a:solidFill>
                            <a:latin typeface="Cambria Math" panose="02040503050406030204" pitchFamily="18" charset="0"/>
                          </a:rPr>
                        </m:ctrlPr>
                      </m:dPr>
                      <m:e>
                        <m:r>
                          <a:rPr lang="en-US" altLang="zh-CN" sz="1400" i="1">
                            <a:solidFill>
                              <a:srgbClr val="C00000"/>
                            </a:solidFill>
                            <a:latin typeface="Cambria Math"/>
                          </a:rPr>
                          <m:t>𝑤</m:t>
                        </m:r>
                        <m:r>
                          <a:rPr lang="en-US" altLang="zh-CN" sz="1400" i="1">
                            <a:solidFill>
                              <a:srgbClr val="C00000"/>
                            </a:solidFill>
                            <a:latin typeface="Cambria Math"/>
                          </a:rPr>
                          <m:t>,+,</m:t>
                        </m:r>
                        <m:r>
                          <a:rPr lang="en-US" altLang="zh-CN" sz="1400" i="1">
                            <a:solidFill>
                              <a:srgbClr val="C00000"/>
                            </a:solidFill>
                            <a:latin typeface="Cambria Math"/>
                          </a:rPr>
                          <m:t>𝑙</m:t>
                        </m:r>
                        <m:d>
                          <m:dPr>
                            <m:ctrlPr>
                              <a:rPr lang="en-US" altLang="zh-CN" sz="1400" i="1">
                                <a:solidFill>
                                  <a:srgbClr val="C00000"/>
                                </a:solidFill>
                                <a:latin typeface="Cambria Math" panose="02040503050406030204" pitchFamily="18" charset="0"/>
                              </a:rPr>
                            </m:ctrlPr>
                          </m:dPr>
                          <m:e>
                            <m:r>
                              <a:rPr lang="en-US" altLang="zh-CN" sz="1400" i="1">
                                <a:solidFill>
                                  <a:srgbClr val="C00000"/>
                                </a:solidFill>
                                <a:latin typeface="Cambria Math"/>
                              </a:rPr>
                              <m:t>𝑧</m:t>
                            </m:r>
                          </m:e>
                        </m:d>
                      </m:e>
                    </m:d>
                  </m:oMath>
                </a14:m>
                <a:r>
                  <a:rPr lang="en-US" altLang="zh-CN" sz="1400" dirty="0"/>
                  <a:t>,</a:t>
                </a:r>
                <a:r>
                  <a:rPr lang="zh-CN" altLang="en-US" sz="1400" dirty="0"/>
                  <a:t>令</a:t>
                </a:r>
                <a14:m>
                  <m:oMath xmlns:m="http://schemas.openxmlformats.org/officeDocument/2006/math">
                    <m:r>
                      <a:rPr lang="en-US" altLang="zh-CN" sz="1400" i="1" dirty="0">
                        <a:latin typeface="Cambria Math"/>
                      </a:rPr>
                      <m:t>𝑓</m:t>
                    </m:r>
                    <m:d>
                      <m:dPr>
                        <m:ctrlPr>
                          <a:rPr lang="en-US" altLang="zh-CN" sz="1400" i="1" dirty="0">
                            <a:latin typeface="Cambria Math" panose="02040503050406030204" pitchFamily="18" charset="0"/>
                          </a:rPr>
                        </m:ctrlPr>
                      </m:dPr>
                      <m:e>
                        <m:d>
                          <m:dPr>
                            <m:begChr m:val="⟨"/>
                            <m:endChr m:val="⟩"/>
                            <m:ctrlPr>
                              <a:rPr lang="en-US" altLang="zh-CN" sz="1400" i="1" dirty="0">
                                <a:latin typeface="Cambria Math" panose="02040503050406030204" pitchFamily="18" charset="0"/>
                              </a:rPr>
                            </m:ctrlPr>
                          </m:dPr>
                          <m:e>
                            <m:r>
                              <a:rPr lang="en-US" altLang="zh-CN" sz="1400" i="1" dirty="0">
                                <a:latin typeface="Cambria Math"/>
                              </a:rPr>
                              <m:t>𝑤</m:t>
                            </m:r>
                            <m:r>
                              <a:rPr lang="en-US" altLang="zh-CN" sz="1400" i="1" dirty="0">
                                <a:latin typeface="Cambria Math"/>
                              </a:rPr>
                              <m:t>,</m:t>
                            </m:r>
                            <m:r>
                              <a:rPr lang="en-US" altLang="zh-CN" sz="1400" i="1" dirty="0">
                                <a:latin typeface="Cambria Math"/>
                              </a:rPr>
                              <m:t>𝑧</m:t>
                            </m:r>
                          </m:e>
                        </m:d>
                      </m:e>
                    </m:d>
                    <m:r>
                      <a:rPr lang="en-US" altLang="zh-CN" sz="1400" i="1" dirty="0">
                        <a:latin typeface="Cambria Math"/>
                      </a:rPr>
                      <m:t>=</m:t>
                    </m:r>
                    <m:r>
                      <a:rPr lang="en-US" altLang="zh-CN" sz="1400" i="1" dirty="0">
                        <a:latin typeface="Cambria Math"/>
                      </a:rPr>
                      <m:t>𝑓</m:t>
                    </m:r>
                    <m:d>
                      <m:dPr>
                        <m:ctrlPr>
                          <a:rPr lang="en-US" altLang="zh-CN" sz="1400" i="1" dirty="0">
                            <a:latin typeface="Cambria Math" panose="02040503050406030204" pitchFamily="18" charset="0"/>
                          </a:rPr>
                        </m:ctrlPr>
                      </m:dPr>
                      <m:e>
                        <m:d>
                          <m:dPr>
                            <m:begChr m:val="⟨"/>
                            <m:endChr m:val="⟩"/>
                            <m:ctrlPr>
                              <a:rPr lang="en-US" altLang="zh-CN" sz="1400" i="1" dirty="0">
                                <a:latin typeface="Cambria Math" panose="02040503050406030204" pitchFamily="18" charset="0"/>
                              </a:rPr>
                            </m:ctrlPr>
                          </m:dPr>
                          <m:e>
                            <m:r>
                              <a:rPr lang="en-US" altLang="zh-CN" sz="1400" i="1" dirty="0">
                                <a:latin typeface="Cambria Math"/>
                              </a:rPr>
                              <m:t>𝑤</m:t>
                            </m:r>
                            <m:r>
                              <a:rPr lang="en-US" altLang="zh-CN" sz="1400" i="1" dirty="0">
                                <a:latin typeface="Cambria Math"/>
                              </a:rPr>
                              <m:t>,</m:t>
                            </m:r>
                            <m:r>
                              <a:rPr lang="en-US" altLang="zh-CN" sz="1400" i="1" dirty="0">
                                <a:latin typeface="Cambria Math"/>
                              </a:rPr>
                              <m:t>𝑧</m:t>
                            </m:r>
                          </m:e>
                        </m:d>
                      </m:e>
                    </m:d>
                    <m:r>
                      <a:rPr lang="en-US" altLang="zh-CN" sz="1400" i="1" dirty="0">
                        <a:latin typeface="Cambria Math"/>
                      </a:rPr>
                      <m:t>+</m:t>
                    </m:r>
                    <m:r>
                      <a:rPr lang="en-US" altLang="zh-CN" sz="1400" i="1" dirty="0">
                        <a:latin typeface="Cambria Math"/>
                      </a:rPr>
                      <m:t>𝑙</m:t>
                    </m:r>
                    <m:r>
                      <a:rPr lang="en-US" altLang="zh-CN" sz="1400" i="1" dirty="0">
                        <a:latin typeface="Cambria Math"/>
                      </a:rPr>
                      <m:t>(</m:t>
                    </m:r>
                    <m:r>
                      <a:rPr lang="en-US" altLang="zh-CN" sz="1400" i="1" dirty="0">
                        <a:latin typeface="Cambria Math"/>
                      </a:rPr>
                      <m:t>𝑦</m:t>
                    </m:r>
                    <m:r>
                      <a:rPr lang="en-US" altLang="zh-CN" sz="1400" i="1" dirty="0">
                        <a:latin typeface="Cambria Math"/>
                      </a:rPr>
                      <m:t>)</m:t>
                    </m:r>
                  </m:oMath>
                </a14:m>
                <a:r>
                  <a:rPr lang="en-US" altLang="zh-CN" sz="1400" dirty="0"/>
                  <a:t>; </a:t>
                </a:r>
                <a:r>
                  <a:rPr lang="zh-CN" altLang="en-US" sz="1400" dirty="0"/>
                  <a:t>如果</a:t>
                </a:r>
                <a:r>
                  <a:rPr lang="en-US" altLang="zh-CN" sz="1400" dirty="0"/>
                  <a:t>z</a:t>
                </a:r>
                <a:r>
                  <a:rPr lang="zh-CN" altLang="en-US" sz="1400" dirty="0"/>
                  <a:t>的标号为</a:t>
                </a:r>
                <a14:m>
                  <m:oMath xmlns:m="http://schemas.openxmlformats.org/officeDocument/2006/math">
                    <m:d>
                      <m:dPr>
                        <m:ctrlPr>
                          <a:rPr lang="en-US" altLang="zh-CN" sz="1400" i="1">
                            <a:solidFill>
                              <a:srgbClr val="C00000"/>
                            </a:solidFill>
                            <a:latin typeface="Cambria Math" panose="02040503050406030204" pitchFamily="18" charset="0"/>
                          </a:rPr>
                        </m:ctrlPr>
                      </m:dPr>
                      <m:e>
                        <m:r>
                          <a:rPr lang="en-US" altLang="zh-CN" sz="1400" i="1">
                            <a:solidFill>
                              <a:srgbClr val="C00000"/>
                            </a:solidFill>
                            <a:latin typeface="Cambria Math"/>
                          </a:rPr>
                          <m:t>𝑤</m:t>
                        </m:r>
                        <m:r>
                          <a:rPr lang="en-US" altLang="zh-CN" sz="1400" i="1">
                            <a:solidFill>
                              <a:srgbClr val="C00000"/>
                            </a:solidFill>
                            <a:latin typeface="Cambria Math"/>
                          </a:rPr>
                          <m:t>,−,</m:t>
                        </m:r>
                        <m:r>
                          <a:rPr lang="en-US" altLang="zh-CN" sz="1400" i="1">
                            <a:solidFill>
                              <a:srgbClr val="C00000"/>
                            </a:solidFill>
                            <a:latin typeface="Cambria Math"/>
                          </a:rPr>
                          <m:t>𝑙</m:t>
                        </m:r>
                        <m:d>
                          <m:dPr>
                            <m:ctrlPr>
                              <a:rPr lang="en-US" altLang="zh-CN" sz="1400" i="1">
                                <a:solidFill>
                                  <a:srgbClr val="C00000"/>
                                </a:solidFill>
                                <a:latin typeface="Cambria Math" panose="02040503050406030204" pitchFamily="18" charset="0"/>
                              </a:rPr>
                            </m:ctrlPr>
                          </m:dPr>
                          <m:e>
                            <m:r>
                              <a:rPr lang="en-US" altLang="zh-CN" sz="1400" i="1">
                                <a:solidFill>
                                  <a:srgbClr val="C00000"/>
                                </a:solidFill>
                                <a:latin typeface="Cambria Math"/>
                              </a:rPr>
                              <m:t>𝑧</m:t>
                            </m:r>
                          </m:e>
                        </m:d>
                      </m:e>
                    </m:d>
                  </m:oMath>
                </a14:m>
                <a:r>
                  <a:rPr lang="en-US" altLang="zh-CN" sz="1400" dirty="0"/>
                  <a:t>,</a:t>
                </a:r>
                <a:r>
                  <a:rPr lang="zh-CN" altLang="en-US" sz="1400" dirty="0"/>
                  <a:t>令</a:t>
                </a:r>
                <a14:m>
                  <m:oMath xmlns:m="http://schemas.openxmlformats.org/officeDocument/2006/math">
                    <m:r>
                      <a:rPr lang="en-US" altLang="zh-CN" sz="1400" i="1" dirty="0">
                        <a:latin typeface="Cambria Math"/>
                      </a:rPr>
                      <m:t>𝑓</m:t>
                    </m:r>
                    <m:d>
                      <m:dPr>
                        <m:ctrlPr>
                          <a:rPr lang="en-US" altLang="zh-CN" sz="1400" i="1" dirty="0">
                            <a:latin typeface="Cambria Math" panose="02040503050406030204" pitchFamily="18" charset="0"/>
                          </a:rPr>
                        </m:ctrlPr>
                      </m:dPr>
                      <m:e>
                        <m:d>
                          <m:dPr>
                            <m:begChr m:val="⟨"/>
                            <m:endChr m:val="⟩"/>
                            <m:ctrlPr>
                              <a:rPr lang="en-US" altLang="zh-CN" sz="1400" i="1" dirty="0">
                                <a:latin typeface="Cambria Math" panose="02040503050406030204" pitchFamily="18" charset="0"/>
                              </a:rPr>
                            </m:ctrlPr>
                          </m:dPr>
                          <m:e>
                            <m:r>
                              <a:rPr lang="en-US" altLang="zh-CN" sz="1400" i="1" dirty="0">
                                <a:latin typeface="Cambria Math"/>
                              </a:rPr>
                              <m:t>𝑧</m:t>
                            </m:r>
                            <m:r>
                              <a:rPr lang="en-US" altLang="zh-CN" sz="1400" i="1" dirty="0">
                                <a:latin typeface="Cambria Math"/>
                              </a:rPr>
                              <m:t>,</m:t>
                            </m:r>
                            <m:r>
                              <a:rPr lang="en-US" altLang="zh-CN" sz="1400" i="1" dirty="0">
                                <a:latin typeface="Cambria Math"/>
                              </a:rPr>
                              <m:t>𝑤</m:t>
                            </m:r>
                          </m:e>
                        </m:d>
                      </m:e>
                    </m:d>
                    <m:r>
                      <a:rPr lang="en-US" altLang="zh-CN" sz="1400" i="1" dirty="0">
                        <a:latin typeface="Cambria Math"/>
                      </a:rPr>
                      <m:t>=</m:t>
                    </m:r>
                    <m:r>
                      <a:rPr lang="en-US" altLang="zh-CN" sz="1400" i="1" dirty="0">
                        <a:latin typeface="Cambria Math"/>
                      </a:rPr>
                      <m:t>𝑓</m:t>
                    </m:r>
                    <m:d>
                      <m:dPr>
                        <m:ctrlPr>
                          <a:rPr lang="en-US" altLang="zh-CN" sz="1400" i="1" dirty="0">
                            <a:latin typeface="Cambria Math" panose="02040503050406030204" pitchFamily="18" charset="0"/>
                          </a:rPr>
                        </m:ctrlPr>
                      </m:dPr>
                      <m:e>
                        <m:d>
                          <m:dPr>
                            <m:begChr m:val="⟨"/>
                            <m:endChr m:val="⟩"/>
                            <m:ctrlPr>
                              <a:rPr lang="en-US" altLang="zh-CN" sz="1400" i="1" dirty="0">
                                <a:latin typeface="Cambria Math" panose="02040503050406030204" pitchFamily="18" charset="0"/>
                              </a:rPr>
                            </m:ctrlPr>
                          </m:dPr>
                          <m:e>
                            <m:r>
                              <a:rPr lang="en-US" altLang="zh-CN" sz="1400" i="1" dirty="0">
                                <a:latin typeface="Cambria Math"/>
                              </a:rPr>
                              <m:t>𝑧</m:t>
                            </m:r>
                            <m:r>
                              <a:rPr lang="en-US" altLang="zh-CN" sz="1400" i="1" dirty="0">
                                <a:latin typeface="Cambria Math"/>
                              </a:rPr>
                              <m:t>,</m:t>
                            </m:r>
                            <m:r>
                              <a:rPr lang="en-US" altLang="zh-CN" sz="1400" i="1" dirty="0">
                                <a:latin typeface="Cambria Math"/>
                              </a:rPr>
                              <m:t>𝑤</m:t>
                            </m:r>
                          </m:e>
                        </m:d>
                      </m:e>
                    </m:d>
                    <m:r>
                      <a:rPr lang="en-US" altLang="zh-CN" sz="1400" i="1" dirty="0">
                        <a:latin typeface="Cambria Math"/>
                      </a:rPr>
                      <m:t>−</m:t>
                    </m:r>
                    <m:r>
                      <a:rPr lang="en-US" altLang="zh-CN" sz="1400" i="1" dirty="0">
                        <a:latin typeface="Cambria Math"/>
                      </a:rPr>
                      <m:t>𝑙</m:t>
                    </m:r>
                    <m:r>
                      <a:rPr lang="en-US" altLang="zh-CN" sz="1400" i="1" dirty="0">
                        <a:latin typeface="Cambria Math"/>
                      </a:rPr>
                      <m:t>(</m:t>
                    </m:r>
                    <m:r>
                      <a:rPr lang="en-US" altLang="zh-CN" sz="1400" i="1" dirty="0">
                        <a:latin typeface="Cambria Math"/>
                      </a:rPr>
                      <m:t>𝑦</m:t>
                    </m:r>
                    <m:r>
                      <a:rPr lang="en-US" altLang="zh-CN" sz="1400" i="1" dirty="0">
                        <a:latin typeface="Cambria Math"/>
                      </a:rPr>
                      <m:t>)</m:t>
                    </m:r>
                  </m:oMath>
                </a14:m>
                <a:r>
                  <a:rPr lang="en-US" altLang="zh-CN" sz="1400" dirty="0"/>
                  <a:t>; </a:t>
                </a:r>
              </a:p>
              <a:p>
                <a:r>
                  <a:rPr lang="en-US" altLang="zh-CN" sz="1400" dirty="0"/>
                  <a:t>3. </a:t>
                </a:r>
                <a:r>
                  <a:rPr lang="zh-CN" altLang="en-US" sz="1400" dirty="0"/>
                  <a:t>如果</a:t>
                </a:r>
                <a14:m>
                  <m:oMath xmlns:m="http://schemas.openxmlformats.org/officeDocument/2006/math">
                    <m:r>
                      <a:rPr lang="en-US" altLang="zh-CN" sz="1400" i="1">
                        <a:latin typeface="Cambria Math"/>
                      </a:rPr>
                      <m:t>𝑤</m:t>
                    </m:r>
                    <m:r>
                      <a:rPr lang="en-US" altLang="zh-CN" sz="1400" i="1">
                        <a:latin typeface="Cambria Math"/>
                        <a:ea typeface="Cambria Math"/>
                      </a:rPr>
                      <m:t>≠</m:t>
                    </m:r>
                    <m:r>
                      <a:rPr lang="en-US" altLang="zh-CN" sz="1400" i="1">
                        <a:latin typeface="Cambria Math"/>
                      </a:rPr>
                      <m:t>𝑥</m:t>
                    </m:r>
                  </m:oMath>
                </a14:m>
                <a:r>
                  <a:rPr lang="en-US" altLang="zh-CN" sz="1400" dirty="0"/>
                  <a:t>,</a:t>
                </a:r>
                <a:r>
                  <a:rPr lang="zh-CN" altLang="en-US" sz="1400" dirty="0"/>
                  <a:t>令</a:t>
                </a:r>
                <a14:m>
                  <m:oMath xmlns:m="http://schemas.openxmlformats.org/officeDocument/2006/math">
                    <m:r>
                      <a:rPr lang="en-US" altLang="zh-CN" sz="1400" i="1">
                        <a:latin typeface="Cambria Math"/>
                      </a:rPr>
                      <m:t>𝑧</m:t>
                    </m:r>
                    <m:r>
                      <a:rPr lang="en-US" altLang="zh-CN" sz="1400" i="1">
                        <a:latin typeface="Cambria Math"/>
                      </a:rPr>
                      <m:t>=</m:t>
                    </m:r>
                    <m:r>
                      <a:rPr lang="en-US" altLang="zh-CN" sz="1400" i="1">
                        <a:latin typeface="Cambria Math"/>
                      </a:rPr>
                      <m:t>𝑤</m:t>
                    </m:r>
                  </m:oMath>
                </a14:m>
                <a:r>
                  <a:rPr lang="zh-CN" altLang="en-US" sz="1400" dirty="0"/>
                  <a:t>并转</a:t>
                </a:r>
                <a:r>
                  <a:rPr lang="en-US" altLang="zh-CN" sz="1400" dirty="0"/>
                  <a:t>2; </a:t>
                </a:r>
                <a:endParaRPr lang="zh-CN" altLang="en-US" sz="1400" dirty="0"/>
              </a:p>
            </p:txBody>
          </p:sp>
        </mc:Choice>
        <mc:Fallback xmlns="">
          <p:sp>
            <p:nvSpPr>
              <p:cNvPr id="7" name="TextBox 6"/>
              <p:cNvSpPr txBox="1">
                <a:spLocks noRot="1" noChangeAspect="1" noMove="1" noResize="1" noEditPoints="1" noAdjustHandles="1" noChangeArrowheads="1" noChangeShapeType="1" noTextEdit="1"/>
              </p:cNvSpPr>
              <p:nvPr/>
            </p:nvSpPr>
            <p:spPr>
              <a:xfrm>
                <a:off x="6442983" y="4437112"/>
                <a:ext cx="2593513" cy="1655838"/>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6672065" y="1340769"/>
                <a:ext cx="3918509" cy="646331"/>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14:m>
                  <m:oMath xmlns:m="http://schemas.openxmlformats.org/officeDocument/2006/math">
                    <m:r>
                      <a:rPr lang="en-US" altLang="zh-CN" i="1">
                        <a:solidFill>
                          <a:srgbClr val="C00000"/>
                        </a:solidFill>
                        <a:latin typeface="Cambria Math"/>
                      </a:rPr>
                      <m:t>𝑙</m:t>
                    </m:r>
                    <m:d>
                      <m:dPr>
                        <m:ctrlPr>
                          <a:rPr lang="en-US" altLang="zh-CN" i="1">
                            <a:solidFill>
                              <a:srgbClr val="C00000"/>
                            </a:solidFill>
                            <a:latin typeface="Cambria Math" panose="02040503050406030204" pitchFamily="18" charset="0"/>
                          </a:rPr>
                        </m:ctrlPr>
                      </m:dPr>
                      <m:e>
                        <m:r>
                          <a:rPr lang="en-US" altLang="zh-CN" i="1">
                            <a:solidFill>
                              <a:srgbClr val="C00000"/>
                            </a:solidFill>
                            <a:latin typeface="Cambria Math"/>
                          </a:rPr>
                          <m:t>𝑣</m:t>
                        </m:r>
                      </m:e>
                    </m:d>
                  </m:oMath>
                </a14:m>
                <a:r>
                  <a:rPr lang="zh-CN" altLang="en-US" dirty="0">
                    <a:solidFill>
                      <a:srgbClr val="C00000"/>
                    </a:solidFill>
                  </a:rPr>
                  <a:t>实际表示的是</a:t>
                </a:r>
                <a:r>
                  <a:rPr lang="en-US" altLang="zh-CN" i="1" dirty="0">
                    <a:solidFill>
                      <a:srgbClr val="C00000"/>
                    </a:solidFill>
                  </a:rPr>
                  <a:t>x</a:t>
                </a:r>
                <a:r>
                  <a:rPr lang="zh-CN" altLang="en-US" dirty="0">
                    <a:solidFill>
                      <a:srgbClr val="C00000"/>
                    </a:solidFill>
                  </a:rPr>
                  <a:t>经过</a:t>
                </a:r>
                <a:r>
                  <a:rPr lang="zh-CN" altLang="en-US" b="1" i="1" dirty="0">
                    <a:solidFill>
                      <a:srgbClr val="C00000"/>
                    </a:solidFill>
                  </a:rPr>
                  <a:t>当前所查找的</a:t>
                </a:r>
                <a:endParaRPr lang="en-US" altLang="zh-CN" b="1" i="1" dirty="0">
                  <a:solidFill>
                    <a:srgbClr val="C00000"/>
                  </a:solidFill>
                </a:endParaRPr>
              </a:p>
              <a:p>
                <a:r>
                  <a:rPr lang="zh-CN" altLang="en-US" b="1" i="1" dirty="0">
                    <a:solidFill>
                      <a:srgbClr val="C00000"/>
                    </a:solidFill>
                  </a:rPr>
                  <a:t>一条路</a:t>
                </a:r>
                <a:r>
                  <a:rPr lang="en-US" altLang="zh-CN" b="1" i="1" dirty="0">
                    <a:solidFill>
                      <a:srgbClr val="C00000"/>
                    </a:solidFill>
                  </a:rPr>
                  <a:t>P</a:t>
                </a:r>
                <a:r>
                  <a:rPr lang="zh-CN" altLang="en-US" dirty="0">
                    <a:solidFill>
                      <a:srgbClr val="C00000"/>
                    </a:solidFill>
                  </a:rPr>
                  <a:t>到达</a:t>
                </a:r>
                <a:r>
                  <a:rPr lang="en-US" altLang="zh-CN" i="1" dirty="0">
                    <a:solidFill>
                      <a:srgbClr val="C00000"/>
                    </a:solidFill>
                  </a:rPr>
                  <a:t>v</a:t>
                </a:r>
                <a:r>
                  <a:rPr lang="zh-CN" altLang="en-US" dirty="0">
                    <a:solidFill>
                      <a:srgbClr val="C00000"/>
                    </a:solidFill>
                  </a:rPr>
                  <a:t>可能的最大流量</a:t>
                </a:r>
              </a:p>
            </p:txBody>
          </p:sp>
        </mc:Choice>
        <mc:Fallback xmlns="">
          <p:sp>
            <p:nvSpPr>
              <p:cNvPr id="6" name="矩形 5"/>
              <p:cNvSpPr>
                <a:spLocks noRot="1" noChangeAspect="1" noMove="1" noResize="1" noEditPoints="1" noAdjustHandles="1" noChangeArrowheads="1" noChangeShapeType="1" noTextEdit="1"/>
              </p:cNvSpPr>
              <p:nvPr/>
            </p:nvSpPr>
            <p:spPr>
              <a:xfrm>
                <a:off x="5148064" y="1340768"/>
                <a:ext cx="3918509" cy="646331"/>
              </a:xfrm>
              <a:prstGeom prst="rect">
                <a:avLst/>
              </a:prstGeom>
              <a:blipFill rotWithShape="1">
                <a:blip r:embed="rId6"/>
                <a:stretch>
                  <a:fillRect l="-927" t="-5455" r="-773" b="-12727"/>
                </a:stretch>
              </a:blipFill>
            </p:spPr>
            <p:txBody>
              <a:bodyPr/>
              <a:lstStyle/>
              <a:p>
                <a:r>
                  <a:rPr lang="zh-CN" altLang="en-US">
                    <a:noFill/>
                  </a:rPr>
                  <a:t> </a:t>
                </a:r>
              </a:p>
            </p:txBody>
          </p:sp>
        </mc:Fallback>
      </mc:AlternateContent>
      <p:sp>
        <p:nvSpPr>
          <p:cNvPr id="8" name="TextBox 7"/>
          <p:cNvSpPr txBox="1"/>
          <p:nvPr/>
        </p:nvSpPr>
        <p:spPr>
          <a:xfrm>
            <a:off x="1457872" y="2204864"/>
            <a:ext cx="461665" cy="2952328"/>
          </a:xfrm>
          <a:prstGeom prst="rect">
            <a:avLst/>
          </a:prstGeom>
          <a:noFill/>
        </p:spPr>
        <p:txBody>
          <a:bodyPr vert="eaVert" wrap="square" rtlCol="0">
            <a:spAutoFit/>
          </a:bodyPr>
          <a:lstStyle/>
          <a:p>
            <a:endParaRPr lang="zh-CN" altLang="en-US" dirty="0"/>
          </a:p>
        </p:txBody>
      </p:sp>
      <p:sp>
        <p:nvSpPr>
          <p:cNvPr id="10" name="左中括号 9"/>
          <p:cNvSpPr/>
          <p:nvPr/>
        </p:nvSpPr>
        <p:spPr>
          <a:xfrm>
            <a:off x="1847528" y="2420889"/>
            <a:ext cx="144016" cy="284414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75809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fade">
                                      <p:cBhvr>
                                        <p:cTn id="8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6"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de-DE" altLang="zh-CN" dirty="0"/>
              <a:t>Ford-Fulkerson</a:t>
            </a:r>
            <a:r>
              <a:rPr lang="zh-CN" altLang="en-US" dirty="0"/>
              <a:t>标号算法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400" dirty="0"/>
                  <a:t>复杂度</a:t>
                </a:r>
                <a14:m>
                  <m:oMath xmlns:m="http://schemas.openxmlformats.org/officeDocument/2006/math">
                    <m:r>
                      <a:rPr lang="en-US" altLang="zh-CN" sz="2400" i="1">
                        <a:latin typeface="Cambria Math"/>
                      </a:rPr>
                      <m:t>𝑂</m:t>
                    </m:r>
                    <m:r>
                      <a:rPr lang="en-US" altLang="zh-CN" sz="2400" i="1">
                        <a:latin typeface="Cambria Math"/>
                      </a:rPr>
                      <m:t>(</m:t>
                    </m:r>
                    <m:r>
                      <a:rPr lang="zh-CN" altLang="en-US" sz="2400" i="1">
                        <a:latin typeface="Cambria Math"/>
                      </a:rPr>
                      <m:t>𝜀</m:t>
                    </m:r>
                    <m:r>
                      <a:rPr lang="en-US" altLang="zh-CN" sz="2400" i="1">
                        <a:latin typeface="Cambria Math"/>
                      </a:rPr>
                      <m:t>𝑣</m:t>
                    </m:r>
                    <m:sSub>
                      <m:sSubPr>
                        <m:ctrlPr>
                          <a:rPr lang="en-US" altLang="zh-CN" sz="2400" i="1">
                            <a:latin typeface="Cambria Math" panose="02040503050406030204" pitchFamily="18" charset="0"/>
                          </a:rPr>
                        </m:ctrlPr>
                      </m:sSubPr>
                      <m:e>
                        <m:r>
                          <a:rPr lang="en-US" altLang="zh-CN" sz="2400" i="1">
                            <a:latin typeface="Cambria Math"/>
                          </a:rPr>
                          <m:t>𝑐</m:t>
                        </m:r>
                      </m:e>
                      <m:sub>
                        <m:r>
                          <a:rPr lang="en-US" altLang="zh-CN" sz="2400" i="1">
                            <a:latin typeface="Cambria Math"/>
                          </a:rPr>
                          <m:t>𝑚𝑎𝑥</m:t>
                        </m:r>
                      </m:sub>
                    </m:sSub>
                    <m:r>
                      <a:rPr lang="en-US" altLang="zh-CN" sz="2400" i="1">
                        <a:latin typeface="Cambria Math"/>
                      </a:rPr>
                      <m:t>)</m:t>
                    </m:r>
                  </m:oMath>
                </a14:m>
                <a:endParaRPr lang="en-US" altLang="zh-CN" sz="2400" dirty="0"/>
              </a:p>
              <a:p>
                <a:pPr lvl="1"/>
                <a:r>
                  <a:rPr lang="zh-CN" altLang="en-US" sz="2000" dirty="0"/>
                  <a:t>不仅依赖于问题规模</a:t>
                </a:r>
                <a14:m>
                  <m:oMath xmlns:m="http://schemas.openxmlformats.org/officeDocument/2006/math">
                    <m:r>
                      <a:rPr lang="zh-CN" altLang="en-US" sz="2000" i="1">
                        <a:latin typeface="Cambria Math"/>
                      </a:rPr>
                      <m:t>𝜀</m:t>
                    </m:r>
                    <m:r>
                      <a:rPr lang="en-US" altLang="zh-CN" sz="2000" i="1">
                        <a:latin typeface="Cambria Math"/>
                      </a:rPr>
                      <m:t>,</m:t>
                    </m:r>
                    <m:r>
                      <a:rPr lang="en-US" altLang="zh-CN" sz="2000" i="1">
                        <a:latin typeface="Cambria Math"/>
                      </a:rPr>
                      <m:t>𝑣</m:t>
                    </m:r>
                  </m:oMath>
                </a14:m>
                <a:r>
                  <a:rPr lang="en-US" altLang="zh-CN" sz="2000" dirty="0"/>
                  <a:t>,</a:t>
                </a:r>
                <a:r>
                  <a:rPr lang="zh-CN" altLang="en-US" sz="2000" dirty="0"/>
                  <a:t>还依赖一个参数</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𝑐</m:t>
                        </m:r>
                      </m:e>
                      <m:sub>
                        <m:r>
                          <a:rPr lang="en-US" altLang="zh-CN" sz="2000" i="1">
                            <a:latin typeface="Cambria Math"/>
                          </a:rPr>
                          <m:t>𝑚𝑎𝑥</m:t>
                        </m:r>
                      </m:sub>
                    </m:sSub>
                  </m:oMath>
                </a14:m>
                <a:endParaRPr lang="en-US" altLang="zh-CN"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812" t="-2521"/>
                </a:stretch>
              </a:blipFill>
            </p:spPr>
            <p:txBody>
              <a:bodyPr/>
              <a:lstStyle/>
              <a:p>
                <a:r>
                  <a:rPr lang="zh-CN" altLang="en-US">
                    <a:noFill/>
                  </a:rPr>
                  <a:t> </a:t>
                </a:r>
              </a:p>
            </p:txBody>
          </p:sp>
        </mc:Fallback>
      </mc:AlternateContent>
      <p:grpSp>
        <p:nvGrpSpPr>
          <p:cNvPr id="75" name="组合 74"/>
          <p:cNvGrpSpPr/>
          <p:nvPr/>
        </p:nvGrpSpPr>
        <p:grpSpPr>
          <a:xfrm>
            <a:off x="2855640" y="3259738"/>
            <a:ext cx="2600862" cy="1969462"/>
            <a:chOff x="1331640" y="3259738"/>
            <a:chExt cx="2600862" cy="1969462"/>
          </a:xfrm>
        </p:grpSpPr>
        <p:sp>
          <p:nvSpPr>
            <p:cNvPr id="4" name="椭圆 3"/>
            <p:cNvSpPr/>
            <p:nvPr/>
          </p:nvSpPr>
          <p:spPr>
            <a:xfrm>
              <a:off x="1331640" y="400506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x</a:t>
              </a:r>
              <a:endParaRPr lang="zh-CN" altLang="en-US" dirty="0"/>
            </a:p>
          </p:txBody>
        </p:sp>
        <p:sp>
          <p:nvSpPr>
            <p:cNvPr id="5" name="椭圆 4"/>
            <p:cNvSpPr/>
            <p:nvPr/>
          </p:nvSpPr>
          <p:spPr>
            <a:xfrm>
              <a:off x="2411760" y="325973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dirty="0"/>
                <a:t>v1</a:t>
              </a:r>
              <a:endParaRPr lang="zh-CN" altLang="en-US" dirty="0"/>
            </a:p>
          </p:txBody>
        </p:sp>
        <p:sp>
          <p:nvSpPr>
            <p:cNvPr id="6" name="椭圆 5"/>
            <p:cNvSpPr/>
            <p:nvPr/>
          </p:nvSpPr>
          <p:spPr>
            <a:xfrm>
              <a:off x="2411760" y="479715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dirty="0"/>
                <a:t>v2</a:t>
              </a:r>
              <a:endParaRPr lang="zh-CN" altLang="en-US" dirty="0"/>
            </a:p>
          </p:txBody>
        </p:sp>
        <p:sp>
          <p:nvSpPr>
            <p:cNvPr id="11" name="椭圆 10"/>
            <p:cNvSpPr/>
            <p:nvPr/>
          </p:nvSpPr>
          <p:spPr>
            <a:xfrm>
              <a:off x="3500454" y="406833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dirty="0"/>
                <a:t>y</a:t>
              </a:r>
              <a:endParaRPr lang="zh-CN" altLang="en-US" dirty="0"/>
            </a:p>
          </p:txBody>
        </p:sp>
        <p:grpSp>
          <p:nvGrpSpPr>
            <p:cNvPr id="15" name="组合 14"/>
            <p:cNvGrpSpPr/>
            <p:nvPr/>
          </p:nvGrpSpPr>
          <p:grpSpPr>
            <a:xfrm>
              <a:off x="1700416" y="3475762"/>
              <a:ext cx="711344" cy="592574"/>
              <a:chOff x="1700416" y="3475762"/>
              <a:chExt cx="711344" cy="592574"/>
            </a:xfrm>
          </p:grpSpPr>
          <p:cxnSp>
            <p:nvCxnSpPr>
              <p:cNvPr id="13" name="直接箭头连接符 12"/>
              <p:cNvCxnSpPr>
                <a:stCxn id="4" idx="7"/>
                <a:endCxn id="5" idx="2"/>
              </p:cNvCxnSpPr>
              <p:nvPr/>
            </p:nvCxnSpPr>
            <p:spPr>
              <a:xfrm flipV="1">
                <a:off x="1700416" y="3475762"/>
                <a:ext cx="711344" cy="5925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907704" y="3573016"/>
                <a:ext cx="360040" cy="1990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a:t>
                </a:r>
                <a:endParaRPr lang="zh-CN" altLang="en-US" dirty="0">
                  <a:solidFill>
                    <a:schemeClr val="tx1"/>
                  </a:solidFill>
                </a:endParaRPr>
              </a:p>
            </p:txBody>
          </p:sp>
        </p:grpSp>
        <p:grpSp>
          <p:nvGrpSpPr>
            <p:cNvPr id="16" name="组合 15"/>
            <p:cNvGrpSpPr/>
            <p:nvPr/>
          </p:nvGrpSpPr>
          <p:grpSpPr>
            <a:xfrm>
              <a:off x="1700416" y="4373840"/>
              <a:ext cx="711344" cy="639336"/>
              <a:chOff x="1548016" y="4221440"/>
              <a:chExt cx="711344" cy="639336"/>
            </a:xfrm>
          </p:grpSpPr>
          <p:cxnSp>
            <p:nvCxnSpPr>
              <p:cNvPr id="17" name="直接箭头连接符 16"/>
              <p:cNvCxnSpPr>
                <a:stCxn id="4" idx="5"/>
                <a:endCxn id="6" idx="2"/>
              </p:cNvCxnSpPr>
              <p:nvPr/>
            </p:nvCxnSpPr>
            <p:spPr>
              <a:xfrm>
                <a:off x="1548016" y="4221440"/>
                <a:ext cx="711344" cy="639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755304" y="4284712"/>
                <a:ext cx="360040" cy="1990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a:t>
                </a:r>
                <a:endParaRPr lang="zh-CN" altLang="en-US" dirty="0">
                  <a:solidFill>
                    <a:schemeClr val="tx1"/>
                  </a:solidFill>
                </a:endParaRPr>
              </a:p>
            </p:txBody>
          </p:sp>
        </p:grpSp>
        <p:grpSp>
          <p:nvGrpSpPr>
            <p:cNvPr id="41" name="组合 40"/>
            <p:cNvGrpSpPr/>
            <p:nvPr/>
          </p:nvGrpSpPr>
          <p:grpSpPr>
            <a:xfrm>
              <a:off x="2843808" y="3475762"/>
              <a:ext cx="719918" cy="655846"/>
              <a:chOff x="-1565800" y="4124186"/>
              <a:chExt cx="719918" cy="655846"/>
            </a:xfrm>
          </p:grpSpPr>
          <p:cxnSp>
            <p:nvCxnSpPr>
              <p:cNvPr id="42" name="直接箭头连接符 41"/>
              <p:cNvCxnSpPr>
                <a:stCxn id="5" idx="6"/>
                <a:endCxn id="11" idx="1"/>
              </p:cNvCxnSpPr>
              <p:nvPr/>
            </p:nvCxnSpPr>
            <p:spPr>
              <a:xfrm>
                <a:off x="-1565800" y="4124186"/>
                <a:ext cx="719918" cy="6558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1269113" y="4376029"/>
                <a:ext cx="360040" cy="1990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a:t>
                </a:r>
                <a:endParaRPr lang="zh-CN" altLang="en-US" dirty="0">
                  <a:solidFill>
                    <a:schemeClr val="tx1"/>
                  </a:solidFill>
                </a:endParaRPr>
              </a:p>
            </p:txBody>
          </p:sp>
        </p:grpSp>
        <p:grpSp>
          <p:nvGrpSpPr>
            <p:cNvPr id="46" name="组合 45"/>
            <p:cNvGrpSpPr/>
            <p:nvPr/>
          </p:nvGrpSpPr>
          <p:grpSpPr>
            <a:xfrm>
              <a:off x="2708366" y="4437112"/>
              <a:ext cx="910424" cy="639336"/>
              <a:chOff x="-1531370" y="3573016"/>
              <a:chExt cx="910424" cy="639336"/>
            </a:xfrm>
          </p:grpSpPr>
          <p:cxnSp>
            <p:nvCxnSpPr>
              <p:cNvPr id="47" name="直接箭头连接符 46"/>
              <p:cNvCxnSpPr>
                <a:endCxn id="11" idx="3"/>
              </p:cNvCxnSpPr>
              <p:nvPr/>
            </p:nvCxnSpPr>
            <p:spPr>
              <a:xfrm flipV="1">
                <a:off x="-1531370" y="3573016"/>
                <a:ext cx="855360" cy="639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980986" y="3826008"/>
                <a:ext cx="360040" cy="1990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a:t>
                </a:r>
                <a:endParaRPr lang="zh-CN" altLang="en-US" dirty="0">
                  <a:solidFill>
                    <a:schemeClr val="tx1"/>
                  </a:solidFill>
                </a:endParaRPr>
              </a:p>
            </p:txBody>
          </p:sp>
        </p:grpSp>
        <p:cxnSp>
          <p:nvCxnSpPr>
            <p:cNvPr id="52" name="直接箭头连接符 51"/>
            <p:cNvCxnSpPr>
              <a:stCxn id="5" idx="4"/>
              <a:endCxn id="6" idx="0"/>
            </p:cNvCxnSpPr>
            <p:nvPr/>
          </p:nvCxnSpPr>
          <p:spPr>
            <a:xfrm>
              <a:off x="2627784" y="3691786"/>
              <a:ext cx="0" cy="11053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767755" y="4026267"/>
              <a:ext cx="301686" cy="369332"/>
            </a:xfrm>
            <a:prstGeom prst="rect">
              <a:avLst/>
            </a:prstGeom>
            <a:noFill/>
          </p:spPr>
          <p:txBody>
            <a:bodyPr wrap="none" rtlCol="0">
              <a:spAutoFit/>
            </a:bodyPr>
            <a:lstStyle/>
            <a:p>
              <a:r>
                <a:rPr lang="en-US" altLang="zh-CN" dirty="0"/>
                <a:t>1</a:t>
              </a:r>
              <a:endParaRPr lang="zh-CN" altLang="en-US" dirty="0"/>
            </a:p>
          </p:txBody>
        </p:sp>
        <p:cxnSp>
          <p:nvCxnSpPr>
            <p:cNvPr id="19" name="直接连接符 18"/>
            <p:cNvCxnSpPr>
              <a:stCxn id="4" idx="6"/>
              <a:endCxn id="5" idx="3"/>
            </p:cNvCxnSpPr>
            <p:nvPr/>
          </p:nvCxnSpPr>
          <p:spPr>
            <a:xfrm flipV="1">
              <a:off x="1763688" y="3628514"/>
              <a:ext cx="711344" cy="592574"/>
            </a:xfrm>
            <a:prstGeom prst="line">
              <a:avLst/>
            </a:prstGeom>
          </p:spPr>
          <p:style>
            <a:lnRef idx="3">
              <a:schemeClr val="accent3"/>
            </a:lnRef>
            <a:fillRef idx="0">
              <a:schemeClr val="accent3"/>
            </a:fillRef>
            <a:effectRef idx="2">
              <a:schemeClr val="accent3"/>
            </a:effectRef>
            <a:fontRef idx="minor">
              <a:schemeClr val="tx1"/>
            </a:fontRef>
          </p:style>
        </p:cxnSp>
        <p:cxnSp>
          <p:nvCxnSpPr>
            <p:cNvPr id="29" name="直接连接符 28"/>
            <p:cNvCxnSpPr>
              <a:stCxn id="5" idx="3"/>
              <a:endCxn id="6" idx="7"/>
            </p:cNvCxnSpPr>
            <p:nvPr/>
          </p:nvCxnSpPr>
          <p:spPr>
            <a:xfrm>
              <a:off x="2475032" y="3628514"/>
              <a:ext cx="305504" cy="1231910"/>
            </a:xfrm>
            <a:prstGeom prst="line">
              <a:avLst/>
            </a:prstGeom>
          </p:spPr>
          <p:style>
            <a:lnRef idx="3">
              <a:schemeClr val="accent3"/>
            </a:lnRef>
            <a:fillRef idx="0">
              <a:schemeClr val="accent3"/>
            </a:fillRef>
            <a:effectRef idx="2">
              <a:schemeClr val="accent3"/>
            </a:effectRef>
            <a:fontRef idx="minor">
              <a:schemeClr val="tx1"/>
            </a:fontRef>
          </p:style>
        </p:cxnSp>
        <p:cxnSp>
          <p:nvCxnSpPr>
            <p:cNvPr id="39" name="直接连接符 38"/>
            <p:cNvCxnSpPr>
              <a:stCxn id="6" idx="7"/>
              <a:endCxn id="11" idx="2"/>
            </p:cNvCxnSpPr>
            <p:nvPr/>
          </p:nvCxnSpPr>
          <p:spPr>
            <a:xfrm flipV="1">
              <a:off x="2780536" y="4284360"/>
              <a:ext cx="719918" cy="576064"/>
            </a:xfrm>
            <a:prstGeom prst="line">
              <a:avLst/>
            </a:prstGeom>
          </p:spPr>
          <p:style>
            <a:lnRef idx="3">
              <a:schemeClr val="accent3"/>
            </a:lnRef>
            <a:fillRef idx="0">
              <a:schemeClr val="accent3"/>
            </a:fillRef>
            <a:effectRef idx="2">
              <a:schemeClr val="accent3"/>
            </a:effectRef>
            <a:fontRef idx="minor">
              <a:schemeClr val="tx1"/>
            </a:fontRef>
          </p:style>
        </p:cxnSp>
        <p:cxnSp>
          <p:nvCxnSpPr>
            <p:cNvPr id="44" name="直接连接符 43"/>
            <p:cNvCxnSpPr>
              <a:stCxn id="4" idx="6"/>
              <a:endCxn id="6" idx="1"/>
            </p:cNvCxnSpPr>
            <p:nvPr/>
          </p:nvCxnSpPr>
          <p:spPr>
            <a:xfrm>
              <a:off x="1763688" y="4221088"/>
              <a:ext cx="711344" cy="639336"/>
            </a:xfrm>
            <a:prstGeom prst="line">
              <a:avLst/>
            </a:prstGeom>
          </p:spPr>
          <p:style>
            <a:lnRef idx="3">
              <a:schemeClr val="accent2"/>
            </a:lnRef>
            <a:fillRef idx="0">
              <a:schemeClr val="accent2"/>
            </a:fillRef>
            <a:effectRef idx="2">
              <a:schemeClr val="accent2"/>
            </a:effectRef>
            <a:fontRef idx="minor">
              <a:schemeClr val="tx1"/>
            </a:fontRef>
          </p:style>
        </p:cxnSp>
        <p:cxnSp>
          <p:nvCxnSpPr>
            <p:cNvPr id="55" name="直接连接符 54"/>
            <p:cNvCxnSpPr>
              <a:endCxn id="5" idx="5"/>
            </p:cNvCxnSpPr>
            <p:nvPr/>
          </p:nvCxnSpPr>
          <p:spPr>
            <a:xfrm flipV="1">
              <a:off x="2492116" y="3628514"/>
              <a:ext cx="288420" cy="1273032"/>
            </a:xfrm>
            <a:prstGeom prst="line">
              <a:avLst/>
            </a:prstGeom>
          </p:spPr>
          <p:style>
            <a:lnRef idx="3">
              <a:schemeClr val="accent2"/>
            </a:lnRef>
            <a:fillRef idx="0">
              <a:schemeClr val="accent2"/>
            </a:fillRef>
            <a:effectRef idx="2">
              <a:schemeClr val="accent2"/>
            </a:effectRef>
            <a:fontRef idx="minor">
              <a:schemeClr val="tx1"/>
            </a:fontRef>
          </p:style>
        </p:cxnSp>
        <p:cxnSp>
          <p:nvCxnSpPr>
            <p:cNvPr id="59" name="直接连接符 58"/>
            <p:cNvCxnSpPr>
              <a:stCxn id="5" idx="5"/>
              <a:endCxn id="11" idx="2"/>
            </p:cNvCxnSpPr>
            <p:nvPr/>
          </p:nvCxnSpPr>
          <p:spPr>
            <a:xfrm>
              <a:off x="2780536" y="3628514"/>
              <a:ext cx="719918" cy="655846"/>
            </a:xfrm>
            <a:prstGeom prst="line">
              <a:avLst/>
            </a:prstGeom>
          </p:spPr>
          <p:style>
            <a:lnRef idx="3">
              <a:schemeClr val="accent2"/>
            </a:lnRef>
            <a:fillRef idx="0">
              <a:schemeClr val="accent2"/>
            </a:fillRef>
            <a:effectRef idx="2">
              <a:schemeClr val="accent2"/>
            </a:effectRef>
            <a:fontRef idx="minor">
              <a:schemeClr val="tx1"/>
            </a:fontRef>
          </p:style>
        </p:cxnSp>
      </p:grpSp>
      <p:sp>
        <p:nvSpPr>
          <p:cNvPr id="78" name="矩形 77"/>
          <p:cNvSpPr/>
          <p:nvPr/>
        </p:nvSpPr>
        <p:spPr>
          <a:xfrm>
            <a:off x="5807968" y="3081734"/>
            <a:ext cx="396044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1"/>
            <a:r>
              <a:rPr lang="zh-CN" altLang="en-US" b="1" dirty="0">
                <a:ea typeface="宋体" charset="-122"/>
              </a:rPr>
              <a:t>反复查找是否存在</a:t>
            </a:r>
            <a:r>
              <a:rPr lang="en-US" altLang="zh-CN" b="1" i="1" dirty="0">
                <a:ea typeface="宋体" charset="-122"/>
              </a:rPr>
              <a:t>f</a:t>
            </a:r>
            <a:r>
              <a:rPr lang="zh-CN" altLang="en-US" b="1" dirty="0">
                <a:ea typeface="宋体" charset="-122"/>
              </a:rPr>
              <a:t>可增路</a:t>
            </a:r>
            <a:r>
              <a:rPr lang="en-US" altLang="zh-CN" b="1" i="1" dirty="0">
                <a:ea typeface="宋体" charset="-122"/>
              </a:rPr>
              <a:t>P</a:t>
            </a:r>
          </a:p>
          <a:p>
            <a:pPr lvl="2"/>
            <a:r>
              <a:rPr lang="zh-CN" altLang="en-US" b="1" dirty="0">
                <a:ea typeface="宋体" charset="-122"/>
              </a:rPr>
              <a:t>如果存在则更新当前流</a:t>
            </a:r>
            <a:r>
              <a:rPr lang="en-US" altLang="zh-CN" b="1" i="1" dirty="0">
                <a:ea typeface="宋体" charset="-122"/>
              </a:rPr>
              <a:t>f</a:t>
            </a:r>
          </a:p>
          <a:p>
            <a:pPr lvl="2"/>
            <a:r>
              <a:rPr lang="zh-CN" altLang="en-US" b="1" dirty="0">
                <a:ea typeface="宋体" charset="-122"/>
              </a:rPr>
              <a:t>否则</a:t>
            </a:r>
            <a:r>
              <a:rPr lang="en-US" altLang="zh-CN" b="1" i="1" dirty="0">
                <a:ea typeface="宋体" charset="-122"/>
              </a:rPr>
              <a:t>f</a:t>
            </a:r>
            <a:r>
              <a:rPr lang="zh-CN" altLang="en-US" b="1" dirty="0">
                <a:ea typeface="宋体" charset="-122"/>
              </a:rPr>
              <a:t>即为最大流</a:t>
            </a:r>
            <a:endParaRPr lang="zh-CN" altLang="en-US" dirty="0"/>
          </a:p>
        </p:txBody>
      </p:sp>
    </p:spTree>
    <p:extLst>
      <p:ext uri="{BB962C8B-B14F-4D97-AF65-F5344CB8AC3E}">
        <p14:creationId xmlns:p14="http://schemas.microsoft.com/office/powerpoint/2010/main" val="37477177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Edmonds-Karp</a:t>
            </a:r>
            <a:r>
              <a:rPr lang="zh-CN" altLang="en-US" dirty="0" smtClean="0"/>
              <a:t>算法</a:t>
            </a:r>
            <a:endParaRPr lang="zh-CN" altLang="en-US" dirty="0"/>
          </a:p>
        </p:txBody>
      </p:sp>
      <mc:AlternateContent xmlns:mc="http://schemas.openxmlformats.org/markup-compatibility/2006" xmlns:a14="http://schemas.microsoft.com/office/drawing/2010/main">
        <mc:Choice Requires="a14">
          <p:sp>
            <p:nvSpPr>
              <p:cNvPr id="4" name="内容占位符 2"/>
              <p:cNvSpPr>
                <a:spLocks noGrp="1"/>
              </p:cNvSpPr>
              <p:nvPr>
                <p:ph idx="1"/>
              </p:nvPr>
            </p:nvSpPr>
            <p:spPr>
              <a:xfrm>
                <a:off x="1981200" y="1600201"/>
                <a:ext cx="8579296" cy="4525963"/>
              </a:xfrm>
            </p:spPr>
            <p:txBody>
              <a:bodyPr>
                <a:normAutofit/>
              </a:bodyPr>
              <a:lstStyle/>
              <a:p>
                <a:r>
                  <a:rPr lang="zh-CN" altLang="en-US" sz="1600" dirty="0"/>
                  <a:t>给定网络</a:t>
                </a:r>
                <a:r>
                  <a:rPr lang="en-US" altLang="zh-CN" sz="1600" i="1" dirty="0"/>
                  <a:t>N,</a:t>
                </a:r>
                <a:r>
                  <a:rPr lang="zh-CN" altLang="en-US" sz="1600" dirty="0"/>
                  <a:t>求</a:t>
                </a:r>
                <a:r>
                  <a:rPr lang="en-US" altLang="zh-CN" sz="1600" i="1" dirty="0"/>
                  <a:t>N</a:t>
                </a:r>
                <a:r>
                  <a:rPr lang="zh-CN" altLang="en-US" sz="1600" dirty="0"/>
                  <a:t>的一个最大流</a:t>
                </a:r>
                <a:endParaRPr lang="en-US" altLang="zh-CN" sz="1600" dirty="0"/>
              </a:p>
              <a:p>
                <a:r>
                  <a:rPr lang="en-US" altLang="zh-CN" sz="1600" dirty="0"/>
                  <a:t>0.</a:t>
                </a:r>
                <a:r>
                  <a:rPr lang="zh-CN" altLang="en-US" sz="1600" dirty="0"/>
                  <a:t>初始化</a:t>
                </a:r>
                <a:r>
                  <a:rPr lang="en-US" altLang="zh-CN" sz="1600" dirty="0"/>
                  <a:t>: </a:t>
                </a:r>
                <a14:m>
                  <m:oMath xmlns:m="http://schemas.openxmlformats.org/officeDocument/2006/math">
                    <m:r>
                      <a:rPr lang="en-US" altLang="zh-CN" sz="1600" i="1">
                        <a:latin typeface="Cambria Math"/>
                        <a:ea typeface="Cambria Math"/>
                      </a:rPr>
                      <m:t>∀</m:t>
                    </m:r>
                    <m:r>
                      <a:rPr lang="en-US" altLang="zh-CN" sz="1600" i="1">
                        <a:latin typeface="Cambria Math"/>
                        <a:ea typeface="Cambria Math"/>
                      </a:rPr>
                      <m:t>𝑎</m:t>
                    </m:r>
                    <m:r>
                      <a:rPr lang="en-US" altLang="zh-CN" sz="1600" i="1">
                        <a:latin typeface="Cambria Math"/>
                        <a:ea typeface="Cambria Math"/>
                      </a:rPr>
                      <m:t>∈</m:t>
                    </m:r>
                    <m:r>
                      <a:rPr lang="en-US" altLang="zh-CN" sz="1600" i="1">
                        <a:latin typeface="Cambria Math"/>
                        <a:ea typeface="Cambria Math"/>
                      </a:rPr>
                      <m:t>𝐴</m:t>
                    </m:r>
                  </m:oMath>
                </a14:m>
                <a:r>
                  <a:rPr lang="en-US" altLang="zh-CN" sz="1600" dirty="0"/>
                  <a:t>,</a:t>
                </a:r>
                <a:r>
                  <a:rPr lang="zh-CN" altLang="en-US" sz="1600" dirty="0"/>
                  <a:t>令</a:t>
                </a:r>
                <a14:m>
                  <m:oMath xmlns:m="http://schemas.openxmlformats.org/officeDocument/2006/math">
                    <m:r>
                      <a:rPr lang="en-US" altLang="zh-CN" sz="1600" i="1">
                        <a:latin typeface="Cambria Math"/>
                      </a:rPr>
                      <m:t>𝑓</m:t>
                    </m:r>
                    <m:d>
                      <m:dPr>
                        <m:ctrlPr>
                          <a:rPr lang="en-US" altLang="zh-CN" sz="1600" i="1">
                            <a:latin typeface="Cambria Math" panose="02040503050406030204" pitchFamily="18" charset="0"/>
                          </a:rPr>
                        </m:ctrlPr>
                      </m:dPr>
                      <m:e>
                        <m:r>
                          <a:rPr lang="en-US" altLang="zh-CN" sz="1600" i="1">
                            <a:latin typeface="Cambria Math"/>
                          </a:rPr>
                          <m:t>𝑎</m:t>
                        </m:r>
                      </m:e>
                    </m:d>
                    <m:r>
                      <a:rPr lang="en-US" altLang="zh-CN" sz="1600" i="1">
                        <a:latin typeface="Cambria Math"/>
                      </a:rPr>
                      <m:t>=0</m:t>
                    </m:r>
                  </m:oMath>
                </a14:m>
                <a:r>
                  <a:rPr lang="en-US" altLang="zh-CN" sz="1600" dirty="0"/>
                  <a:t>;//</a:t>
                </a:r>
                <a:r>
                  <a:rPr lang="zh-CN" altLang="en-US" sz="1600" dirty="0"/>
                  <a:t>初始流量为</a:t>
                </a:r>
                <a:r>
                  <a:rPr lang="en-US" altLang="zh-CN" sz="1600" dirty="0"/>
                  <a:t>0</a:t>
                </a:r>
              </a:p>
              <a:p>
                <a:r>
                  <a:rPr lang="en-US" altLang="zh-CN" sz="1600" dirty="0"/>
                  <a:t>1. </a:t>
                </a:r>
                <a14:m>
                  <m:oMath xmlns:m="http://schemas.openxmlformats.org/officeDocument/2006/math">
                    <m:r>
                      <a:rPr lang="en-US" altLang="zh-CN" sz="1600" i="1">
                        <a:latin typeface="Cambria Math"/>
                      </a:rPr>
                      <m:t>𝑙</m:t>
                    </m:r>
                    <m:d>
                      <m:dPr>
                        <m:ctrlPr>
                          <a:rPr lang="en-US" altLang="zh-CN" sz="1600" i="1">
                            <a:latin typeface="Cambria Math" panose="02040503050406030204" pitchFamily="18" charset="0"/>
                          </a:rPr>
                        </m:ctrlPr>
                      </m:dPr>
                      <m:e>
                        <m:r>
                          <a:rPr lang="en-US" altLang="zh-CN" sz="1600" i="1">
                            <a:latin typeface="Cambria Math"/>
                          </a:rPr>
                          <m:t>𝑥</m:t>
                        </m:r>
                      </m:e>
                    </m:d>
                    <m:r>
                      <a:rPr lang="en-US" altLang="zh-CN" sz="1600" i="1">
                        <a:latin typeface="Cambria Math"/>
                      </a:rPr>
                      <m:t>=</m:t>
                    </m:r>
                    <m:r>
                      <a:rPr lang="en-US" altLang="zh-CN" sz="1600" i="1">
                        <a:latin typeface="Cambria Math"/>
                        <a:ea typeface="Cambria Math"/>
                      </a:rPr>
                      <m:t>∞</m:t>
                    </m:r>
                    <m:r>
                      <a:rPr lang="en-US" altLang="zh-CN" sz="1600">
                        <a:latin typeface="Cambria Math"/>
                        <a:ea typeface="Cambria Math"/>
                      </a:rPr>
                      <m:t>;</m:t>
                    </m:r>
                    <m:r>
                      <a:rPr lang="en-US" altLang="zh-CN" sz="1600" i="1">
                        <a:latin typeface="Cambria Math"/>
                        <a:ea typeface="Cambria Math"/>
                      </a:rPr>
                      <m:t>𝐿</m:t>
                    </m:r>
                    <m:r>
                      <a:rPr lang="en-US" altLang="zh-CN" sz="1600" i="1">
                        <a:latin typeface="Cambria Math"/>
                        <a:ea typeface="Cambria Math"/>
                      </a:rPr>
                      <m:t>=</m:t>
                    </m:r>
                    <m:d>
                      <m:dPr>
                        <m:begChr m:val="{"/>
                        <m:endChr m:val="}"/>
                        <m:ctrlPr>
                          <a:rPr lang="en-US" altLang="zh-CN" sz="1600" i="1">
                            <a:latin typeface="Cambria Math" panose="02040503050406030204" pitchFamily="18" charset="0"/>
                            <a:ea typeface="Cambria Math"/>
                          </a:rPr>
                        </m:ctrlPr>
                      </m:dPr>
                      <m:e>
                        <m:r>
                          <a:rPr lang="en-US" altLang="zh-CN" sz="1600" i="1">
                            <a:latin typeface="Cambria Math"/>
                            <a:ea typeface="Cambria Math"/>
                          </a:rPr>
                          <m:t>𝑥</m:t>
                        </m:r>
                      </m:e>
                    </m:d>
                    <m:r>
                      <a:rPr lang="en-US" altLang="zh-CN" sz="1600" i="1">
                        <a:latin typeface="Cambria Math"/>
                        <a:ea typeface="Cambria Math"/>
                      </a:rPr>
                      <m:t>;</m:t>
                    </m:r>
                    <m:r>
                      <a:rPr lang="en-US" altLang="zh-CN" sz="1600" i="1">
                        <a:latin typeface="Cambria Math"/>
                        <a:ea typeface="Cambria Math"/>
                      </a:rPr>
                      <m:t>𝑆</m:t>
                    </m:r>
                    <m:r>
                      <a:rPr lang="en-US" altLang="zh-CN" sz="1600" i="1">
                        <a:latin typeface="Cambria Math"/>
                        <a:ea typeface="Cambria Math"/>
                      </a:rPr>
                      <m:t>=∅</m:t>
                    </m:r>
                  </m:oMath>
                </a14:m>
                <a:r>
                  <a:rPr lang="en-US" altLang="zh-CN" sz="1600" i="1" dirty="0"/>
                  <a:t>//L</a:t>
                </a:r>
                <a:r>
                  <a:rPr lang="zh-CN" altLang="en-US" sz="1600" dirty="0"/>
                  <a:t>表示已标未查集</a:t>
                </a:r>
                <a:r>
                  <a:rPr lang="zh-CN" altLang="en-US" sz="1600" b="1" dirty="0">
                    <a:solidFill>
                      <a:srgbClr val="C00000"/>
                    </a:solidFill>
                  </a:rPr>
                  <a:t>队列</a:t>
                </a:r>
                <a:r>
                  <a:rPr lang="en-US" altLang="zh-CN" sz="1600" i="1" dirty="0"/>
                  <a:t>,S</a:t>
                </a:r>
                <a:r>
                  <a:rPr lang="zh-CN" altLang="en-US" sz="1600" dirty="0"/>
                  <a:t>表示已标已查集</a:t>
                </a:r>
                <a:endParaRPr lang="en-US" altLang="zh-CN" sz="1600" dirty="0"/>
              </a:p>
              <a:p>
                <a:r>
                  <a:rPr lang="en-US" altLang="zh-CN" sz="1600" dirty="0"/>
                  <a:t>2.while(</a:t>
                </a:r>
                <a14:m>
                  <m:oMath xmlns:m="http://schemas.openxmlformats.org/officeDocument/2006/math">
                    <m:r>
                      <a:rPr lang="en-US" altLang="zh-CN" sz="1600" i="1">
                        <a:latin typeface="Cambria Math"/>
                      </a:rPr>
                      <m:t>𝐿</m:t>
                    </m:r>
                    <m:r>
                      <a:rPr lang="en-US" altLang="zh-CN" sz="1600" i="1">
                        <a:latin typeface="Cambria Math"/>
                        <a:ea typeface="Cambria Math"/>
                      </a:rPr>
                      <m:t>≠∅</m:t>
                    </m:r>
                    <m:r>
                      <a:rPr lang="en-US" altLang="zh-CN" sz="1600">
                        <a:latin typeface="Cambria Math"/>
                        <a:ea typeface="Cambria Math"/>
                      </a:rPr>
                      <m:t>)</m:t>
                    </m:r>
                  </m:oMath>
                </a14:m>
                <a:endParaRPr lang="en-US" altLang="zh-CN" sz="1600" dirty="0"/>
              </a:p>
              <a:p>
                <a:pPr lvl="1"/>
                <a:r>
                  <a:rPr lang="zh-CN" altLang="en-US" sz="1600" dirty="0"/>
                  <a:t>从</a:t>
                </a:r>
                <a14:m>
                  <m:oMath xmlns:m="http://schemas.openxmlformats.org/officeDocument/2006/math">
                    <m:r>
                      <a:rPr lang="en-US" altLang="zh-CN" sz="1600" i="1">
                        <a:latin typeface="Cambria Math"/>
                        <a:ea typeface="Cambria Math"/>
                      </a:rPr>
                      <m:t>𝐿</m:t>
                    </m:r>
                  </m:oMath>
                </a14:m>
                <a:r>
                  <a:rPr lang="zh-CN" altLang="en-US" sz="1600" dirty="0"/>
                  <a:t>取</a:t>
                </a:r>
                <a:r>
                  <a:rPr lang="zh-CN" altLang="en-US" sz="1600" b="1" dirty="0">
                    <a:solidFill>
                      <a:srgbClr val="C00000"/>
                    </a:solidFill>
                  </a:rPr>
                  <a:t>第一个节点</a:t>
                </a:r>
                <a14:m>
                  <m:oMath xmlns:m="http://schemas.openxmlformats.org/officeDocument/2006/math">
                    <m:r>
                      <a:rPr lang="en-US" altLang="zh-CN" sz="1600" i="1" dirty="0">
                        <a:latin typeface="Cambria Math"/>
                      </a:rPr>
                      <m:t>𝑢</m:t>
                    </m:r>
                  </m:oMath>
                </a14:m>
                <a:r>
                  <a:rPr lang="en-US" altLang="zh-CN" sz="1600" i="1" dirty="0"/>
                  <a:t>, </a:t>
                </a:r>
                <a:r>
                  <a:rPr lang="zh-CN" altLang="en-US" sz="1600" dirty="0"/>
                  <a:t>对所有</a:t>
                </a:r>
                <a14:m>
                  <m:oMath xmlns:m="http://schemas.openxmlformats.org/officeDocument/2006/math">
                    <m:r>
                      <a:rPr lang="en-US" altLang="zh-CN" sz="1600" i="1">
                        <a:latin typeface="Cambria Math"/>
                      </a:rPr>
                      <m:t>𝑣</m:t>
                    </m:r>
                    <m:r>
                      <a:rPr lang="en-US" altLang="zh-CN" sz="1600" i="1">
                        <a:latin typeface="Cambria Math"/>
                        <a:ea typeface="Cambria Math"/>
                      </a:rPr>
                      <m:t>∈</m:t>
                    </m:r>
                    <m:r>
                      <a:rPr lang="en-US" altLang="zh-CN" sz="1600" i="1">
                        <a:latin typeface="Cambria Math"/>
                        <a:ea typeface="Cambria Math"/>
                      </a:rPr>
                      <m:t>𝑁</m:t>
                    </m:r>
                    <m:d>
                      <m:dPr>
                        <m:ctrlPr>
                          <a:rPr lang="en-US" altLang="zh-CN" sz="1600" i="1">
                            <a:latin typeface="Cambria Math" panose="02040503050406030204" pitchFamily="18" charset="0"/>
                            <a:ea typeface="Cambria Math"/>
                          </a:rPr>
                        </m:ctrlPr>
                      </m:dPr>
                      <m:e>
                        <m:r>
                          <a:rPr lang="en-US" altLang="zh-CN" sz="1600" i="1">
                            <a:latin typeface="Cambria Math"/>
                            <a:ea typeface="Cambria Math"/>
                          </a:rPr>
                          <m:t>𝑢</m:t>
                        </m:r>
                      </m:e>
                    </m:d>
                    <m:r>
                      <a:rPr lang="en-US" altLang="zh-CN" sz="1600" i="1">
                        <a:latin typeface="Cambria Math"/>
                        <a:ea typeface="Cambria Math"/>
                      </a:rPr>
                      <m:t>−</m:t>
                    </m:r>
                    <m:r>
                      <m:rPr>
                        <m:lit/>
                      </m:rPr>
                      <a:rPr lang="en-US" altLang="zh-CN" sz="1600" i="1">
                        <a:latin typeface="Cambria Math"/>
                        <a:ea typeface="Cambria Math"/>
                      </a:rPr>
                      <m:t>(</m:t>
                    </m:r>
                    <m:r>
                      <a:rPr lang="en-US" altLang="zh-CN" sz="1600" i="1">
                        <a:latin typeface="Cambria Math"/>
                        <a:ea typeface="Cambria Math"/>
                      </a:rPr>
                      <m:t>𝐿</m:t>
                    </m:r>
                    <m:r>
                      <a:rPr lang="en-US" altLang="zh-CN" sz="1600" i="1">
                        <a:latin typeface="Cambria Math"/>
                        <a:ea typeface="Cambria Math"/>
                      </a:rPr>
                      <m:t>∪</m:t>
                    </m:r>
                    <m:r>
                      <a:rPr lang="en-US" altLang="zh-CN" sz="1600" i="1">
                        <a:latin typeface="Cambria Math"/>
                        <a:ea typeface="Cambria Math"/>
                      </a:rPr>
                      <m:t>𝑆</m:t>
                    </m:r>
                    <m:r>
                      <a:rPr lang="en-US" altLang="zh-CN" sz="1600" i="1">
                        <a:latin typeface="Cambria Math"/>
                        <a:ea typeface="Cambria Math"/>
                      </a:rPr>
                      <m:t>)</m:t>
                    </m:r>
                  </m:oMath>
                </a14:m>
                <a:r>
                  <a:rPr lang="zh-CN" altLang="en-US" sz="1600" dirty="0"/>
                  <a:t>：</a:t>
                </a:r>
                <a:endParaRPr lang="en-US" altLang="zh-CN" sz="1600" dirty="0"/>
              </a:p>
              <a:p>
                <a:pPr lvl="2"/>
                <a:r>
                  <a:rPr lang="zh-CN" altLang="en-US" sz="1600" dirty="0"/>
                  <a:t>如果</a:t>
                </a:r>
                <a14:m>
                  <m:oMath xmlns:m="http://schemas.openxmlformats.org/officeDocument/2006/math">
                    <m:r>
                      <a:rPr lang="en-US" altLang="zh-CN" sz="1600" i="1">
                        <a:latin typeface="Cambria Math"/>
                      </a:rPr>
                      <m:t>𝑎</m:t>
                    </m:r>
                    <m:r>
                      <a:rPr lang="en-US" altLang="zh-CN" sz="1600">
                        <a:latin typeface="Cambria Math"/>
                      </a:rPr>
                      <m:t>=</m:t>
                    </m:r>
                    <m:d>
                      <m:dPr>
                        <m:begChr m:val="⟨"/>
                        <m:endChr m:val="⟩"/>
                        <m:ctrlPr>
                          <a:rPr lang="en-US" altLang="zh-CN" sz="1600" i="1">
                            <a:latin typeface="Cambria Math" panose="02040503050406030204" pitchFamily="18" charset="0"/>
                          </a:rPr>
                        </m:ctrlPr>
                      </m:dPr>
                      <m:e>
                        <m:r>
                          <a:rPr lang="en-US" altLang="zh-CN" sz="1600" i="1">
                            <a:latin typeface="Cambria Math"/>
                          </a:rPr>
                          <m:t>𝑢</m:t>
                        </m:r>
                        <m:r>
                          <a:rPr lang="en-US" altLang="zh-CN" sz="1600" i="1">
                            <a:latin typeface="Cambria Math"/>
                          </a:rPr>
                          <m:t>,</m:t>
                        </m:r>
                        <m:r>
                          <a:rPr lang="en-US" altLang="zh-CN" sz="1600" i="1">
                            <a:latin typeface="Cambria Math"/>
                          </a:rPr>
                          <m:t>𝑣</m:t>
                        </m:r>
                      </m:e>
                    </m:d>
                    <m:r>
                      <a:rPr lang="en-US" altLang="zh-CN" sz="1600" i="1">
                        <a:latin typeface="Cambria Math"/>
                        <a:ea typeface="Cambria Math"/>
                      </a:rPr>
                      <m:t>∈</m:t>
                    </m:r>
                    <m:r>
                      <a:rPr lang="en-US" altLang="zh-CN" sz="1600" i="1">
                        <a:latin typeface="Cambria Math"/>
                        <a:ea typeface="Cambria Math"/>
                      </a:rPr>
                      <m:t>𝐴</m:t>
                    </m:r>
                    <m:r>
                      <a:rPr lang="zh-CN" altLang="en-US" sz="1600" i="1">
                        <a:latin typeface="Cambria Math"/>
                        <a:ea typeface="Cambria Math"/>
                      </a:rPr>
                      <m:t>且</m:t>
                    </m:r>
                    <m:r>
                      <a:rPr lang="en-US" altLang="zh-CN" sz="1600" i="1">
                        <a:latin typeface="Cambria Math"/>
                        <a:ea typeface="Cambria Math"/>
                      </a:rPr>
                      <m:t>𝑐</m:t>
                    </m:r>
                    <m:d>
                      <m:dPr>
                        <m:ctrlPr>
                          <a:rPr lang="en-US" altLang="zh-CN" sz="1600" i="1">
                            <a:latin typeface="Cambria Math" panose="02040503050406030204" pitchFamily="18" charset="0"/>
                            <a:ea typeface="Cambria Math"/>
                          </a:rPr>
                        </m:ctrlPr>
                      </m:dPr>
                      <m:e>
                        <m:r>
                          <a:rPr lang="en-US" altLang="zh-CN" sz="1600" i="1">
                            <a:latin typeface="Cambria Math"/>
                          </a:rPr>
                          <m:t>𝑎</m:t>
                        </m:r>
                      </m:e>
                    </m:d>
                    <m:r>
                      <a:rPr lang="en-US" altLang="zh-CN" sz="1600" i="1">
                        <a:latin typeface="Cambria Math"/>
                        <a:ea typeface="Cambria Math"/>
                      </a:rPr>
                      <m:t>&gt;</m:t>
                    </m:r>
                    <m:r>
                      <a:rPr lang="en-US" altLang="zh-CN" sz="1600" i="1">
                        <a:latin typeface="Cambria Math"/>
                        <a:ea typeface="Cambria Math"/>
                      </a:rPr>
                      <m:t>𝑓</m:t>
                    </m:r>
                    <m:r>
                      <a:rPr lang="en-US" altLang="zh-CN" sz="1600" i="1">
                        <a:latin typeface="Cambria Math"/>
                        <a:ea typeface="Cambria Math"/>
                      </a:rPr>
                      <m:t>(</m:t>
                    </m:r>
                    <m:r>
                      <a:rPr lang="en-US" altLang="zh-CN" sz="1600" i="1">
                        <a:latin typeface="Cambria Math"/>
                        <a:ea typeface="Cambria Math"/>
                      </a:rPr>
                      <m:t>𝑎</m:t>
                    </m:r>
                    <m:r>
                      <a:rPr lang="en-US" altLang="zh-CN" sz="1600" i="1">
                        <a:latin typeface="Cambria Math"/>
                        <a:ea typeface="Cambria Math"/>
                      </a:rPr>
                      <m:t>)</m:t>
                    </m:r>
                  </m:oMath>
                </a14:m>
                <a:r>
                  <a:rPr lang="en-US" altLang="zh-CN" sz="1600" dirty="0"/>
                  <a:t>,</a:t>
                </a:r>
                <a:r>
                  <a:rPr lang="zh-CN" altLang="en-US" sz="1600" dirty="0"/>
                  <a:t>则给</a:t>
                </a:r>
                <a14:m>
                  <m:oMath xmlns:m="http://schemas.openxmlformats.org/officeDocument/2006/math">
                    <m:r>
                      <a:rPr lang="en-US" altLang="zh-CN" sz="1600" i="1" dirty="0">
                        <a:latin typeface="Cambria Math"/>
                      </a:rPr>
                      <m:t>𝑣</m:t>
                    </m:r>
                  </m:oMath>
                </a14:m>
                <a:r>
                  <a:rPr lang="zh-CN" altLang="en-US" sz="1600" dirty="0"/>
                  <a:t>标号：</a:t>
                </a:r>
                <a14:m>
                  <m:oMath xmlns:m="http://schemas.openxmlformats.org/officeDocument/2006/math">
                    <m:r>
                      <a:rPr lang="en-US" altLang="zh-CN" sz="1600" i="1">
                        <a:latin typeface="Cambria Math"/>
                      </a:rPr>
                      <m:t>𝑙</m:t>
                    </m:r>
                    <m:d>
                      <m:dPr>
                        <m:ctrlPr>
                          <a:rPr lang="en-US" altLang="zh-CN" sz="1600" i="1">
                            <a:latin typeface="Cambria Math" panose="02040503050406030204" pitchFamily="18" charset="0"/>
                          </a:rPr>
                        </m:ctrlPr>
                      </m:dPr>
                      <m:e>
                        <m:r>
                          <a:rPr lang="en-US" altLang="zh-CN" sz="1600" i="1">
                            <a:latin typeface="Cambria Math"/>
                          </a:rPr>
                          <m:t>𝑣</m:t>
                        </m:r>
                      </m:e>
                    </m:d>
                    <m:r>
                      <a:rPr lang="en-US" altLang="zh-CN" sz="1600" i="1">
                        <a:latin typeface="Cambria Math"/>
                      </a:rPr>
                      <m:t>=</m:t>
                    </m:r>
                    <m:func>
                      <m:funcPr>
                        <m:ctrlPr>
                          <a:rPr lang="en-US" altLang="zh-CN" sz="1600" i="1">
                            <a:latin typeface="Cambria Math" panose="02040503050406030204" pitchFamily="18" charset="0"/>
                          </a:rPr>
                        </m:ctrlPr>
                      </m:funcPr>
                      <m:fName>
                        <m:r>
                          <m:rPr>
                            <m:sty m:val="p"/>
                          </m:rPr>
                          <a:rPr lang="en-US" altLang="zh-CN" sz="1600">
                            <a:latin typeface="Cambria Math"/>
                          </a:rPr>
                          <m:t>min</m:t>
                        </m:r>
                      </m:fName>
                      <m:e>
                        <m:d>
                          <m:dPr>
                            <m:begChr m:val="{"/>
                            <m:endChr m:val="}"/>
                            <m:ctrlPr>
                              <a:rPr lang="en-US" altLang="zh-CN" sz="1600" i="1">
                                <a:latin typeface="Cambria Math" panose="02040503050406030204" pitchFamily="18" charset="0"/>
                              </a:rPr>
                            </m:ctrlPr>
                          </m:dPr>
                          <m:e>
                            <m:r>
                              <a:rPr lang="en-US" altLang="zh-CN" sz="1600" i="1">
                                <a:latin typeface="Cambria Math"/>
                              </a:rPr>
                              <m:t>𝑙</m:t>
                            </m:r>
                            <m:d>
                              <m:dPr>
                                <m:ctrlPr>
                                  <a:rPr lang="en-US" altLang="zh-CN" sz="1600" i="1">
                                    <a:latin typeface="Cambria Math" panose="02040503050406030204" pitchFamily="18" charset="0"/>
                                  </a:rPr>
                                </m:ctrlPr>
                              </m:dPr>
                              <m:e>
                                <m:r>
                                  <a:rPr lang="en-US" altLang="zh-CN" sz="1600" i="1">
                                    <a:latin typeface="Cambria Math"/>
                                  </a:rPr>
                                  <m:t>𝑢</m:t>
                                </m:r>
                              </m:e>
                            </m:d>
                            <m:r>
                              <a:rPr lang="en-US" altLang="zh-CN" sz="1600" i="1">
                                <a:latin typeface="Cambria Math"/>
                              </a:rPr>
                              <m:t>,</m:t>
                            </m:r>
                            <m:r>
                              <a:rPr lang="en-US" altLang="zh-CN" sz="1600" i="1">
                                <a:latin typeface="Cambria Math"/>
                                <a:ea typeface="Cambria Math"/>
                              </a:rPr>
                              <m:t>𝑐</m:t>
                            </m:r>
                            <m:d>
                              <m:dPr>
                                <m:ctrlPr>
                                  <a:rPr lang="en-US" altLang="zh-CN" sz="1600" i="1">
                                    <a:latin typeface="Cambria Math" panose="02040503050406030204" pitchFamily="18" charset="0"/>
                                    <a:ea typeface="Cambria Math"/>
                                  </a:rPr>
                                </m:ctrlPr>
                              </m:dPr>
                              <m:e>
                                <m:r>
                                  <a:rPr lang="en-US" altLang="zh-CN" sz="1600" i="1">
                                    <a:latin typeface="Cambria Math"/>
                                  </a:rPr>
                                  <m:t>𝑎</m:t>
                                </m:r>
                              </m:e>
                            </m:d>
                            <m:r>
                              <a:rPr lang="en-US" altLang="zh-CN" sz="1600" i="1">
                                <a:latin typeface="Cambria Math"/>
                              </a:rPr>
                              <m:t>−</m:t>
                            </m:r>
                            <m:r>
                              <a:rPr lang="en-US" altLang="zh-CN" sz="1600" i="1">
                                <a:latin typeface="Cambria Math"/>
                                <a:ea typeface="Cambria Math"/>
                              </a:rPr>
                              <m:t>𝑓</m:t>
                            </m:r>
                            <m:d>
                              <m:dPr>
                                <m:ctrlPr>
                                  <a:rPr lang="en-US" altLang="zh-CN" sz="1600" i="1">
                                    <a:latin typeface="Cambria Math" panose="02040503050406030204" pitchFamily="18" charset="0"/>
                                    <a:ea typeface="Cambria Math"/>
                                  </a:rPr>
                                </m:ctrlPr>
                              </m:dPr>
                              <m:e>
                                <m:r>
                                  <a:rPr lang="en-US" altLang="zh-CN" sz="1600" i="1">
                                    <a:latin typeface="Cambria Math"/>
                                    <a:ea typeface="Cambria Math"/>
                                  </a:rPr>
                                  <m:t>𝑎</m:t>
                                </m:r>
                              </m:e>
                            </m:d>
                          </m:e>
                        </m:d>
                      </m:e>
                    </m:func>
                    <m:r>
                      <a:rPr lang="en-US" altLang="zh-CN" sz="1600">
                        <a:latin typeface="Cambria Math"/>
                      </a:rPr>
                      <m:t>;</m:t>
                    </m:r>
                    <m:r>
                      <a:rPr lang="en-US" altLang="zh-CN" sz="1600" i="1">
                        <a:latin typeface="Cambria Math"/>
                      </a:rPr>
                      <m:t>𝐿</m:t>
                    </m:r>
                    <m:r>
                      <a:rPr lang="en-US" altLang="zh-CN" sz="1600" i="1">
                        <a:latin typeface="Cambria Math"/>
                      </a:rPr>
                      <m:t>=</m:t>
                    </m:r>
                    <m:r>
                      <a:rPr lang="en-US" altLang="zh-CN" sz="1600" i="1">
                        <a:latin typeface="Cambria Math"/>
                      </a:rPr>
                      <m:t>𝐿</m:t>
                    </m:r>
                    <m:r>
                      <a:rPr lang="en-US" altLang="zh-CN" sz="1600" i="1">
                        <a:latin typeface="Cambria Math"/>
                      </a:rPr>
                      <m:t>+{</m:t>
                    </m:r>
                    <m:r>
                      <a:rPr lang="en-US" altLang="zh-CN" sz="1600" i="1">
                        <a:latin typeface="Cambria Math"/>
                      </a:rPr>
                      <m:t>𝑣</m:t>
                    </m:r>
                    <m:r>
                      <a:rPr lang="en-US" altLang="zh-CN" sz="1600" i="1">
                        <a:latin typeface="Cambria Math"/>
                      </a:rPr>
                      <m:t>}</m:t>
                    </m:r>
                  </m:oMath>
                </a14:m>
                <a:endParaRPr lang="en-US" altLang="zh-CN" sz="1600" i="1" dirty="0"/>
              </a:p>
              <a:p>
                <a:pPr lvl="2"/>
                <a:r>
                  <a:rPr lang="zh-CN" altLang="en-US" sz="1600" dirty="0"/>
                  <a:t>如果</a:t>
                </a:r>
                <a14:m>
                  <m:oMath xmlns:m="http://schemas.openxmlformats.org/officeDocument/2006/math">
                    <m:r>
                      <a:rPr lang="en-US" altLang="zh-CN" sz="1600" i="1">
                        <a:latin typeface="Cambria Math"/>
                      </a:rPr>
                      <m:t>𝑎</m:t>
                    </m:r>
                    <m:r>
                      <a:rPr lang="en-US" altLang="zh-CN" sz="1600">
                        <a:latin typeface="Cambria Math"/>
                      </a:rPr>
                      <m:t>=</m:t>
                    </m:r>
                    <m:d>
                      <m:dPr>
                        <m:begChr m:val="⟨"/>
                        <m:endChr m:val="⟩"/>
                        <m:ctrlPr>
                          <a:rPr lang="en-US" altLang="zh-CN" sz="1600" i="1">
                            <a:latin typeface="Cambria Math" panose="02040503050406030204" pitchFamily="18" charset="0"/>
                          </a:rPr>
                        </m:ctrlPr>
                      </m:dPr>
                      <m:e>
                        <m:r>
                          <a:rPr lang="en-US" altLang="zh-CN" sz="1600" i="1">
                            <a:latin typeface="Cambria Math"/>
                          </a:rPr>
                          <m:t>𝑣</m:t>
                        </m:r>
                        <m:r>
                          <a:rPr lang="en-US" altLang="zh-CN" sz="1600" i="1">
                            <a:latin typeface="Cambria Math"/>
                          </a:rPr>
                          <m:t>,</m:t>
                        </m:r>
                        <m:r>
                          <a:rPr lang="en-US" altLang="zh-CN" sz="1600" i="1">
                            <a:latin typeface="Cambria Math"/>
                          </a:rPr>
                          <m:t>𝑢</m:t>
                        </m:r>
                      </m:e>
                    </m:d>
                    <m:r>
                      <a:rPr lang="en-US" altLang="zh-CN" sz="1600" i="1">
                        <a:latin typeface="Cambria Math"/>
                        <a:ea typeface="Cambria Math"/>
                      </a:rPr>
                      <m:t>∈</m:t>
                    </m:r>
                    <m:r>
                      <a:rPr lang="en-US" altLang="zh-CN" sz="1600" i="1">
                        <a:latin typeface="Cambria Math"/>
                        <a:ea typeface="Cambria Math"/>
                      </a:rPr>
                      <m:t>𝐴</m:t>
                    </m:r>
                  </m:oMath>
                </a14:m>
                <a:r>
                  <a:rPr lang="zh-CN" altLang="en-US" sz="1600" dirty="0"/>
                  <a:t>且</a:t>
                </a:r>
                <a14:m>
                  <m:oMath xmlns:m="http://schemas.openxmlformats.org/officeDocument/2006/math">
                    <m:r>
                      <a:rPr lang="en-US" altLang="zh-CN" sz="1600" i="1">
                        <a:latin typeface="Cambria Math"/>
                        <a:ea typeface="Cambria Math"/>
                      </a:rPr>
                      <m:t>𝑓</m:t>
                    </m:r>
                    <m:d>
                      <m:dPr>
                        <m:ctrlPr>
                          <a:rPr lang="en-US" altLang="zh-CN" sz="1600" i="1">
                            <a:latin typeface="Cambria Math" panose="02040503050406030204" pitchFamily="18" charset="0"/>
                            <a:ea typeface="Cambria Math"/>
                          </a:rPr>
                        </m:ctrlPr>
                      </m:dPr>
                      <m:e>
                        <m:r>
                          <a:rPr lang="en-US" altLang="zh-CN" sz="1600" i="1">
                            <a:latin typeface="Cambria Math"/>
                            <a:ea typeface="Cambria Math"/>
                          </a:rPr>
                          <m:t>𝑎</m:t>
                        </m:r>
                      </m:e>
                    </m:d>
                    <m:r>
                      <a:rPr lang="en-US" altLang="zh-CN" sz="1600">
                        <a:latin typeface="Cambria Math"/>
                        <a:ea typeface="Cambria Math"/>
                      </a:rPr>
                      <m:t>&gt;0</m:t>
                    </m:r>
                  </m:oMath>
                </a14:m>
                <a:r>
                  <a:rPr lang="en-US" altLang="zh-CN" sz="1600" dirty="0"/>
                  <a:t>,</a:t>
                </a:r>
                <a:r>
                  <a:rPr lang="zh-CN" altLang="en-US" sz="1600" dirty="0"/>
                  <a:t>则给</a:t>
                </a:r>
                <a14:m>
                  <m:oMath xmlns:m="http://schemas.openxmlformats.org/officeDocument/2006/math">
                    <m:r>
                      <a:rPr lang="en-US" altLang="zh-CN" sz="1600" i="1" dirty="0">
                        <a:latin typeface="Cambria Math"/>
                      </a:rPr>
                      <m:t>𝑣</m:t>
                    </m:r>
                  </m:oMath>
                </a14:m>
                <a:r>
                  <a:rPr lang="zh-CN" altLang="en-US" sz="1600" dirty="0"/>
                  <a:t>标号：</a:t>
                </a:r>
                <a14:m>
                  <m:oMath xmlns:m="http://schemas.openxmlformats.org/officeDocument/2006/math">
                    <m:r>
                      <a:rPr lang="en-US" altLang="zh-CN" sz="1600" i="1">
                        <a:latin typeface="Cambria Math"/>
                      </a:rPr>
                      <m:t>𝑙</m:t>
                    </m:r>
                    <m:d>
                      <m:dPr>
                        <m:ctrlPr>
                          <a:rPr lang="en-US" altLang="zh-CN" sz="1600" i="1">
                            <a:latin typeface="Cambria Math" panose="02040503050406030204" pitchFamily="18" charset="0"/>
                          </a:rPr>
                        </m:ctrlPr>
                      </m:dPr>
                      <m:e>
                        <m:r>
                          <a:rPr lang="en-US" altLang="zh-CN" sz="1600" i="1">
                            <a:latin typeface="Cambria Math"/>
                          </a:rPr>
                          <m:t>𝑣</m:t>
                        </m:r>
                      </m:e>
                    </m:d>
                    <m:r>
                      <a:rPr lang="en-US" altLang="zh-CN" sz="1600" i="1">
                        <a:latin typeface="Cambria Math"/>
                      </a:rPr>
                      <m:t>=</m:t>
                    </m:r>
                    <m:func>
                      <m:funcPr>
                        <m:ctrlPr>
                          <a:rPr lang="en-US" altLang="zh-CN" sz="1600" i="1">
                            <a:latin typeface="Cambria Math" panose="02040503050406030204" pitchFamily="18" charset="0"/>
                          </a:rPr>
                        </m:ctrlPr>
                      </m:funcPr>
                      <m:fName>
                        <m:r>
                          <m:rPr>
                            <m:sty m:val="p"/>
                          </m:rPr>
                          <a:rPr lang="en-US" altLang="zh-CN" sz="1600">
                            <a:latin typeface="Cambria Math"/>
                          </a:rPr>
                          <m:t>min</m:t>
                        </m:r>
                      </m:fName>
                      <m:e>
                        <m:d>
                          <m:dPr>
                            <m:begChr m:val="{"/>
                            <m:endChr m:val="}"/>
                            <m:ctrlPr>
                              <a:rPr lang="en-US" altLang="zh-CN" sz="1600" i="1">
                                <a:latin typeface="Cambria Math" panose="02040503050406030204" pitchFamily="18" charset="0"/>
                              </a:rPr>
                            </m:ctrlPr>
                          </m:dPr>
                          <m:e>
                            <m:r>
                              <a:rPr lang="en-US" altLang="zh-CN" sz="1600" i="1">
                                <a:latin typeface="Cambria Math"/>
                              </a:rPr>
                              <m:t>𝑙</m:t>
                            </m:r>
                            <m:d>
                              <m:dPr>
                                <m:ctrlPr>
                                  <a:rPr lang="en-US" altLang="zh-CN" sz="1600" i="1">
                                    <a:latin typeface="Cambria Math" panose="02040503050406030204" pitchFamily="18" charset="0"/>
                                  </a:rPr>
                                </m:ctrlPr>
                              </m:dPr>
                              <m:e>
                                <m:r>
                                  <a:rPr lang="en-US" altLang="zh-CN" sz="1600" i="1">
                                    <a:latin typeface="Cambria Math"/>
                                  </a:rPr>
                                  <m:t>𝑢</m:t>
                                </m:r>
                              </m:e>
                            </m:d>
                            <m:r>
                              <a:rPr lang="en-US" altLang="zh-CN" sz="1600" i="1">
                                <a:latin typeface="Cambria Math"/>
                              </a:rPr>
                              <m:t>,</m:t>
                            </m:r>
                            <m:r>
                              <a:rPr lang="en-US" altLang="zh-CN" sz="1600" i="1">
                                <a:latin typeface="Cambria Math"/>
                                <a:ea typeface="Cambria Math"/>
                              </a:rPr>
                              <m:t> </m:t>
                            </m:r>
                            <m:r>
                              <a:rPr lang="en-US" altLang="zh-CN" sz="1600" i="1">
                                <a:latin typeface="Cambria Math"/>
                                <a:ea typeface="Cambria Math"/>
                              </a:rPr>
                              <m:t>𝑓</m:t>
                            </m:r>
                            <m:d>
                              <m:dPr>
                                <m:ctrlPr>
                                  <a:rPr lang="en-US" altLang="zh-CN" sz="1600" i="1">
                                    <a:latin typeface="Cambria Math" panose="02040503050406030204" pitchFamily="18" charset="0"/>
                                    <a:ea typeface="Cambria Math"/>
                                  </a:rPr>
                                </m:ctrlPr>
                              </m:dPr>
                              <m:e>
                                <m:r>
                                  <a:rPr lang="en-US" altLang="zh-CN" sz="1600" i="1">
                                    <a:latin typeface="Cambria Math"/>
                                    <a:ea typeface="Cambria Math"/>
                                  </a:rPr>
                                  <m:t>𝑎</m:t>
                                </m:r>
                              </m:e>
                            </m:d>
                          </m:e>
                        </m:d>
                      </m:e>
                    </m:func>
                    <m:r>
                      <a:rPr lang="en-US" altLang="zh-CN" sz="1600" i="1">
                        <a:latin typeface="Cambria Math"/>
                        <a:ea typeface="Cambria Math"/>
                      </a:rPr>
                      <m:t>,</m:t>
                    </m:r>
                    <m:r>
                      <a:rPr lang="en-US" altLang="zh-CN" sz="1600" i="1">
                        <a:latin typeface="Cambria Math"/>
                      </a:rPr>
                      <m:t>𝐿</m:t>
                    </m:r>
                    <m:r>
                      <a:rPr lang="en-US" altLang="zh-CN" sz="1600" i="1">
                        <a:latin typeface="Cambria Math"/>
                      </a:rPr>
                      <m:t>=</m:t>
                    </m:r>
                    <m:r>
                      <a:rPr lang="en-US" altLang="zh-CN" sz="1600" i="1">
                        <a:latin typeface="Cambria Math"/>
                      </a:rPr>
                      <m:t>𝐿</m:t>
                    </m:r>
                    <m:r>
                      <a:rPr lang="en-US" altLang="zh-CN" sz="1600" i="1">
                        <a:latin typeface="Cambria Math"/>
                      </a:rPr>
                      <m:t>+{</m:t>
                    </m:r>
                    <m:r>
                      <a:rPr lang="en-US" altLang="zh-CN" sz="1600" i="1">
                        <a:latin typeface="Cambria Math"/>
                      </a:rPr>
                      <m:t>𝑣</m:t>
                    </m:r>
                    <m:r>
                      <a:rPr lang="en-US" altLang="zh-CN" sz="1600" i="1">
                        <a:latin typeface="Cambria Math"/>
                      </a:rPr>
                      <m:t>}</m:t>
                    </m:r>
                  </m:oMath>
                </a14:m>
                <a:endParaRPr lang="en-US" altLang="zh-CN" sz="1600" dirty="0"/>
              </a:p>
              <a:p>
                <a:pPr lvl="1"/>
                <a14:m>
                  <m:oMath xmlns:m="http://schemas.openxmlformats.org/officeDocument/2006/math">
                    <m:r>
                      <a:rPr lang="en-US" altLang="zh-CN" sz="1600" i="1">
                        <a:latin typeface="Cambria Math"/>
                      </a:rPr>
                      <m:t>𝐿</m:t>
                    </m:r>
                    <m:r>
                      <a:rPr lang="en-US" altLang="zh-CN" sz="1600" i="1">
                        <a:latin typeface="Cambria Math"/>
                      </a:rPr>
                      <m:t>=</m:t>
                    </m:r>
                    <m:r>
                      <a:rPr lang="en-US" altLang="zh-CN" sz="1600" i="1">
                        <a:latin typeface="Cambria Math"/>
                      </a:rPr>
                      <m:t>𝐿</m:t>
                    </m:r>
                    <m:r>
                      <a:rPr lang="en-US" altLang="zh-CN" sz="1600" i="1">
                        <a:latin typeface="Cambria Math"/>
                      </a:rPr>
                      <m:t>−</m:t>
                    </m:r>
                    <m:d>
                      <m:dPr>
                        <m:begChr m:val="{"/>
                        <m:endChr m:val="}"/>
                        <m:ctrlPr>
                          <a:rPr lang="en-US" altLang="zh-CN" sz="1600" i="1">
                            <a:latin typeface="Cambria Math" panose="02040503050406030204" pitchFamily="18" charset="0"/>
                          </a:rPr>
                        </m:ctrlPr>
                      </m:dPr>
                      <m:e>
                        <m:r>
                          <a:rPr lang="en-US" altLang="zh-CN" sz="1600" i="1">
                            <a:latin typeface="Cambria Math"/>
                          </a:rPr>
                          <m:t>𝑢</m:t>
                        </m:r>
                      </m:e>
                    </m:d>
                    <m:r>
                      <a:rPr lang="en-US" altLang="zh-CN" sz="1600" i="1">
                        <a:latin typeface="Cambria Math"/>
                      </a:rPr>
                      <m:t>;</m:t>
                    </m:r>
                    <m:r>
                      <a:rPr lang="en-US" altLang="zh-CN" sz="1600" i="1">
                        <a:latin typeface="Cambria Math"/>
                      </a:rPr>
                      <m:t>𝑆</m:t>
                    </m:r>
                    <m:r>
                      <a:rPr lang="en-US" altLang="zh-CN" sz="1600" i="1">
                        <a:latin typeface="Cambria Math"/>
                      </a:rPr>
                      <m:t>=</m:t>
                    </m:r>
                    <m:r>
                      <a:rPr lang="en-US" altLang="zh-CN" sz="1600" i="1">
                        <a:latin typeface="Cambria Math"/>
                      </a:rPr>
                      <m:t>𝑆</m:t>
                    </m:r>
                    <m:r>
                      <a:rPr lang="en-US" altLang="zh-CN" sz="1600" i="1">
                        <a:latin typeface="Cambria Math"/>
                      </a:rPr>
                      <m:t>+{</m:t>
                    </m:r>
                    <m:r>
                      <a:rPr lang="en-US" altLang="zh-CN" sz="1600" i="1">
                        <a:latin typeface="Cambria Math"/>
                      </a:rPr>
                      <m:t>𝑢</m:t>
                    </m:r>
                    <m:r>
                      <a:rPr lang="en-US" altLang="zh-CN" sz="1600" i="1">
                        <a:latin typeface="Cambria Math"/>
                      </a:rPr>
                      <m:t>}</m:t>
                    </m:r>
                  </m:oMath>
                </a14:m>
                <a:r>
                  <a:rPr lang="en-US" altLang="zh-CN" sz="1600" dirty="0"/>
                  <a:t>//u</a:t>
                </a:r>
                <a:r>
                  <a:rPr lang="zh-CN" altLang="en-US" sz="1600" dirty="0"/>
                  <a:t>处理完毕</a:t>
                </a:r>
                <a:endParaRPr lang="en-US" altLang="zh-CN" sz="1600" dirty="0"/>
              </a:p>
              <a:p>
                <a:pPr lvl="1"/>
                <a14:m>
                  <m:oMath xmlns:m="http://schemas.openxmlformats.org/officeDocument/2006/math">
                    <m:r>
                      <m:rPr>
                        <m:sty m:val="p"/>
                      </m:rPr>
                      <a:rPr lang="en-US" altLang="zh-CN" sz="1600" i="1">
                        <a:latin typeface="Cambria Math"/>
                      </a:rPr>
                      <m:t>if</m:t>
                    </m:r>
                    <m:r>
                      <a:rPr lang="en-US" altLang="zh-CN" sz="1600" i="1">
                        <a:latin typeface="Cambria Math"/>
                      </a:rPr>
                      <m:t> </m:t>
                    </m:r>
                    <m:r>
                      <a:rPr lang="en-US" altLang="zh-CN" sz="1600" i="1">
                        <a:latin typeface="Cambria Math"/>
                      </a:rPr>
                      <m:t>𝑦</m:t>
                    </m:r>
                    <m:r>
                      <a:rPr lang="en-US" altLang="zh-CN" sz="1600" i="1">
                        <a:latin typeface="Cambria Math"/>
                        <a:ea typeface="Cambria Math"/>
                      </a:rPr>
                      <m:t>∈</m:t>
                    </m:r>
                    <m:r>
                      <a:rPr lang="en-US" altLang="zh-CN" sz="1600" i="1">
                        <a:latin typeface="Cambria Math"/>
                        <a:ea typeface="Cambria Math"/>
                      </a:rPr>
                      <m:t>𝐿</m:t>
                    </m:r>
                  </m:oMath>
                </a14:m>
                <a:r>
                  <a:rPr lang="zh-CN" altLang="en-US" sz="1600" dirty="0"/>
                  <a:t>，则存在</a:t>
                </a:r>
                <a:r>
                  <a:rPr lang="en-US" altLang="zh-CN" sz="1600" i="1" dirty="0"/>
                  <a:t>f</a:t>
                </a:r>
                <a:r>
                  <a:rPr lang="zh-CN" altLang="en-US" sz="1600" dirty="0"/>
                  <a:t>可增路</a:t>
                </a:r>
                <a:r>
                  <a:rPr lang="en-US" altLang="zh-CN" sz="1600" dirty="0"/>
                  <a:t>, </a:t>
                </a:r>
                <a:r>
                  <a:rPr lang="zh-CN" altLang="en-US" sz="1600" dirty="0"/>
                  <a:t>进行以下操作：</a:t>
                </a:r>
                <a:endParaRPr lang="en-US" altLang="zh-CN" sz="1600" dirty="0"/>
              </a:p>
              <a:p>
                <a:pPr lvl="2"/>
                <a:r>
                  <a:rPr lang="zh-CN" altLang="en-US" sz="1600" dirty="0"/>
                  <a:t>顺延标号更新流</a:t>
                </a:r>
                <a:r>
                  <a:rPr lang="en-US" altLang="zh-CN" sz="1600" i="1" dirty="0"/>
                  <a:t>f</a:t>
                </a:r>
              </a:p>
              <a:p>
                <a:pPr lvl="2"/>
                <a:r>
                  <a:rPr lang="zh-CN" altLang="en-US" sz="1600" b="1" dirty="0"/>
                  <a:t>转第</a:t>
                </a:r>
                <a:r>
                  <a:rPr lang="en-US" altLang="zh-CN" sz="1600" b="1" dirty="0"/>
                  <a:t>1</a:t>
                </a:r>
                <a:r>
                  <a:rPr lang="zh-CN" altLang="en-US" sz="1600" b="1" dirty="0"/>
                  <a:t>步</a:t>
                </a:r>
                <a:endParaRPr lang="en-US" altLang="zh-CN" sz="1600" b="1" dirty="0"/>
              </a:p>
              <a:p>
                <a:r>
                  <a:rPr lang="en-US" altLang="zh-CN" sz="1600" dirty="0"/>
                  <a:t>4. </a:t>
                </a:r>
                <a14:m>
                  <m:oMath xmlns:m="http://schemas.openxmlformats.org/officeDocument/2006/math">
                    <m:r>
                      <a:rPr lang="en-US" altLang="zh-CN" sz="1600" i="1">
                        <a:latin typeface="Cambria Math"/>
                      </a:rPr>
                      <m:t>𝐿</m:t>
                    </m:r>
                    <m:r>
                      <a:rPr lang="en-US" altLang="zh-CN" sz="1600" i="1">
                        <a:latin typeface="Cambria Math"/>
                      </a:rPr>
                      <m:t>=∅</m:t>
                    </m:r>
                  </m:oMath>
                </a14:m>
                <a:r>
                  <a:rPr lang="zh-CN" altLang="en-US" sz="1600" dirty="0"/>
                  <a:t>不存在</a:t>
                </a:r>
                <a:r>
                  <a:rPr lang="en-US" altLang="zh-CN" sz="1600" i="1" dirty="0"/>
                  <a:t>f</a:t>
                </a:r>
                <a:r>
                  <a:rPr lang="zh-CN" altLang="en-US" sz="1600" dirty="0"/>
                  <a:t>可增路</a:t>
                </a:r>
                <a:r>
                  <a:rPr lang="en-US" altLang="zh-CN" sz="1600" dirty="0"/>
                  <a:t>;</a:t>
                </a:r>
                <a:r>
                  <a:rPr lang="zh-CN" altLang="en-US" sz="1600" dirty="0"/>
                  <a:t>流</a:t>
                </a:r>
                <a:r>
                  <a:rPr lang="en-US" altLang="zh-CN" sz="1600" i="1" dirty="0"/>
                  <a:t>f</a:t>
                </a:r>
                <a:r>
                  <a:rPr lang="zh-CN" altLang="en-US" sz="1600" dirty="0"/>
                  <a:t>为最大流且</a:t>
                </a:r>
                <a:r>
                  <a:rPr lang="en-US" altLang="zh-CN" sz="1600" i="1" dirty="0"/>
                  <a:t> </a:t>
                </a:r>
                <a14:m>
                  <m:oMath xmlns:m="http://schemas.openxmlformats.org/officeDocument/2006/math">
                    <m:d>
                      <m:dPr>
                        <m:ctrlPr>
                          <a:rPr lang="en-US" altLang="zh-CN" sz="1600" i="1" dirty="0">
                            <a:latin typeface="Cambria Math" panose="02040503050406030204" pitchFamily="18" charset="0"/>
                          </a:rPr>
                        </m:ctrlPr>
                      </m:dPr>
                      <m:e>
                        <m:r>
                          <a:rPr lang="en-US" altLang="zh-CN" sz="1600" i="1" dirty="0">
                            <a:latin typeface="Cambria Math"/>
                          </a:rPr>
                          <m:t>𝑆</m:t>
                        </m:r>
                        <m:r>
                          <a:rPr lang="en-US" altLang="zh-CN" sz="1600" i="1" dirty="0">
                            <a:latin typeface="Cambria Math"/>
                          </a:rPr>
                          <m:t>,</m:t>
                        </m:r>
                        <m:acc>
                          <m:accPr>
                            <m:chr m:val="̅"/>
                            <m:ctrlPr>
                              <a:rPr lang="en-US" altLang="zh-CN" sz="1600" i="1" dirty="0">
                                <a:latin typeface="Cambria Math" panose="02040503050406030204" pitchFamily="18" charset="0"/>
                              </a:rPr>
                            </m:ctrlPr>
                          </m:accPr>
                          <m:e>
                            <m:r>
                              <a:rPr lang="en-US" altLang="zh-CN" sz="1600" i="1" dirty="0">
                                <a:latin typeface="Cambria Math"/>
                              </a:rPr>
                              <m:t>𝑆</m:t>
                            </m:r>
                          </m:e>
                        </m:acc>
                      </m:e>
                    </m:d>
                    <m:r>
                      <a:rPr lang="zh-CN" altLang="en-US" sz="1600" i="1" dirty="0">
                        <a:latin typeface="Cambria Math"/>
                      </a:rPr>
                      <m:t>为最小割</m:t>
                    </m:r>
                  </m:oMath>
                </a14:m>
                <a:r>
                  <a:rPr lang="en-US" altLang="zh-CN" sz="1600" dirty="0"/>
                  <a:t>, </a:t>
                </a:r>
                <a:r>
                  <a:rPr lang="zh-CN" altLang="en-US" sz="1600" dirty="0"/>
                  <a:t>返回</a:t>
                </a:r>
                <a:r>
                  <a:rPr lang="en-US" altLang="zh-CN" sz="1600" i="1" dirty="0"/>
                  <a:t>f</a:t>
                </a:r>
              </a:p>
              <a:p>
                <a:pPr lvl="2"/>
                <a:endParaRPr lang="zh-CN" altLang="en-US" sz="1600" dirty="0"/>
              </a:p>
            </p:txBody>
          </p:sp>
        </mc:Choice>
        <mc:Fallback xmlns="">
          <p:sp>
            <p:nvSpPr>
              <p:cNvPr id="4" name="内容占位符 2"/>
              <p:cNvSpPr>
                <a:spLocks noGrp="1" noRot="1" noChangeAspect="1" noMove="1" noResize="1" noEditPoints="1" noAdjustHandles="1" noChangeArrowheads="1" noChangeShapeType="1" noTextEdit="1"/>
              </p:cNvSpPr>
              <p:nvPr>
                <p:ph idx="1"/>
              </p:nvPr>
            </p:nvSpPr>
            <p:spPr>
              <a:xfrm>
                <a:off x="1981200" y="1600201"/>
                <a:ext cx="8579296" cy="4525963"/>
              </a:xfrm>
              <a:blipFill>
                <a:blip r:embed="rId2"/>
                <a:stretch>
                  <a:fillRect l="-284" t="-12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7320137" y="2730406"/>
                <a:ext cx="1187697"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i="1">
                          <a:solidFill>
                            <a:srgbClr val="C00000"/>
                          </a:solidFill>
                          <a:latin typeface="Cambria Math"/>
                        </a:rPr>
                        <m:t>(</m:t>
                      </m:r>
                      <m:r>
                        <a:rPr lang="en-US" altLang="zh-CN" sz="1600" i="1">
                          <a:solidFill>
                            <a:srgbClr val="C00000"/>
                          </a:solidFill>
                          <a:latin typeface="Cambria Math"/>
                        </a:rPr>
                        <m:t>𝑢</m:t>
                      </m:r>
                      <m:r>
                        <a:rPr lang="en-US" altLang="zh-CN" sz="1600" i="1">
                          <a:solidFill>
                            <a:srgbClr val="C00000"/>
                          </a:solidFill>
                          <a:latin typeface="Cambria Math"/>
                        </a:rPr>
                        <m:t>,+,</m:t>
                      </m:r>
                      <m:r>
                        <a:rPr lang="en-US" altLang="zh-CN" sz="1600" i="1">
                          <a:solidFill>
                            <a:srgbClr val="C00000"/>
                          </a:solidFill>
                          <a:latin typeface="Cambria Math"/>
                        </a:rPr>
                        <m:t>𝑙</m:t>
                      </m:r>
                      <m:r>
                        <a:rPr lang="en-US" altLang="zh-CN" sz="1600" i="1">
                          <a:solidFill>
                            <a:srgbClr val="C00000"/>
                          </a:solidFill>
                          <a:latin typeface="Cambria Math"/>
                        </a:rPr>
                        <m:t>(</m:t>
                      </m:r>
                      <m:r>
                        <a:rPr lang="en-US" altLang="zh-CN" sz="1600" i="1">
                          <a:solidFill>
                            <a:srgbClr val="C00000"/>
                          </a:solidFill>
                          <a:latin typeface="Cambria Math"/>
                        </a:rPr>
                        <m:t>𝑣</m:t>
                      </m:r>
                      <m:r>
                        <a:rPr lang="en-US" altLang="zh-CN" sz="1600" i="1">
                          <a:solidFill>
                            <a:srgbClr val="C00000"/>
                          </a:solidFill>
                          <a:latin typeface="Cambria Math"/>
                        </a:rPr>
                        <m:t>))</m:t>
                      </m:r>
                    </m:oMath>
                  </m:oMathPara>
                </a14:m>
                <a:endParaRPr lang="zh-CN" altLang="en-US" sz="1600" dirty="0">
                  <a:solidFill>
                    <a:srgbClr val="C0000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5796136" y="2730406"/>
                <a:ext cx="1187697" cy="338554"/>
              </a:xfrm>
              <a:prstGeom prst="rect">
                <a:avLst/>
              </a:prstGeom>
              <a:blipFill rotWithShape="1">
                <a:blip r:embed="rId3"/>
                <a:stretch>
                  <a:fillRect b="-67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7339061" y="3933056"/>
                <a:ext cx="1187697"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i="1">
                          <a:solidFill>
                            <a:srgbClr val="C00000"/>
                          </a:solidFill>
                          <a:latin typeface="Cambria Math"/>
                        </a:rPr>
                        <m:t>(</m:t>
                      </m:r>
                      <m:r>
                        <a:rPr lang="en-US" altLang="zh-CN" sz="1600" i="1">
                          <a:solidFill>
                            <a:srgbClr val="C00000"/>
                          </a:solidFill>
                          <a:latin typeface="Cambria Math"/>
                        </a:rPr>
                        <m:t>𝑢</m:t>
                      </m:r>
                      <m:r>
                        <a:rPr lang="en-US" altLang="zh-CN" sz="1600" i="1">
                          <a:solidFill>
                            <a:srgbClr val="C00000"/>
                          </a:solidFill>
                          <a:latin typeface="Cambria Math"/>
                        </a:rPr>
                        <m:t>,−,</m:t>
                      </m:r>
                      <m:r>
                        <a:rPr lang="en-US" altLang="zh-CN" sz="1600" i="1">
                          <a:solidFill>
                            <a:srgbClr val="C00000"/>
                          </a:solidFill>
                          <a:latin typeface="Cambria Math"/>
                        </a:rPr>
                        <m:t>𝑙</m:t>
                      </m:r>
                      <m:r>
                        <a:rPr lang="en-US" altLang="zh-CN" sz="1600" i="1">
                          <a:solidFill>
                            <a:srgbClr val="C00000"/>
                          </a:solidFill>
                          <a:latin typeface="Cambria Math"/>
                        </a:rPr>
                        <m:t>(</m:t>
                      </m:r>
                      <m:r>
                        <a:rPr lang="en-US" altLang="zh-CN" sz="1600" i="1">
                          <a:solidFill>
                            <a:srgbClr val="C00000"/>
                          </a:solidFill>
                          <a:latin typeface="Cambria Math"/>
                        </a:rPr>
                        <m:t>𝑣</m:t>
                      </m:r>
                      <m:r>
                        <a:rPr lang="en-US" altLang="zh-CN" sz="1600" i="1">
                          <a:solidFill>
                            <a:srgbClr val="C00000"/>
                          </a:solidFill>
                          <a:latin typeface="Cambria Math"/>
                        </a:rPr>
                        <m:t>))</m:t>
                      </m:r>
                    </m:oMath>
                  </m:oMathPara>
                </a14:m>
                <a:endParaRPr lang="zh-CN" altLang="en-US" sz="1600" dirty="0">
                  <a:solidFill>
                    <a:srgbClr val="C0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815060" y="3933056"/>
                <a:ext cx="1187697" cy="338554"/>
              </a:xfrm>
              <a:prstGeom prst="rect">
                <a:avLst/>
              </a:prstGeom>
              <a:blipFill rotWithShape="1">
                <a:blip r:embed="rId4"/>
                <a:stretch>
                  <a:fillRect b="-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087888" y="5373216"/>
                <a:ext cx="5328592" cy="138691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1600" b="1" dirty="0"/>
                  <a:t>更新</a:t>
                </a:r>
                <a:r>
                  <a:rPr lang="en-US" altLang="zh-CN" sz="1600" b="1" i="1" dirty="0"/>
                  <a:t>f</a:t>
                </a:r>
                <a:r>
                  <a:rPr lang="zh-CN" altLang="en-US" sz="1600" b="1" dirty="0"/>
                  <a:t>：</a:t>
                </a:r>
                <a:endParaRPr lang="en-US" altLang="zh-CN" sz="1600" b="1" dirty="0"/>
              </a:p>
              <a:p>
                <a:r>
                  <a:rPr lang="en-US" altLang="zh-CN" sz="1600" dirty="0"/>
                  <a:t>1. </a:t>
                </a:r>
                <a:r>
                  <a:rPr lang="zh-CN" altLang="en-US" sz="1600" dirty="0"/>
                  <a:t>令</a:t>
                </a:r>
                <a:r>
                  <a:rPr lang="en-US" altLang="zh-CN" sz="1600" dirty="0"/>
                  <a:t>z=y</a:t>
                </a:r>
              </a:p>
              <a:p>
                <a:r>
                  <a:rPr lang="en-US" altLang="zh-CN" sz="1600" dirty="0"/>
                  <a:t>2. </a:t>
                </a:r>
                <a:r>
                  <a:rPr lang="zh-CN" altLang="en-US" sz="1600" dirty="0"/>
                  <a:t>如果</a:t>
                </a:r>
                <a:r>
                  <a:rPr lang="en-US" altLang="zh-CN" sz="1600" dirty="0"/>
                  <a:t>z</a:t>
                </a:r>
                <a:r>
                  <a:rPr lang="zh-CN" altLang="en-US" sz="1600" dirty="0"/>
                  <a:t>的标号为</a:t>
                </a:r>
                <a14:m>
                  <m:oMath xmlns:m="http://schemas.openxmlformats.org/officeDocument/2006/math">
                    <m:d>
                      <m:dPr>
                        <m:ctrlPr>
                          <a:rPr lang="en-US" altLang="zh-CN" sz="1600" i="1">
                            <a:solidFill>
                              <a:srgbClr val="C00000"/>
                            </a:solidFill>
                            <a:latin typeface="Cambria Math" panose="02040503050406030204" pitchFamily="18" charset="0"/>
                          </a:rPr>
                        </m:ctrlPr>
                      </m:dPr>
                      <m:e>
                        <m:r>
                          <a:rPr lang="en-US" altLang="zh-CN" sz="1600" i="1">
                            <a:solidFill>
                              <a:srgbClr val="C00000"/>
                            </a:solidFill>
                            <a:latin typeface="Cambria Math"/>
                          </a:rPr>
                          <m:t>𝑤</m:t>
                        </m:r>
                        <m:r>
                          <a:rPr lang="en-US" altLang="zh-CN" sz="1600" i="1">
                            <a:solidFill>
                              <a:srgbClr val="C00000"/>
                            </a:solidFill>
                            <a:latin typeface="Cambria Math"/>
                          </a:rPr>
                          <m:t>,+,</m:t>
                        </m:r>
                        <m:r>
                          <a:rPr lang="en-US" altLang="zh-CN" sz="1600" i="1">
                            <a:solidFill>
                              <a:srgbClr val="C00000"/>
                            </a:solidFill>
                            <a:latin typeface="Cambria Math"/>
                          </a:rPr>
                          <m:t>𝑙</m:t>
                        </m:r>
                        <m:d>
                          <m:dPr>
                            <m:ctrlPr>
                              <a:rPr lang="en-US" altLang="zh-CN" sz="1600" i="1">
                                <a:solidFill>
                                  <a:srgbClr val="C00000"/>
                                </a:solidFill>
                                <a:latin typeface="Cambria Math" panose="02040503050406030204" pitchFamily="18" charset="0"/>
                              </a:rPr>
                            </m:ctrlPr>
                          </m:dPr>
                          <m:e>
                            <m:r>
                              <a:rPr lang="en-US" altLang="zh-CN" sz="1600" i="1">
                                <a:solidFill>
                                  <a:srgbClr val="C00000"/>
                                </a:solidFill>
                                <a:latin typeface="Cambria Math"/>
                              </a:rPr>
                              <m:t>𝑧</m:t>
                            </m:r>
                          </m:e>
                        </m:d>
                      </m:e>
                    </m:d>
                  </m:oMath>
                </a14:m>
                <a:r>
                  <a:rPr lang="en-US" altLang="zh-CN" sz="1600" dirty="0"/>
                  <a:t>,</a:t>
                </a:r>
                <a:r>
                  <a:rPr lang="zh-CN" altLang="en-US" sz="1600" dirty="0"/>
                  <a:t>令</a:t>
                </a:r>
                <a14:m>
                  <m:oMath xmlns:m="http://schemas.openxmlformats.org/officeDocument/2006/math">
                    <m:r>
                      <a:rPr lang="en-US" altLang="zh-CN" sz="1600" i="1" dirty="0">
                        <a:latin typeface="Cambria Math"/>
                      </a:rPr>
                      <m:t>𝑓</m:t>
                    </m:r>
                    <m:d>
                      <m:dPr>
                        <m:ctrlPr>
                          <a:rPr lang="en-US" altLang="zh-CN" sz="1600" i="1" dirty="0">
                            <a:latin typeface="Cambria Math" panose="02040503050406030204" pitchFamily="18" charset="0"/>
                          </a:rPr>
                        </m:ctrlPr>
                      </m:dPr>
                      <m:e>
                        <m:d>
                          <m:dPr>
                            <m:begChr m:val="⟨"/>
                            <m:endChr m:val="⟩"/>
                            <m:ctrlPr>
                              <a:rPr lang="en-US" altLang="zh-CN" sz="1600" i="1" dirty="0">
                                <a:latin typeface="Cambria Math" panose="02040503050406030204" pitchFamily="18" charset="0"/>
                              </a:rPr>
                            </m:ctrlPr>
                          </m:dPr>
                          <m:e>
                            <m:r>
                              <a:rPr lang="en-US" altLang="zh-CN" sz="1600" i="1" dirty="0">
                                <a:latin typeface="Cambria Math"/>
                              </a:rPr>
                              <m:t>𝑤</m:t>
                            </m:r>
                            <m:r>
                              <a:rPr lang="en-US" altLang="zh-CN" sz="1600" i="1" dirty="0">
                                <a:latin typeface="Cambria Math"/>
                              </a:rPr>
                              <m:t>,</m:t>
                            </m:r>
                            <m:r>
                              <a:rPr lang="en-US" altLang="zh-CN" sz="1600" i="1" dirty="0">
                                <a:latin typeface="Cambria Math"/>
                              </a:rPr>
                              <m:t>𝑧</m:t>
                            </m:r>
                          </m:e>
                        </m:d>
                      </m:e>
                    </m:d>
                    <m:r>
                      <a:rPr lang="en-US" altLang="zh-CN" sz="1600" i="1" dirty="0">
                        <a:latin typeface="Cambria Math"/>
                      </a:rPr>
                      <m:t>=</m:t>
                    </m:r>
                    <m:r>
                      <a:rPr lang="en-US" altLang="zh-CN" sz="1600" i="1" dirty="0">
                        <a:latin typeface="Cambria Math"/>
                      </a:rPr>
                      <m:t>𝑓</m:t>
                    </m:r>
                    <m:d>
                      <m:dPr>
                        <m:ctrlPr>
                          <a:rPr lang="en-US" altLang="zh-CN" sz="1600" i="1" dirty="0">
                            <a:latin typeface="Cambria Math" panose="02040503050406030204" pitchFamily="18" charset="0"/>
                          </a:rPr>
                        </m:ctrlPr>
                      </m:dPr>
                      <m:e>
                        <m:d>
                          <m:dPr>
                            <m:begChr m:val="⟨"/>
                            <m:endChr m:val="⟩"/>
                            <m:ctrlPr>
                              <a:rPr lang="en-US" altLang="zh-CN" sz="1600" i="1" dirty="0">
                                <a:latin typeface="Cambria Math" panose="02040503050406030204" pitchFamily="18" charset="0"/>
                              </a:rPr>
                            </m:ctrlPr>
                          </m:dPr>
                          <m:e>
                            <m:r>
                              <a:rPr lang="en-US" altLang="zh-CN" sz="1600" i="1" dirty="0">
                                <a:latin typeface="Cambria Math"/>
                              </a:rPr>
                              <m:t>𝑤</m:t>
                            </m:r>
                            <m:r>
                              <a:rPr lang="en-US" altLang="zh-CN" sz="1600" i="1" dirty="0">
                                <a:latin typeface="Cambria Math"/>
                              </a:rPr>
                              <m:t>,</m:t>
                            </m:r>
                            <m:r>
                              <a:rPr lang="en-US" altLang="zh-CN" sz="1600" i="1" dirty="0">
                                <a:latin typeface="Cambria Math"/>
                              </a:rPr>
                              <m:t>𝑧</m:t>
                            </m:r>
                          </m:e>
                        </m:d>
                      </m:e>
                    </m:d>
                    <m:r>
                      <a:rPr lang="en-US" altLang="zh-CN" sz="1600" i="1" dirty="0">
                        <a:latin typeface="Cambria Math"/>
                      </a:rPr>
                      <m:t>+</m:t>
                    </m:r>
                    <m:r>
                      <a:rPr lang="en-US" altLang="zh-CN" sz="1600" i="1" dirty="0">
                        <a:latin typeface="Cambria Math"/>
                      </a:rPr>
                      <m:t>𝑙</m:t>
                    </m:r>
                    <m:r>
                      <a:rPr lang="en-US" altLang="zh-CN" sz="1600" i="1" dirty="0">
                        <a:latin typeface="Cambria Math"/>
                      </a:rPr>
                      <m:t>(</m:t>
                    </m:r>
                    <m:r>
                      <a:rPr lang="en-US" altLang="zh-CN" sz="1600" i="1" dirty="0">
                        <a:latin typeface="Cambria Math"/>
                      </a:rPr>
                      <m:t>𝑦</m:t>
                    </m:r>
                    <m:r>
                      <a:rPr lang="en-US" altLang="zh-CN" sz="1600" i="1" dirty="0">
                        <a:latin typeface="Cambria Math"/>
                      </a:rPr>
                      <m:t>)</m:t>
                    </m:r>
                  </m:oMath>
                </a14:m>
                <a:r>
                  <a:rPr lang="en-US" altLang="zh-CN" sz="1600" dirty="0"/>
                  <a:t>; </a:t>
                </a:r>
                <a:r>
                  <a:rPr lang="zh-CN" altLang="en-US" sz="1600" dirty="0"/>
                  <a:t>如果</a:t>
                </a:r>
                <a:r>
                  <a:rPr lang="en-US" altLang="zh-CN" sz="1600" dirty="0"/>
                  <a:t>z</a:t>
                </a:r>
                <a:r>
                  <a:rPr lang="zh-CN" altLang="en-US" sz="1600" dirty="0"/>
                  <a:t>的标号为</a:t>
                </a:r>
                <a14:m>
                  <m:oMath xmlns:m="http://schemas.openxmlformats.org/officeDocument/2006/math">
                    <m:d>
                      <m:dPr>
                        <m:ctrlPr>
                          <a:rPr lang="en-US" altLang="zh-CN" sz="1600" i="1">
                            <a:solidFill>
                              <a:srgbClr val="C00000"/>
                            </a:solidFill>
                            <a:latin typeface="Cambria Math" panose="02040503050406030204" pitchFamily="18" charset="0"/>
                          </a:rPr>
                        </m:ctrlPr>
                      </m:dPr>
                      <m:e>
                        <m:r>
                          <a:rPr lang="en-US" altLang="zh-CN" sz="1600" i="1">
                            <a:solidFill>
                              <a:srgbClr val="C00000"/>
                            </a:solidFill>
                            <a:latin typeface="Cambria Math"/>
                          </a:rPr>
                          <m:t>𝑤</m:t>
                        </m:r>
                        <m:r>
                          <a:rPr lang="en-US" altLang="zh-CN" sz="1600" i="1">
                            <a:solidFill>
                              <a:srgbClr val="C00000"/>
                            </a:solidFill>
                            <a:latin typeface="Cambria Math"/>
                          </a:rPr>
                          <m:t>,−,</m:t>
                        </m:r>
                        <m:r>
                          <a:rPr lang="en-US" altLang="zh-CN" sz="1600" i="1">
                            <a:solidFill>
                              <a:srgbClr val="C00000"/>
                            </a:solidFill>
                            <a:latin typeface="Cambria Math"/>
                          </a:rPr>
                          <m:t>𝑙</m:t>
                        </m:r>
                        <m:d>
                          <m:dPr>
                            <m:ctrlPr>
                              <a:rPr lang="en-US" altLang="zh-CN" sz="1600" i="1">
                                <a:solidFill>
                                  <a:srgbClr val="C00000"/>
                                </a:solidFill>
                                <a:latin typeface="Cambria Math" panose="02040503050406030204" pitchFamily="18" charset="0"/>
                              </a:rPr>
                            </m:ctrlPr>
                          </m:dPr>
                          <m:e>
                            <m:r>
                              <a:rPr lang="en-US" altLang="zh-CN" sz="1600" i="1">
                                <a:solidFill>
                                  <a:srgbClr val="C00000"/>
                                </a:solidFill>
                                <a:latin typeface="Cambria Math"/>
                              </a:rPr>
                              <m:t>𝑧</m:t>
                            </m:r>
                          </m:e>
                        </m:d>
                      </m:e>
                    </m:d>
                  </m:oMath>
                </a14:m>
                <a:r>
                  <a:rPr lang="en-US" altLang="zh-CN" sz="1600" dirty="0"/>
                  <a:t>,</a:t>
                </a:r>
                <a:r>
                  <a:rPr lang="zh-CN" altLang="en-US" sz="1600" dirty="0"/>
                  <a:t>令</a:t>
                </a:r>
                <a14:m>
                  <m:oMath xmlns:m="http://schemas.openxmlformats.org/officeDocument/2006/math">
                    <m:r>
                      <a:rPr lang="en-US" altLang="zh-CN" sz="1600" i="1" dirty="0">
                        <a:latin typeface="Cambria Math"/>
                      </a:rPr>
                      <m:t>𝑓</m:t>
                    </m:r>
                    <m:d>
                      <m:dPr>
                        <m:ctrlPr>
                          <a:rPr lang="en-US" altLang="zh-CN" sz="1600" i="1" dirty="0">
                            <a:latin typeface="Cambria Math" panose="02040503050406030204" pitchFamily="18" charset="0"/>
                          </a:rPr>
                        </m:ctrlPr>
                      </m:dPr>
                      <m:e>
                        <m:d>
                          <m:dPr>
                            <m:begChr m:val="⟨"/>
                            <m:endChr m:val="⟩"/>
                            <m:ctrlPr>
                              <a:rPr lang="en-US" altLang="zh-CN" sz="1600" i="1" dirty="0">
                                <a:latin typeface="Cambria Math" panose="02040503050406030204" pitchFamily="18" charset="0"/>
                              </a:rPr>
                            </m:ctrlPr>
                          </m:dPr>
                          <m:e>
                            <m:r>
                              <a:rPr lang="en-US" altLang="zh-CN" sz="1600" i="1" dirty="0">
                                <a:latin typeface="Cambria Math"/>
                              </a:rPr>
                              <m:t>𝑧</m:t>
                            </m:r>
                            <m:r>
                              <a:rPr lang="en-US" altLang="zh-CN" sz="1600" i="1" dirty="0">
                                <a:latin typeface="Cambria Math"/>
                              </a:rPr>
                              <m:t>,</m:t>
                            </m:r>
                            <m:r>
                              <a:rPr lang="en-US" altLang="zh-CN" sz="1600" i="1" dirty="0">
                                <a:latin typeface="Cambria Math"/>
                              </a:rPr>
                              <m:t>𝑤</m:t>
                            </m:r>
                          </m:e>
                        </m:d>
                      </m:e>
                    </m:d>
                    <m:r>
                      <a:rPr lang="en-US" altLang="zh-CN" sz="1600" i="1" dirty="0">
                        <a:latin typeface="Cambria Math"/>
                      </a:rPr>
                      <m:t>=</m:t>
                    </m:r>
                    <m:r>
                      <a:rPr lang="en-US" altLang="zh-CN" sz="1600" i="1" dirty="0">
                        <a:latin typeface="Cambria Math"/>
                      </a:rPr>
                      <m:t>𝑓</m:t>
                    </m:r>
                    <m:d>
                      <m:dPr>
                        <m:ctrlPr>
                          <a:rPr lang="en-US" altLang="zh-CN" sz="1600" i="1" dirty="0">
                            <a:latin typeface="Cambria Math" panose="02040503050406030204" pitchFamily="18" charset="0"/>
                          </a:rPr>
                        </m:ctrlPr>
                      </m:dPr>
                      <m:e>
                        <m:d>
                          <m:dPr>
                            <m:begChr m:val="⟨"/>
                            <m:endChr m:val="⟩"/>
                            <m:ctrlPr>
                              <a:rPr lang="en-US" altLang="zh-CN" sz="1600" i="1" dirty="0">
                                <a:latin typeface="Cambria Math" panose="02040503050406030204" pitchFamily="18" charset="0"/>
                              </a:rPr>
                            </m:ctrlPr>
                          </m:dPr>
                          <m:e>
                            <m:r>
                              <a:rPr lang="en-US" altLang="zh-CN" sz="1600" i="1" dirty="0">
                                <a:latin typeface="Cambria Math"/>
                              </a:rPr>
                              <m:t>𝑧</m:t>
                            </m:r>
                            <m:r>
                              <a:rPr lang="en-US" altLang="zh-CN" sz="1600" i="1" dirty="0">
                                <a:latin typeface="Cambria Math"/>
                              </a:rPr>
                              <m:t>,</m:t>
                            </m:r>
                            <m:r>
                              <a:rPr lang="en-US" altLang="zh-CN" sz="1600" i="1" dirty="0">
                                <a:latin typeface="Cambria Math"/>
                              </a:rPr>
                              <m:t>𝑤</m:t>
                            </m:r>
                          </m:e>
                        </m:d>
                      </m:e>
                    </m:d>
                    <m:r>
                      <a:rPr lang="en-US" altLang="zh-CN" sz="1600" i="1" dirty="0">
                        <a:latin typeface="Cambria Math"/>
                      </a:rPr>
                      <m:t>−</m:t>
                    </m:r>
                    <m:r>
                      <a:rPr lang="en-US" altLang="zh-CN" sz="1600" i="1" dirty="0">
                        <a:latin typeface="Cambria Math"/>
                      </a:rPr>
                      <m:t>𝑙</m:t>
                    </m:r>
                    <m:r>
                      <a:rPr lang="en-US" altLang="zh-CN" sz="1600" i="1" dirty="0">
                        <a:latin typeface="Cambria Math"/>
                      </a:rPr>
                      <m:t>(</m:t>
                    </m:r>
                    <m:r>
                      <a:rPr lang="en-US" altLang="zh-CN" sz="1600" i="1" dirty="0">
                        <a:latin typeface="Cambria Math"/>
                      </a:rPr>
                      <m:t>𝑦</m:t>
                    </m:r>
                    <m:r>
                      <a:rPr lang="en-US" altLang="zh-CN" sz="1600" i="1" dirty="0">
                        <a:latin typeface="Cambria Math"/>
                      </a:rPr>
                      <m:t>)</m:t>
                    </m:r>
                  </m:oMath>
                </a14:m>
                <a:r>
                  <a:rPr lang="en-US" altLang="zh-CN" sz="1600" dirty="0"/>
                  <a:t>; </a:t>
                </a:r>
              </a:p>
              <a:p>
                <a:r>
                  <a:rPr lang="en-US" altLang="zh-CN" sz="1600" dirty="0"/>
                  <a:t>3. </a:t>
                </a:r>
                <a:r>
                  <a:rPr lang="zh-CN" altLang="en-US" sz="1600" dirty="0"/>
                  <a:t>如果</a:t>
                </a:r>
                <a14:m>
                  <m:oMath xmlns:m="http://schemas.openxmlformats.org/officeDocument/2006/math">
                    <m:r>
                      <a:rPr lang="en-US" altLang="zh-CN" sz="1600" i="1">
                        <a:latin typeface="Cambria Math"/>
                      </a:rPr>
                      <m:t>𝑤</m:t>
                    </m:r>
                    <m:r>
                      <a:rPr lang="en-US" altLang="zh-CN" sz="1600" i="1">
                        <a:latin typeface="Cambria Math"/>
                        <a:ea typeface="Cambria Math"/>
                      </a:rPr>
                      <m:t>≠</m:t>
                    </m:r>
                    <m:r>
                      <a:rPr lang="en-US" altLang="zh-CN" sz="1600" i="1">
                        <a:latin typeface="Cambria Math"/>
                      </a:rPr>
                      <m:t>𝑥</m:t>
                    </m:r>
                  </m:oMath>
                </a14:m>
                <a:r>
                  <a:rPr lang="en-US" altLang="zh-CN" sz="1600" dirty="0"/>
                  <a:t>,</a:t>
                </a:r>
                <a:r>
                  <a:rPr lang="zh-CN" altLang="en-US" sz="1600" dirty="0"/>
                  <a:t>令</a:t>
                </a:r>
                <a14:m>
                  <m:oMath xmlns:m="http://schemas.openxmlformats.org/officeDocument/2006/math">
                    <m:r>
                      <a:rPr lang="en-US" altLang="zh-CN" sz="1600" i="1">
                        <a:latin typeface="Cambria Math"/>
                      </a:rPr>
                      <m:t>𝑧</m:t>
                    </m:r>
                    <m:r>
                      <a:rPr lang="en-US" altLang="zh-CN" sz="1600" i="1">
                        <a:latin typeface="Cambria Math"/>
                      </a:rPr>
                      <m:t>=</m:t>
                    </m:r>
                    <m:r>
                      <a:rPr lang="en-US" altLang="zh-CN" sz="1600" i="1">
                        <a:latin typeface="Cambria Math"/>
                      </a:rPr>
                      <m:t>𝑤</m:t>
                    </m:r>
                  </m:oMath>
                </a14:m>
                <a:r>
                  <a:rPr lang="zh-CN" altLang="en-US" sz="1600" dirty="0"/>
                  <a:t>并转</a:t>
                </a:r>
                <a:r>
                  <a:rPr lang="en-US" altLang="zh-CN" sz="1600" dirty="0"/>
                  <a:t>2; </a:t>
                </a:r>
                <a:endParaRPr lang="zh-CN" altLang="en-US" sz="1600" dirty="0"/>
              </a:p>
            </p:txBody>
          </p:sp>
        </mc:Choice>
        <mc:Fallback xmlns="">
          <p:sp>
            <p:nvSpPr>
              <p:cNvPr id="7" name="TextBox 6"/>
              <p:cNvSpPr txBox="1">
                <a:spLocks noRot="1" noChangeAspect="1" noMove="1" noResize="1" noEditPoints="1" noAdjustHandles="1" noChangeArrowheads="1" noChangeShapeType="1" noTextEdit="1"/>
              </p:cNvSpPr>
              <p:nvPr/>
            </p:nvSpPr>
            <p:spPr>
              <a:xfrm>
                <a:off x="3563888" y="5373216"/>
                <a:ext cx="5328592" cy="1386918"/>
              </a:xfrm>
              <a:prstGeom prst="rect">
                <a:avLst/>
              </a:prstGeom>
              <a:blipFill rotWithShape="1">
                <a:blip r:embed="rId5"/>
                <a:stretch>
                  <a:fillRect/>
                </a:stretch>
              </a:blipFill>
            </p:spPr>
            <p:txBody>
              <a:bodyPr/>
              <a:lstStyle/>
              <a:p>
                <a:r>
                  <a:rPr lang="zh-CN" altLang="en-US">
                    <a:noFill/>
                  </a:rPr>
                  <a:t> </a:t>
                </a:r>
              </a:p>
            </p:txBody>
          </p:sp>
        </mc:Fallback>
      </mc:AlternateContent>
      <p:sp>
        <p:nvSpPr>
          <p:cNvPr id="9" name="TextBox 8"/>
          <p:cNvSpPr txBox="1"/>
          <p:nvPr/>
        </p:nvSpPr>
        <p:spPr>
          <a:xfrm>
            <a:off x="121921" y="2488706"/>
            <a:ext cx="1828799" cy="646331"/>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zh-CN" alt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广度优先遍历</a:t>
            </a:r>
            <a:r>
              <a:rPr lang="en-US" altLang="zh-CN"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r>
              <a:rPr lang="zh-CN" alt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找最短</a:t>
            </a:r>
            <a:r>
              <a:rPr lang="en-US" altLang="zh-CN" b="1" i="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f</a:t>
            </a:r>
            <a:r>
              <a:rPr lang="zh-CN" alt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可增路</a:t>
            </a:r>
          </a:p>
        </p:txBody>
      </p:sp>
      <mc:AlternateContent xmlns:mc="http://schemas.openxmlformats.org/markup-compatibility/2006" xmlns:a14="http://schemas.microsoft.com/office/drawing/2010/main">
        <mc:Choice Requires="a14">
          <p:sp>
            <p:nvSpPr>
              <p:cNvPr id="10" name="矩形 9"/>
              <p:cNvSpPr/>
              <p:nvPr/>
            </p:nvSpPr>
            <p:spPr>
              <a:xfrm>
                <a:off x="8878848" y="2060848"/>
                <a:ext cx="94891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𝑂</m:t>
                      </m:r>
                      <m:r>
                        <a:rPr lang="en-US" altLang="zh-CN" i="1">
                          <a:latin typeface="Cambria Math"/>
                        </a:rPr>
                        <m:t>(</m:t>
                      </m:r>
                      <m:sSup>
                        <m:sSupPr>
                          <m:ctrlPr>
                            <a:rPr lang="en-US" altLang="zh-CN" i="1">
                              <a:latin typeface="Cambria Math" panose="02040503050406030204" pitchFamily="18" charset="0"/>
                            </a:rPr>
                          </m:ctrlPr>
                        </m:sSupPr>
                        <m:e>
                          <m:r>
                            <a:rPr lang="zh-CN" altLang="en-US" i="1">
                              <a:latin typeface="Cambria Math"/>
                            </a:rPr>
                            <m:t>𝜀</m:t>
                          </m:r>
                        </m:e>
                        <m:sup>
                          <m:r>
                            <a:rPr lang="en-US" altLang="zh-CN" i="1">
                              <a:latin typeface="Cambria Math"/>
                            </a:rPr>
                            <m:t>2</m:t>
                          </m:r>
                        </m:sup>
                      </m:sSup>
                      <m:r>
                        <a:rPr lang="en-US" altLang="zh-CN" i="1">
                          <a:latin typeface="Cambria Math"/>
                        </a:rPr>
                        <m:t>𝑣</m:t>
                      </m:r>
                      <m:r>
                        <a:rPr lang="en-US" altLang="zh-CN" i="1">
                          <a:latin typeface="Cambria Math"/>
                        </a:rPr>
                        <m:t>)</m:t>
                      </m:r>
                    </m:oMath>
                  </m:oMathPara>
                </a14:m>
                <a:endParaRPr lang="en-US" altLang="zh-CN" dirty="0"/>
              </a:p>
            </p:txBody>
          </p:sp>
        </mc:Choice>
        <mc:Fallback xmlns="">
          <p:sp>
            <p:nvSpPr>
              <p:cNvPr id="10" name="矩形 9"/>
              <p:cNvSpPr>
                <a:spLocks noRot="1" noChangeAspect="1" noMove="1" noResize="1" noEditPoints="1" noAdjustHandles="1" noChangeArrowheads="1" noChangeShapeType="1" noTextEdit="1"/>
              </p:cNvSpPr>
              <p:nvPr/>
            </p:nvSpPr>
            <p:spPr>
              <a:xfrm>
                <a:off x="7354848" y="2060848"/>
                <a:ext cx="948914" cy="369332"/>
              </a:xfrm>
              <a:prstGeom prst="rect">
                <a:avLst/>
              </a:prstGeom>
              <a:blipFill rotWithShape="1">
                <a:blip r:embed="rId6"/>
                <a:stretch>
                  <a:fillRect b="-11475"/>
                </a:stretch>
              </a:blipFill>
            </p:spPr>
            <p:txBody>
              <a:bodyPr/>
              <a:lstStyle/>
              <a:p>
                <a:r>
                  <a:rPr lang="zh-CN" altLang="en-US">
                    <a:noFill/>
                  </a:rPr>
                  <a:t> </a:t>
                </a:r>
              </a:p>
            </p:txBody>
          </p:sp>
        </mc:Fallback>
      </mc:AlternateContent>
      <p:sp>
        <p:nvSpPr>
          <p:cNvPr id="8" name="左大括号 7"/>
          <p:cNvSpPr/>
          <p:nvPr/>
        </p:nvSpPr>
        <p:spPr>
          <a:xfrm>
            <a:off x="1600200" y="2060848"/>
            <a:ext cx="518160" cy="29988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3902120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428853" y="147320"/>
            <a:ext cx="11366907" cy="1978279"/>
          </a:xfrm>
          <a:prstGeom prst="rect">
            <a:avLst/>
          </a:prstGeom>
        </p:spPr>
      </p:pic>
    </p:spTree>
    <p:extLst>
      <p:ext uri="{BB962C8B-B14F-4D97-AF65-F5344CB8AC3E}">
        <p14:creationId xmlns:p14="http://schemas.microsoft.com/office/powerpoint/2010/main" val="28379241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网络的割</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981200" y="1600201"/>
                <a:ext cx="4906888" cy="4525963"/>
              </a:xfrm>
            </p:spPr>
            <p:txBody>
              <a:bodyPr>
                <a:normAutofit/>
              </a:bodyPr>
              <a:lstStyle/>
              <a:p>
                <a:r>
                  <a:rPr lang="zh-CN" altLang="en-US" sz="2400" dirty="0" smtClean="0"/>
                  <a:t>定义</a:t>
                </a:r>
                <a:endParaRPr lang="en-US" altLang="zh-CN" sz="2400" dirty="0"/>
              </a:p>
              <a:p>
                <a:pPr lvl="1"/>
                <a:r>
                  <a:rPr lang="zh-CN" altLang="en-US" sz="2000" dirty="0"/>
                  <a:t>给定一个单源单汇网络</a:t>
                </a:r>
                <a14:m>
                  <m:oMath xmlns:m="http://schemas.openxmlformats.org/officeDocument/2006/math">
                    <m:r>
                      <a:rPr lang="en-US" altLang="zh-CN" sz="2000" i="1">
                        <a:latin typeface="Cambria Math"/>
                      </a:rPr>
                      <m:t>𝑁</m:t>
                    </m:r>
                    <m:d>
                      <m:dPr>
                        <m:ctrlPr>
                          <a:rPr lang="en-US" altLang="zh-CN" sz="2000" i="1">
                            <a:latin typeface="Cambria Math" panose="02040503050406030204" pitchFamily="18" charset="0"/>
                          </a:rPr>
                        </m:ctrlPr>
                      </m:dPr>
                      <m:e>
                        <m:r>
                          <a:rPr lang="en-US" altLang="zh-CN" sz="2000" i="1">
                            <a:latin typeface="Cambria Math"/>
                          </a:rPr>
                          <m:t>𝑉</m:t>
                        </m:r>
                        <m:r>
                          <a:rPr lang="en-US" altLang="zh-CN" sz="2000" i="1">
                            <a:latin typeface="Cambria Math"/>
                          </a:rPr>
                          <m:t>,</m:t>
                        </m:r>
                        <m:r>
                          <a:rPr lang="en-US" altLang="zh-CN" sz="2000" i="1">
                            <a:latin typeface="Cambria Math"/>
                          </a:rPr>
                          <m:t>𝑥</m:t>
                        </m:r>
                        <m:r>
                          <a:rPr lang="en-US" altLang="zh-CN" sz="2000" i="1">
                            <a:latin typeface="Cambria Math"/>
                          </a:rPr>
                          <m:t>,</m:t>
                        </m:r>
                        <m:r>
                          <a:rPr lang="en-US" altLang="zh-CN" sz="2000" i="1">
                            <a:latin typeface="Cambria Math"/>
                          </a:rPr>
                          <m:t>𝑦</m:t>
                        </m:r>
                        <m:r>
                          <a:rPr lang="en-US" altLang="zh-CN" sz="2000" i="1">
                            <a:latin typeface="Cambria Math"/>
                          </a:rPr>
                          <m:t>,</m:t>
                        </m:r>
                        <m:r>
                          <a:rPr lang="en-US" altLang="zh-CN" sz="2000" i="1">
                            <a:latin typeface="Cambria Math"/>
                          </a:rPr>
                          <m:t>𝐴</m:t>
                        </m:r>
                        <m:r>
                          <a:rPr lang="en-US" altLang="zh-CN" sz="2000" i="1">
                            <a:latin typeface="Cambria Math"/>
                          </a:rPr>
                          <m:t>,</m:t>
                        </m:r>
                        <m:r>
                          <a:rPr lang="en-US" altLang="zh-CN" sz="2000" i="1">
                            <a:latin typeface="Cambria Math"/>
                          </a:rPr>
                          <m:t>𝐶</m:t>
                        </m:r>
                      </m:e>
                    </m:d>
                  </m:oMath>
                </a14:m>
                <a:endParaRPr lang="en-US" altLang="zh-CN" sz="2000" dirty="0"/>
              </a:p>
              <a:p>
                <a:pPr lvl="1"/>
                <a:r>
                  <a:rPr lang="en-US" altLang="zh-CN" sz="2000" dirty="0"/>
                  <a:t> </a:t>
                </a:r>
                <a14:m>
                  <m:oMath xmlns:m="http://schemas.openxmlformats.org/officeDocument/2006/math">
                    <m:r>
                      <a:rPr lang="en-US" altLang="zh-CN" sz="2000" i="1" dirty="0">
                        <a:latin typeface="Cambria Math"/>
                      </a:rPr>
                      <m:t>𝑆</m:t>
                    </m:r>
                    <m:r>
                      <a:rPr lang="en-US" altLang="zh-CN" sz="2000" i="1" dirty="0">
                        <a:latin typeface="Cambria Math"/>
                        <a:ea typeface="Cambria Math"/>
                      </a:rPr>
                      <m:t>⊆</m:t>
                    </m:r>
                    <m:r>
                      <a:rPr lang="en-US" altLang="zh-CN" sz="2000" i="1" dirty="0">
                        <a:latin typeface="Cambria Math"/>
                        <a:ea typeface="Cambria Math"/>
                      </a:rPr>
                      <m:t>𝑉</m:t>
                    </m:r>
                  </m:oMath>
                </a14:m>
                <a:r>
                  <a:rPr lang="en-US" altLang="zh-CN" sz="2000" dirty="0"/>
                  <a:t>,</a:t>
                </a:r>
                <a14:m>
                  <m:oMath xmlns:m="http://schemas.openxmlformats.org/officeDocument/2006/math">
                    <m:acc>
                      <m:accPr>
                        <m:chr m:val="̅"/>
                        <m:ctrlPr>
                          <a:rPr lang="en-US" altLang="zh-CN" sz="2000" i="1" dirty="0">
                            <a:latin typeface="Cambria Math" panose="02040503050406030204" pitchFamily="18" charset="0"/>
                          </a:rPr>
                        </m:ctrlPr>
                      </m:accPr>
                      <m:e>
                        <m:r>
                          <a:rPr lang="en-US" altLang="zh-CN" sz="2000" i="1" dirty="0">
                            <a:latin typeface="Cambria Math"/>
                          </a:rPr>
                          <m:t>𝑆</m:t>
                        </m:r>
                      </m:e>
                    </m:acc>
                    <m:r>
                      <a:rPr lang="en-US" altLang="zh-CN" sz="2000" i="1" dirty="0">
                        <a:latin typeface="Cambria Math"/>
                      </a:rPr>
                      <m:t>=</m:t>
                    </m:r>
                    <m:r>
                      <a:rPr lang="en-US" altLang="zh-CN" sz="2000" i="1" dirty="0">
                        <a:latin typeface="Cambria Math"/>
                      </a:rPr>
                      <m:t>𝑉</m:t>
                    </m:r>
                    <m:r>
                      <a:rPr lang="en-US" altLang="zh-CN" sz="2000" i="1" dirty="0">
                        <a:latin typeface="Cambria Math"/>
                      </a:rPr>
                      <m:t>−</m:t>
                    </m:r>
                    <m:r>
                      <a:rPr lang="en-US" altLang="zh-CN" sz="2000" i="1" dirty="0">
                        <a:latin typeface="Cambria Math"/>
                      </a:rPr>
                      <m:t>𝑆</m:t>
                    </m:r>
                  </m:oMath>
                </a14:m>
                <a:endParaRPr lang="en-US" altLang="zh-CN" sz="2000" dirty="0"/>
              </a:p>
              <a:p>
                <a:pPr lvl="1"/>
                <a14:m>
                  <m:oMath xmlns:m="http://schemas.openxmlformats.org/officeDocument/2006/math">
                    <m:d>
                      <m:dPr>
                        <m:ctrlPr>
                          <a:rPr lang="en-US" altLang="zh-CN" sz="2000" i="1">
                            <a:latin typeface="Cambria Math" panose="02040503050406030204" pitchFamily="18" charset="0"/>
                          </a:rPr>
                        </m:ctrlPr>
                      </m:dPr>
                      <m:e>
                        <m:r>
                          <a:rPr lang="en-US" altLang="zh-CN" sz="2000" i="1">
                            <a:latin typeface="Cambria Math"/>
                          </a:rPr>
                          <m:t>𝑆</m:t>
                        </m:r>
                        <m:r>
                          <a:rPr lang="en-US" altLang="zh-CN" sz="2000" i="1">
                            <a:latin typeface="Cambria Math"/>
                          </a:rPr>
                          <m:t>,</m:t>
                        </m:r>
                        <m:acc>
                          <m:accPr>
                            <m:chr m:val="̅"/>
                            <m:ctrlPr>
                              <a:rPr lang="en-US" altLang="zh-CN" sz="2000" i="1">
                                <a:latin typeface="Cambria Math" panose="02040503050406030204" pitchFamily="18" charset="0"/>
                              </a:rPr>
                            </m:ctrlPr>
                          </m:accPr>
                          <m:e>
                            <m:r>
                              <a:rPr lang="en-US" altLang="zh-CN" sz="2000" i="1">
                                <a:latin typeface="Cambria Math"/>
                              </a:rPr>
                              <m:t>𝑆</m:t>
                            </m:r>
                          </m:e>
                        </m:acc>
                      </m:e>
                    </m:d>
                    <m:r>
                      <a:rPr lang="en-US" altLang="zh-CN" sz="2000" i="1">
                        <a:latin typeface="Cambria Math"/>
                      </a:rPr>
                      <m:t>={</m:t>
                    </m:r>
                    <m:d>
                      <m:dPr>
                        <m:begChr m:val="⟨"/>
                        <m:endChr m:val="⟩"/>
                        <m:ctrlPr>
                          <a:rPr lang="en-US" altLang="zh-CN" sz="2000" i="1">
                            <a:latin typeface="Cambria Math" panose="02040503050406030204" pitchFamily="18" charset="0"/>
                          </a:rPr>
                        </m:ctrlPr>
                      </m:dPr>
                      <m:e>
                        <m:r>
                          <a:rPr lang="en-US" altLang="zh-CN" sz="2000" i="1">
                            <a:latin typeface="Cambria Math"/>
                          </a:rPr>
                          <m:t>𝑢</m:t>
                        </m:r>
                        <m:r>
                          <a:rPr lang="en-US" altLang="zh-CN" sz="2000" i="1">
                            <a:latin typeface="Cambria Math"/>
                          </a:rPr>
                          <m:t>,</m:t>
                        </m:r>
                        <m:r>
                          <a:rPr lang="en-US" altLang="zh-CN" sz="2000" i="1">
                            <a:latin typeface="Cambria Math"/>
                          </a:rPr>
                          <m:t>𝑣</m:t>
                        </m:r>
                      </m:e>
                    </m:d>
                    <m:r>
                      <a:rPr lang="en-US" altLang="zh-CN" sz="2000" i="1">
                        <a:latin typeface="Cambria Math"/>
                      </a:rPr>
                      <m:t>|</m:t>
                    </m:r>
                    <m:r>
                      <a:rPr lang="en-US" altLang="zh-CN" sz="2000" i="1">
                        <a:latin typeface="Cambria Math"/>
                      </a:rPr>
                      <m:t>𝑢</m:t>
                    </m:r>
                    <m:r>
                      <a:rPr lang="en-US" altLang="zh-CN" sz="2000" i="1">
                        <a:latin typeface="Cambria Math"/>
                        <a:ea typeface="Cambria Math"/>
                      </a:rPr>
                      <m:t>∈</m:t>
                    </m:r>
                    <m:r>
                      <a:rPr lang="en-US" altLang="zh-CN" sz="2000" i="1">
                        <a:latin typeface="Cambria Math"/>
                        <a:ea typeface="Cambria Math"/>
                      </a:rPr>
                      <m:t>𝑆</m:t>
                    </m:r>
                    <m:r>
                      <a:rPr lang="en-US" altLang="zh-CN" sz="2000" i="1">
                        <a:latin typeface="Cambria Math"/>
                        <a:ea typeface="Cambria Math"/>
                      </a:rPr>
                      <m:t>,</m:t>
                    </m:r>
                    <m:r>
                      <a:rPr lang="en-US" altLang="zh-CN" sz="2000" i="1">
                        <a:latin typeface="Cambria Math"/>
                        <a:ea typeface="Cambria Math"/>
                      </a:rPr>
                      <m:t>𝑣</m:t>
                    </m:r>
                    <m:r>
                      <a:rPr lang="en-US" altLang="zh-CN" sz="2000" i="1">
                        <a:latin typeface="Cambria Math"/>
                        <a:ea typeface="Cambria Math"/>
                      </a:rPr>
                      <m:t>∈</m:t>
                    </m:r>
                    <m:acc>
                      <m:accPr>
                        <m:chr m:val="̅"/>
                        <m:ctrlPr>
                          <a:rPr lang="en-US" altLang="zh-CN" sz="2000" i="1">
                            <a:latin typeface="Cambria Math" panose="02040503050406030204" pitchFamily="18" charset="0"/>
                            <a:ea typeface="Cambria Math"/>
                          </a:rPr>
                        </m:ctrlPr>
                      </m:accPr>
                      <m:e>
                        <m:r>
                          <a:rPr lang="en-US" altLang="zh-CN" sz="2000" i="1">
                            <a:latin typeface="Cambria Math"/>
                            <a:ea typeface="Cambria Math"/>
                          </a:rPr>
                          <m:t>𝑆</m:t>
                        </m:r>
                      </m:e>
                    </m:acc>
                    <m:r>
                      <a:rPr lang="en-US" altLang="zh-CN" sz="2000" i="1">
                        <a:latin typeface="Cambria Math"/>
                      </a:rPr>
                      <m:t>}</m:t>
                    </m:r>
                  </m:oMath>
                </a14:m>
                <a:endParaRPr lang="en-US" altLang="zh-CN" sz="2000" dirty="0"/>
              </a:p>
              <a:p>
                <a:pPr lvl="1"/>
                <a:r>
                  <a:rPr lang="zh-CN" altLang="en-US" sz="2000" dirty="0"/>
                  <a:t>如果</a:t>
                </a:r>
                <a14:m>
                  <m:oMath xmlns:m="http://schemas.openxmlformats.org/officeDocument/2006/math">
                    <m:r>
                      <a:rPr lang="en-US" altLang="zh-CN" sz="2000" i="1">
                        <a:solidFill>
                          <a:srgbClr val="FF0000"/>
                        </a:solidFill>
                        <a:latin typeface="Cambria Math"/>
                      </a:rPr>
                      <m:t>𝑥</m:t>
                    </m:r>
                    <m:r>
                      <a:rPr lang="en-US" altLang="zh-CN" sz="2000" i="1">
                        <a:solidFill>
                          <a:srgbClr val="FF0000"/>
                        </a:solidFill>
                        <a:latin typeface="Cambria Math"/>
                        <a:ea typeface="Cambria Math"/>
                      </a:rPr>
                      <m:t>∈</m:t>
                    </m:r>
                    <m:r>
                      <a:rPr lang="en-US" altLang="zh-CN" sz="2000" i="1">
                        <a:solidFill>
                          <a:srgbClr val="FF0000"/>
                        </a:solidFill>
                        <a:latin typeface="Cambria Math"/>
                        <a:ea typeface="Cambria Math"/>
                      </a:rPr>
                      <m:t>𝑆</m:t>
                    </m:r>
                    <m:r>
                      <a:rPr lang="en-US" altLang="zh-CN" sz="2000" i="1">
                        <a:solidFill>
                          <a:srgbClr val="FF0000"/>
                        </a:solidFill>
                        <a:latin typeface="Cambria Math"/>
                        <a:ea typeface="Cambria Math"/>
                      </a:rPr>
                      <m:t>∧</m:t>
                    </m:r>
                    <m:r>
                      <a:rPr lang="en-US" altLang="zh-CN" sz="2000" i="1">
                        <a:solidFill>
                          <a:srgbClr val="FF0000"/>
                        </a:solidFill>
                        <a:latin typeface="Cambria Math"/>
                        <a:ea typeface="Cambria Math"/>
                      </a:rPr>
                      <m:t>𝑦</m:t>
                    </m:r>
                    <m:r>
                      <a:rPr lang="en-US" altLang="zh-CN" sz="2000" i="1">
                        <a:solidFill>
                          <a:srgbClr val="FF0000"/>
                        </a:solidFill>
                        <a:latin typeface="Cambria Math"/>
                        <a:ea typeface="Cambria Math"/>
                      </a:rPr>
                      <m:t>∈</m:t>
                    </m:r>
                    <m:acc>
                      <m:accPr>
                        <m:chr m:val="̅"/>
                        <m:ctrlPr>
                          <a:rPr lang="en-US" altLang="zh-CN" sz="2000" i="1">
                            <a:solidFill>
                              <a:srgbClr val="FF0000"/>
                            </a:solidFill>
                            <a:latin typeface="Cambria Math" panose="02040503050406030204" pitchFamily="18" charset="0"/>
                            <a:ea typeface="Cambria Math"/>
                          </a:rPr>
                        </m:ctrlPr>
                      </m:accPr>
                      <m:e>
                        <m:r>
                          <a:rPr lang="en-US" altLang="zh-CN" sz="2000" i="1">
                            <a:solidFill>
                              <a:srgbClr val="FF0000"/>
                            </a:solidFill>
                            <a:latin typeface="Cambria Math"/>
                            <a:ea typeface="Cambria Math"/>
                          </a:rPr>
                          <m:t>𝑆</m:t>
                        </m:r>
                      </m:e>
                    </m:acc>
                  </m:oMath>
                </a14:m>
                <a:r>
                  <a:rPr lang="en-US" altLang="zh-CN" sz="2000" dirty="0">
                    <a:sym typeface="Wingdings" pitchFamily="2" charset="2"/>
                  </a:rPr>
                  <a:t></a:t>
                </a:r>
                <a14:m>
                  <m:oMath xmlns:m="http://schemas.openxmlformats.org/officeDocument/2006/math">
                    <m:d>
                      <m:dPr>
                        <m:ctrlPr>
                          <a:rPr lang="en-US" altLang="zh-CN" sz="2000" i="1">
                            <a:latin typeface="Cambria Math" panose="02040503050406030204" pitchFamily="18" charset="0"/>
                          </a:rPr>
                        </m:ctrlPr>
                      </m:dPr>
                      <m:e>
                        <m:r>
                          <a:rPr lang="en-US" altLang="zh-CN" sz="2000" i="1">
                            <a:latin typeface="Cambria Math"/>
                          </a:rPr>
                          <m:t>𝑆</m:t>
                        </m:r>
                        <m:r>
                          <a:rPr lang="en-US" altLang="zh-CN" sz="2000" i="1">
                            <a:latin typeface="Cambria Math"/>
                          </a:rPr>
                          <m:t>,</m:t>
                        </m:r>
                        <m:acc>
                          <m:accPr>
                            <m:chr m:val="̅"/>
                            <m:ctrlPr>
                              <a:rPr lang="en-US" altLang="zh-CN" sz="2000" i="1">
                                <a:latin typeface="Cambria Math" panose="02040503050406030204" pitchFamily="18" charset="0"/>
                              </a:rPr>
                            </m:ctrlPr>
                          </m:accPr>
                          <m:e>
                            <m:r>
                              <a:rPr lang="en-US" altLang="zh-CN" sz="2000" i="1">
                                <a:latin typeface="Cambria Math"/>
                              </a:rPr>
                              <m:t>𝑆</m:t>
                            </m:r>
                          </m:e>
                        </m:acc>
                      </m:e>
                    </m:d>
                  </m:oMath>
                </a14:m>
                <a:r>
                  <a:rPr lang="zh-CN" altLang="en-US" sz="2000" dirty="0"/>
                  <a:t>为网络</a:t>
                </a:r>
                <a:r>
                  <a:rPr lang="en-US" altLang="zh-CN" sz="2000" i="1" dirty="0"/>
                  <a:t>N</a:t>
                </a:r>
                <a:r>
                  <a:rPr lang="zh-CN" altLang="en-US" sz="2000" dirty="0"/>
                  <a:t>的一个割</a:t>
                </a:r>
                <a:endParaRPr lang="en-US" altLang="zh-CN" sz="2000" dirty="0"/>
              </a:p>
              <a:p>
                <a:pPr lvl="1"/>
                <a:r>
                  <a:rPr lang="zh-CN" altLang="en-US" sz="2000" dirty="0"/>
                  <a:t>割的容量</a:t>
                </a:r>
                <a14:m>
                  <m:oMath xmlns:m="http://schemas.openxmlformats.org/officeDocument/2006/math">
                    <m:r>
                      <a:rPr lang="en-US" altLang="zh-CN" sz="2000" i="1">
                        <a:latin typeface="Cambria Math"/>
                      </a:rPr>
                      <m:t>𝐶𝑎𝑝</m:t>
                    </m:r>
                    <m:d>
                      <m:dPr>
                        <m:ctrlPr>
                          <a:rPr lang="en-US" altLang="zh-CN" sz="2000" i="1">
                            <a:latin typeface="Cambria Math" panose="02040503050406030204" pitchFamily="18" charset="0"/>
                          </a:rPr>
                        </m:ctrlPr>
                      </m:dPr>
                      <m:e>
                        <m:r>
                          <a:rPr lang="en-US" altLang="zh-CN" sz="2000" i="1">
                            <a:latin typeface="Cambria Math"/>
                          </a:rPr>
                          <m:t>𝑆</m:t>
                        </m:r>
                        <m:r>
                          <a:rPr lang="en-US" altLang="zh-CN" sz="2000" i="1">
                            <a:latin typeface="Cambria Math"/>
                          </a:rPr>
                          <m:t>,</m:t>
                        </m:r>
                        <m:acc>
                          <m:accPr>
                            <m:chr m:val="̅"/>
                            <m:ctrlPr>
                              <a:rPr lang="en-US" altLang="zh-CN" sz="2000" i="1">
                                <a:latin typeface="Cambria Math" panose="02040503050406030204" pitchFamily="18" charset="0"/>
                              </a:rPr>
                            </m:ctrlPr>
                          </m:accPr>
                          <m:e>
                            <m:r>
                              <a:rPr lang="en-US" altLang="zh-CN" sz="2000" i="1">
                                <a:latin typeface="Cambria Math"/>
                              </a:rPr>
                              <m:t>𝑆</m:t>
                            </m:r>
                          </m:e>
                        </m:acc>
                      </m:e>
                    </m:d>
                  </m:oMath>
                </a14:m>
                <a:r>
                  <a:rPr lang="zh-CN" altLang="en-US" sz="2000" dirty="0"/>
                  <a:t>：</a:t>
                </a:r>
                <a:endParaRPr lang="en-US" altLang="zh-CN" sz="2000" dirty="0"/>
              </a:p>
              <a:p>
                <a:pPr lvl="2"/>
                <a14:m>
                  <m:oMath xmlns:m="http://schemas.openxmlformats.org/officeDocument/2006/math">
                    <m:r>
                      <a:rPr lang="en-US" altLang="zh-CN" sz="1800" b="1" i="1">
                        <a:latin typeface="Cambria Math"/>
                      </a:rPr>
                      <m:t>𝑪𝒂𝒑</m:t>
                    </m:r>
                    <m:d>
                      <m:dPr>
                        <m:ctrlPr>
                          <a:rPr lang="en-US" altLang="zh-CN" sz="1800" b="1" i="1">
                            <a:latin typeface="Cambria Math" panose="02040503050406030204" pitchFamily="18" charset="0"/>
                          </a:rPr>
                        </m:ctrlPr>
                      </m:dPr>
                      <m:e>
                        <m:r>
                          <a:rPr lang="en-US" altLang="zh-CN" sz="1800" b="1" i="1">
                            <a:latin typeface="Cambria Math"/>
                          </a:rPr>
                          <m:t>𝑺</m:t>
                        </m:r>
                        <m:r>
                          <a:rPr lang="en-US" altLang="zh-CN" sz="1800" b="1" i="1">
                            <a:latin typeface="Cambria Math"/>
                          </a:rPr>
                          <m:t>,</m:t>
                        </m:r>
                        <m:acc>
                          <m:accPr>
                            <m:chr m:val="̅"/>
                            <m:ctrlPr>
                              <a:rPr lang="en-US" altLang="zh-CN" sz="1800" b="1" i="1">
                                <a:latin typeface="Cambria Math" panose="02040503050406030204" pitchFamily="18" charset="0"/>
                              </a:rPr>
                            </m:ctrlPr>
                          </m:accPr>
                          <m:e>
                            <m:r>
                              <a:rPr lang="en-US" altLang="zh-CN" sz="1800" b="1" i="1">
                                <a:latin typeface="Cambria Math"/>
                              </a:rPr>
                              <m:t>𝑺</m:t>
                            </m:r>
                          </m:e>
                        </m:acc>
                      </m:e>
                    </m:d>
                    <m:r>
                      <a:rPr lang="en-US" altLang="zh-CN" sz="1800" b="1" i="1">
                        <a:latin typeface="Cambria Math"/>
                      </a:rPr>
                      <m:t>=</m:t>
                    </m:r>
                    <m:nary>
                      <m:naryPr>
                        <m:chr m:val="∑"/>
                        <m:supHide m:val="on"/>
                        <m:ctrlPr>
                          <a:rPr lang="en-US" altLang="zh-CN" sz="1800" b="1" i="1">
                            <a:latin typeface="Cambria Math" panose="02040503050406030204" pitchFamily="18" charset="0"/>
                          </a:rPr>
                        </m:ctrlPr>
                      </m:naryPr>
                      <m:sub>
                        <m:r>
                          <m:rPr>
                            <m:brk m:alnAt="7"/>
                          </m:rPr>
                          <a:rPr lang="en-US" altLang="zh-CN" sz="1800" b="1" i="1">
                            <a:latin typeface="Cambria Math"/>
                          </a:rPr>
                          <m:t>𝒂</m:t>
                        </m:r>
                        <m:r>
                          <a:rPr lang="en-US" altLang="zh-CN" sz="1800" b="1" i="1">
                            <a:latin typeface="Cambria Math"/>
                            <a:ea typeface="Cambria Math"/>
                          </a:rPr>
                          <m:t>∈</m:t>
                        </m:r>
                        <m:d>
                          <m:dPr>
                            <m:ctrlPr>
                              <a:rPr lang="en-US" altLang="zh-CN" sz="1800" b="1" i="1">
                                <a:latin typeface="Cambria Math" panose="02040503050406030204" pitchFamily="18" charset="0"/>
                              </a:rPr>
                            </m:ctrlPr>
                          </m:dPr>
                          <m:e>
                            <m:r>
                              <a:rPr lang="en-US" altLang="zh-CN" sz="1800" b="1" i="1">
                                <a:latin typeface="Cambria Math"/>
                              </a:rPr>
                              <m:t>𝑺</m:t>
                            </m:r>
                            <m:r>
                              <a:rPr lang="en-US" altLang="zh-CN" sz="1800" b="1" i="1">
                                <a:latin typeface="Cambria Math"/>
                              </a:rPr>
                              <m:t>,</m:t>
                            </m:r>
                            <m:acc>
                              <m:accPr>
                                <m:chr m:val="̅"/>
                                <m:ctrlPr>
                                  <a:rPr lang="en-US" altLang="zh-CN" sz="1800" b="1" i="1">
                                    <a:latin typeface="Cambria Math" panose="02040503050406030204" pitchFamily="18" charset="0"/>
                                  </a:rPr>
                                </m:ctrlPr>
                              </m:accPr>
                              <m:e>
                                <m:r>
                                  <a:rPr lang="en-US" altLang="zh-CN" sz="1800" b="1" i="1">
                                    <a:latin typeface="Cambria Math"/>
                                  </a:rPr>
                                  <m:t>𝑺</m:t>
                                </m:r>
                              </m:e>
                            </m:acc>
                          </m:e>
                        </m:d>
                      </m:sub>
                      <m:sup/>
                      <m:e>
                        <m:r>
                          <a:rPr lang="en-US" altLang="zh-CN" sz="1800" b="1" i="1">
                            <a:latin typeface="Cambria Math"/>
                          </a:rPr>
                          <m:t>𝒄</m:t>
                        </m:r>
                        <m:r>
                          <a:rPr lang="en-US" altLang="zh-CN" sz="1800" b="1" i="1">
                            <a:latin typeface="Cambria Math"/>
                          </a:rPr>
                          <m:t>(</m:t>
                        </m:r>
                        <m:r>
                          <a:rPr lang="en-US" altLang="zh-CN" sz="1800" b="1" i="1">
                            <a:latin typeface="Cambria Math"/>
                          </a:rPr>
                          <m:t>𝒂</m:t>
                        </m:r>
                        <m:r>
                          <a:rPr lang="en-US" altLang="zh-CN" sz="1800" b="1" i="1">
                            <a:latin typeface="Cambria Math"/>
                          </a:rPr>
                          <m:t>)</m:t>
                        </m:r>
                      </m:e>
                    </m:nary>
                  </m:oMath>
                </a14:m>
                <a:endParaRPr lang="zh-CN" altLang="en-US" sz="1800" b="1"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981200" y="1600201"/>
                <a:ext cx="4906888" cy="4525963"/>
              </a:xfrm>
              <a:blipFill>
                <a:blip r:embed="rId2"/>
                <a:stretch>
                  <a:fillRect l="-1615" t="-2426" r="-745"/>
                </a:stretch>
              </a:blipFill>
            </p:spPr>
            <p:txBody>
              <a:bodyPr/>
              <a:lstStyle/>
              <a:p>
                <a:r>
                  <a:rPr lang="zh-CN" altLang="en-US">
                    <a:noFill/>
                  </a:rPr>
                  <a:t> </a:t>
                </a:r>
              </a:p>
            </p:txBody>
          </p:sp>
        </mc:Fallback>
      </mc:AlternateContent>
      <p:sp>
        <p:nvSpPr>
          <p:cNvPr id="4" name="椭圆 3"/>
          <p:cNvSpPr/>
          <p:nvPr/>
        </p:nvSpPr>
        <p:spPr>
          <a:xfrm>
            <a:off x="7392144" y="1730524"/>
            <a:ext cx="720080" cy="151216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S</a:t>
            </a:r>
            <a:endParaRPr lang="zh-CN" altLang="en-US" dirty="0"/>
          </a:p>
        </p:txBody>
      </p:sp>
      <mc:AlternateContent xmlns:mc="http://schemas.openxmlformats.org/markup-compatibility/2006" xmlns:a14="http://schemas.microsoft.com/office/drawing/2010/main">
        <mc:Choice Requires="a14">
          <p:sp>
            <p:nvSpPr>
              <p:cNvPr id="5" name="椭圆 4"/>
              <p:cNvSpPr/>
              <p:nvPr/>
            </p:nvSpPr>
            <p:spPr>
              <a:xfrm>
                <a:off x="8976320" y="1730524"/>
                <a:ext cx="720080" cy="151216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zh-CN" i="1" dirty="0">
                              <a:latin typeface="Cambria Math" panose="02040503050406030204" pitchFamily="18" charset="0"/>
                            </a:rPr>
                          </m:ctrlPr>
                        </m:accPr>
                        <m:e>
                          <m:r>
                            <m:rPr>
                              <m:sty m:val="p"/>
                            </m:rPr>
                            <a:rPr lang="en-US" altLang="zh-CN" dirty="0">
                              <a:latin typeface="Cambria Math"/>
                            </a:rPr>
                            <m:t>S</m:t>
                          </m:r>
                        </m:e>
                      </m:acc>
                    </m:oMath>
                  </m:oMathPara>
                </a14:m>
                <a:endParaRPr lang="zh-CN" altLang="en-US" dirty="0"/>
              </a:p>
            </p:txBody>
          </p:sp>
        </mc:Choice>
        <mc:Fallback xmlns="">
          <p:sp>
            <p:nvSpPr>
              <p:cNvPr id="5" name="椭圆 4"/>
              <p:cNvSpPr>
                <a:spLocks noRot="1" noChangeAspect="1" noMove="1" noResize="1" noEditPoints="1" noAdjustHandles="1" noChangeArrowheads="1" noChangeShapeType="1" noTextEdit="1"/>
              </p:cNvSpPr>
              <p:nvPr/>
            </p:nvSpPr>
            <p:spPr>
              <a:xfrm>
                <a:off x="8976320" y="1730524"/>
                <a:ext cx="720080" cy="1512168"/>
              </a:xfrm>
              <a:prstGeom prst="ellipse">
                <a:avLst/>
              </a:prstGeom>
              <a:blipFill>
                <a:blip r:embed="rId3"/>
                <a:stretch>
                  <a:fillRect/>
                </a:stretch>
              </a:blipFill>
            </p:spPr>
            <p:txBody>
              <a:bodyPr/>
              <a:lstStyle/>
              <a:p>
                <a:r>
                  <a:rPr lang="zh-CN" altLang="en-US">
                    <a:noFill/>
                  </a:rPr>
                  <a:t> </a:t>
                </a:r>
              </a:p>
            </p:txBody>
          </p:sp>
        </mc:Fallback>
      </mc:AlternateContent>
      <p:cxnSp>
        <p:nvCxnSpPr>
          <p:cNvPr id="7" name="直接箭头连接符 6"/>
          <p:cNvCxnSpPr/>
          <p:nvPr/>
        </p:nvCxnSpPr>
        <p:spPr>
          <a:xfrm>
            <a:off x="7752184" y="1951976"/>
            <a:ext cx="1440160" cy="138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0" name="直接箭头连接符 9"/>
          <p:cNvCxnSpPr/>
          <p:nvPr/>
        </p:nvCxnSpPr>
        <p:spPr>
          <a:xfrm flipV="1">
            <a:off x="7904584" y="2242964"/>
            <a:ext cx="1440160" cy="135632"/>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2" name="直接箭头连接符 11"/>
          <p:cNvCxnSpPr/>
          <p:nvPr/>
        </p:nvCxnSpPr>
        <p:spPr>
          <a:xfrm flipV="1">
            <a:off x="7752184" y="2770448"/>
            <a:ext cx="1592560" cy="28384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6" name="直接箭头连接符 15"/>
          <p:cNvCxnSpPr/>
          <p:nvPr/>
        </p:nvCxnSpPr>
        <p:spPr>
          <a:xfrm flipH="1">
            <a:off x="7752184" y="2594620"/>
            <a:ext cx="1368152" cy="1758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7464152" y="2414600"/>
            <a:ext cx="144016" cy="14401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x</a:t>
            </a:r>
            <a:endParaRPr lang="zh-CN" altLang="en-US" dirty="0"/>
          </a:p>
        </p:txBody>
      </p:sp>
      <p:sp>
        <p:nvSpPr>
          <p:cNvPr id="19" name="椭圆 18"/>
          <p:cNvSpPr/>
          <p:nvPr/>
        </p:nvSpPr>
        <p:spPr>
          <a:xfrm>
            <a:off x="9552384" y="2415846"/>
            <a:ext cx="144016" cy="14401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y</a:t>
            </a:r>
            <a:endParaRPr lang="zh-CN" altLang="en-US" dirty="0"/>
          </a:p>
        </p:txBody>
      </p:sp>
    </p:spTree>
    <p:extLst>
      <p:ext uri="{BB962C8B-B14F-4D97-AF65-F5344CB8AC3E}">
        <p14:creationId xmlns:p14="http://schemas.microsoft.com/office/powerpoint/2010/main" val="301887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割的示例</a:t>
            </a:r>
            <a:endParaRPr lang="zh-CN" altLang="en-US" b="1" dirty="0"/>
          </a:p>
        </p:txBody>
      </p:sp>
      <mc:AlternateContent xmlns:mc="http://schemas.openxmlformats.org/markup-compatibility/2006" xmlns:a14="http://schemas.microsoft.com/office/drawing/2010/main">
        <mc:Choice Requires="a14">
          <p:sp>
            <p:nvSpPr>
              <p:cNvPr id="55" name="内容占位符 2"/>
              <p:cNvSpPr>
                <a:spLocks noGrp="1"/>
              </p:cNvSpPr>
              <p:nvPr>
                <p:ph idx="1"/>
              </p:nvPr>
            </p:nvSpPr>
            <p:spPr>
              <a:xfrm>
                <a:off x="6384032" y="5805264"/>
                <a:ext cx="3888432" cy="792088"/>
              </a:xfrm>
            </p:spPr>
            <p:txBody>
              <a:bodyPr>
                <a:normAutofit/>
              </a:bodyPr>
              <a:lstStyle/>
              <a:p>
                <a:pPr marL="0" indent="0">
                  <a:buNone/>
                </a:pPr>
                <a14:m>
                  <m:oMath xmlns:m="http://schemas.openxmlformats.org/officeDocument/2006/math">
                    <m:r>
                      <a:rPr lang="en-US" altLang="zh-CN" sz="1600" b="1" i="1">
                        <a:solidFill>
                          <a:srgbClr val="FF0000"/>
                        </a:solidFill>
                        <a:latin typeface="Cambria Math"/>
                      </a:rPr>
                      <m:t>𝑺</m:t>
                    </m:r>
                    <m:r>
                      <a:rPr lang="en-US" altLang="zh-CN" sz="1600" b="1" i="1">
                        <a:solidFill>
                          <a:srgbClr val="FF0000"/>
                        </a:solidFill>
                        <a:latin typeface="Cambria Math"/>
                      </a:rPr>
                      <m:t>={</m:t>
                    </m:r>
                    <m:r>
                      <a:rPr lang="en-US" altLang="zh-CN" sz="1600" b="1" i="1">
                        <a:solidFill>
                          <a:srgbClr val="FF0000"/>
                        </a:solidFill>
                        <a:latin typeface="Cambria Math"/>
                      </a:rPr>
                      <m:t>𝒔</m:t>
                    </m:r>
                    <m:r>
                      <a:rPr lang="en-US" altLang="zh-CN" sz="1600" b="1" i="1">
                        <a:solidFill>
                          <a:srgbClr val="FF0000"/>
                        </a:solidFill>
                        <a:latin typeface="Cambria Math"/>
                      </a:rPr>
                      <m:t>,</m:t>
                    </m:r>
                    <m:sSub>
                      <m:sSubPr>
                        <m:ctrlPr>
                          <a:rPr lang="en-US" altLang="zh-CN" sz="1600" b="1" i="1">
                            <a:solidFill>
                              <a:srgbClr val="FF0000"/>
                            </a:solidFill>
                            <a:latin typeface="Cambria Math" panose="02040503050406030204" pitchFamily="18" charset="0"/>
                          </a:rPr>
                        </m:ctrlPr>
                      </m:sSubPr>
                      <m:e>
                        <m:r>
                          <a:rPr lang="en-US" altLang="zh-CN" sz="1600" b="1" i="1">
                            <a:solidFill>
                              <a:srgbClr val="FF0000"/>
                            </a:solidFill>
                            <a:latin typeface="Cambria Math"/>
                          </a:rPr>
                          <m:t>𝒗</m:t>
                        </m:r>
                      </m:e>
                      <m:sub>
                        <m:r>
                          <a:rPr lang="en-US" altLang="zh-CN" sz="1600" b="1" i="1">
                            <a:solidFill>
                              <a:srgbClr val="FF0000"/>
                            </a:solidFill>
                            <a:latin typeface="Cambria Math"/>
                          </a:rPr>
                          <m:t>𝟏</m:t>
                        </m:r>
                      </m:sub>
                    </m:sSub>
                    <m:r>
                      <a:rPr lang="en-US" altLang="zh-CN" sz="1600" b="1" i="1">
                        <a:solidFill>
                          <a:srgbClr val="FF0000"/>
                        </a:solidFill>
                        <a:latin typeface="Cambria Math"/>
                      </a:rPr>
                      <m:t>}</m:t>
                    </m:r>
                  </m:oMath>
                </a14:m>
                <a:r>
                  <a:rPr lang="en-US" altLang="zh-CN" sz="1600" b="1" dirty="0">
                    <a:solidFill>
                      <a:srgbClr val="FF0000"/>
                    </a:solidFill>
                  </a:rPr>
                  <a:t>?</a:t>
                </a:r>
              </a:p>
              <a:p>
                <a:pPr marL="0" indent="0">
                  <a:buNone/>
                </a:pPr>
                <a14:m>
                  <m:oMathPara xmlns:m="http://schemas.openxmlformats.org/officeDocument/2006/math">
                    <m:oMathParaPr>
                      <m:jc m:val="centerGroup"/>
                    </m:oMathParaPr>
                    <m:oMath xmlns:m="http://schemas.openxmlformats.org/officeDocument/2006/math">
                      <m:d>
                        <m:dPr>
                          <m:ctrlPr>
                            <a:rPr lang="en-US" altLang="zh-CN" sz="1600" b="1" i="1">
                              <a:latin typeface="Cambria Math" panose="02040503050406030204" pitchFamily="18" charset="0"/>
                            </a:rPr>
                          </m:ctrlPr>
                        </m:dPr>
                        <m:e>
                          <m:r>
                            <a:rPr lang="en-US" altLang="zh-CN" sz="1600" b="1" i="1">
                              <a:latin typeface="Cambria Math"/>
                            </a:rPr>
                            <m:t>𝑺</m:t>
                          </m:r>
                          <m:r>
                            <a:rPr lang="en-US" altLang="zh-CN" sz="1600" b="1" i="1">
                              <a:latin typeface="Cambria Math"/>
                            </a:rPr>
                            <m:t>,</m:t>
                          </m:r>
                          <m:acc>
                            <m:accPr>
                              <m:chr m:val="̅"/>
                              <m:ctrlPr>
                                <a:rPr lang="en-US" altLang="zh-CN" sz="1600" b="1" i="1">
                                  <a:latin typeface="Cambria Math" panose="02040503050406030204" pitchFamily="18" charset="0"/>
                                </a:rPr>
                              </m:ctrlPr>
                            </m:accPr>
                            <m:e>
                              <m:r>
                                <a:rPr lang="en-US" altLang="zh-CN" sz="1600" b="1" i="1">
                                  <a:latin typeface="Cambria Math"/>
                                </a:rPr>
                                <m:t>𝑺</m:t>
                              </m:r>
                            </m:e>
                          </m:acc>
                        </m:e>
                      </m:d>
                      <m:r>
                        <a:rPr lang="en-US" altLang="zh-CN" sz="1600" b="1" i="1">
                          <a:latin typeface="Cambria Math"/>
                        </a:rPr>
                        <m:t>={</m:t>
                      </m:r>
                      <m:d>
                        <m:dPr>
                          <m:begChr m:val="⟨"/>
                          <m:endChr m:val="⟩"/>
                          <m:ctrlPr>
                            <a:rPr lang="en-US" altLang="zh-CN" sz="1600" b="1" i="1">
                              <a:latin typeface="Cambria Math" panose="02040503050406030204" pitchFamily="18" charset="0"/>
                            </a:rPr>
                          </m:ctrlPr>
                        </m:dPr>
                        <m:e>
                          <m:r>
                            <a:rPr lang="en-US" altLang="zh-CN" sz="1600" b="1" i="1">
                              <a:latin typeface="Cambria Math"/>
                            </a:rPr>
                            <m:t>𝒔</m:t>
                          </m:r>
                          <m:r>
                            <a:rPr lang="en-US" altLang="zh-CN" sz="1600" b="1" i="1">
                              <a:latin typeface="Cambria Math"/>
                            </a:rPr>
                            <m:t>,</m:t>
                          </m:r>
                          <m:r>
                            <a:rPr lang="en-US" altLang="zh-CN" sz="1600" b="1" i="1">
                              <a:latin typeface="Cambria Math"/>
                            </a:rPr>
                            <m:t>𝒕</m:t>
                          </m:r>
                        </m:e>
                      </m:d>
                      <m:r>
                        <a:rPr lang="en-US" altLang="zh-CN" sz="1600" b="1" i="1">
                          <a:latin typeface="Cambria Math"/>
                        </a:rPr>
                        <m:t>,</m:t>
                      </m:r>
                      <m:d>
                        <m:dPr>
                          <m:begChr m:val="⟨"/>
                          <m:endChr m:val="⟩"/>
                          <m:ctrlPr>
                            <a:rPr lang="en-US" altLang="zh-CN" sz="1600" b="1" i="1">
                              <a:latin typeface="Cambria Math" panose="02040503050406030204" pitchFamily="18" charset="0"/>
                            </a:rPr>
                          </m:ctrlPr>
                        </m:dPr>
                        <m:e>
                          <m:sSub>
                            <m:sSubPr>
                              <m:ctrlPr>
                                <a:rPr lang="en-US" altLang="zh-CN" sz="1600" b="1" i="1">
                                  <a:latin typeface="Cambria Math" panose="02040503050406030204" pitchFamily="18" charset="0"/>
                                </a:rPr>
                              </m:ctrlPr>
                            </m:sSubPr>
                            <m:e>
                              <m:r>
                                <a:rPr lang="en-US" altLang="zh-CN" sz="1600" b="1" i="1">
                                  <a:latin typeface="Cambria Math"/>
                                </a:rPr>
                                <m:t>𝒗</m:t>
                              </m:r>
                            </m:e>
                            <m:sub>
                              <m:r>
                                <a:rPr lang="en-US" altLang="zh-CN" sz="1600" b="1" i="1">
                                  <a:latin typeface="Cambria Math"/>
                                </a:rPr>
                                <m:t>𝟏</m:t>
                              </m:r>
                            </m:sub>
                          </m:sSub>
                          <m:r>
                            <a:rPr lang="en-US" altLang="zh-CN" sz="1600" b="1" i="1">
                              <a:latin typeface="Cambria Math"/>
                            </a:rPr>
                            <m:t>,</m:t>
                          </m:r>
                          <m:sSub>
                            <m:sSubPr>
                              <m:ctrlPr>
                                <a:rPr lang="en-US" altLang="zh-CN" sz="1600" b="1" i="1">
                                  <a:latin typeface="Cambria Math" panose="02040503050406030204" pitchFamily="18" charset="0"/>
                                </a:rPr>
                              </m:ctrlPr>
                            </m:sSubPr>
                            <m:e>
                              <m:r>
                                <a:rPr lang="en-US" altLang="zh-CN" sz="1600" b="1" i="1">
                                  <a:latin typeface="Cambria Math"/>
                                </a:rPr>
                                <m:t>𝒗</m:t>
                              </m:r>
                            </m:e>
                            <m:sub>
                              <m:r>
                                <a:rPr lang="en-US" altLang="zh-CN" sz="1600" b="1" i="1">
                                  <a:latin typeface="Cambria Math"/>
                                </a:rPr>
                                <m:t>𝟑</m:t>
                              </m:r>
                            </m:sub>
                          </m:sSub>
                        </m:e>
                      </m:d>
                      <m:r>
                        <a:rPr lang="en-US" altLang="zh-CN" sz="1600" b="1" i="1">
                          <a:latin typeface="Cambria Math"/>
                        </a:rPr>
                        <m:t>,</m:t>
                      </m:r>
                      <m:d>
                        <m:dPr>
                          <m:begChr m:val="⟨"/>
                          <m:endChr m:val="⟩"/>
                          <m:ctrlPr>
                            <a:rPr lang="en-US" altLang="zh-CN" sz="1600" b="1" i="1">
                              <a:latin typeface="Cambria Math" panose="02040503050406030204" pitchFamily="18" charset="0"/>
                            </a:rPr>
                          </m:ctrlPr>
                        </m:dPr>
                        <m:e>
                          <m:sSub>
                            <m:sSubPr>
                              <m:ctrlPr>
                                <a:rPr lang="en-US" altLang="zh-CN" sz="1600" b="1" i="1">
                                  <a:latin typeface="Cambria Math" panose="02040503050406030204" pitchFamily="18" charset="0"/>
                                </a:rPr>
                              </m:ctrlPr>
                            </m:sSubPr>
                            <m:e>
                              <m:r>
                                <a:rPr lang="en-US" altLang="zh-CN" sz="1600" b="1" i="1">
                                  <a:latin typeface="Cambria Math"/>
                                </a:rPr>
                                <m:t>𝒗</m:t>
                              </m:r>
                            </m:e>
                            <m:sub>
                              <m:r>
                                <a:rPr lang="en-US" altLang="zh-CN" sz="1600" b="1" i="1">
                                  <a:latin typeface="Cambria Math"/>
                                </a:rPr>
                                <m:t>𝟏</m:t>
                              </m:r>
                            </m:sub>
                          </m:sSub>
                          <m:r>
                            <a:rPr lang="en-US" altLang="zh-CN" sz="1600" b="1" i="1">
                              <a:latin typeface="Cambria Math"/>
                            </a:rPr>
                            <m:t>,</m:t>
                          </m:r>
                          <m:sSub>
                            <m:sSubPr>
                              <m:ctrlPr>
                                <a:rPr lang="en-US" altLang="zh-CN" sz="1600" b="1" i="1">
                                  <a:latin typeface="Cambria Math" panose="02040503050406030204" pitchFamily="18" charset="0"/>
                                </a:rPr>
                              </m:ctrlPr>
                            </m:sSubPr>
                            <m:e>
                              <m:r>
                                <a:rPr lang="en-US" altLang="zh-CN" sz="1600" b="1" i="1">
                                  <a:latin typeface="Cambria Math"/>
                                </a:rPr>
                                <m:t>𝒗</m:t>
                              </m:r>
                            </m:e>
                            <m:sub>
                              <m:r>
                                <a:rPr lang="en-US" altLang="zh-CN" sz="1600" b="1" i="1">
                                  <a:latin typeface="Cambria Math"/>
                                </a:rPr>
                                <m:t>𝟒</m:t>
                              </m:r>
                            </m:sub>
                          </m:sSub>
                        </m:e>
                      </m:d>
                      <m:r>
                        <a:rPr lang="en-US" altLang="zh-CN" sz="1600" b="1" i="1">
                          <a:latin typeface="Cambria Math"/>
                        </a:rPr>
                        <m:t>,</m:t>
                      </m:r>
                      <m:d>
                        <m:dPr>
                          <m:begChr m:val="⟨"/>
                          <m:endChr m:val="⟩"/>
                          <m:ctrlPr>
                            <a:rPr lang="en-US" altLang="zh-CN" sz="1600" b="1" i="1">
                              <a:latin typeface="Cambria Math" panose="02040503050406030204" pitchFamily="18" charset="0"/>
                            </a:rPr>
                          </m:ctrlPr>
                        </m:dPr>
                        <m:e>
                          <m:r>
                            <a:rPr lang="en-US" altLang="zh-CN" sz="1600" b="1" i="1">
                              <a:latin typeface="Cambria Math"/>
                            </a:rPr>
                            <m:t>𝒔</m:t>
                          </m:r>
                          <m:r>
                            <a:rPr lang="en-US" altLang="zh-CN" sz="1600" b="1" i="1">
                              <a:latin typeface="Cambria Math"/>
                            </a:rPr>
                            <m:t>,</m:t>
                          </m:r>
                          <m:sSub>
                            <m:sSubPr>
                              <m:ctrlPr>
                                <a:rPr lang="en-US" altLang="zh-CN" sz="1600" b="1" i="1">
                                  <a:latin typeface="Cambria Math" panose="02040503050406030204" pitchFamily="18" charset="0"/>
                                </a:rPr>
                              </m:ctrlPr>
                            </m:sSubPr>
                            <m:e>
                              <m:r>
                                <a:rPr lang="en-US" altLang="zh-CN" sz="1600" b="1" i="1">
                                  <a:latin typeface="Cambria Math"/>
                                </a:rPr>
                                <m:t>𝒗</m:t>
                              </m:r>
                            </m:e>
                            <m:sub>
                              <m:r>
                                <a:rPr lang="en-US" altLang="zh-CN" sz="1600" b="1" i="1">
                                  <a:latin typeface="Cambria Math"/>
                                </a:rPr>
                                <m:t>𝟐</m:t>
                              </m:r>
                            </m:sub>
                          </m:sSub>
                        </m:e>
                      </m:d>
                      <m:r>
                        <a:rPr lang="en-US" altLang="zh-CN" sz="1600" b="1" i="1">
                          <a:latin typeface="Cambria Math"/>
                        </a:rPr>
                        <m:t>}</m:t>
                      </m:r>
                    </m:oMath>
                  </m:oMathPara>
                </a14:m>
                <a:endParaRPr lang="en-US" altLang="zh-CN" sz="1600" b="1" dirty="0"/>
              </a:p>
            </p:txBody>
          </p:sp>
        </mc:Choice>
        <mc:Fallback xmlns="">
          <p:sp>
            <p:nvSpPr>
              <p:cNvPr id="55" name="内容占位符 2"/>
              <p:cNvSpPr>
                <a:spLocks noGrp="1" noRot="1" noChangeAspect="1" noMove="1" noResize="1" noEditPoints="1" noAdjustHandles="1" noChangeArrowheads="1" noChangeShapeType="1" noTextEdit="1"/>
              </p:cNvSpPr>
              <p:nvPr>
                <p:ph idx="1"/>
              </p:nvPr>
            </p:nvSpPr>
            <p:spPr>
              <a:xfrm>
                <a:off x="6384032" y="5805264"/>
                <a:ext cx="3888432" cy="792088"/>
              </a:xfrm>
              <a:blipFill>
                <a:blip r:embed="rId2"/>
                <a:stretch>
                  <a:fillRect t="-5385"/>
                </a:stretch>
              </a:blipFill>
            </p:spPr>
            <p:txBody>
              <a:bodyPr/>
              <a:lstStyle/>
              <a:p>
                <a:r>
                  <a:rPr lang="zh-CN" altLang="en-US">
                    <a:noFill/>
                  </a:rPr>
                  <a:t> </a:t>
                </a:r>
              </a:p>
            </p:txBody>
          </p:sp>
        </mc:Fallback>
      </mc:AlternateContent>
      <p:grpSp>
        <p:nvGrpSpPr>
          <p:cNvPr id="56" name="组合 55"/>
          <p:cNvGrpSpPr/>
          <p:nvPr/>
        </p:nvGrpSpPr>
        <p:grpSpPr>
          <a:xfrm>
            <a:off x="7031860" y="3760888"/>
            <a:ext cx="2592776" cy="2093723"/>
            <a:chOff x="304800" y="2057398"/>
            <a:chExt cx="3962406" cy="3243958"/>
          </a:xfrm>
        </p:grpSpPr>
        <p:grpSp>
          <p:nvGrpSpPr>
            <p:cNvPr id="57" name="组合 56"/>
            <p:cNvGrpSpPr>
              <a:grpSpLocks/>
            </p:cNvGrpSpPr>
            <p:nvPr/>
          </p:nvGrpSpPr>
          <p:grpSpPr bwMode="auto">
            <a:xfrm>
              <a:off x="304800" y="2057398"/>
              <a:ext cx="3962406" cy="3243958"/>
              <a:chOff x="762000" y="2286000"/>
              <a:chExt cx="3009901" cy="2273301"/>
            </a:xfrm>
          </p:grpSpPr>
          <p:grpSp>
            <p:nvGrpSpPr>
              <p:cNvPr id="60" name="Group 35"/>
              <p:cNvGrpSpPr>
                <a:grpSpLocks/>
              </p:cNvGrpSpPr>
              <p:nvPr/>
            </p:nvGrpSpPr>
            <p:grpSpPr bwMode="auto">
              <a:xfrm>
                <a:off x="762000" y="2401889"/>
                <a:ext cx="3009901" cy="1943100"/>
                <a:chOff x="480" y="1260"/>
                <a:chExt cx="1896" cy="1224"/>
              </a:xfrm>
            </p:grpSpPr>
            <p:sp>
              <p:nvSpPr>
                <p:cNvPr id="70" name="Oval 36"/>
                <p:cNvSpPr>
                  <a:spLocks noChangeArrowheads="1"/>
                </p:cNvSpPr>
                <p:nvPr/>
              </p:nvSpPr>
              <p:spPr bwMode="auto">
                <a:xfrm>
                  <a:off x="480" y="1764"/>
                  <a:ext cx="240" cy="24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de-DE" altLang="zh-CN" sz="1600" b="1"/>
                    <a:t>S</a:t>
                  </a:r>
                </a:p>
              </p:txBody>
            </p:sp>
            <p:sp>
              <p:nvSpPr>
                <p:cNvPr id="71" name="Oval 37"/>
                <p:cNvSpPr>
                  <a:spLocks noChangeArrowheads="1"/>
                </p:cNvSpPr>
                <p:nvPr/>
              </p:nvSpPr>
              <p:spPr bwMode="auto">
                <a:xfrm>
                  <a:off x="2136" y="1788"/>
                  <a:ext cx="240" cy="24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de-DE" altLang="zh-CN" sz="1600" b="1"/>
                    <a:t>t</a:t>
                  </a:r>
                </a:p>
              </p:txBody>
            </p:sp>
            <p:sp>
              <p:nvSpPr>
                <p:cNvPr id="72" name="Oval 38"/>
                <p:cNvSpPr>
                  <a:spLocks noChangeArrowheads="1"/>
                </p:cNvSpPr>
                <p:nvPr/>
              </p:nvSpPr>
              <p:spPr bwMode="auto">
                <a:xfrm>
                  <a:off x="936" y="1284"/>
                  <a:ext cx="240" cy="24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de-DE" altLang="zh-CN" sz="1600" b="1"/>
                    <a:t>v</a:t>
                  </a:r>
                  <a:r>
                    <a:rPr lang="de-DE" altLang="zh-CN" sz="1600" b="1" baseline="-25000"/>
                    <a:t>1</a:t>
                  </a:r>
                </a:p>
              </p:txBody>
            </p:sp>
            <p:sp>
              <p:nvSpPr>
                <p:cNvPr id="73" name="Oval 39"/>
                <p:cNvSpPr>
                  <a:spLocks noChangeArrowheads="1"/>
                </p:cNvSpPr>
                <p:nvPr/>
              </p:nvSpPr>
              <p:spPr bwMode="auto">
                <a:xfrm>
                  <a:off x="936" y="2244"/>
                  <a:ext cx="240" cy="240"/>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de-DE" altLang="zh-CN" sz="1600" b="1"/>
                    <a:t>v</a:t>
                  </a:r>
                  <a:r>
                    <a:rPr lang="de-DE" altLang="zh-CN" sz="1600" b="1" baseline="-25000"/>
                    <a:t>2</a:t>
                  </a:r>
                </a:p>
              </p:txBody>
            </p:sp>
            <p:sp>
              <p:nvSpPr>
                <p:cNvPr id="74" name="Oval 40"/>
                <p:cNvSpPr>
                  <a:spLocks noChangeArrowheads="1"/>
                </p:cNvSpPr>
                <p:nvPr/>
              </p:nvSpPr>
              <p:spPr bwMode="auto">
                <a:xfrm>
                  <a:off x="1656" y="1260"/>
                  <a:ext cx="240" cy="240"/>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de-DE" altLang="zh-CN" sz="1600" b="1"/>
                    <a:t>v</a:t>
                  </a:r>
                  <a:r>
                    <a:rPr lang="de-DE" altLang="zh-CN" sz="1600" b="1" baseline="-25000"/>
                    <a:t>3</a:t>
                  </a:r>
                </a:p>
              </p:txBody>
            </p:sp>
            <p:sp>
              <p:nvSpPr>
                <p:cNvPr id="75" name="Oval 41"/>
                <p:cNvSpPr>
                  <a:spLocks noChangeArrowheads="1"/>
                </p:cNvSpPr>
                <p:nvPr/>
              </p:nvSpPr>
              <p:spPr bwMode="auto">
                <a:xfrm>
                  <a:off x="1656" y="2244"/>
                  <a:ext cx="240" cy="240"/>
                </a:xfrm>
                <a:prstGeom prst="ellipse">
                  <a:avLst/>
                </a:prstGeom>
                <a:solidFill>
                  <a:schemeClr val="bg1"/>
                </a:solidFill>
                <a:ln w="22225">
                  <a:solidFill>
                    <a:schemeClr val="tx1"/>
                  </a:solidFill>
                  <a:round/>
                  <a:headEnd/>
                  <a:tailEnd/>
                </a:ln>
              </p:spPr>
              <p:txBody>
                <a:bodyPr wrap="none" anchor="ctr"/>
                <a:lstStyle/>
                <a:p>
                  <a:pPr algn="ctr"/>
                  <a:r>
                    <a:rPr lang="de-DE" altLang="zh-CN" sz="1600" b="1"/>
                    <a:t>v</a:t>
                  </a:r>
                  <a:r>
                    <a:rPr lang="de-DE" altLang="zh-CN" sz="1600" b="1" baseline="-25000"/>
                    <a:t>4</a:t>
                  </a:r>
                </a:p>
              </p:txBody>
            </p:sp>
            <p:sp>
              <p:nvSpPr>
                <p:cNvPr id="76" name="Line 42"/>
                <p:cNvSpPr>
                  <a:spLocks noChangeShapeType="1"/>
                </p:cNvSpPr>
                <p:nvPr/>
              </p:nvSpPr>
              <p:spPr bwMode="auto">
                <a:xfrm flipV="1">
                  <a:off x="672" y="1488"/>
                  <a:ext cx="288" cy="288"/>
                </a:xfrm>
                <a:prstGeom prst="line">
                  <a:avLst/>
                </a:prstGeom>
                <a:noFill/>
                <a:ln w="22225">
                  <a:solidFill>
                    <a:schemeClr val="tx1"/>
                  </a:solidFill>
                  <a:round/>
                  <a:headEnd/>
                  <a:tailEnd type="stealth" w="med" len="lg"/>
                </a:ln>
                <a:extLst>
                  <a:ext uri="{909E8E84-426E-40DD-AFC4-6F175D3DCCD1}">
                    <a14:hiddenFill xmlns:a14="http://schemas.microsoft.com/office/drawing/2010/main">
                      <a:noFill/>
                    </a14:hiddenFill>
                  </a:ext>
                </a:extLst>
              </p:spPr>
              <p:txBody>
                <a:bodyPr wrap="none">
                  <a:spAutoFit/>
                </a:bodyPr>
                <a:lstStyle/>
                <a:p>
                  <a:endParaRPr lang="zh-CN" altLang="en-US" b="1"/>
                </a:p>
              </p:txBody>
            </p:sp>
            <p:sp>
              <p:nvSpPr>
                <p:cNvPr id="77" name="Line 43"/>
                <p:cNvSpPr>
                  <a:spLocks noChangeShapeType="1"/>
                </p:cNvSpPr>
                <p:nvPr/>
              </p:nvSpPr>
              <p:spPr bwMode="auto">
                <a:xfrm>
                  <a:off x="1200" y="1404"/>
                  <a:ext cx="480" cy="0"/>
                </a:xfrm>
                <a:prstGeom prst="line">
                  <a:avLst/>
                </a:prstGeom>
                <a:ln>
                  <a:headEnd/>
                  <a:tailEnd type="stealth" w="med" len="lg"/>
                </a:ln>
              </p:spPr>
              <p:style>
                <a:lnRef idx="2">
                  <a:schemeClr val="accent2"/>
                </a:lnRef>
                <a:fillRef idx="0">
                  <a:schemeClr val="accent2"/>
                </a:fillRef>
                <a:effectRef idx="1">
                  <a:schemeClr val="accent2"/>
                </a:effectRef>
                <a:fontRef idx="minor">
                  <a:schemeClr val="tx1"/>
                </a:fontRef>
              </p:style>
              <p:txBody>
                <a:bodyPr wrap="none">
                  <a:spAutoFit/>
                </a:bodyPr>
                <a:lstStyle/>
                <a:p>
                  <a:endParaRPr lang="zh-CN" altLang="en-US" b="1"/>
                </a:p>
              </p:txBody>
            </p:sp>
            <p:sp>
              <p:nvSpPr>
                <p:cNvPr id="78" name="Line 44"/>
                <p:cNvSpPr>
                  <a:spLocks noChangeShapeType="1"/>
                </p:cNvSpPr>
                <p:nvPr/>
              </p:nvSpPr>
              <p:spPr bwMode="auto">
                <a:xfrm>
                  <a:off x="1200" y="2364"/>
                  <a:ext cx="480" cy="0"/>
                </a:xfrm>
                <a:prstGeom prst="line">
                  <a:avLst/>
                </a:prstGeom>
                <a:ln w="19050">
                  <a:headEnd/>
                  <a:tailEnd type="stealth" w="med" len="lg"/>
                </a:ln>
              </p:spPr>
              <p:style>
                <a:lnRef idx="2">
                  <a:schemeClr val="dk1"/>
                </a:lnRef>
                <a:fillRef idx="0">
                  <a:schemeClr val="dk1"/>
                </a:fillRef>
                <a:effectRef idx="1">
                  <a:schemeClr val="dk1"/>
                </a:effectRef>
                <a:fontRef idx="minor">
                  <a:schemeClr val="tx1"/>
                </a:fontRef>
              </p:style>
              <p:txBody>
                <a:bodyPr wrap="none">
                  <a:spAutoFit/>
                </a:bodyPr>
                <a:lstStyle/>
                <a:p>
                  <a:endParaRPr lang="zh-CN" altLang="en-US" b="1"/>
                </a:p>
              </p:txBody>
            </p:sp>
            <p:sp>
              <p:nvSpPr>
                <p:cNvPr id="79" name="Line 45"/>
                <p:cNvSpPr>
                  <a:spLocks noChangeShapeType="1"/>
                </p:cNvSpPr>
                <p:nvPr/>
              </p:nvSpPr>
              <p:spPr bwMode="auto">
                <a:xfrm flipV="1">
                  <a:off x="1872" y="1980"/>
                  <a:ext cx="288" cy="288"/>
                </a:xfrm>
                <a:prstGeom prst="line">
                  <a:avLst/>
                </a:prstGeom>
                <a:noFill/>
                <a:ln w="22225">
                  <a:solidFill>
                    <a:schemeClr val="tx1"/>
                  </a:solidFill>
                  <a:round/>
                  <a:headEnd/>
                  <a:tailEnd type="stealth" w="med" len="lg"/>
                </a:ln>
                <a:extLst>
                  <a:ext uri="{909E8E84-426E-40DD-AFC4-6F175D3DCCD1}">
                    <a14:hiddenFill xmlns:a14="http://schemas.microsoft.com/office/drawing/2010/main">
                      <a:noFill/>
                    </a14:hiddenFill>
                  </a:ext>
                </a:extLst>
              </p:spPr>
              <p:txBody>
                <a:bodyPr wrap="none">
                  <a:spAutoFit/>
                </a:bodyPr>
                <a:lstStyle/>
                <a:p>
                  <a:endParaRPr lang="zh-CN" altLang="en-US" b="1"/>
                </a:p>
              </p:txBody>
            </p:sp>
            <p:sp>
              <p:nvSpPr>
                <p:cNvPr id="80" name="Line 46"/>
                <p:cNvSpPr>
                  <a:spLocks noChangeShapeType="1"/>
                </p:cNvSpPr>
                <p:nvPr/>
              </p:nvSpPr>
              <p:spPr bwMode="auto">
                <a:xfrm>
                  <a:off x="1872" y="1452"/>
                  <a:ext cx="288" cy="336"/>
                </a:xfrm>
                <a:prstGeom prst="line">
                  <a:avLst/>
                </a:prstGeom>
                <a:ln w="19050">
                  <a:headEnd/>
                  <a:tailEnd type="stealth" w="med" len="lg"/>
                </a:ln>
              </p:spPr>
              <p:style>
                <a:lnRef idx="2">
                  <a:schemeClr val="dk1"/>
                </a:lnRef>
                <a:fillRef idx="0">
                  <a:schemeClr val="dk1"/>
                </a:fillRef>
                <a:effectRef idx="1">
                  <a:schemeClr val="dk1"/>
                </a:effectRef>
                <a:fontRef idx="minor">
                  <a:schemeClr val="tx1"/>
                </a:fontRef>
              </p:style>
              <p:txBody>
                <a:bodyPr wrap="none">
                  <a:spAutoFit/>
                </a:bodyPr>
                <a:lstStyle/>
                <a:p>
                  <a:endParaRPr lang="zh-CN" altLang="en-US" b="1"/>
                </a:p>
              </p:txBody>
            </p:sp>
            <p:sp>
              <p:nvSpPr>
                <p:cNvPr id="81" name="Line 47"/>
                <p:cNvSpPr>
                  <a:spLocks noChangeShapeType="1"/>
                </p:cNvSpPr>
                <p:nvPr/>
              </p:nvSpPr>
              <p:spPr bwMode="auto">
                <a:xfrm>
                  <a:off x="671" y="1979"/>
                  <a:ext cx="288" cy="288"/>
                </a:xfrm>
                <a:prstGeom prst="line">
                  <a:avLst/>
                </a:prstGeom>
                <a:ln>
                  <a:headEnd/>
                  <a:tailEnd type="stealth" w="med" len="lg"/>
                </a:ln>
              </p:spPr>
              <p:style>
                <a:lnRef idx="2">
                  <a:schemeClr val="accent2"/>
                </a:lnRef>
                <a:fillRef idx="0">
                  <a:schemeClr val="accent2"/>
                </a:fillRef>
                <a:effectRef idx="1">
                  <a:schemeClr val="accent2"/>
                </a:effectRef>
                <a:fontRef idx="minor">
                  <a:schemeClr val="tx1"/>
                </a:fontRef>
              </p:style>
              <p:txBody>
                <a:bodyPr wrap="none">
                  <a:spAutoFit/>
                </a:bodyPr>
                <a:lstStyle/>
                <a:p>
                  <a:endParaRPr lang="zh-CN" altLang="en-US" b="1"/>
                </a:p>
              </p:txBody>
            </p:sp>
            <p:sp>
              <p:nvSpPr>
                <p:cNvPr id="82" name="Line 48"/>
                <p:cNvSpPr>
                  <a:spLocks noChangeShapeType="1"/>
                </p:cNvSpPr>
                <p:nvPr/>
              </p:nvSpPr>
              <p:spPr bwMode="auto">
                <a:xfrm>
                  <a:off x="1104" y="1536"/>
                  <a:ext cx="576" cy="720"/>
                </a:xfrm>
                <a:prstGeom prst="line">
                  <a:avLst/>
                </a:prstGeom>
                <a:ln>
                  <a:headEnd/>
                  <a:tailEnd type="stealth" w="med" len="lg"/>
                </a:ln>
              </p:spPr>
              <p:style>
                <a:lnRef idx="2">
                  <a:schemeClr val="accent2"/>
                </a:lnRef>
                <a:fillRef idx="0">
                  <a:schemeClr val="accent2"/>
                </a:fillRef>
                <a:effectRef idx="1">
                  <a:schemeClr val="accent2"/>
                </a:effectRef>
                <a:fontRef idx="minor">
                  <a:schemeClr val="tx1"/>
                </a:fontRef>
              </p:style>
              <p:txBody>
                <a:bodyPr wrap="none" anchor="ctr">
                  <a:spAutoFit/>
                </a:bodyPr>
                <a:lstStyle/>
                <a:p>
                  <a:endParaRPr lang="zh-CN" altLang="en-US" b="1"/>
                </a:p>
              </p:txBody>
            </p:sp>
            <p:sp>
              <p:nvSpPr>
                <p:cNvPr id="83" name="Line 49"/>
                <p:cNvSpPr>
                  <a:spLocks noChangeShapeType="1"/>
                </p:cNvSpPr>
                <p:nvPr/>
              </p:nvSpPr>
              <p:spPr bwMode="auto">
                <a:xfrm flipV="1">
                  <a:off x="1104" y="1488"/>
                  <a:ext cx="576" cy="768"/>
                </a:xfrm>
                <a:prstGeom prst="line">
                  <a:avLst/>
                </a:prstGeom>
                <a:noFill/>
                <a:ln w="22225">
                  <a:solidFill>
                    <a:schemeClr val="tx1"/>
                  </a:solidFill>
                  <a:round/>
                  <a:headEnd/>
                  <a:tailEnd type="stealth" w="med" len="lg"/>
                </a:ln>
                <a:extLst>
                  <a:ext uri="{909E8E84-426E-40DD-AFC4-6F175D3DCCD1}">
                    <a14:hiddenFill xmlns:a14="http://schemas.microsoft.com/office/drawing/2010/main">
                      <a:noFill/>
                    </a14:hiddenFill>
                  </a:ext>
                </a:extLst>
              </p:spPr>
              <p:txBody>
                <a:bodyPr wrap="none">
                  <a:spAutoFit/>
                </a:bodyPr>
                <a:lstStyle/>
                <a:p>
                  <a:endParaRPr lang="zh-CN" altLang="en-US" b="1"/>
                </a:p>
              </p:txBody>
            </p:sp>
          </p:grpSp>
          <p:grpSp>
            <p:nvGrpSpPr>
              <p:cNvPr id="61" name="Group 76"/>
              <p:cNvGrpSpPr>
                <a:grpSpLocks/>
              </p:cNvGrpSpPr>
              <p:nvPr/>
            </p:nvGrpSpPr>
            <p:grpSpPr bwMode="auto">
              <a:xfrm>
                <a:off x="990600" y="2286000"/>
                <a:ext cx="2643188" cy="2273301"/>
                <a:chOff x="624" y="1187"/>
                <a:chExt cx="1665" cy="1432"/>
              </a:xfrm>
            </p:grpSpPr>
            <p:sp>
              <p:nvSpPr>
                <p:cNvPr id="62" name="Text Box 77"/>
                <p:cNvSpPr txBox="1">
                  <a:spLocks noChangeArrowheads="1"/>
                </p:cNvSpPr>
                <p:nvPr/>
              </p:nvSpPr>
              <p:spPr bwMode="auto">
                <a:xfrm>
                  <a:off x="624" y="1475"/>
                  <a:ext cx="21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de-DE" altLang="zh-CN" sz="1600" b="1" dirty="0"/>
                    <a:t>8</a:t>
                  </a:r>
                </a:p>
              </p:txBody>
            </p:sp>
            <p:sp>
              <p:nvSpPr>
                <p:cNvPr id="63" name="Text Box 78"/>
                <p:cNvSpPr txBox="1">
                  <a:spLocks noChangeArrowheads="1"/>
                </p:cNvSpPr>
                <p:nvPr/>
              </p:nvSpPr>
              <p:spPr bwMode="auto">
                <a:xfrm>
                  <a:off x="1248" y="1187"/>
                  <a:ext cx="21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de-DE" altLang="zh-CN" sz="1600" b="1" dirty="0"/>
                    <a:t>3</a:t>
                  </a:r>
                </a:p>
              </p:txBody>
            </p:sp>
            <p:sp>
              <p:nvSpPr>
                <p:cNvPr id="64" name="Text Box 79"/>
                <p:cNvSpPr txBox="1">
                  <a:spLocks noChangeArrowheads="1"/>
                </p:cNvSpPr>
                <p:nvPr/>
              </p:nvSpPr>
              <p:spPr bwMode="auto">
                <a:xfrm>
                  <a:off x="1920" y="1475"/>
                  <a:ext cx="369"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de-DE" altLang="zh-CN" sz="1600" b="1" dirty="0"/>
                    <a:t>  6</a:t>
                  </a:r>
                </a:p>
              </p:txBody>
            </p:sp>
            <p:sp>
              <p:nvSpPr>
                <p:cNvPr id="65" name="Text Box 80"/>
                <p:cNvSpPr txBox="1">
                  <a:spLocks noChangeArrowheads="1"/>
                </p:cNvSpPr>
                <p:nvPr/>
              </p:nvSpPr>
              <p:spPr bwMode="auto">
                <a:xfrm>
                  <a:off x="1920" y="2099"/>
                  <a:ext cx="29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de-DE" altLang="zh-CN" sz="1600" b="1" dirty="0"/>
                    <a:t>8</a:t>
                  </a:r>
                </a:p>
              </p:txBody>
            </p:sp>
            <p:sp>
              <p:nvSpPr>
                <p:cNvPr id="66" name="Text Box 81"/>
                <p:cNvSpPr txBox="1">
                  <a:spLocks noChangeArrowheads="1"/>
                </p:cNvSpPr>
                <p:nvPr/>
              </p:nvSpPr>
              <p:spPr bwMode="auto">
                <a:xfrm>
                  <a:off x="1344" y="2387"/>
                  <a:ext cx="21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de-DE" altLang="zh-CN" sz="1600" b="1" dirty="0"/>
                    <a:t>6</a:t>
                  </a:r>
                </a:p>
              </p:txBody>
            </p:sp>
            <p:sp>
              <p:nvSpPr>
                <p:cNvPr id="67" name="Text Box 82"/>
                <p:cNvSpPr txBox="1">
                  <a:spLocks noChangeArrowheads="1"/>
                </p:cNvSpPr>
                <p:nvPr/>
              </p:nvSpPr>
              <p:spPr bwMode="auto">
                <a:xfrm>
                  <a:off x="626" y="2129"/>
                  <a:ext cx="25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b="1" dirty="0"/>
                    <a:t>6</a:t>
                  </a:r>
                  <a:endParaRPr lang="de-DE" altLang="zh-CN" sz="1600" b="1" dirty="0"/>
                </a:p>
              </p:txBody>
            </p:sp>
            <p:sp>
              <p:nvSpPr>
                <p:cNvPr id="68" name="Text Box 83"/>
                <p:cNvSpPr txBox="1">
                  <a:spLocks noChangeArrowheads="1"/>
                </p:cNvSpPr>
                <p:nvPr/>
              </p:nvSpPr>
              <p:spPr bwMode="auto">
                <a:xfrm>
                  <a:off x="1200" y="1571"/>
                  <a:ext cx="21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de-DE" altLang="zh-CN" sz="1600" b="1" dirty="0"/>
                    <a:t>3</a:t>
                  </a:r>
                </a:p>
              </p:txBody>
            </p:sp>
            <p:sp>
              <p:nvSpPr>
                <p:cNvPr id="69" name="Text Box 84"/>
                <p:cNvSpPr txBox="1">
                  <a:spLocks noChangeArrowheads="1"/>
                </p:cNvSpPr>
                <p:nvPr/>
              </p:nvSpPr>
              <p:spPr bwMode="auto">
                <a:xfrm>
                  <a:off x="1104" y="1907"/>
                  <a:ext cx="21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de-DE" altLang="zh-CN" sz="1600" b="1" dirty="0"/>
                    <a:t>3</a:t>
                  </a:r>
                </a:p>
              </p:txBody>
            </p:sp>
          </p:grpSp>
        </p:grpSp>
        <p:sp>
          <p:nvSpPr>
            <p:cNvPr id="58" name="Line 42"/>
            <p:cNvSpPr>
              <a:spLocks noChangeShapeType="1"/>
            </p:cNvSpPr>
            <p:nvPr/>
          </p:nvSpPr>
          <p:spPr bwMode="auto">
            <a:xfrm>
              <a:off x="806371" y="3636333"/>
              <a:ext cx="2959265" cy="54369"/>
            </a:xfrm>
            <a:prstGeom prst="line">
              <a:avLst/>
            </a:prstGeom>
            <a:ln>
              <a:headEnd/>
              <a:tailEnd type="stealth" w="med" len="lg"/>
            </a:ln>
            <a:extLst/>
          </p:spPr>
          <p:style>
            <a:lnRef idx="2">
              <a:schemeClr val="accent2"/>
            </a:lnRef>
            <a:fillRef idx="0">
              <a:schemeClr val="accent2"/>
            </a:fillRef>
            <a:effectRef idx="1">
              <a:schemeClr val="accent2"/>
            </a:effectRef>
            <a:fontRef idx="minor">
              <a:schemeClr val="tx1"/>
            </a:fontRef>
          </p:style>
          <p:txBody>
            <a:bodyPr wrap="square">
              <a:spAutoFit/>
            </a:bodyPr>
            <a:lstStyle/>
            <a:p>
              <a:endParaRPr lang="zh-CN" altLang="en-US" b="1"/>
            </a:p>
          </p:txBody>
        </p:sp>
        <p:sp>
          <p:nvSpPr>
            <p:cNvPr id="59" name="Text Box 84"/>
            <p:cNvSpPr txBox="1">
              <a:spLocks noChangeArrowheads="1"/>
            </p:cNvSpPr>
            <p:nvPr/>
          </p:nvSpPr>
          <p:spPr bwMode="auto">
            <a:xfrm>
              <a:off x="2897577" y="3370321"/>
              <a:ext cx="456152" cy="524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de-DE" altLang="zh-CN" sz="1600" b="1" dirty="0"/>
                <a:t>5</a:t>
              </a:r>
            </a:p>
          </p:txBody>
        </p:sp>
      </p:grpSp>
      <p:grpSp>
        <p:nvGrpSpPr>
          <p:cNvPr id="5" name="组合 4"/>
          <p:cNvGrpSpPr/>
          <p:nvPr/>
        </p:nvGrpSpPr>
        <p:grpSpPr>
          <a:xfrm>
            <a:off x="6091920" y="980728"/>
            <a:ext cx="4536504" cy="2620688"/>
            <a:chOff x="4567920" y="980728"/>
            <a:chExt cx="4536504" cy="2620688"/>
          </a:xfrm>
        </p:grpSpPr>
        <mc:AlternateContent xmlns:mc="http://schemas.openxmlformats.org/markup-compatibility/2006" xmlns:a14="http://schemas.microsoft.com/office/drawing/2010/main">
          <mc:Choice Requires="a14">
            <p:sp>
              <p:nvSpPr>
                <p:cNvPr id="84" name="内容占位符 2"/>
                <p:cNvSpPr txBox="1">
                  <a:spLocks/>
                </p:cNvSpPr>
                <p:nvPr/>
              </p:nvSpPr>
              <p:spPr>
                <a:xfrm>
                  <a:off x="4567920" y="2904328"/>
                  <a:ext cx="4536504" cy="697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 xmlns:m="http://schemas.openxmlformats.org/officeDocument/2006/math">
                      <m:r>
                        <a:rPr lang="en-US" altLang="zh-CN" sz="1600" b="1" i="1">
                          <a:solidFill>
                            <a:srgbClr val="FF0000"/>
                          </a:solidFill>
                          <a:latin typeface="Cambria Math"/>
                        </a:rPr>
                        <m:t>𝑺</m:t>
                      </m:r>
                      <m:r>
                        <a:rPr lang="en-US" altLang="zh-CN" sz="1600" b="1" i="1">
                          <a:solidFill>
                            <a:srgbClr val="FF0000"/>
                          </a:solidFill>
                          <a:latin typeface="Cambria Math"/>
                        </a:rPr>
                        <m:t>={</m:t>
                      </m:r>
                      <m:r>
                        <a:rPr lang="en-US" altLang="zh-CN" sz="1600" b="1" i="1">
                          <a:solidFill>
                            <a:srgbClr val="FF0000"/>
                          </a:solidFill>
                          <a:latin typeface="Cambria Math"/>
                        </a:rPr>
                        <m:t>𝒔</m:t>
                      </m:r>
                      <m:r>
                        <a:rPr lang="en-US" altLang="zh-CN" sz="1600" b="1" i="1">
                          <a:solidFill>
                            <a:srgbClr val="FF0000"/>
                          </a:solidFill>
                          <a:latin typeface="Cambria Math"/>
                        </a:rPr>
                        <m:t>,</m:t>
                      </m:r>
                      <m:sSub>
                        <m:sSubPr>
                          <m:ctrlPr>
                            <a:rPr lang="en-US" altLang="zh-CN" sz="1600" b="1" i="1">
                              <a:solidFill>
                                <a:srgbClr val="FF0000"/>
                              </a:solidFill>
                              <a:latin typeface="Cambria Math" panose="02040503050406030204" pitchFamily="18" charset="0"/>
                            </a:rPr>
                          </m:ctrlPr>
                        </m:sSubPr>
                        <m:e>
                          <m:r>
                            <a:rPr lang="en-US" altLang="zh-CN" sz="1600" b="1" i="1">
                              <a:solidFill>
                                <a:srgbClr val="FF0000"/>
                              </a:solidFill>
                              <a:latin typeface="Cambria Math"/>
                            </a:rPr>
                            <m:t>𝒗</m:t>
                          </m:r>
                        </m:e>
                        <m:sub>
                          <m:r>
                            <a:rPr lang="en-US" altLang="zh-CN" sz="1600" b="1" i="1">
                              <a:solidFill>
                                <a:srgbClr val="FF0000"/>
                              </a:solidFill>
                              <a:latin typeface="Cambria Math"/>
                            </a:rPr>
                            <m:t>𝟏</m:t>
                          </m:r>
                        </m:sub>
                      </m:sSub>
                      <m:r>
                        <a:rPr lang="en-US" altLang="zh-CN" sz="1600" b="1" i="1">
                          <a:solidFill>
                            <a:srgbClr val="FF0000"/>
                          </a:solidFill>
                          <a:latin typeface="Cambria Math"/>
                        </a:rPr>
                        <m:t>,</m:t>
                      </m:r>
                      <m:sSub>
                        <m:sSubPr>
                          <m:ctrlPr>
                            <a:rPr lang="en-US" altLang="zh-CN" sz="1600" b="1" i="1">
                              <a:solidFill>
                                <a:srgbClr val="FF0000"/>
                              </a:solidFill>
                              <a:latin typeface="Cambria Math" panose="02040503050406030204" pitchFamily="18" charset="0"/>
                            </a:rPr>
                          </m:ctrlPr>
                        </m:sSubPr>
                        <m:e>
                          <m:r>
                            <a:rPr lang="en-US" altLang="zh-CN" sz="1600" b="1" i="1">
                              <a:solidFill>
                                <a:srgbClr val="FF0000"/>
                              </a:solidFill>
                              <a:latin typeface="Cambria Math"/>
                            </a:rPr>
                            <m:t>𝒗</m:t>
                          </m:r>
                        </m:e>
                        <m:sub>
                          <m:r>
                            <a:rPr lang="en-US" altLang="zh-CN" sz="1600" b="1" i="1">
                              <a:solidFill>
                                <a:srgbClr val="FF0000"/>
                              </a:solidFill>
                              <a:latin typeface="Cambria Math"/>
                            </a:rPr>
                            <m:t>𝟐</m:t>
                          </m:r>
                        </m:sub>
                      </m:sSub>
                      <m:r>
                        <a:rPr lang="en-US" altLang="zh-CN" sz="1600" b="1" i="1">
                          <a:solidFill>
                            <a:srgbClr val="FF0000"/>
                          </a:solidFill>
                          <a:latin typeface="Cambria Math"/>
                        </a:rPr>
                        <m:t>}</m:t>
                      </m:r>
                    </m:oMath>
                  </a14:m>
                  <a:r>
                    <a:rPr lang="en-US" altLang="zh-CN" sz="1600" b="1" dirty="0">
                      <a:solidFill>
                        <a:srgbClr val="FF0000"/>
                      </a:solidFill>
                    </a:rPr>
                    <a:t>?</a:t>
                  </a:r>
                </a:p>
                <a:p>
                  <a:pPr marL="0" indent="0">
                    <a:buNone/>
                  </a:pPr>
                  <a14:m>
                    <m:oMathPara xmlns:m="http://schemas.openxmlformats.org/officeDocument/2006/math">
                      <m:oMathParaPr>
                        <m:jc m:val="centerGroup"/>
                      </m:oMathParaPr>
                      <m:oMath xmlns:m="http://schemas.openxmlformats.org/officeDocument/2006/math">
                        <m:d>
                          <m:dPr>
                            <m:ctrlPr>
                              <a:rPr lang="en-US" altLang="zh-CN" sz="1600" b="1" i="1">
                                <a:latin typeface="Cambria Math" panose="02040503050406030204" pitchFamily="18" charset="0"/>
                              </a:rPr>
                            </m:ctrlPr>
                          </m:dPr>
                          <m:e>
                            <m:r>
                              <a:rPr lang="en-US" altLang="zh-CN" sz="1600" b="1" i="1">
                                <a:latin typeface="Cambria Math"/>
                              </a:rPr>
                              <m:t>𝑺</m:t>
                            </m:r>
                            <m:r>
                              <a:rPr lang="en-US" altLang="zh-CN" sz="1600" b="1" i="1">
                                <a:latin typeface="Cambria Math"/>
                              </a:rPr>
                              <m:t>,</m:t>
                            </m:r>
                            <m:acc>
                              <m:accPr>
                                <m:chr m:val="̅"/>
                                <m:ctrlPr>
                                  <a:rPr lang="en-US" altLang="zh-CN" sz="1600" b="1" i="1">
                                    <a:latin typeface="Cambria Math" panose="02040503050406030204" pitchFamily="18" charset="0"/>
                                  </a:rPr>
                                </m:ctrlPr>
                              </m:accPr>
                              <m:e>
                                <m:r>
                                  <a:rPr lang="en-US" altLang="zh-CN" sz="1600" b="1" i="1">
                                    <a:latin typeface="Cambria Math"/>
                                  </a:rPr>
                                  <m:t>𝑺</m:t>
                                </m:r>
                              </m:e>
                            </m:acc>
                          </m:e>
                        </m:d>
                        <m:r>
                          <a:rPr lang="en-US" altLang="zh-CN" sz="1600" b="1" i="1">
                            <a:latin typeface="Cambria Math"/>
                          </a:rPr>
                          <m:t>={</m:t>
                        </m:r>
                        <m:d>
                          <m:dPr>
                            <m:begChr m:val="⟨"/>
                            <m:endChr m:val="⟩"/>
                            <m:ctrlPr>
                              <a:rPr lang="en-US" altLang="zh-CN" sz="1600" b="1" i="1">
                                <a:latin typeface="Cambria Math" panose="02040503050406030204" pitchFamily="18" charset="0"/>
                              </a:rPr>
                            </m:ctrlPr>
                          </m:dPr>
                          <m:e>
                            <m:r>
                              <a:rPr lang="en-US" altLang="zh-CN" sz="1600" b="1" i="1">
                                <a:latin typeface="Cambria Math"/>
                              </a:rPr>
                              <m:t>𝒔</m:t>
                            </m:r>
                            <m:r>
                              <a:rPr lang="en-US" altLang="zh-CN" sz="1600" b="1" i="1">
                                <a:latin typeface="Cambria Math"/>
                              </a:rPr>
                              <m:t>,</m:t>
                            </m:r>
                            <m:r>
                              <a:rPr lang="en-US" altLang="zh-CN" sz="1600" b="1" i="1">
                                <a:latin typeface="Cambria Math"/>
                              </a:rPr>
                              <m:t>𝒕</m:t>
                            </m:r>
                          </m:e>
                        </m:d>
                        <m:r>
                          <a:rPr lang="en-US" altLang="zh-CN" sz="1600" b="1" i="1">
                            <a:latin typeface="Cambria Math"/>
                          </a:rPr>
                          <m:t>,</m:t>
                        </m:r>
                        <m:d>
                          <m:dPr>
                            <m:begChr m:val="⟨"/>
                            <m:endChr m:val="⟩"/>
                            <m:ctrlPr>
                              <a:rPr lang="en-US" altLang="zh-CN" sz="1600" b="1" i="1">
                                <a:latin typeface="Cambria Math" panose="02040503050406030204" pitchFamily="18" charset="0"/>
                              </a:rPr>
                            </m:ctrlPr>
                          </m:dPr>
                          <m:e>
                            <m:sSub>
                              <m:sSubPr>
                                <m:ctrlPr>
                                  <a:rPr lang="en-US" altLang="zh-CN" sz="1600" b="1" i="1">
                                    <a:latin typeface="Cambria Math" panose="02040503050406030204" pitchFamily="18" charset="0"/>
                                  </a:rPr>
                                </m:ctrlPr>
                              </m:sSubPr>
                              <m:e>
                                <m:r>
                                  <a:rPr lang="en-US" altLang="zh-CN" sz="1600" b="1" i="1">
                                    <a:latin typeface="Cambria Math"/>
                                  </a:rPr>
                                  <m:t>𝒗</m:t>
                                </m:r>
                              </m:e>
                              <m:sub>
                                <m:r>
                                  <a:rPr lang="en-US" altLang="zh-CN" sz="1600" b="1" i="1">
                                    <a:latin typeface="Cambria Math"/>
                                  </a:rPr>
                                  <m:t>𝟏</m:t>
                                </m:r>
                              </m:sub>
                            </m:sSub>
                            <m:r>
                              <a:rPr lang="en-US" altLang="zh-CN" sz="1600" b="1" i="1">
                                <a:latin typeface="Cambria Math"/>
                              </a:rPr>
                              <m:t>,</m:t>
                            </m:r>
                            <m:sSub>
                              <m:sSubPr>
                                <m:ctrlPr>
                                  <a:rPr lang="en-US" altLang="zh-CN" sz="1600" b="1" i="1">
                                    <a:latin typeface="Cambria Math" panose="02040503050406030204" pitchFamily="18" charset="0"/>
                                  </a:rPr>
                                </m:ctrlPr>
                              </m:sSubPr>
                              <m:e>
                                <m:r>
                                  <a:rPr lang="en-US" altLang="zh-CN" sz="1600" b="1" i="1">
                                    <a:latin typeface="Cambria Math"/>
                                  </a:rPr>
                                  <m:t>𝒗</m:t>
                                </m:r>
                              </m:e>
                              <m:sub>
                                <m:r>
                                  <a:rPr lang="en-US" altLang="zh-CN" sz="1600" b="1" i="1">
                                    <a:latin typeface="Cambria Math"/>
                                  </a:rPr>
                                  <m:t>𝟑</m:t>
                                </m:r>
                              </m:sub>
                            </m:sSub>
                          </m:e>
                        </m:d>
                        <m:r>
                          <a:rPr lang="en-US" altLang="zh-CN" sz="1600" b="1" i="1">
                            <a:latin typeface="Cambria Math"/>
                          </a:rPr>
                          <m:t>,</m:t>
                        </m:r>
                        <m:d>
                          <m:dPr>
                            <m:begChr m:val="⟨"/>
                            <m:endChr m:val="⟩"/>
                            <m:ctrlPr>
                              <a:rPr lang="en-US" altLang="zh-CN" sz="1600" b="1" i="1">
                                <a:latin typeface="Cambria Math" panose="02040503050406030204" pitchFamily="18" charset="0"/>
                              </a:rPr>
                            </m:ctrlPr>
                          </m:dPr>
                          <m:e>
                            <m:sSub>
                              <m:sSubPr>
                                <m:ctrlPr>
                                  <a:rPr lang="en-US" altLang="zh-CN" sz="1600" b="1" i="1">
                                    <a:latin typeface="Cambria Math" panose="02040503050406030204" pitchFamily="18" charset="0"/>
                                  </a:rPr>
                                </m:ctrlPr>
                              </m:sSubPr>
                              <m:e>
                                <m:r>
                                  <a:rPr lang="en-US" altLang="zh-CN" sz="1600" b="1" i="1">
                                    <a:latin typeface="Cambria Math"/>
                                  </a:rPr>
                                  <m:t>𝒗</m:t>
                                </m:r>
                              </m:e>
                              <m:sub>
                                <m:r>
                                  <a:rPr lang="en-US" altLang="zh-CN" sz="1600" b="1" i="1">
                                    <a:latin typeface="Cambria Math"/>
                                  </a:rPr>
                                  <m:t>𝟏</m:t>
                                </m:r>
                              </m:sub>
                            </m:sSub>
                            <m:r>
                              <a:rPr lang="en-US" altLang="zh-CN" sz="1600" b="1" i="1">
                                <a:latin typeface="Cambria Math"/>
                              </a:rPr>
                              <m:t>,</m:t>
                            </m:r>
                            <m:sSub>
                              <m:sSubPr>
                                <m:ctrlPr>
                                  <a:rPr lang="en-US" altLang="zh-CN" sz="1600" b="1" i="1">
                                    <a:latin typeface="Cambria Math" panose="02040503050406030204" pitchFamily="18" charset="0"/>
                                  </a:rPr>
                                </m:ctrlPr>
                              </m:sSubPr>
                              <m:e>
                                <m:r>
                                  <a:rPr lang="en-US" altLang="zh-CN" sz="1600" b="1" i="1">
                                    <a:latin typeface="Cambria Math"/>
                                  </a:rPr>
                                  <m:t>𝒗</m:t>
                                </m:r>
                              </m:e>
                              <m:sub>
                                <m:r>
                                  <a:rPr lang="en-US" altLang="zh-CN" sz="1600" b="1" i="1">
                                    <a:latin typeface="Cambria Math"/>
                                  </a:rPr>
                                  <m:t>𝟒</m:t>
                                </m:r>
                              </m:sub>
                            </m:sSub>
                          </m:e>
                        </m:d>
                        <m:r>
                          <a:rPr lang="en-US" altLang="zh-CN" sz="1600" b="1" i="1">
                            <a:latin typeface="Cambria Math"/>
                          </a:rPr>
                          <m:t>,</m:t>
                        </m:r>
                        <m:d>
                          <m:dPr>
                            <m:begChr m:val="⟨"/>
                            <m:endChr m:val="⟩"/>
                            <m:ctrlPr>
                              <a:rPr lang="en-US" altLang="zh-CN" sz="1600" b="1" i="1">
                                <a:latin typeface="Cambria Math" panose="02040503050406030204" pitchFamily="18" charset="0"/>
                              </a:rPr>
                            </m:ctrlPr>
                          </m:dPr>
                          <m:e>
                            <m:sSub>
                              <m:sSubPr>
                                <m:ctrlPr>
                                  <a:rPr lang="en-US" altLang="zh-CN" sz="1600" b="1" i="1">
                                    <a:latin typeface="Cambria Math" panose="02040503050406030204" pitchFamily="18" charset="0"/>
                                  </a:rPr>
                                </m:ctrlPr>
                              </m:sSubPr>
                              <m:e>
                                <m:r>
                                  <a:rPr lang="en-US" altLang="zh-CN" sz="1600" b="1" i="1">
                                    <a:latin typeface="Cambria Math"/>
                                  </a:rPr>
                                  <m:t>𝒗</m:t>
                                </m:r>
                              </m:e>
                              <m:sub>
                                <m:r>
                                  <a:rPr lang="en-US" altLang="zh-CN" sz="1600" b="1" i="1">
                                    <a:latin typeface="Cambria Math"/>
                                  </a:rPr>
                                  <m:t>𝟐</m:t>
                                </m:r>
                              </m:sub>
                            </m:sSub>
                            <m:r>
                              <a:rPr lang="en-US" altLang="zh-CN" sz="1600" b="1" i="1">
                                <a:latin typeface="Cambria Math"/>
                              </a:rPr>
                              <m:t>,</m:t>
                            </m:r>
                            <m:sSub>
                              <m:sSubPr>
                                <m:ctrlPr>
                                  <a:rPr lang="en-US" altLang="zh-CN" sz="1600" b="1" i="1">
                                    <a:latin typeface="Cambria Math" panose="02040503050406030204" pitchFamily="18" charset="0"/>
                                  </a:rPr>
                                </m:ctrlPr>
                              </m:sSubPr>
                              <m:e>
                                <m:r>
                                  <a:rPr lang="en-US" altLang="zh-CN" sz="1600" b="1" i="1">
                                    <a:latin typeface="Cambria Math"/>
                                  </a:rPr>
                                  <m:t>𝒗</m:t>
                                </m:r>
                              </m:e>
                              <m:sub>
                                <m:r>
                                  <a:rPr lang="en-US" altLang="zh-CN" sz="1600" b="1" i="1">
                                    <a:latin typeface="Cambria Math"/>
                                  </a:rPr>
                                  <m:t>𝟑</m:t>
                                </m:r>
                              </m:sub>
                            </m:sSub>
                          </m:e>
                        </m:d>
                        <m:r>
                          <a:rPr lang="en-US" altLang="zh-CN" sz="1600" b="1" i="1">
                            <a:latin typeface="Cambria Math"/>
                          </a:rPr>
                          <m:t>,</m:t>
                        </m:r>
                        <m:d>
                          <m:dPr>
                            <m:begChr m:val="⟨"/>
                            <m:endChr m:val="⟩"/>
                            <m:ctrlPr>
                              <a:rPr lang="en-US" altLang="zh-CN" sz="1600" b="1" i="1">
                                <a:latin typeface="Cambria Math" panose="02040503050406030204" pitchFamily="18" charset="0"/>
                              </a:rPr>
                            </m:ctrlPr>
                          </m:dPr>
                          <m:e>
                            <m:sSub>
                              <m:sSubPr>
                                <m:ctrlPr>
                                  <a:rPr lang="en-US" altLang="zh-CN" sz="1600" b="1" i="1">
                                    <a:latin typeface="Cambria Math" panose="02040503050406030204" pitchFamily="18" charset="0"/>
                                  </a:rPr>
                                </m:ctrlPr>
                              </m:sSubPr>
                              <m:e>
                                <m:r>
                                  <a:rPr lang="en-US" altLang="zh-CN" sz="1600" b="1" i="1">
                                    <a:latin typeface="Cambria Math"/>
                                  </a:rPr>
                                  <m:t>𝒗</m:t>
                                </m:r>
                              </m:e>
                              <m:sub>
                                <m:r>
                                  <a:rPr lang="en-US" altLang="zh-CN" sz="1600" b="1" i="1">
                                    <a:latin typeface="Cambria Math"/>
                                  </a:rPr>
                                  <m:t>𝟐</m:t>
                                </m:r>
                              </m:sub>
                            </m:sSub>
                            <m:r>
                              <a:rPr lang="en-US" altLang="zh-CN" sz="1600" b="1" i="1">
                                <a:latin typeface="Cambria Math"/>
                              </a:rPr>
                              <m:t>,</m:t>
                            </m:r>
                            <m:sSub>
                              <m:sSubPr>
                                <m:ctrlPr>
                                  <a:rPr lang="en-US" altLang="zh-CN" sz="1600" b="1" i="1">
                                    <a:latin typeface="Cambria Math" panose="02040503050406030204" pitchFamily="18" charset="0"/>
                                  </a:rPr>
                                </m:ctrlPr>
                              </m:sSubPr>
                              <m:e>
                                <m:r>
                                  <a:rPr lang="en-US" altLang="zh-CN" sz="1600" b="1" i="1">
                                    <a:latin typeface="Cambria Math"/>
                                  </a:rPr>
                                  <m:t>𝒗</m:t>
                                </m:r>
                              </m:e>
                              <m:sub>
                                <m:r>
                                  <a:rPr lang="en-US" altLang="zh-CN" sz="1600" b="1" i="1">
                                    <a:latin typeface="Cambria Math"/>
                                  </a:rPr>
                                  <m:t>𝟒</m:t>
                                </m:r>
                              </m:sub>
                            </m:sSub>
                          </m:e>
                        </m:d>
                        <m:r>
                          <a:rPr lang="en-US" altLang="zh-CN" sz="1600" b="1" i="1">
                            <a:latin typeface="Cambria Math"/>
                          </a:rPr>
                          <m:t>}</m:t>
                        </m:r>
                      </m:oMath>
                    </m:oMathPara>
                  </a14:m>
                  <a:endParaRPr lang="en-US" altLang="zh-CN" sz="1600" b="1" dirty="0"/>
                </a:p>
              </p:txBody>
            </p:sp>
          </mc:Choice>
          <mc:Fallback xmlns="">
            <p:sp>
              <p:nvSpPr>
                <p:cNvPr id="84" name="内容占位符 2"/>
                <p:cNvSpPr txBox="1">
                  <a:spLocks noRot="1" noChangeAspect="1" noMove="1" noResize="1" noEditPoints="1" noAdjustHandles="1" noChangeArrowheads="1" noChangeShapeType="1" noTextEdit="1"/>
                </p:cNvSpPr>
                <p:nvPr/>
              </p:nvSpPr>
              <p:spPr>
                <a:xfrm>
                  <a:off x="4567920" y="2904328"/>
                  <a:ext cx="4536504" cy="697088"/>
                </a:xfrm>
                <a:prstGeom prst="rect">
                  <a:avLst/>
                </a:prstGeom>
                <a:blipFill rotWithShape="1">
                  <a:blip r:embed="rId3"/>
                  <a:stretch>
                    <a:fillRect t="-2609"/>
                  </a:stretch>
                </a:blipFill>
              </p:spPr>
              <p:txBody>
                <a:bodyPr/>
                <a:lstStyle/>
                <a:p>
                  <a:r>
                    <a:rPr lang="zh-CN" altLang="en-US">
                      <a:noFill/>
                    </a:rPr>
                    <a:t> </a:t>
                  </a:r>
                </a:p>
              </p:txBody>
            </p:sp>
          </mc:Fallback>
        </mc:AlternateContent>
        <p:grpSp>
          <p:nvGrpSpPr>
            <p:cNvPr id="85" name="组合 84"/>
            <p:cNvGrpSpPr/>
            <p:nvPr/>
          </p:nvGrpSpPr>
          <p:grpSpPr>
            <a:xfrm>
              <a:off x="5551850" y="980728"/>
              <a:ext cx="2568645" cy="2074877"/>
              <a:chOff x="304800" y="2057400"/>
              <a:chExt cx="3962400" cy="3248492"/>
            </a:xfrm>
          </p:grpSpPr>
          <p:grpSp>
            <p:nvGrpSpPr>
              <p:cNvPr id="86" name="组合 85"/>
              <p:cNvGrpSpPr>
                <a:grpSpLocks/>
              </p:cNvGrpSpPr>
              <p:nvPr/>
            </p:nvGrpSpPr>
            <p:grpSpPr bwMode="auto">
              <a:xfrm>
                <a:off x="304800" y="2057400"/>
                <a:ext cx="3962400" cy="3248492"/>
                <a:chOff x="762000" y="2286000"/>
                <a:chExt cx="3009900" cy="2276476"/>
              </a:xfrm>
            </p:grpSpPr>
            <p:grpSp>
              <p:nvGrpSpPr>
                <p:cNvPr id="89" name="Group 35"/>
                <p:cNvGrpSpPr>
                  <a:grpSpLocks/>
                </p:cNvGrpSpPr>
                <p:nvPr/>
              </p:nvGrpSpPr>
              <p:grpSpPr bwMode="auto">
                <a:xfrm>
                  <a:off x="762000" y="2401888"/>
                  <a:ext cx="3009900" cy="1943100"/>
                  <a:chOff x="480" y="1260"/>
                  <a:chExt cx="1896" cy="1224"/>
                </a:xfrm>
              </p:grpSpPr>
              <p:sp>
                <p:nvSpPr>
                  <p:cNvPr id="99" name="Oval 36"/>
                  <p:cNvSpPr>
                    <a:spLocks noChangeArrowheads="1"/>
                  </p:cNvSpPr>
                  <p:nvPr/>
                </p:nvSpPr>
                <p:spPr bwMode="auto">
                  <a:xfrm>
                    <a:off x="480" y="1764"/>
                    <a:ext cx="240" cy="24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de-DE" altLang="zh-CN" sz="1600" b="1"/>
                      <a:t>S</a:t>
                    </a:r>
                  </a:p>
                </p:txBody>
              </p:sp>
              <p:sp>
                <p:nvSpPr>
                  <p:cNvPr id="100" name="Oval 37"/>
                  <p:cNvSpPr>
                    <a:spLocks noChangeArrowheads="1"/>
                  </p:cNvSpPr>
                  <p:nvPr/>
                </p:nvSpPr>
                <p:spPr bwMode="auto">
                  <a:xfrm>
                    <a:off x="2136" y="1788"/>
                    <a:ext cx="240" cy="24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de-DE" altLang="zh-CN" sz="1600" b="1"/>
                      <a:t>t</a:t>
                    </a:r>
                  </a:p>
                </p:txBody>
              </p:sp>
              <p:sp>
                <p:nvSpPr>
                  <p:cNvPr id="101" name="Oval 38"/>
                  <p:cNvSpPr>
                    <a:spLocks noChangeArrowheads="1"/>
                  </p:cNvSpPr>
                  <p:nvPr/>
                </p:nvSpPr>
                <p:spPr bwMode="auto">
                  <a:xfrm>
                    <a:off x="936" y="1284"/>
                    <a:ext cx="240" cy="24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de-DE" altLang="zh-CN" sz="1600" b="1"/>
                      <a:t>v</a:t>
                    </a:r>
                    <a:r>
                      <a:rPr lang="de-DE" altLang="zh-CN" sz="1600" b="1" baseline="-25000"/>
                      <a:t>1</a:t>
                    </a:r>
                  </a:p>
                </p:txBody>
              </p:sp>
              <p:sp>
                <p:nvSpPr>
                  <p:cNvPr id="102" name="Oval 39"/>
                  <p:cNvSpPr>
                    <a:spLocks noChangeArrowheads="1"/>
                  </p:cNvSpPr>
                  <p:nvPr/>
                </p:nvSpPr>
                <p:spPr bwMode="auto">
                  <a:xfrm>
                    <a:off x="936" y="2244"/>
                    <a:ext cx="240" cy="24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de-DE" altLang="zh-CN" sz="1600" b="1"/>
                      <a:t>v</a:t>
                    </a:r>
                    <a:r>
                      <a:rPr lang="de-DE" altLang="zh-CN" sz="1600" b="1" baseline="-25000"/>
                      <a:t>2</a:t>
                    </a:r>
                  </a:p>
                </p:txBody>
              </p:sp>
              <p:sp>
                <p:nvSpPr>
                  <p:cNvPr id="103" name="Oval 40"/>
                  <p:cNvSpPr>
                    <a:spLocks noChangeArrowheads="1"/>
                  </p:cNvSpPr>
                  <p:nvPr/>
                </p:nvSpPr>
                <p:spPr bwMode="auto">
                  <a:xfrm>
                    <a:off x="1656" y="1260"/>
                    <a:ext cx="240" cy="240"/>
                  </a:xfrm>
                  <a:prstGeom prst="ellipse">
                    <a:avLst/>
                  </a:prstGeom>
                  <a:solidFill>
                    <a:schemeClr val="bg1"/>
                  </a:solidFill>
                  <a:ln w="22225">
                    <a:solidFill>
                      <a:schemeClr val="tx1"/>
                    </a:solidFill>
                    <a:round/>
                    <a:headEnd/>
                    <a:tailEnd/>
                  </a:ln>
                </p:spPr>
                <p:txBody>
                  <a:bodyPr wrap="none" anchor="ctr"/>
                  <a:lstStyle/>
                  <a:p>
                    <a:pPr algn="ctr"/>
                    <a:r>
                      <a:rPr lang="de-DE" altLang="zh-CN" sz="1600" b="1" dirty="0"/>
                      <a:t>v</a:t>
                    </a:r>
                    <a:r>
                      <a:rPr lang="de-DE" altLang="zh-CN" sz="1600" b="1" baseline="-25000" dirty="0"/>
                      <a:t>3</a:t>
                    </a:r>
                  </a:p>
                </p:txBody>
              </p:sp>
              <p:sp>
                <p:nvSpPr>
                  <p:cNvPr id="104" name="Oval 41"/>
                  <p:cNvSpPr>
                    <a:spLocks noChangeArrowheads="1"/>
                  </p:cNvSpPr>
                  <p:nvPr/>
                </p:nvSpPr>
                <p:spPr bwMode="auto">
                  <a:xfrm>
                    <a:off x="1656" y="2244"/>
                    <a:ext cx="240" cy="240"/>
                  </a:xfrm>
                  <a:prstGeom prst="ellipse">
                    <a:avLst/>
                  </a:prstGeom>
                  <a:solidFill>
                    <a:schemeClr val="bg1"/>
                  </a:solidFill>
                  <a:ln w="22225">
                    <a:solidFill>
                      <a:schemeClr val="tx1"/>
                    </a:solidFill>
                    <a:round/>
                    <a:headEnd/>
                    <a:tailEnd/>
                  </a:ln>
                </p:spPr>
                <p:txBody>
                  <a:bodyPr wrap="none" anchor="ctr"/>
                  <a:lstStyle/>
                  <a:p>
                    <a:pPr algn="ctr"/>
                    <a:r>
                      <a:rPr lang="de-DE" altLang="zh-CN" sz="1600" b="1"/>
                      <a:t>v</a:t>
                    </a:r>
                    <a:r>
                      <a:rPr lang="de-DE" altLang="zh-CN" sz="1600" b="1" baseline="-25000"/>
                      <a:t>4</a:t>
                    </a:r>
                  </a:p>
                </p:txBody>
              </p:sp>
              <p:sp>
                <p:nvSpPr>
                  <p:cNvPr id="105" name="Line 42"/>
                  <p:cNvSpPr>
                    <a:spLocks noChangeShapeType="1"/>
                  </p:cNvSpPr>
                  <p:nvPr/>
                </p:nvSpPr>
                <p:spPr bwMode="auto">
                  <a:xfrm flipV="1">
                    <a:off x="672" y="1488"/>
                    <a:ext cx="288" cy="288"/>
                  </a:xfrm>
                  <a:prstGeom prst="line">
                    <a:avLst/>
                  </a:prstGeom>
                  <a:noFill/>
                  <a:ln w="22225">
                    <a:solidFill>
                      <a:schemeClr val="tx1"/>
                    </a:solidFill>
                    <a:round/>
                    <a:headEnd/>
                    <a:tailEnd type="stealth" w="med" len="lg"/>
                  </a:ln>
                  <a:extLst>
                    <a:ext uri="{909E8E84-426E-40DD-AFC4-6F175D3DCCD1}">
                      <a14:hiddenFill xmlns:a14="http://schemas.microsoft.com/office/drawing/2010/main">
                        <a:noFill/>
                      </a14:hiddenFill>
                    </a:ext>
                  </a:extLst>
                </p:spPr>
                <p:txBody>
                  <a:bodyPr wrap="none">
                    <a:spAutoFit/>
                  </a:bodyPr>
                  <a:lstStyle/>
                  <a:p>
                    <a:endParaRPr lang="zh-CN" altLang="en-US" b="1"/>
                  </a:p>
                </p:txBody>
              </p:sp>
              <p:sp>
                <p:nvSpPr>
                  <p:cNvPr id="106" name="Line 43"/>
                  <p:cNvSpPr>
                    <a:spLocks noChangeShapeType="1"/>
                  </p:cNvSpPr>
                  <p:nvPr/>
                </p:nvSpPr>
                <p:spPr bwMode="auto">
                  <a:xfrm>
                    <a:off x="1200" y="1404"/>
                    <a:ext cx="480" cy="0"/>
                  </a:xfrm>
                  <a:prstGeom prst="line">
                    <a:avLst/>
                  </a:prstGeom>
                  <a:ln>
                    <a:headEnd/>
                    <a:tailEnd type="stealth" w="med" len="lg"/>
                  </a:ln>
                </p:spPr>
                <p:style>
                  <a:lnRef idx="2">
                    <a:schemeClr val="accent2"/>
                  </a:lnRef>
                  <a:fillRef idx="0">
                    <a:schemeClr val="accent2"/>
                  </a:fillRef>
                  <a:effectRef idx="1">
                    <a:schemeClr val="accent2"/>
                  </a:effectRef>
                  <a:fontRef idx="minor">
                    <a:schemeClr val="tx1"/>
                  </a:fontRef>
                </p:style>
                <p:txBody>
                  <a:bodyPr wrap="none">
                    <a:spAutoFit/>
                  </a:bodyPr>
                  <a:lstStyle/>
                  <a:p>
                    <a:endParaRPr lang="zh-CN" altLang="en-US" b="1"/>
                  </a:p>
                </p:txBody>
              </p:sp>
              <p:sp>
                <p:nvSpPr>
                  <p:cNvPr id="107" name="Line 44"/>
                  <p:cNvSpPr>
                    <a:spLocks noChangeShapeType="1"/>
                  </p:cNvSpPr>
                  <p:nvPr/>
                </p:nvSpPr>
                <p:spPr bwMode="auto">
                  <a:xfrm>
                    <a:off x="1200" y="2364"/>
                    <a:ext cx="480" cy="0"/>
                  </a:xfrm>
                  <a:prstGeom prst="line">
                    <a:avLst/>
                  </a:prstGeom>
                  <a:ln>
                    <a:headEnd/>
                    <a:tailEnd type="stealth" w="med" len="lg"/>
                  </a:ln>
                </p:spPr>
                <p:style>
                  <a:lnRef idx="2">
                    <a:schemeClr val="accent2"/>
                  </a:lnRef>
                  <a:fillRef idx="0">
                    <a:schemeClr val="accent2"/>
                  </a:fillRef>
                  <a:effectRef idx="1">
                    <a:schemeClr val="accent2"/>
                  </a:effectRef>
                  <a:fontRef idx="minor">
                    <a:schemeClr val="tx1"/>
                  </a:fontRef>
                </p:style>
                <p:txBody>
                  <a:bodyPr wrap="none">
                    <a:spAutoFit/>
                  </a:bodyPr>
                  <a:lstStyle/>
                  <a:p>
                    <a:endParaRPr lang="zh-CN" altLang="en-US" b="1"/>
                  </a:p>
                </p:txBody>
              </p:sp>
              <p:sp>
                <p:nvSpPr>
                  <p:cNvPr id="108" name="Line 45"/>
                  <p:cNvSpPr>
                    <a:spLocks noChangeShapeType="1"/>
                  </p:cNvSpPr>
                  <p:nvPr/>
                </p:nvSpPr>
                <p:spPr bwMode="auto">
                  <a:xfrm flipV="1">
                    <a:off x="1872" y="1980"/>
                    <a:ext cx="288" cy="288"/>
                  </a:xfrm>
                  <a:prstGeom prst="line">
                    <a:avLst/>
                  </a:prstGeom>
                  <a:noFill/>
                  <a:ln w="22225">
                    <a:solidFill>
                      <a:schemeClr val="tx1"/>
                    </a:solidFill>
                    <a:round/>
                    <a:headEnd/>
                    <a:tailEnd type="stealth" w="med" len="lg"/>
                  </a:ln>
                  <a:extLst>
                    <a:ext uri="{909E8E84-426E-40DD-AFC4-6F175D3DCCD1}">
                      <a14:hiddenFill xmlns:a14="http://schemas.microsoft.com/office/drawing/2010/main">
                        <a:noFill/>
                      </a14:hiddenFill>
                    </a:ext>
                  </a:extLst>
                </p:spPr>
                <p:txBody>
                  <a:bodyPr wrap="none">
                    <a:spAutoFit/>
                  </a:bodyPr>
                  <a:lstStyle/>
                  <a:p>
                    <a:endParaRPr lang="zh-CN" altLang="en-US" b="1"/>
                  </a:p>
                </p:txBody>
              </p:sp>
              <p:sp>
                <p:nvSpPr>
                  <p:cNvPr id="109" name="Line 46"/>
                  <p:cNvSpPr>
                    <a:spLocks noChangeShapeType="1"/>
                  </p:cNvSpPr>
                  <p:nvPr/>
                </p:nvSpPr>
                <p:spPr bwMode="auto">
                  <a:xfrm>
                    <a:off x="1872" y="1452"/>
                    <a:ext cx="288" cy="336"/>
                  </a:xfrm>
                  <a:prstGeom prst="line">
                    <a:avLst/>
                  </a:prstGeom>
                  <a:noFill/>
                  <a:ln w="22225">
                    <a:solidFill>
                      <a:schemeClr val="tx1"/>
                    </a:solidFill>
                    <a:round/>
                    <a:headEnd/>
                    <a:tailEnd type="stealth" w="med" len="lg"/>
                  </a:ln>
                  <a:extLst>
                    <a:ext uri="{909E8E84-426E-40DD-AFC4-6F175D3DCCD1}">
                      <a14:hiddenFill xmlns:a14="http://schemas.microsoft.com/office/drawing/2010/main">
                        <a:noFill/>
                      </a14:hiddenFill>
                    </a:ext>
                  </a:extLst>
                </p:spPr>
                <p:txBody>
                  <a:bodyPr wrap="none">
                    <a:spAutoFit/>
                  </a:bodyPr>
                  <a:lstStyle/>
                  <a:p>
                    <a:endParaRPr lang="zh-CN" altLang="en-US" b="1"/>
                  </a:p>
                </p:txBody>
              </p:sp>
              <p:sp>
                <p:nvSpPr>
                  <p:cNvPr id="110" name="Line 47"/>
                  <p:cNvSpPr>
                    <a:spLocks noChangeShapeType="1"/>
                  </p:cNvSpPr>
                  <p:nvPr/>
                </p:nvSpPr>
                <p:spPr bwMode="auto">
                  <a:xfrm>
                    <a:off x="671" y="1979"/>
                    <a:ext cx="288" cy="288"/>
                  </a:xfrm>
                  <a:prstGeom prst="line">
                    <a:avLst/>
                  </a:prstGeom>
                  <a:noFill/>
                  <a:ln w="22225">
                    <a:solidFill>
                      <a:schemeClr val="tx1"/>
                    </a:solidFill>
                    <a:round/>
                    <a:headEnd/>
                    <a:tailEnd type="stealth" w="med" len="lg"/>
                  </a:ln>
                  <a:extLst>
                    <a:ext uri="{909E8E84-426E-40DD-AFC4-6F175D3DCCD1}">
                      <a14:hiddenFill xmlns:a14="http://schemas.microsoft.com/office/drawing/2010/main">
                        <a:noFill/>
                      </a14:hiddenFill>
                    </a:ext>
                  </a:extLst>
                </p:spPr>
                <p:txBody>
                  <a:bodyPr wrap="none">
                    <a:spAutoFit/>
                  </a:bodyPr>
                  <a:lstStyle/>
                  <a:p>
                    <a:endParaRPr lang="zh-CN" altLang="en-US" b="1"/>
                  </a:p>
                </p:txBody>
              </p:sp>
              <p:sp>
                <p:nvSpPr>
                  <p:cNvPr id="111" name="Line 48"/>
                  <p:cNvSpPr>
                    <a:spLocks noChangeShapeType="1"/>
                  </p:cNvSpPr>
                  <p:nvPr/>
                </p:nvSpPr>
                <p:spPr bwMode="auto">
                  <a:xfrm>
                    <a:off x="1104" y="1536"/>
                    <a:ext cx="576" cy="720"/>
                  </a:xfrm>
                  <a:prstGeom prst="line">
                    <a:avLst/>
                  </a:prstGeom>
                  <a:ln>
                    <a:headEnd/>
                    <a:tailEnd type="stealth" w="med" len="lg"/>
                  </a:ln>
                </p:spPr>
                <p:style>
                  <a:lnRef idx="2">
                    <a:schemeClr val="accent2"/>
                  </a:lnRef>
                  <a:fillRef idx="0">
                    <a:schemeClr val="accent2"/>
                  </a:fillRef>
                  <a:effectRef idx="1">
                    <a:schemeClr val="accent2"/>
                  </a:effectRef>
                  <a:fontRef idx="minor">
                    <a:schemeClr val="tx1"/>
                  </a:fontRef>
                </p:style>
                <p:txBody>
                  <a:bodyPr wrap="none" anchor="ctr">
                    <a:spAutoFit/>
                  </a:bodyPr>
                  <a:lstStyle/>
                  <a:p>
                    <a:endParaRPr lang="zh-CN" altLang="en-US" b="1"/>
                  </a:p>
                </p:txBody>
              </p:sp>
              <p:sp>
                <p:nvSpPr>
                  <p:cNvPr id="112" name="Line 49"/>
                  <p:cNvSpPr>
                    <a:spLocks noChangeShapeType="1"/>
                  </p:cNvSpPr>
                  <p:nvPr/>
                </p:nvSpPr>
                <p:spPr bwMode="auto">
                  <a:xfrm flipV="1">
                    <a:off x="1104" y="1488"/>
                    <a:ext cx="576" cy="768"/>
                  </a:xfrm>
                  <a:prstGeom prst="line">
                    <a:avLst/>
                  </a:prstGeom>
                  <a:ln>
                    <a:headEnd/>
                    <a:tailEnd type="stealth" w="med" len="lg"/>
                  </a:ln>
                </p:spPr>
                <p:style>
                  <a:lnRef idx="2">
                    <a:schemeClr val="accent2"/>
                  </a:lnRef>
                  <a:fillRef idx="0">
                    <a:schemeClr val="accent2"/>
                  </a:fillRef>
                  <a:effectRef idx="1">
                    <a:schemeClr val="accent2"/>
                  </a:effectRef>
                  <a:fontRef idx="minor">
                    <a:schemeClr val="tx1"/>
                  </a:fontRef>
                </p:style>
                <p:txBody>
                  <a:bodyPr wrap="none">
                    <a:spAutoFit/>
                  </a:bodyPr>
                  <a:lstStyle/>
                  <a:p>
                    <a:endParaRPr lang="zh-CN" altLang="en-US" b="1"/>
                  </a:p>
                </p:txBody>
              </p:sp>
            </p:grpSp>
            <p:grpSp>
              <p:nvGrpSpPr>
                <p:cNvPr id="90" name="Group 76"/>
                <p:cNvGrpSpPr>
                  <a:grpSpLocks/>
                </p:cNvGrpSpPr>
                <p:nvPr/>
              </p:nvGrpSpPr>
              <p:grpSpPr bwMode="auto">
                <a:xfrm>
                  <a:off x="990600" y="2286000"/>
                  <a:ext cx="2643188" cy="2276476"/>
                  <a:chOff x="624" y="1187"/>
                  <a:chExt cx="1665" cy="1434"/>
                </a:xfrm>
              </p:grpSpPr>
              <p:sp>
                <p:nvSpPr>
                  <p:cNvPr id="91" name="Text Box 77"/>
                  <p:cNvSpPr txBox="1">
                    <a:spLocks noChangeArrowheads="1"/>
                  </p:cNvSpPr>
                  <p:nvPr/>
                </p:nvSpPr>
                <p:spPr bwMode="auto">
                  <a:xfrm>
                    <a:off x="624" y="1475"/>
                    <a:ext cx="22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de-DE" altLang="zh-CN" sz="1600" b="1" dirty="0"/>
                      <a:t>8</a:t>
                    </a:r>
                  </a:p>
                </p:txBody>
              </p:sp>
              <p:sp>
                <p:nvSpPr>
                  <p:cNvPr id="92" name="Text Box 78"/>
                  <p:cNvSpPr txBox="1">
                    <a:spLocks noChangeArrowheads="1"/>
                  </p:cNvSpPr>
                  <p:nvPr/>
                </p:nvSpPr>
                <p:spPr bwMode="auto">
                  <a:xfrm>
                    <a:off x="1248" y="1187"/>
                    <a:ext cx="22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de-DE" altLang="zh-CN" sz="1600" b="1" dirty="0"/>
                      <a:t>3</a:t>
                    </a:r>
                  </a:p>
                </p:txBody>
              </p:sp>
              <p:sp>
                <p:nvSpPr>
                  <p:cNvPr id="93" name="Text Box 79"/>
                  <p:cNvSpPr txBox="1">
                    <a:spLocks noChangeArrowheads="1"/>
                  </p:cNvSpPr>
                  <p:nvPr/>
                </p:nvSpPr>
                <p:spPr bwMode="auto">
                  <a:xfrm>
                    <a:off x="1920" y="1475"/>
                    <a:ext cx="36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de-DE" altLang="zh-CN" sz="1600" b="1" dirty="0"/>
                      <a:t>  6</a:t>
                    </a:r>
                  </a:p>
                </p:txBody>
              </p:sp>
              <p:sp>
                <p:nvSpPr>
                  <p:cNvPr id="94" name="Text Box 80"/>
                  <p:cNvSpPr txBox="1">
                    <a:spLocks noChangeArrowheads="1"/>
                  </p:cNvSpPr>
                  <p:nvPr/>
                </p:nvSpPr>
                <p:spPr bwMode="auto">
                  <a:xfrm>
                    <a:off x="1920" y="2099"/>
                    <a:ext cx="298"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de-DE" altLang="zh-CN" sz="1600" b="1" dirty="0"/>
                      <a:t>8</a:t>
                    </a:r>
                  </a:p>
                </p:txBody>
              </p:sp>
              <p:sp>
                <p:nvSpPr>
                  <p:cNvPr id="95" name="Text Box 81"/>
                  <p:cNvSpPr txBox="1">
                    <a:spLocks noChangeArrowheads="1"/>
                  </p:cNvSpPr>
                  <p:nvPr/>
                </p:nvSpPr>
                <p:spPr bwMode="auto">
                  <a:xfrm>
                    <a:off x="1344" y="2387"/>
                    <a:ext cx="22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de-DE" altLang="zh-CN" sz="1600" b="1" dirty="0"/>
                      <a:t>6</a:t>
                    </a:r>
                  </a:p>
                </p:txBody>
              </p:sp>
              <p:sp>
                <p:nvSpPr>
                  <p:cNvPr id="96" name="Text Box 82"/>
                  <p:cNvSpPr txBox="1">
                    <a:spLocks noChangeArrowheads="1"/>
                  </p:cNvSpPr>
                  <p:nvPr/>
                </p:nvSpPr>
                <p:spPr bwMode="auto">
                  <a:xfrm>
                    <a:off x="626" y="2129"/>
                    <a:ext cx="25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b="1" dirty="0"/>
                      <a:t>6</a:t>
                    </a:r>
                    <a:endParaRPr lang="de-DE" altLang="zh-CN" sz="1600" b="1" dirty="0"/>
                  </a:p>
                </p:txBody>
              </p:sp>
              <p:sp>
                <p:nvSpPr>
                  <p:cNvPr id="97" name="Text Box 83"/>
                  <p:cNvSpPr txBox="1">
                    <a:spLocks noChangeArrowheads="1"/>
                  </p:cNvSpPr>
                  <p:nvPr/>
                </p:nvSpPr>
                <p:spPr bwMode="auto">
                  <a:xfrm>
                    <a:off x="1200" y="1571"/>
                    <a:ext cx="22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de-DE" altLang="zh-CN" sz="1600" b="1" dirty="0"/>
                      <a:t>3</a:t>
                    </a:r>
                  </a:p>
                </p:txBody>
              </p:sp>
              <p:sp>
                <p:nvSpPr>
                  <p:cNvPr id="98" name="Text Box 84"/>
                  <p:cNvSpPr txBox="1">
                    <a:spLocks noChangeArrowheads="1"/>
                  </p:cNvSpPr>
                  <p:nvPr/>
                </p:nvSpPr>
                <p:spPr bwMode="auto">
                  <a:xfrm>
                    <a:off x="1104" y="1907"/>
                    <a:ext cx="22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de-DE" altLang="zh-CN" sz="1600" b="1" dirty="0"/>
                      <a:t>3</a:t>
                    </a:r>
                  </a:p>
                </p:txBody>
              </p:sp>
            </p:grpSp>
          </p:grpSp>
          <p:sp>
            <p:nvSpPr>
              <p:cNvPr id="87" name="Line 42"/>
              <p:cNvSpPr>
                <a:spLocks noChangeShapeType="1"/>
              </p:cNvSpPr>
              <p:nvPr/>
            </p:nvSpPr>
            <p:spPr bwMode="auto">
              <a:xfrm>
                <a:off x="806370" y="3636337"/>
                <a:ext cx="2959260" cy="54369"/>
              </a:xfrm>
              <a:prstGeom prst="line">
                <a:avLst/>
              </a:prstGeom>
              <a:ln>
                <a:headEnd/>
                <a:tailEnd type="stealth" w="med" len="lg"/>
              </a:ln>
              <a:extLst/>
            </p:spPr>
            <p:style>
              <a:lnRef idx="2">
                <a:schemeClr val="accent2"/>
              </a:lnRef>
              <a:fillRef idx="0">
                <a:schemeClr val="accent2"/>
              </a:fillRef>
              <a:effectRef idx="1">
                <a:schemeClr val="accent2"/>
              </a:effectRef>
              <a:fontRef idx="minor">
                <a:schemeClr val="tx1"/>
              </a:fontRef>
            </p:style>
            <p:txBody>
              <a:bodyPr wrap="square">
                <a:spAutoFit/>
              </a:bodyPr>
              <a:lstStyle/>
              <a:p>
                <a:endParaRPr lang="zh-CN" altLang="en-US" b="1"/>
              </a:p>
            </p:txBody>
          </p:sp>
          <p:sp>
            <p:nvSpPr>
              <p:cNvPr id="88" name="Text Box 84"/>
              <p:cNvSpPr txBox="1">
                <a:spLocks noChangeArrowheads="1"/>
              </p:cNvSpPr>
              <p:nvPr/>
            </p:nvSpPr>
            <p:spPr bwMode="auto">
              <a:xfrm>
                <a:off x="2897577" y="3370321"/>
                <a:ext cx="460436" cy="530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de-DE" altLang="zh-CN" sz="1600" b="1" dirty="0"/>
                  <a:t>5</a:t>
                </a:r>
              </a:p>
            </p:txBody>
          </p:sp>
        </p:grpSp>
      </p:grpSp>
      <p:grpSp>
        <p:nvGrpSpPr>
          <p:cNvPr id="6" name="组合 5"/>
          <p:cNvGrpSpPr/>
          <p:nvPr/>
        </p:nvGrpSpPr>
        <p:grpSpPr>
          <a:xfrm>
            <a:off x="1923082" y="3760888"/>
            <a:ext cx="3744416" cy="2764457"/>
            <a:chOff x="399082" y="3760887"/>
            <a:chExt cx="3744416" cy="2764457"/>
          </a:xfrm>
        </p:grpSpPr>
        <mc:AlternateContent xmlns:mc="http://schemas.openxmlformats.org/markup-compatibility/2006" xmlns:a14="http://schemas.microsoft.com/office/drawing/2010/main">
          <mc:Choice Requires="a14">
            <p:sp>
              <p:nvSpPr>
                <p:cNvPr id="113" name="内容占位符 2"/>
                <p:cNvSpPr txBox="1">
                  <a:spLocks/>
                </p:cNvSpPr>
                <p:nvPr/>
              </p:nvSpPr>
              <p:spPr>
                <a:xfrm>
                  <a:off x="399082" y="5877273"/>
                  <a:ext cx="3744416" cy="648071"/>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 xmlns:m="http://schemas.openxmlformats.org/officeDocument/2006/math">
                      <m:r>
                        <a:rPr lang="en-US" altLang="zh-CN" sz="1600" b="1" i="1">
                          <a:solidFill>
                            <a:srgbClr val="FF0000"/>
                          </a:solidFill>
                          <a:latin typeface="Cambria Math"/>
                        </a:rPr>
                        <m:t>𝑺</m:t>
                      </m:r>
                      <m:r>
                        <a:rPr lang="en-US" altLang="zh-CN" sz="1600" b="1" i="1">
                          <a:solidFill>
                            <a:srgbClr val="FF0000"/>
                          </a:solidFill>
                          <a:latin typeface="Cambria Math"/>
                        </a:rPr>
                        <m:t>={</m:t>
                      </m:r>
                      <m:sSub>
                        <m:sSubPr>
                          <m:ctrlPr>
                            <a:rPr lang="en-US" altLang="zh-CN" sz="1600" b="1" i="1">
                              <a:solidFill>
                                <a:srgbClr val="FF0000"/>
                              </a:solidFill>
                              <a:latin typeface="Cambria Math" panose="02040503050406030204" pitchFamily="18" charset="0"/>
                            </a:rPr>
                          </m:ctrlPr>
                        </m:sSubPr>
                        <m:e>
                          <m:r>
                            <a:rPr lang="en-US" altLang="zh-CN" sz="1600" b="1" i="1">
                              <a:solidFill>
                                <a:srgbClr val="FF0000"/>
                              </a:solidFill>
                              <a:latin typeface="Cambria Math"/>
                            </a:rPr>
                            <m:t>𝒗</m:t>
                          </m:r>
                        </m:e>
                        <m:sub>
                          <m:r>
                            <a:rPr lang="en-US" altLang="zh-CN" sz="1600" b="1" i="1">
                              <a:solidFill>
                                <a:srgbClr val="FF0000"/>
                              </a:solidFill>
                              <a:latin typeface="Cambria Math"/>
                            </a:rPr>
                            <m:t>𝟏</m:t>
                          </m:r>
                        </m:sub>
                      </m:sSub>
                      <m:r>
                        <a:rPr lang="en-US" altLang="zh-CN" sz="1600" b="1" i="1">
                          <a:solidFill>
                            <a:srgbClr val="FF0000"/>
                          </a:solidFill>
                          <a:latin typeface="Cambria Math"/>
                        </a:rPr>
                        <m:t>,</m:t>
                      </m:r>
                      <m:sSub>
                        <m:sSubPr>
                          <m:ctrlPr>
                            <a:rPr lang="en-US" altLang="zh-CN" sz="1600" b="1" i="1">
                              <a:solidFill>
                                <a:srgbClr val="FF0000"/>
                              </a:solidFill>
                              <a:latin typeface="Cambria Math" panose="02040503050406030204" pitchFamily="18" charset="0"/>
                            </a:rPr>
                          </m:ctrlPr>
                        </m:sSubPr>
                        <m:e>
                          <m:r>
                            <a:rPr lang="en-US" altLang="zh-CN" sz="1600" b="1" i="1">
                              <a:solidFill>
                                <a:srgbClr val="FF0000"/>
                              </a:solidFill>
                              <a:latin typeface="Cambria Math"/>
                            </a:rPr>
                            <m:t>𝒗</m:t>
                          </m:r>
                        </m:e>
                        <m:sub>
                          <m:r>
                            <a:rPr lang="en-US" altLang="zh-CN" sz="1600" b="1" i="1">
                              <a:solidFill>
                                <a:srgbClr val="FF0000"/>
                              </a:solidFill>
                              <a:latin typeface="Cambria Math"/>
                            </a:rPr>
                            <m:t>𝟐</m:t>
                          </m:r>
                        </m:sub>
                      </m:sSub>
                      <m:r>
                        <a:rPr lang="en-US" altLang="zh-CN" sz="1600" b="1" i="1">
                          <a:solidFill>
                            <a:srgbClr val="FF0000"/>
                          </a:solidFill>
                          <a:latin typeface="Cambria Math"/>
                        </a:rPr>
                        <m:t>}</m:t>
                      </m:r>
                    </m:oMath>
                  </a14:m>
                  <a:r>
                    <a:rPr lang="en-US" altLang="zh-CN" sz="1600" b="1" dirty="0">
                      <a:solidFill>
                        <a:srgbClr val="FF0000"/>
                      </a:solidFill>
                    </a:rPr>
                    <a:t>?</a:t>
                  </a:r>
                </a:p>
                <a:p>
                  <a:pPr marL="0" indent="0">
                    <a:buNone/>
                  </a:pPr>
                  <a14:m>
                    <m:oMathPara xmlns:m="http://schemas.openxmlformats.org/officeDocument/2006/math">
                      <m:oMathParaPr>
                        <m:jc m:val="centerGroup"/>
                      </m:oMathParaPr>
                      <m:oMath xmlns:m="http://schemas.openxmlformats.org/officeDocument/2006/math">
                        <m:d>
                          <m:dPr>
                            <m:ctrlPr>
                              <a:rPr lang="en-US" altLang="zh-CN" sz="1600" b="1" i="1">
                                <a:latin typeface="Cambria Math" panose="02040503050406030204" pitchFamily="18" charset="0"/>
                              </a:rPr>
                            </m:ctrlPr>
                          </m:dPr>
                          <m:e>
                            <m:r>
                              <a:rPr lang="en-US" altLang="zh-CN" sz="1600" b="1" i="1">
                                <a:latin typeface="Cambria Math"/>
                              </a:rPr>
                              <m:t>𝑺</m:t>
                            </m:r>
                            <m:r>
                              <a:rPr lang="en-US" altLang="zh-CN" sz="1600" b="1" i="1">
                                <a:latin typeface="Cambria Math"/>
                              </a:rPr>
                              <m:t>,</m:t>
                            </m:r>
                            <m:acc>
                              <m:accPr>
                                <m:chr m:val="̅"/>
                                <m:ctrlPr>
                                  <a:rPr lang="en-US" altLang="zh-CN" sz="1600" b="1" i="1">
                                    <a:latin typeface="Cambria Math" panose="02040503050406030204" pitchFamily="18" charset="0"/>
                                  </a:rPr>
                                </m:ctrlPr>
                              </m:accPr>
                              <m:e>
                                <m:r>
                                  <a:rPr lang="en-US" altLang="zh-CN" sz="1600" b="1" i="1">
                                    <a:latin typeface="Cambria Math"/>
                                  </a:rPr>
                                  <m:t>𝑺</m:t>
                                </m:r>
                              </m:e>
                            </m:acc>
                          </m:e>
                        </m:d>
                        <m:r>
                          <a:rPr lang="en-US" altLang="zh-CN" sz="1600" b="1" i="1">
                            <a:latin typeface="Cambria Math"/>
                          </a:rPr>
                          <m:t>={</m:t>
                        </m:r>
                        <m:d>
                          <m:dPr>
                            <m:begChr m:val="⟨"/>
                            <m:endChr m:val="⟩"/>
                            <m:ctrlPr>
                              <a:rPr lang="en-US" altLang="zh-CN" sz="1600" b="1" i="1">
                                <a:latin typeface="Cambria Math" panose="02040503050406030204" pitchFamily="18" charset="0"/>
                              </a:rPr>
                            </m:ctrlPr>
                          </m:dPr>
                          <m:e>
                            <m:sSub>
                              <m:sSubPr>
                                <m:ctrlPr>
                                  <a:rPr lang="en-US" altLang="zh-CN" sz="1600" b="1" i="1">
                                    <a:latin typeface="Cambria Math" panose="02040503050406030204" pitchFamily="18" charset="0"/>
                                  </a:rPr>
                                </m:ctrlPr>
                              </m:sSubPr>
                              <m:e>
                                <m:r>
                                  <a:rPr lang="en-US" altLang="zh-CN" sz="1600" b="1" i="1">
                                    <a:latin typeface="Cambria Math"/>
                                  </a:rPr>
                                  <m:t>𝒗</m:t>
                                </m:r>
                              </m:e>
                              <m:sub>
                                <m:r>
                                  <a:rPr lang="en-US" altLang="zh-CN" sz="1600" b="1" i="1">
                                    <a:latin typeface="Cambria Math"/>
                                  </a:rPr>
                                  <m:t>𝟏</m:t>
                                </m:r>
                              </m:sub>
                            </m:sSub>
                            <m:r>
                              <a:rPr lang="en-US" altLang="zh-CN" sz="1600" b="1" i="1">
                                <a:latin typeface="Cambria Math"/>
                              </a:rPr>
                              <m:t>,</m:t>
                            </m:r>
                            <m:sSub>
                              <m:sSubPr>
                                <m:ctrlPr>
                                  <a:rPr lang="en-US" altLang="zh-CN" sz="1600" b="1" i="1">
                                    <a:latin typeface="Cambria Math" panose="02040503050406030204" pitchFamily="18" charset="0"/>
                                  </a:rPr>
                                </m:ctrlPr>
                              </m:sSubPr>
                              <m:e>
                                <m:r>
                                  <a:rPr lang="en-US" altLang="zh-CN" sz="1600" b="1" i="1">
                                    <a:latin typeface="Cambria Math"/>
                                  </a:rPr>
                                  <m:t>𝒗</m:t>
                                </m:r>
                              </m:e>
                              <m:sub>
                                <m:r>
                                  <a:rPr lang="en-US" altLang="zh-CN" sz="1600" b="1" i="1">
                                    <a:latin typeface="Cambria Math"/>
                                  </a:rPr>
                                  <m:t>𝟑</m:t>
                                </m:r>
                              </m:sub>
                            </m:sSub>
                          </m:e>
                        </m:d>
                        <m:r>
                          <a:rPr lang="en-US" altLang="zh-CN" sz="1600" b="1" i="1">
                            <a:latin typeface="Cambria Math"/>
                          </a:rPr>
                          <m:t>,</m:t>
                        </m:r>
                        <m:d>
                          <m:dPr>
                            <m:begChr m:val="⟨"/>
                            <m:endChr m:val="⟩"/>
                            <m:ctrlPr>
                              <a:rPr lang="en-US" altLang="zh-CN" sz="1600" b="1" i="1">
                                <a:latin typeface="Cambria Math" panose="02040503050406030204" pitchFamily="18" charset="0"/>
                              </a:rPr>
                            </m:ctrlPr>
                          </m:dPr>
                          <m:e>
                            <m:sSub>
                              <m:sSubPr>
                                <m:ctrlPr>
                                  <a:rPr lang="en-US" altLang="zh-CN" sz="1600" b="1" i="1">
                                    <a:latin typeface="Cambria Math" panose="02040503050406030204" pitchFamily="18" charset="0"/>
                                  </a:rPr>
                                </m:ctrlPr>
                              </m:sSubPr>
                              <m:e>
                                <m:r>
                                  <a:rPr lang="en-US" altLang="zh-CN" sz="1600" b="1" i="1">
                                    <a:latin typeface="Cambria Math"/>
                                  </a:rPr>
                                  <m:t>𝒗</m:t>
                                </m:r>
                              </m:e>
                              <m:sub>
                                <m:r>
                                  <a:rPr lang="en-US" altLang="zh-CN" sz="1600" b="1" i="1">
                                    <a:latin typeface="Cambria Math"/>
                                  </a:rPr>
                                  <m:t>𝟏</m:t>
                                </m:r>
                              </m:sub>
                            </m:sSub>
                            <m:r>
                              <a:rPr lang="en-US" altLang="zh-CN" sz="1600" b="1" i="1">
                                <a:latin typeface="Cambria Math"/>
                              </a:rPr>
                              <m:t>,</m:t>
                            </m:r>
                            <m:sSub>
                              <m:sSubPr>
                                <m:ctrlPr>
                                  <a:rPr lang="en-US" altLang="zh-CN" sz="1600" b="1" i="1">
                                    <a:latin typeface="Cambria Math" panose="02040503050406030204" pitchFamily="18" charset="0"/>
                                  </a:rPr>
                                </m:ctrlPr>
                              </m:sSubPr>
                              <m:e>
                                <m:r>
                                  <a:rPr lang="en-US" altLang="zh-CN" sz="1600" b="1" i="1">
                                    <a:latin typeface="Cambria Math"/>
                                  </a:rPr>
                                  <m:t>𝒗</m:t>
                                </m:r>
                              </m:e>
                              <m:sub>
                                <m:r>
                                  <a:rPr lang="en-US" altLang="zh-CN" sz="1600" b="1" i="1">
                                    <a:latin typeface="Cambria Math"/>
                                  </a:rPr>
                                  <m:t>𝟒</m:t>
                                </m:r>
                              </m:sub>
                            </m:sSub>
                          </m:e>
                        </m:d>
                        <m:r>
                          <a:rPr lang="en-US" altLang="zh-CN" sz="1600" b="1" i="1">
                            <a:latin typeface="Cambria Math"/>
                          </a:rPr>
                          <m:t>,</m:t>
                        </m:r>
                        <m:d>
                          <m:dPr>
                            <m:begChr m:val="⟨"/>
                            <m:endChr m:val="⟩"/>
                            <m:ctrlPr>
                              <a:rPr lang="en-US" altLang="zh-CN" sz="1600" b="1" i="1">
                                <a:latin typeface="Cambria Math" panose="02040503050406030204" pitchFamily="18" charset="0"/>
                              </a:rPr>
                            </m:ctrlPr>
                          </m:dPr>
                          <m:e>
                            <m:sSub>
                              <m:sSubPr>
                                <m:ctrlPr>
                                  <a:rPr lang="en-US" altLang="zh-CN" sz="1600" b="1" i="1">
                                    <a:latin typeface="Cambria Math" panose="02040503050406030204" pitchFamily="18" charset="0"/>
                                  </a:rPr>
                                </m:ctrlPr>
                              </m:sSubPr>
                              <m:e>
                                <m:r>
                                  <a:rPr lang="en-US" altLang="zh-CN" sz="1600" b="1" i="1">
                                    <a:latin typeface="Cambria Math"/>
                                  </a:rPr>
                                  <m:t>𝒗</m:t>
                                </m:r>
                              </m:e>
                              <m:sub>
                                <m:r>
                                  <a:rPr lang="en-US" altLang="zh-CN" sz="1600" b="1" i="1">
                                    <a:latin typeface="Cambria Math"/>
                                  </a:rPr>
                                  <m:t>𝟐</m:t>
                                </m:r>
                              </m:sub>
                            </m:sSub>
                            <m:r>
                              <a:rPr lang="en-US" altLang="zh-CN" sz="1600" b="1" i="1">
                                <a:latin typeface="Cambria Math"/>
                              </a:rPr>
                              <m:t>,</m:t>
                            </m:r>
                            <m:sSub>
                              <m:sSubPr>
                                <m:ctrlPr>
                                  <a:rPr lang="en-US" altLang="zh-CN" sz="1600" b="1" i="1">
                                    <a:latin typeface="Cambria Math" panose="02040503050406030204" pitchFamily="18" charset="0"/>
                                  </a:rPr>
                                </m:ctrlPr>
                              </m:sSubPr>
                              <m:e>
                                <m:r>
                                  <a:rPr lang="en-US" altLang="zh-CN" sz="1600" b="1" i="1">
                                    <a:latin typeface="Cambria Math"/>
                                  </a:rPr>
                                  <m:t>𝒗</m:t>
                                </m:r>
                              </m:e>
                              <m:sub>
                                <m:r>
                                  <a:rPr lang="en-US" altLang="zh-CN" sz="1600" b="1" i="1">
                                    <a:latin typeface="Cambria Math"/>
                                  </a:rPr>
                                  <m:t>𝟑</m:t>
                                </m:r>
                              </m:sub>
                            </m:sSub>
                          </m:e>
                        </m:d>
                        <m:r>
                          <a:rPr lang="en-US" altLang="zh-CN" sz="1600" b="1" i="1">
                            <a:latin typeface="Cambria Math"/>
                          </a:rPr>
                          <m:t>,</m:t>
                        </m:r>
                        <m:d>
                          <m:dPr>
                            <m:begChr m:val="⟨"/>
                            <m:endChr m:val="⟩"/>
                            <m:ctrlPr>
                              <a:rPr lang="en-US" altLang="zh-CN" sz="1600" b="1" i="1">
                                <a:latin typeface="Cambria Math" panose="02040503050406030204" pitchFamily="18" charset="0"/>
                              </a:rPr>
                            </m:ctrlPr>
                          </m:dPr>
                          <m:e>
                            <m:sSub>
                              <m:sSubPr>
                                <m:ctrlPr>
                                  <a:rPr lang="en-US" altLang="zh-CN" sz="1600" b="1" i="1">
                                    <a:latin typeface="Cambria Math" panose="02040503050406030204" pitchFamily="18" charset="0"/>
                                  </a:rPr>
                                </m:ctrlPr>
                              </m:sSubPr>
                              <m:e>
                                <m:r>
                                  <a:rPr lang="en-US" altLang="zh-CN" sz="1600" b="1" i="1">
                                    <a:latin typeface="Cambria Math"/>
                                  </a:rPr>
                                  <m:t>𝒗</m:t>
                                </m:r>
                              </m:e>
                              <m:sub>
                                <m:r>
                                  <a:rPr lang="en-US" altLang="zh-CN" sz="1600" b="1" i="1">
                                    <a:latin typeface="Cambria Math"/>
                                  </a:rPr>
                                  <m:t>𝟐</m:t>
                                </m:r>
                              </m:sub>
                            </m:sSub>
                            <m:r>
                              <a:rPr lang="en-US" altLang="zh-CN" sz="1600" b="1" i="1">
                                <a:latin typeface="Cambria Math"/>
                              </a:rPr>
                              <m:t>,</m:t>
                            </m:r>
                            <m:sSub>
                              <m:sSubPr>
                                <m:ctrlPr>
                                  <a:rPr lang="en-US" altLang="zh-CN" sz="1600" b="1" i="1">
                                    <a:latin typeface="Cambria Math" panose="02040503050406030204" pitchFamily="18" charset="0"/>
                                  </a:rPr>
                                </m:ctrlPr>
                              </m:sSubPr>
                              <m:e>
                                <m:r>
                                  <a:rPr lang="en-US" altLang="zh-CN" sz="1600" b="1" i="1">
                                    <a:latin typeface="Cambria Math"/>
                                  </a:rPr>
                                  <m:t>𝒗</m:t>
                                </m:r>
                              </m:e>
                              <m:sub>
                                <m:r>
                                  <a:rPr lang="en-US" altLang="zh-CN" sz="1600" b="1" i="1">
                                    <a:latin typeface="Cambria Math"/>
                                  </a:rPr>
                                  <m:t>𝟒</m:t>
                                </m:r>
                              </m:sub>
                            </m:sSub>
                          </m:e>
                        </m:d>
                        <m:r>
                          <a:rPr lang="en-US" altLang="zh-CN" sz="1600" b="1" i="1">
                            <a:latin typeface="Cambria Math"/>
                          </a:rPr>
                          <m:t>}</m:t>
                        </m:r>
                      </m:oMath>
                    </m:oMathPara>
                  </a14:m>
                  <a:endParaRPr lang="en-US" altLang="zh-CN" sz="1600" b="1" dirty="0"/>
                </a:p>
                <a:p>
                  <a:pPr marL="0" indent="0">
                    <a:buNone/>
                  </a:pPr>
                  <a:endParaRPr lang="en-US" altLang="zh-CN" sz="1600" b="1" dirty="0"/>
                </a:p>
                <a:p>
                  <a:pPr marL="0" indent="0">
                    <a:buNone/>
                  </a:pPr>
                  <a:endParaRPr lang="en-US" altLang="zh-CN" sz="1600" b="1" dirty="0"/>
                </a:p>
                <a:p>
                  <a:pPr marL="0" indent="0">
                    <a:buNone/>
                  </a:pPr>
                  <a:endParaRPr lang="zh-CN" altLang="en-US" sz="1600" b="1" dirty="0"/>
                </a:p>
              </p:txBody>
            </p:sp>
          </mc:Choice>
          <mc:Fallback xmlns="">
            <p:sp>
              <p:nvSpPr>
                <p:cNvPr id="113" name="内容占位符 2"/>
                <p:cNvSpPr txBox="1">
                  <a:spLocks noRot="1" noChangeAspect="1" noMove="1" noResize="1" noEditPoints="1" noAdjustHandles="1" noChangeArrowheads="1" noChangeShapeType="1" noTextEdit="1"/>
                </p:cNvSpPr>
                <p:nvPr/>
              </p:nvSpPr>
              <p:spPr>
                <a:xfrm>
                  <a:off x="399082" y="5877273"/>
                  <a:ext cx="3744416" cy="648071"/>
                </a:xfrm>
                <a:prstGeom prst="rect">
                  <a:avLst/>
                </a:prstGeom>
                <a:blipFill rotWithShape="1">
                  <a:blip r:embed="rId4"/>
                  <a:stretch>
                    <a:fillRect t="-1887"/>
                  </a:stretch>
                </a:blipFill>
              </p:spPr>
              <p:txBody>
                <a:bodyPr/>
                <a:lstStyle/>
                <a:p>
                  <a:r>
                    <a:rPr lang="zh-CN" altLang="en-US">
                      <a:noFill/>
                    </a:rPr>
                    <a:t> </a:t>
                  </a:r>
                </a:p>
              </p:txBody>
            </p:sp>
          </mc:Fallback>
        </mc:AlternateContent>
        <p:grpSp>
          <p:nvGrpSpPr>
            <p:cNvPr id="114" name="组合 113"/>
            <p:cNvGrpSpPr/>
            <p:nvPr/>
          </p:nvGrpSpPr>
          <p:grpSpPr>
            <a:xfrm>
              <a:off x="886598" y="3760887"/>
              <a:ext cx="2596819" cy="2074947"/>
              <a:chOff x="304800" y="2057400"/>
              <a:chExt cx="3962400" cy="3248425"/>
            </a:xfrm>
          </p:grpSpPr>
          <p:sp>
            <p:nvSpPr>
              <p:cNvPr id="115" name="Oval 36"/>
              <p:cNvSpPr>
                <a:spLocks noChangeArrowheads="1"/>
              </p:cNvSpPr>
              <p:nvPr/>
            </p:nvSpPr>
            <p:spPr bwMode="auto">
              <a:xfrm>
                <a:off x="304800" y="3364499"/>
                <a:ext cx="501570" cy="543680"/>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de-DE" altLang="zh-CN" sz="1600" b="1" dirty="0"/>
                  <a:t>S</a:t>
                </a:r>
              </a:p>
            </p:txBody>
          </p:sp>
          <p:sp>
            <p:nvSpPr>
              <p:cNvPr id="116" name="Oval 37"/>
              <p:cNvSpPr>
                <a:spLocks noChangeArrowheads="1"/>
              </p:cNvSpPr>
              <p:nvPr/>
            </p:nvSpPr>
            <p:spPr bwMode="auto">
              <a:xfrm>
                <a:off x="3765630" y="3418867"/>
                <a:ext cx="501570" cy="54368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de-DE" altLang="zh-CN" sz="1600" b="1" dirty="0"/>
                  <a:t>t</a:t>
                </a:r>
              </a:p>
            </p:txBody>
          </p:sp>
          <p:sp>
            <p:nvSpPr>
              <p:cNvPr id="117" name="Oval 38"/>
              <p:cNvSpPr>
                <a:spLocks noChangeArrowheads="1"/>
              </p:cNvSpPr>
              <p:nvPr/>
            </p:nvSpPr>
            <p:spPr bwMode="auto">
              <a:xfrm>
                <a:off x="1257782" y="2277138"/>
                <a:ext cx="501570" cy="54368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de-DE" altLang="zh-CN" sz="1600" b="1" dirty="0"/>
                  <a:t>v</a:t>
                </a:r>
                <a:r>
                  <a:rPr lang="de-DE" altLang="zh-CN" sz="1600" b="1" baseline="-25000" dirty="0"/>
                  <a:t>1</a:t>
                </a:r>
              </a:p>
            </p:txBody>
          </p:sp>
          <p:sp>
            <p:nvSpPr>
              <p:cNvPr id="118" name="Oval 39"/>
              <p:cNvSpPr>
                <a:spLocks noChangeArrowheads="1"/>
              </p:cNvSpPr>
              <p:nvPr/>
            </p:nvSpPr>
            <p:spPr bwMode="auto">
              <a:xfrm>
                <a:off x="1257782" y="4451860"/>
                <a:ext cx="501570" cy="54368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de-DE" altLang="zh-CN" sz="1600" b="1"/>
                  <a:t>v</a:t>
                </a:r>
                <a:r>
                  <a:rPr lang="de-DE" altLang="zh-CN" sz="1600" b="1" baseline="-25000"/>
                  <a:t>2</a:t>
                </a:r>
              </a:p>
            </p:txBody>
          </p:sp>
          <p:sp>
            <p:nvSpPr>
              <p:cNvPr id="119" name="Oval 40"/>
              <p:cNvSpPr>
                <a:spLocks noChangeArrowheads="1"/>
              </p:cNvSpPr>
              <p:nvPr/>
            </p:nvSpPr>
            <p:spPr bwMode="auto">
              <a:xfrm>
                <a:off x="2762491" y="2222770"/>
                <a:ext cx="501570" cy="543680"/>
              </a:xfrm>
              <a:prstGeom prst="ellipse">
                <a:avLst/>
              </a:prstGeom>
              <a:solidFill>
                <a:schemeClr val="bg1"/>
              </a:solidFill>
              <a:ln w="22225">
                <a:solidFill>
                  <a:schemeClr val="tx1"/>
                </a:solidFill>
                <a:round/>
                <a:headEnd/>
                <a:tailEnd/>
              </a:ln>
            </p:spPr>
            <p:txBody>
              <a:bodyPr wrap="none" anchor="ctr"/>
              <a:lstStyle/>
              <a:p>
                <a:pPr algn="ctr"/>
                <a:r>
                  <a:rPr lang="de-DE" altLang="zh-CN" sz="1600" b="1"/>
                  <a:t>v</a:t>
                </a:r>
                <a:r>
                  <a:rPr lang="de-DE" altLang="zh-CN" sz="1600" b="1" baseline="-25000"/>
                  <a:t>3</a:t>
                </a:r>
              </a:p>
            </p:txBody>
          </p:sp>
          <p:sp>
            <p:nvSpPr>
              <p:cNvPr id="120" name="Oval 41"/>
              <p:cNvSpPr>
                <a:spLocks noChangeArrowheads="1"/>
              </p:cNvSpPr>
              <p:nvPr/>
            </p:nvSpPr>
            <p:spPr bwMode="auto">
              <a:xfrm>
                <a:off x="2762491" y="4451860"/>
                <a:ext cx="501570" cy="543680"/>
              </a:xfrm>
              <a:prstGeom prst="ellipse">
                <a:avLst/>
              </a:prstGeom>
              <a:solidFill>
                <a:schemeClr val="bg1"/>
              </a:solidFill>
              <a:ln w="22225">
                <a:solidFill>
                  <a:schemeClr val="tx1"/>
                </a:solidFill>
                <a:round/>
                <a:headEnd/>
                <a:tailEnd/>
              </a:ln>
            </p:spPr>
            <p:txBody>
              <a:bodyPr wrap="none" anchor="ctr"/>
              <a:lstStyle/>
              <a:p>
                <a:pPr algn="ctr"/>
                <a:r>
                  <a:rPr lang="de-DE" altLang="zh-CN" sz="1600" b="1"/>
                  <a:t>v</a:t>
                </a:r>
                <a:r>
                  <a:rPr lang="de-DE" altLang="zh-CN" sz="1600" b="1" baseline="-25000"/>
                  <a:t>4</a:t>
                </a:r>
              </a:p>
            </p:txBody>
          </p:sp>
          <p:sp>
            <p:nvSpPr>
              <p:cNvPr id="121" name="Line 42"/>
              <p:cNvSpPr>
                <a:spLocks noChangeShapeType="1"/>
              </p:cNvSpPr>
              <p:nvPr/>
            </p:nvSpPr>
            <p:spPr bwMode="auto">
              <a:xfrm flipV="1">
                <a:off x="706056" y="2739266"/>
                <a:ext cx="601884" cy="652416"/>
              </a:xfrm>
              <a:prstGeom prst="line">
                <a:avLst/>
              </a:prstGeom>
              <a:noFill/>
              <a:ln w="22225">
                <a:solidFill>
                  <a:schemeClr val="tx1"/>
                </a:solidFill>
                <a:round/>
                <a:headEnd/>
                <a:tailEnd type="stealth" w="med" len="lg"/>
              </a:ln>
              <a:extLst>
                <a:ext uri="{909E8E84-426E-40DD-AFC4-6F175D3DCCD1}">
                  <a14:hiddenFill xmlns:a14="http://schemas.microsoft.com/office/drawing/2010/main">
                    <a:noFill/>
                  </a14:hiddenFill>
                </a:ext>
              </a:extLst>
            </p:spPr>
            <p:txBody>
              <a:bodyPr wrap="none">
                <a:spAutoFit/>
              </a:bodyPr>
              <a:lstStyle/>
              <a:p>
                <a:endParaRPr lang="zh-CN" altLang="en-US" b="1"/>
              </a:p>
            </p:txBody>
          </p:sp>
          <p:sp>
            <p:nvSpPr>
              <p:cNvPr id="122" name="Line 43"/>
              <p:cNvSpPr>
                <a:spLocks noChangeShapeType="1"/>
              </p:cNvSpPr>
              <p:nvPr/>
            </p:nvSpPr>
            <p:spPr bwMode="auto">
              <a:xfrm>
                <a:off x="1809509" y="2548978"/>
                <a:ext cx="1003139" cy="0"/>
              </a:xfrm>
              <a:prstGeom prst="line">
                <a:avLst/>
              </a:prstGeom>
              <a:ln>
                <a:headEnd/>
                <a:tailEnd type="stealth" w="med" len="lg"/>
              </a:ln>
            </p:spPr>
            <p:style>
              <a:lnRef idx="2">
                <a:schemeClr val="accent2"/>
              </a:lnRef>
              <a:fillRef idx="0">
                <a:schemeClr val="accent2"/>
              </a:fillRef>
              <a:effectRef idx="1">
                <a:schemeClr val="accent2"/>
              </a:effectRef>
              <a:fontRef idx="minor">
                <a:schemeClr val="tx1"/>
              </a:fontRef>
            </p:style>
            <p:txBody>
              <a:bodyPr wrap="none">
                <a:spAutoFit/>
              </a:bodyPr>
              <a:lstStyle/>
              <a:p>
                <a:endParaRPr lang="zh-CN" altLang="en-US" b="1"/>
              </a:p>
            </p:txBody>
          </p:sp>
          <p:sp>
            <p:nvSpPr>
              <p:cNvPr id="123" name="Line 44"/>
              <p:cNvSpPr>
                <a:spLocks noChangeShapeType="1"/>
              </p:cNvSpPr>
              <p:nvPr/>
            </p:nvSpPr>
            <p:spPr bwMode="auto">
              <a:xfrm>
                <a:off x="1809509" y="4723700"/>
                <a:ext cx="1003139" cy="0"/>
              </a:xfrm>
              <a:prstGeom prst="line">
                <a:avLst/>
              </a:prstGeom>
              <a:ln>
                <a:headEnd/>
                <a:tailEnd type="stealth" w="med" len="lg"/>
              </a:ln>
            </p:spPr>
            <p:style>
              <a:lnRef idx="2">
                <a:schemeClr val="accent2"/>
              </a:lnRef>
              <a:fillRef idx="0">
                <a:schemeClr val="accent2"/>
              </a:fillRef>
              <a:effectRef idx="1">
                <a:schemeClr val="accent2"/>
              </a:effectRef>
              <a:fontRef idx="minor">
                <a:schemeClr val="tx1"/>
              </a:fontRef>
            </p:style>
            <p:txBody>
              <a:bodyPr wrap="none">
                <a:spAutoFit/>
              </a:bodyPr>
              <a:lstStyle/>
              <a:p>
                <a:endParaRPr lang="zh-CN" altLang="en-US" b="1"/>
              </a:p>
            </p:txBody>
          </p:sp>
          <p:sp>
            <p:nvSpPr>
              <p:cNvPr id="124" name="Line 45"/>
              <p:cNvSpPr>
                <a:spLocks noChangeShapeType="1"/>
              </p:cNvSpPr>
              <p:nvPr/>
            </p:nvSpPr>
            <p:spPr bwMode="auto">
              <a:xfrm flipV="1">
                <a:off x="3213904" y="3853811"/>
                <a:ext cx="601884" cy="652416"/>
              </a:xfrm>
              <a:prstGeom prst="line">
                <a:avLst/>
              </a:prstGeom>
              <a:noFill/>
              <a:ln w="22225">
                <a:solidFill>
                  <a:schemeClr val="tx1"/>
                </a:solidFill>
                <a:round/>
                <a:headEnd/>
                <a:tailEnd type="stealth" w="med" len="lg"/>
              </a:ln>
              <a:extLst>
                <a:ext uri="{909E8E84-426E-40DD-AFC4-6F175D3DCCD1}">
                  <a14:hiddenFill xmlns:a14="http://schemas.microsoft.com/office/drawing/2010/main">
                    <a:noFill/>
                  </a14:hiddenFill>
                </a:ext>
              </a:extLst>
            </p:spPr>
            <p:txBody>
              <a:bodyPr wrap="none">
                <a:spAutoFit/>
              </a:bodyPr>
              <a:lstStyle/>
              <a:p>
                <a:endParaRPr lang="zh-CN" altLang="en-US" b="1"/>
              </a:p>
            </p:txBody>
          </p:sp>
          <p:sp>
            <p:nvSpPr>
              <p:cNvPr id="125" name="Line 46"/>
              <p:cNvSpPr>
                <a:spLocks noChangeShapeType="1"/>
              </p:cNvSpPr>
              <p:nvPr/>
            </p:nvSpPr>
            <p:spPr bwMode="auto">
              <a:xfrm>
                <a:off x="3213904" y="2657714"/>
                <a:ext cx="601884" cy="761153"/>
              </a:xfrm>
              <a:prstGeom prst="line">
                <a:avLst/>
              </a:prstGeom>
              <a:noFill/>
              <a:ln w="22225">
                <a:solidFill>
                  <a:schemeClr val="tx1"/>
                </a:solidFill>
                <a:round/>
                <a:headEnd/>
                <a:tailEnd type="stealth" w="med" len="lg"/>
              </a:ln>
              <a:extLst>
                <a:ext uri="{909E8E84-426E-40DD-AFC4-6F175D3DCCD1}">
                  <a14:hiddenFill xmlns:a14="http://schemas.microsoft.com/office/drawing/2010/main">
                    <a:noFill/>
                  </a14:hiddenFill>
                </a:ext>
              </a:extLst>
            </p:spPr>
            <p:txBody>
              <a:bodyPr wrap="none">
                <a:spAutoFit/>
              </a:bodyPr>
              <a:lstStyle/>
              <a:p>
                <a:endParaRPr lang="zh-CN" altLang="en-US" b="1"/>
              </a:p>
            </p:txBody>
          </p:sp>
          <p:sp>
            <p:nvSpPr>
              <p:cNvPr id="126" name="Line 47"/>
              <p:cNvSpPr>
                <a:spLocks noChangeShapeType="1"/>
              </p:cNvSpPr>
              <p:nvPr/>
            </p:nvSpPr>
            <p:spPr bwMode="auto">
              <a:xfrm>
                <a:off x="703966" y="3851546"/>
                <a:ext cx="601884" cy="652416"/>
              </a:xfrm>
              <a:prstGeom prst="line">
                <a:avLst/>
              </a:prstGeom>
              <a:noFill/>
              <a:ln w="22225">
                <a:solidFill>
                  <a:schemeClr val="tx1"/>
                </a:solidFill>
                <a:round/>
                <a:headEnd/>
                <a:tailEnd type="stealth" w="med" len="lg"/>
              </a:ln>
              <a:extLst>
                <a:ext uri="{909E8E84-426E-40DD-AFC4-6F175D3DCCD1}">
                  <a14:hiddenFill xmlns:a14="http://schemas.microsoft.com/office/drawing/2010/main">
                    <a:noFill/>
                  </a14:hiddenFill>
                </a:ext>
              </a:extLst>
            </p:spPr>
            <p:txBody>
              <a:bodyPr wrap="none">
                <a:spAutoFit/>
              </a:bodyPr>
              <a:lstStyle/>
              <a:p>
                <a:endParaRPr lang="zh-CN" altLang="en-US" b="1"/>
              </a:p>
            </p:txBody>
          </p:sp>
          <p:sp>
            <p:nvSpPr>
              <p:cNvPr id="127" name="Line 48"/>
              <p:cNvSpPr>
                <a:spLocks noChangeShapeType="1"/>
              </p:cNvSpPr>
              <p:nvPr/>
            </p:nvSpPr>
            <p:spPr bwMode="auto">
              <a:xfrm>
                <a:off x="1608881" y="2848002"/>
                <a:ext cx="1203767" cy="1631041"/>
              </a:xfrm>
              <a:prstGeom prst="line">
                <a:avLst/>
              </a:prstGeom>
              <a:ln>
                <a:headEnd/>
                <a:tailEnd type="stealth" w="med" len="lg"/>
              </a:ln>
            </p:spPr>
            <p:style>
              <a:lnRef idx="2">
                <a:schemeClr val="accent2"/>
              </a:lnRef>
              <a:fillRef idx="0">
                <a:schemeClr val="accent2"/>
              </a:fillRef>
              <a:effectRef idx="1">
                <a:schemeClr val="accent2"/>
              </a:effectRef>
              <a:fontRef idx="minor">
                <a:schemeClr val="tx1"/>
              </a:fontRef>
            </p:style>
            <p:txBody>
              <a:bodyPr wrap="none" anchor="ctr">
                <a:spAutoFit/>
              </a:bodyPr>
              <a:lstStyle/>
              <a:p>
                <a:endParaRPr lang="zh-CN" altLang="en-US" b="1"/>
              </a:p>
            </p:txBody>
          </p:sp>
          <p:sp>
            <p:nvSpPr>
              <p:cNvPr id="128" name="Line 49"/>
              <p:cNvSpPr>
                <a:spLocks noChangeShapeType="1"/>
              </p:cNvSpPr>
              <p:nvPr/>
            </p:nvSpPr>
            <p:spPr bwMode="auto">
              <a:xfrm flipV="1">
                <a:off x="1608881" y="2739266"/>
                <a:ext cx="1203767" cy="1739777"/>
              </a:xfrm>
              <a:prstGeom prst="line">
                <a:avLst/>
              </a:prstGeom>
              <a:ln>
                <a:headEnd/>
                <a:tailEnd type="stealth" w="med" len="lg"/>
              </a:ln>
            </p:spPr>
            <p:style>
              <a:lnRef idx="2">
                <a:schemeClr val="accent2"/>
              </a:lnRef>
              <a:fillRef idx="0">
                <a:schemeClr val="accent2"/>
              </a:fillRef>
              <a:effectRef idx="1">
                <a:schemeClr val="accent2"/>
              </a:effectRef>
              <a:fontRef idx="minor">
                <a:schemeClr val="tx1"/>
              </a:fontRef>
            </p:style>
            <p:txBody>
              <a:bodyPr wrap="none">
                <a:spAutoFit/>
              </a:bodyPr>
              <a:lstStyle/>
              <a:p>
                <a:endParaRPr lang="zh-CN" altLang="en-US" b="1"/>
              </a:p>
            </p:txBody>
          </p:sp>
          <p:sp>
            <p:nvSpPr>
              <p:cNvPr id="129" name="Text Box 77"/>
              <p:cNvSpPr txBox="1">
                <a:spLocks noChangeArrowheads="1"/>
              </p:cNvSpPr>
              <p:nvPr/>
            </p:nvSpPr>
            <p:spPr bwMode="auto">
              <a:xfrm>
                <a:off x="605742" y="2709816"/>
                <a:ext cx="455441" cy="530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de-DE" altLang="zh-CN" sz="1600" b="1" dirty="0"/>
                  <a:t>8</a:t>
                </a:r>
              </a:p>
            </p:txBody>
          </p:sp>
          <p:sp>
            <p:nvSpPr>
              <p:cNvPr id="130" name="Text Box 78"/>
              <p:cNvSpPr txBox="1">
                <a:spLocks noChangeArrowheads="1"/>
              </p:cNvSpPr>
              <p:nvPr/>
            </p:nvSpPr>
            <p:spPr bwMode="auto">
              <a:xfrm>
                <a:off x="1909823" y="2057400"/>
                <a:ext cx="455441" cy="530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de-DE" altLang="zh-CN" sz="1600" b="1" dirty="0"/>
                  <a:t>3</a:t>
                </a:r>
              </a:p>
            </p:txBody>
          </p:sp>
          <p:sp>
            <p:nvSpPr>
              <p:cNvPr id="131" name="Text Box 79"/>
              <p:cNvSpPr txBox="1">
                <a:spLocks noChangeArrowheads="1"/>
              </p:cNvSpPr>
              <p:nvPr/>
            </p:nvSpPr>
            <p:spPr bwMode="auto">
              <a:xfrm>
                <a:off x="3314218" y="2709816"/>
                <a:ext cx="771162" cy="530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de-DE" altLang="zh-CN" sz="1600" b="1" dirty="0"/>
                  <a:t>  6</a:t>
                </a:r>
              </a:p>
            </p:txBody>
          </p:sp>
          <p:sp>
            <p:nvSpPr>
              <p:cNvPr id="132" name="Text Box 80"/>
              <p:cNvSpPr txBox="1">
                <a:spLocks noChangeArrowheads="1"/>
              </p:cNvSpPr>
              <p:nvPr/>
            </p:nvSpPr>
            <p:spPr bwMode="auto">
              <a:xfrm>
                <a:off x="3314218" y="4123387"/>
                <a:ext cx="622783" cy="530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de-DE" altLang="zh-CN" sz="1600" b="1" dirty="0"/>
                  <a:t>8</a:t>
                </a:r>
              </a:p>
            </p:txBody>
          </p:sp>
          <p:sp>
            <p:nvSpPr>
              <p:cNvPr id="133" name="Text Box 81"/>
              <p:cNvSpPr txBox="1">
                <a:spLocks noChangeArrowheads="1"/>
              </p:cNvSpPr>
              <p:nvPr/>
            </p:nvSpPr>
            <p:spPr bwMode="auto">
              <a:xfrm>
                <a:off x="2110451" y="4775803"/>
                <a:ext cx="455441" cy="530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de-DE" altLang="zh-CN" sz="1600" b="1" dirty="0"/>
                  <a:t>6</a:t>
                </a:r>
              </a:p>
            </p:txBody>
          </p:sp>
          <p:sp>
            <p:nvSpPr>
              <p:cNvPr id="134" name="Text Box 82"/>
              <p:cNvSpPr txBox="1">
                <a:spLocks noChangeArrowheads="1"/>
              </p:cNvSpPr>
              <p:nvPr/>
            </p:nvSpPr>
            <p:spPr bwMode="auto">
              <a:xfrm>
                <a:off x="609921" y="4191346"/>
                <a:ext cx="522467" cy="530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b="1" dirty="0"/>
                  <a:t>6</a:t>
                </a:r>
                <a:endParaRPr lang="de-DE" altLang="zh-CN" sz="1600" b="1" dirty="0"/>
              </a:p>
            </p:txBody>
          </p:sp>
          <p:sp>
            <p:nvSpPr>
              <p:cNvPr id="135" name="Text Box 83"/>
              <p:cNvSpPr txBox="1">
                <a:spLocks noChangeArrowheads="1"/>
              </p:cNvSpPr>
              <p:nvPr/>
            </p:nvSpPr>
            <p:spPr bwMode="auto">
              <a:xfrm>
                <a:off x="1809509" y="2927289"/>
                <a:ext cx="455441" cy="530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de-DE" altLang="zh-CN" sz="1600" b="1" dirty="0"/>
                  <a:t>3</a:t>
                </a:r>
              </a:p>
            </p:txBody>
          </p:sp>
          <p:sp>
            <p:nvSpPr>
              <p:cNvPr id="136" name="Text Box 84"/>
              <p:cNvSpPr txBox="1">
                <a:spLocks noChangeArrowheads="1"/>
              </p:cNvSpPr>
              <p:nvPr/>
            </p:nvSpPr>
            <p:spPr bwMode="auto">
              <a:xfrm>
                <a:off x="1608881" y="3688442"/>
                <a:ext cx="455441" cy="530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de-DE" altLang="zh-CN" sz="1600" b="1" dirty="0"/>
                  <a:t>3</a:t>
                </a:r>
              </a:p>
            </p:txBody>
          </p:sp>
          <p:sp>
            <p:nvSpPr>
              <p:cNvPr id="137" name="Line 42"/>
              <p:cNvSpPr>
                <a:spLocks noChangeShapeType="1"/>
              </p:cNvSpPr>
              <p:nvPr/>
            </p:nvSpPr>
            <p:spPr bwMode="auto">
              <a:xfrm>
                <a:off x="806370" y="3636337"/>
                <a:ext cx="2959260" cy="54369"/>
              </a:xfrm>
              <a:prstGeom prst="line">
                <a:avLst/>
              </a:prstGeom>
              <a:noFill/>
              <a:ln w="22225">
                <a:solidFill>
                  <a:schemeClr val="tx1"/>
                </a:solidFill>
                <a:round/>
                <a:headEnd/>
                <a:tailEnd type="stealth" w="med" len="lg"/>
              </a:ln>
              <a:extLst>
                <a:ext uri="{909E8E84-426E-40DD-AFC4-6F175D3DCCD1}">
                  <a14:hiddenFill xmlns:a14="http://schemas.microsoft.com/office/drawing/2010/main">
                    <a:noFill/>
                  </a14:hiddenFill>
                </a:ext>
              </a:extLst>
            </p:spPr>
            <p:txBody>
              <a:bodyPr wrap="square">
                <a:spAutoFit/>
              </a:bodyPr>
              <a:lstStyle/>
              <a:p>
                <a:endParaRPr lang="zh-CN" altLang="en-US" b="1"/>
              </a:p>
            </p:txBody>
          </p:sp>
          <p:sp>
            <p:nvSpPr>
              <p:cNvPr id="138" name="Text Box 84"/>
              <p:cNvSpPr txBox="1">
                <a:spLocks noChangeArrowheads="1"/>
              </p:cNvSpPr>
              <p:nvPr/>
            </p:nvSpPr>
            <p:spPr bwMode="auto">
              <a:xfrm>
                <a:off x="2897576" y="3370322"/>
                <a:ext cx="455441" cy="530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de-DE" altLang="zh-CN" sz="1600" b="1" dirty="0"/>
                  <a:t>5</a:t>
                </a:r>
              </a:p>
            </p:txBody>
          </p:sp>
        </p:grpSp>
      </p:grpSp>
      <p:grpSp>
        <p:nvGrpSpPr>
          <p:cNvPr id="10" name="组合 9"/>
          <p:cNvGrpSpPr/>
          <p:nvPr/>
        </p:nvGrpSpPr>
        <p:grpSpPr>
          <a:xfrm>
            <a:off x="2135560" y="980729"/>
            <a:ext cx="3531938" cy="2665943"/>
            <a:chOff x="611560" y="980728"/>
            <a:chExt cx="3531938" cy="2665943"/>
          </a:xfrm>
        </p:grpSpPr>
        <p:grpSp>
          <p:nvGrpSpPr>
            <p:cNvPr id="3" name="组合 2"/>
            <p:cNvGrpSpPr/>
            <p:nvPr/>
          </p:nvGrpSpPr>
          <p:grpSpPr>
            <a:xfrm>
              <a:off x="717828" y="980728"/>
              <a:ext cx="2646431" cy="1979428"/>
              <a:chOff x="304800" y="2057400"/>
              <a:chExt cx="3962400" cy="3280207"/>
            </a:xfrm>
          </p:grpSpPr>
          <p:grpSp>
            <p:nvGrpSpPr>
              <p:cNvPr id="29" name="组合 28"/>
              <p:cNvGrpSpPr>
                <a:grpSpLocks/>
              </p:cNvGrpSpPr>
              <p:nvPr/>
            </p:nvGrpSpPr>
            <p:grpSpPr bwMode="auto">
              <a:xfrm>
                <a:off x="304800" y="2057400"/>
                <a:ext cx="3962400" cy="3280207"/>
                <a:chOff x="762000" y="2286000"/>
                <a:chExt cx="3009900" cy="2298701"/>
              </a:xfrm>
            </p:grpSpPr>
            <p:grpSp>
              <p:nvGrpSpPr>
                <p:cNvPr id="30" name="Group 35"/>
                <p:cNvGrpSpPr>
                  <a:grpSpLocks/>
                </p:cNvGrpSpPr>
                <p:nvPr/>
              </p:nvGrpSpPr>
              <p:grpSpPr bwMode="auto">
                <a:xfrm>
                  <a:off x="762000" y="2401888"/>
                  <a:ext cx="3009900" cy="1943100"/>
                  <a:chOff x="480" y="1260"/>
                  <a:chExt cx="1896" cy="1224"/>
                </a:xfrm>
              </p:grpSpPr>
              <p:sp>
                <p:nvSpPr>
                  <p:cNvPr id="40" name="Oval 36"/>
                  <p:cNvSpPr>
                    <a:spLocks noChangeArrowheads="1"/>
                  </p:cNvSpPr>
                  <p:nvPr/>
                </p:nvSpPr>
                <p:spPr bwMode="auto">
                  <a:xfrm>
                    <a:off x="480" y="1764"/>
                    <a:ext cx="240" cy="24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de-DE" altLang="zh-CN" sz="1600" b="1"/>
                      <a:t>S</a:t>
                    </a:r>
                  </a:p>
                </p:txBody>
              </p:sp>
              <p:sp>
                <p:nvSpPr>
                  <p:cNvPr id="41" name="Oval 37"/>
                  <p:cNvSpPr>
                    <a:spLocks noChangeArrowheads="1"/>
                  </p:cNvSpPr>
                  <p:nvPr/>
                </p:nvSpPr>
                <p:spPr bwMode="auto">
                  <a:xfrm>
                    <a:off x="2136" y="1788"/>
                    <a:ext cx="240" cy="24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de-DE" altLang="zh-CN" sz="1600" b="1"/>
                      <a:t>t</a:t>
                    </a:r>
                  </a:p>
                </p:txBody>
              </p:sp>
              <p:sp>
                <p:nvSpPr>
                  <p:cNvPr id="42" name="Oval 38"/>
                  <p:cNvSpPr>
                    <a:spLocks noChangeArrowheads="1"/>
                  </p:cNvSpPr>
                  <p:nvPr/>
                </p:nvSpPr>
                <p:spPr bwMode="auto">
                  <a:xfrm>
                    <a:off x="936" y="1284"/>
                    <a:ext cx="240" cy="240"/>
                  </a:xfrm>
                  <a:prstGeom prst="ellipse">
                    <a:avLst/>
                  </a:prstGeom>
                  <a:solidFill>
                    <a:schemeClr val="bg1"/>
                  </a:solidFill>
                  <a:ln w="22225">
                    <a:solidFill>
                      <a:schemeClr val="tx1"/>
                    </a:solidFill>
                    <a:round/>
                    <a:headEnd/>
                    <a:tailEnd/>
                  </a:ln>
                </p:spPr>
                <p:txBody>
                  <a:bodyPr wrap="none" anchor="ctr"/>
                  <a:lstStyle/>
                  <a:p>
                    <a:pPr algn="ctr"/>
                    <a:r>
                      <a:rPr lang="de-DE" altLang="zh-CN" sz="1600" b="1"/>
                      <a:t>v</a:t>
                    </a:r>
                    <a:r>
                      <a:rPr lang="de-DE" altLang="zh-CN" sz="1600" b="1" baseline="-25000"/>
                      <a:t>1</a:t>
                    </a:r>
                  </a:p>
                </p:txBody>
              </p:sp>
              <p:sp>
                <p:nvSpPr>
                  <p:cNvPr id="43" name="Oval 39"/>
                  <p:cNvSpPr>
                    <a:spLocks noChangeArrowheads="1"/>
                  </p:cNvSpPr>
                  <p:nvPr/>
                </p:nvSpPr>
                <p:spPr bwMode="auto">
                  <a:xfrm>
                    <a:off x="936" y="2244"/>
                    <a:ext cx="240" cy="240"/>
                  </a:xfrm>
                  <a:prstGeom prst="ellipse">
                    <a:avLst/>
                  </a:prstGeom>
                  <a:solidFill>
                    <a:schemeClr val="bg1"/>
                  </a:solidFill>
                  <a:ln w="22225">
                    <a:solidFill>
                      <a:schemeClr val="tx1"/>
                    </a:solidFill>
                    <a:round/>
                    <a:headEnd/>
                    <a:tailEnd/>
                  </a:ln>
                </p:spPr>
                <p:txBody>
                  <a:bodyPr wrap="none" anchor="ctr"/>
                  <a:lstStyle/>
                  <a:p>
                    <a:pPr algn="ctr"/>
                    <a:r>
                      <a:rPr lang="de-DE" altLang="zh-CN" sz="1600" b="1"/>
                      <a:t>v</a:t>
                    </a:r>
                    <a:r>
                      <a:rPr lang="de-DE" altLang="zh-CN" sz="1600" b="1" baseline="-25000"/>
                      <a:t>2</a:t>
                    </a:r>
                  </a:p>
                </p:txBody>
              </p:sp>
              <p:sp>
                <p:nvSpPr>
                  <p:cNvPr id="44" name="Oval 40"/>
                  <p:cNvSpPr>
                    <a:spLocks noChangeArrowheads="1"/>
                  </p:cNvSpPr>
                  <p:nvPr/>
                </p:nvSpPr>
                <p:spPr bwMode="auto">
                  <a:xfrm>
                    <a:off x="1656" y="1260"/>
                    <a:ext cx="240" cy="240"/>
                  </a:xfrm>
                  <a:prstGeom prst="ellipse">
                    <a:avLst/>
                  </a:prstGeom>
                  <a:solidFill>
                    <a:schemeClr val="bg1"/>
                  </a:solidFill>
                  <a:ln w="22225">
                    <a:solidFill>
                      <a:schemeClr val="tx1"/>
                    </a:solidFill>
                    <a:round/>
                    <a:headEnd/>
                    <a:tailEnd/>
                  </a:ln>
                </p:spPr>
                <p:txBody>
                  <a:bodyPr wrap="none" anchor="ctr"/>
                  <a:lstStyle/>
                  <a:p>
                    <a:pPr algn="ctr"/>
                    <a:r>
                      <a:rPr lang="de-DE" altLang="zh-CN" sz="1600" b="1"/>
                      <a:t>v</a:t>
                    </a:r>
                    <a:r>
                      <a:rPr lang="de-DE" altLang="zh-CN" sz="1600" b="1" baseline="-25000"/>
                      <a:t>3</a:t>
                    </a:r>
                  </a:p>
                </p:txBody>
              </p:sp>
              <p:sp>
                <p:nvSpPr>
                  <p:cNvPr id="45" name="Oval 41"/>
                  <p:cNvSpPr>
                    <a:spLocks noChangeArrowheads="1"/>
                  </p:cNvSpPr>
                  <p:nvPr/>
                </p:nvSpPr>
                <p:spPr bwMode="auto">
                  <a:xfrm>
                    <a:off x="1656" y="2244"/>
                    <a:ext cx="240" cy="240"/>
                  </a:xfrm>
                  <a:prstGeom prst="ellipse">
                    <a:avLst/>
                  </a:prstGeom>
                  <a:solidFill>
                    <a:schemeClr val="bg1"/>
                  </a:solidFill>
                  <a:ln w="22225">
                    <a:solidFill>
                      <a:schemeClr val="tx1"/>
                    </a:solidFill>
                    <a:round/>
                    <a:headEnd/>
                    <a:tailEnd/>
                  </a:ln>
                </p:spPr>
                <p:txBody>
                  <a:bodyPr wrap="none" anchor="ctr"/>
                  <a:lstStyle/>
                  <a:p>
                    <a:pPr algn="ctr"/>
                    <a:r>
                      <a:rPr lang="de-DE" altLang="zh-CN" sz="1600" b="1"/>
                      <a:t>v</a:t>
                    </a:r>
                    <a:r>
                      <a:rPr lang="de-DE" altLang="zh-CN" sz="1600" b="1" baseline="-25000"/>
                      <a:t>4</a:t>
                    </a:r>
                  </a:p>
                </p:txBody>
              </p:sp>
              <p:sp>
                <p:nvSpPr>
                  <p:cNvPr id="46" name="Line 42"/>
                  <p:cNvSpPr>
                    <a:spLocks noChangeShapeType="1"/>
                  </p:cNvSpPr>
                  <p:nvPr/>
                </p:nvSpPr>
                <p:spPr bwMode="auto">
                  <a:xfrm flipV="1">
                    <a:off x="672" y="1488"/>
                    <a:ext cx="288" cy="288"/>
                  </a:xfrm>
                  <a:prstGeom prst="line">
                    <a:avLst/>
                  </a:prstGeom>
                  <a:ln>
                    <a:headEnd/>
                    <a:tailEnd type="stealth" w="med" len="lg"/>
                  </a:ln>
                  <a:extLst/>
                </p:spPr>
                <p:style>
                  <a:lnRef idx="2">
                    <a:schemeClr val="accent2"/>
                  </a:lnRef>
                  <a:fillRef idx="0">
                    <a:schemeClr val="accent2"/>
                  </a:fillRef>
                  <a:effectRef idx="1">
                    <a:schemeClr val="accent2"/>
                  </a:effectRef>
                  <a:fontRef idx="minor">
                    <a:schemeClr val="tx1"/>
                  </a:fontRef>
                </p:style>
                <p:txBody>
                  <a:bodyPr wrap="none">
                    <a:spAutoFit/>
                  </a:bodyPr>
                  <a:lstStyle/>
                  <a:p>
                    <a:endParaRPr lang="zh-CN" altLang="en-US" b="1"/>
                  </a:p>
                </p:txBody>
              </p:sp>
              <p:sp>
                <p:nvSpPr>
                  <p:cNvPr id="47" name="Line 43"/>
                  <p:cNvSpPr>
                    <a:spLocks noChangeShapeType="1"/>
                  </p:cNvSpPr>
                  <p:nvPr/>
                </p:nvSpPr>
                <p:spPr bwMode="auto">
                  <a:xfrm>
                    <a:off x="1200" y="1404"/>
                    <a:ext cx="480" cy="0"/>
                  </a:xfrm>
                  <a:prstGeom prst="line">
                    <a:avLst/>
                  </a:prstGeom>
                  <a:noFill/>
                  <a:ln w="22225">
                    <a:solidFill>
                      <a:schemeClr val="tx1"/>
                    </a:solidFill>
                    <a:round/>
                    <a:headEnd/>
                    <a:tailEnd type="stealth" w="med" len="lg"/>
                  </a:ln>
                  <a:extLst>
                    <a:ext uri="{909E8E84-426E-40DD-AFC4-6F175D3DCCD1}">
                      <a14:hiddenFill xmlns:a14="http://schemas.microsoft.com/office/drawing/2010/main">
                        <a:noFill/>
                      </a14:hiddenFill>
                    </a:ext>
                  </a:extLst>
                </p:spPr>
                <p:txBody>
                  <a:bodyPr wrap="none">
                    <a:spAutoFit/>
                  </a:bodyPr>
                  <a:lstStyle/>
                  <a:p>
                    <a:endParaRPr lang="zh-CN" altLang="en-US" b="1"/>
                  </a:p>
                </p:txBody>
              </p:sp>
              <p:sp>
                <p:nvSpPr>
                  <p:cNvPr id="48" name="Line 44"/>
                  <p:cNvSpPr>
                    <a:spLocks noChangeShapeType="1"/>
                  </p:cNvSpPr>
                  <p:nvPr/>
                </p:nvSpPr>
                <p:spPr bwMode="auto">
                  <a:xfrm>
                    <a:off x="1200" y="2364"/>
                    <a:ext cx="480" cy="0"/>
                  </a:xfrm>
                  <a:prstGeom prst="line">
                    <a:avLst/>
                  </a:prstGeom>
                  <a:noFill/>
                  <a:ln w="22225">
                    <a:solidFill>
                      <a:schemeClr val="tx1"/>
                    </a:solidFill>
                    <a:round/>
                    <a:headEnd/>
                    <a:tailEnd type="stealth" w="med" len="lg"/>
                  </a:ln>
                  <a:extLst>
                    <a:ext uri="{909E8E84-426E-40DD-AFC4-6F175D3DCCD1}">
                      <a14:hiddenFill xmlns:a14="http://schemas.microsoft.com/office/drawing/2010/main">
                        <a:noFill/>
                      </a14:hiddenFill>
                    </a:ext>
                  </a:extLst>
                </p:spPr>
                <p:txBody>
                  <a:bodyPr wrap="none">
                    <a:spAutoFit/>
                  </a:bodyPr>
                  <a:lstStyle/>
                  <a:p>
                    <a:endParaRPr lang="zh-CN" altLang="en-US" b="1"/>
                  </a:p>
                </p:txBody>
              </p:sp>
              <p:sp>
                <p:nvSpPr>
                  <p:cNvPr id="49" name="Line 45"/>
                  <p:cNvSpPr>
                    <a:spLocks noChangeShapeType="1"/>
                  </p:cNvSpPr>
                  <p:nvPr/>
                </p:nvSpPr>
                <p:spPr bwMode="auto">
                  <a:xfrm flipV="1">
                    <a:off x="1872" y="1980"/>
                    <a:ext cx="288" cy="288"/>
                  </a:xfrm>
                  <a:prstGeom prst="line">
                    <a:avLst/>
                  </a:prstGeom>
                  <a:noFill/>
                  <a:ln w="22225">
                    <a:solidFill>
                      <a:schemeClr val="tx1"/>
                    </a:solidFill>
                    <a:round/>
                    <a:headEnd/>
                    <a:tailEnd type="stealth" w="med" len="lg"/>
                  </a:ln>
                  <a:extLst>
                    <a:ext uri="{909E8E84-426E-40DD-AFC4-6F175D3DCCD1}">
                      <a14:hiddenFill xmlns:a14="http://schemas.microsoft.com/office/drawing/2010/main">
                        <a:noFill/>
                      </a14:hiddenFill>
                    </a:ext>
                  </a:extLst>
                </p:spPr>
                <p:txBody>
                  <a:bodyPr wrap="none">
                    <a:spAutoFit/>
                  </a:bodyPr>
                  <a:lstStyle/>
                  <a:p>
                    <a:endParaRPr lang="zh-CN" altLang="en-US" b="1"/>
                  </a:p>
                </p:txBody>
              </p:sp>
              <p:sp>
                <p:nvSpPr>
                  <p:cNvPr id="50" name="Line 46"/>
                  <p:cNvSpPr>
                    <a:spLocks noChangeShapeType="1"/>
                  </p:cNvSpPr>
                  <p:nvPr/>
                </p:nvSpPr>
                <p:spPr bwMode="auto">
                  <a:xfrm>
                    <a:off x="1872" y="1452"/>
                    <a:ext cx="288" cy="336"/>
                  </a:xfrm>
                  <a:prstGeom prst="line">
                    <a:avLst/>
                  </a:prstGeom>
                  <a:noFill/>
                  <a:ln w="22225">
                    <a:solidFill>
                      <a:schemeClr val="tx1"/>
                    </a:solidFill>
                    <a:round/>
                    <a:headEnd/>
                    <a:tailEnd type="stealth" w="med" len="lg"/>
                  </a:ln>
                  <a:extLst>
                    <a:ext uri="{909E8E84-426E-40DD-AFC4-6F175D3DCCD1}">
                      <a14:hiddenFill xmlns:a14="http://schemas.microsoft.com/office/drawing/2010/main">
                        <a:noFill/>
                      </a14:hiddenFill>
                    </a:ext>
                  </a:extLst>
                </p:spPr>
                <p:txBody>
                  <a:bodyPr wrap="none">
                    <a:spAutoFit/>
                  </a:bodyPr>
                  <a:lstStyle/>
                  <a:p>
                    <a:endParaRPr lang="zh-CN" altLang="en-US" b="1"/>
                  </a:p>
                </p:txBody>
              </p:sp>
              <p:sp>
                <p:nvSpPr>
                  <p:cNvPr id="51" name="Line 47"/>
                  <p:cNvSpPr>
                    <a:spLocks noChangeShapeType="1"/>
                  </p:cNvSpPr>
                  <p:nvPr/>
                </p:nvSpPr>
                <p:spPr bwMode="auto">
                  <a:xfrm>
                    <a:off x="671" y="1979"/>
                    <a:ext cx="288" cy="288"/>
                  </a:xfrm>
                  <a:prstGeom prst="line">
                    <a:avLst/>
                  </a:prstGeom>
                  <a:ln>
                    <a:headEnd/>
                    <a:tailEnd type="stealth" w="med" len="lg"/>
                  </a:ln>
                  <a:extLst/>
                </p:spPr>
                <p:style>
                  <a:lnRef idx="2">
                    <a:schemeClr val="accent2"/>
                  </a:lnRef>
                  <a:fillRef idx="0">
                    <a:schemeClr val="accent2"/>
                  </a:fillRef>
                  <a:effectRef idx="1">
                    <a:schemeClr val="accent2"/>
                  </a:effectRef>
                  <a:fontRef idx="minor">
                    <a:schemeClr val="tx1"/>
                  </a:fontRef>
                </p:style>
                <p:txBody>
                  <a:bodyPr wrap="none">
                    <a:spAutoFit/>
                  </a:bodyPr>
                  <a:lstStyle/>
                  <a:p>
                    <a:endParaRPr lang="zh-CN" altLang="en-US" b="1"/>
                  </a:p>
                </p:txBody>
              </p:sp>
              <p:sp>
                <p:nvSpPr>
                  <p:cNvPr id="52" name="Line 48"/>
                  <p:cNvSpPr>
                    <a:spLocks noChangeShapeType="1"/>
                  </p:cNvSpPr>
                  <p:nvPr/>
                </p:nvSpPr>
                <p:spPr bwMode="auto">
                  <a:xfrm>
                    <a:off x="1104" y="1536"/>
                    <a:ext cx="576" cy="720"/>
                  </a:xfrm>
                  <a:prstGeom prst="line">
                    <a:avLst/>
                  </a:prstGeom>
                  <a:noFill/>
                  <a:ln w="2222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spAutoFit/>
                  </a:bodyPr>
                  <a:lstStyle/>
                  <a:p>
                    <a:endParaRPr lang="zh-CN" altLang="en-US" b="1"/>
                  </a:p>
                </p:txBody>
              </p:sp>
              <p:sp>
                <p:nvSpPr>
                  <p:cNvPr id="53" name="Line 49"/>
                  <p:cNvSpPr>
                    <a:spLocks noChangeShapeType="1"/>
                  </p:cNvSpPr>
                  <p:nvPr/>
                </p:nvSpPr>
                <p:spPr bwMode="auto">
                  <a:xfrm flipV="1">
                    <a:off x="1104" y="1488"/>
                    <a:ext cx="576" cy="768"/>
                  </a:xfrm>
                  <a:prstGeom prst="line">
                    <a:avLst/>
                  </a:prstGeom>
                  <a:noFill/>
                  <a:ln w="22225">
                    <a:solidFill>
                      <a:schemeClr val="tx1"/>
                    </a:solidFill>
                    <a:round/>
                    <a:headEnd/>
                    <a:tailEnd type="stealth" w="med" len="lg"/>
                  </a:ln>
                  <a:extLst>
                    <a:ext uri="{909E8E84-426E-40DD-AFC4-6F175D3DCCD1}">
                      <a14:hiddenFill xmlns:a14="http://schemas.microsoft.com/office/drawing/2010/main">
                        <a:noFill/>
                      </a14:hiddenFill>
                    </a:ext>
                  </a:extLst>
                </p:spPr>
                <p:txBody>
                  <a:bodyPr wrap="none">
                    <a:spAutoFit/>
                  </a:bodyPr>
                  <a:lstStyle/>
                  <a:p>
                    <a:endParaRPr lang="zh-CN" altLang="en-US" b="1"/>
                  </a:p>
                </p:txBody>
              </p:sp>
            </p:grpSp>
            <p:grpSp>
              <p:nvGrpSpPr>
                <p:cNvPr id="31" name="Group 76"/>
                <p:cNvGrpSpPr>
                  <a:grpSpLocks/>
                </p:cNvGrpSpPr>
                <p:nvPr/>
              </p:nvGrpSpPr>
              <p:grpSpPr bwMode="auto">
                <a:xfrm>
                  <a:off x="990600" y="2286000"/>
                  <a:ext cx="2643188" cy="2298701"/>
                  <a:chOff x="624" y="1187"/>
                  <a:chExt cx="1665" cy="1448"/>
                </a:xfrm>
              </p:grpSpPr>
              <p:sp>
                <p:nvSpPr>
                  <p:cNvPr id="32" name="Text Box 77"/>
                  <p:cNvSpPr txBox="1">
                    <a:spLocks noChangeArrowheads="1"/>
                  </p:cNvSpPr>
                  <p:nvPr/>
                </p:nvSpPr>
                <p:spPr bwMode="auto">
                  <a:xfrm>
                    <a:off x="624" y="1475"/>
                    <a:ext cx="21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de-DE" altLang="zh-CN" sz="1600" b="1" dirty="0"/>
                      <a:t>8</a:t>
                    </a:r>
                  </a:p>
                </p:txBody>
              </p:sp>
              <p:sp>
                <p:nvSpPr>
                  <p:cNvPr id="33" name="Text Box 78"/>
                  <p:cNvSpPr txBox="1">
                    <a:spLocks noChangeArrowheads="1"/>
                  </p:cNvSpPr>
                  <p:nvPr/>
                </p:nvSpPr>
                <p:spPr bwMode="auto">
                  <a:xfrm>
                    <a:off x="1248" y="1187"/>
                    <a:ext cx="21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de-DE" altLang="zh-CN" sz="1600" b="1" dirty="0"/>
                      <a:t>3</a:t>
                    </a:r>
                  </a:p>
                </p:txBody>
              </p:sp>
              <p:sp>
                <p:nvSpPr>
                  <p:cNvPr id="34" name="Text Box 79"/>
                  <p:cNvSpPr txBox="1">
                    <a:spLocks noChangeArrowheads="1"/>
                  </p:cNvSpPr>
                  <p:nvPr/>
                </p:nvSpPr>
                <p:spPr bwMode="auto">
                  <a:xfrm>
                    <a:off x="1920" y="1475"/>
                    <a:ext cx="36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de-DE" altLang="zh-CN" sz="1600" b="1" dirty="0"/>
                      <a:t>  6</a:t>
                    </a:r>
                  </a:p>
                </p:txBody>
              </p:sp>
              <p:sp>
                <p:nvSpPr>
                  <p:cNvPr id="35" name="Text Box 80"/>
                  <p:cNvSpPr txBox="1">
                    <a:spLocks noChangeArrowheads="1"/>
                  </p:cNvSpPr>
                  <p:nvPr/>
                </p:nvSpPr>
                <p:spPr bwMode="auto">
                  <a:xfrm>
                    <a:off x="1920" y="2099"/>
                    <a:ext cx="18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de-DE" altLang="zh-CN" sz="1600" b="1" dirty="0"/>
                      <a:t>8</a:t>
                    </a:r>
                  </a:p>
                </p:txBody>
              </p:sp>
              <p:sp>
                <p:nvSpPr>
                  <p:cNvPr id="36" name="Text Box 81"/>
                  <p:cNvSpPr txBox="1">
                    <a:spLocks noChangeArrowheads="1"/>
                  </p:cNvSpPr>
                  <p:nvPr/>
                </p:nvSpPr>
                <p:spPr bwMode="auto">
                  <a:xfrm>
                    <a:off x="1344" y="2387"/>
                    <a:ext cx="21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de-DE" altLang="zh-CN" sz="1600" b="1" dirty="0"/>
                      <a:t>6</a:t>
                    </a:r>
                  </a:p>
                </p:txBody>
              </p:sp>
              <p:sp>
                <p:nvSpPr>
                  <p:cNvPr id="37" name="Text Box 82"/>
                  <p:cNvSpPr txBox="1">
                    <a:spLocks noChangeArrowheads="1"/>
                  </p:cNvSpPr>
                  <p:nvPr/>
                </p:nvSpPr>
                <p:spPr bwMode="auto">
                  <a:xfrm>
                    <a:off x="626" y="2129"/>
                    <a:ext cx="25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b="1" dirty="0"/>
                      <a:t>6</a:t>
                    </a:r>
                    <a:endParaRPr lang="de-DE" altLang="zh-CN" sz="1600" b="1" dirty="0"/>
                  </a:p>
                </p:txBody>
              </p:sp>
              <p:sp>
                <p:nvSpPr>
                  <p:cNvPr id="38" name="Text Box 83"/>
                  <p:cNvSpPr txBox="1">
                    <a:spLocks noChangeArrowheads="1"/>
                  </p:cNvSpPr>
                  <p:nvPr/>
                </p:nvSpPr>
                <p:spPr bwMode="auto">
                  <a:xfrm>
                    <a:off x="1200" y="1571"/>
                    <a:ext cx="21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de-DE" altLang="zh-CN" sz="1600" b="1" dirty="0"/>
                      <a:t>3</a:t>
                    </a:r>
                  </a:p>
                </p:txBody>
              </p:sp>
              <p:sp>
                <p:nvSpPr>
                  <p:cNvPr id="39" name="Text Box 84"/>
                  <p:cNvSpPr txBox="1">
                    <a:spLocks noChangeArrowheads="1"/>
                  </p:cNvSpPr>
                  <p:nvPr/>
                </p:nvSpPr>
                <p:spPr bwMode="auto">
                  <a:xfrm>
                    <a:off x="1104" y="1907"/>
                    <a:ext cx="21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de-DE" altLang="zh-CN" sz="1600" b="1" dirty="0"/>
                      <a:t>3</a:t>
                    </a:r>
                  </a:p>
                </p:txBody>
              </p:sp>
            </p:grpSp>
          </p:grpSp>
          <p:sp>
            <p:nvSpPr>
              <p:cNvPr id="28" name="Line 42"/>
              <p:cNvSpPr>
                <a:spLocks noChangeShapeType="1"/>
              </p:cNvSpPr>
              <p:nvPr/>
            </p:nvSpPr>
            <p:spPr bwMode="auto">
              <a:xfrm>
                <a:off x="806370" y="3636337"/>
                <a:ext cx="2959260" cy="54369"/>
              </a:xfrm>
              <a:prstGeom prst="line">
                <a:avLst/>
              </a:prstGeom>
              <a:ln>
                <a:headEnd/>
                <a:tailEnd type="stealth" w="med" len="lg"/>
              </a:ln>
              <a:extLst/>
            </p:spPr>
            <p:style>
              <a:lnRef idx="2">
                <a:schemeClr val="accent2"/>
              </a:lnRef>
              <a:fillRef idx="0">
                <a:schemeClr val="accent2"/>
              </a:fillRef>
              <a:effectRef idx="1">
                <a:schemeClr val="accent2"/>
              </a:effectRef>
              <a:fontRef idx="minor">
                <a:schemeClr val="tx1"/>
              </a:fontRef>
            </p:style>
            <p:txBody>
              <a:bodyPr wrap="square">
                <a:spAutoFit/>
              </a:bodyPr>
              <a:lstStyle/>
              <a:p>
                <a:endParaRPr lang="zh-CN" altLang="en-US" b="1"/>
              </a:p>
            </p:txBody>
          </p:sp>
          <p:sp>
            <p:nvSpPr>
              <p:cNvPr id="54" name="Text Box 84"/>
              <p:cNvSpPr txBox="1">
                <a:spLocks noChangeArrowheads="1"/>
              </p:cNvSpPr>
              <p:nvPr/>
            </p:nvSpPr>
            <p:spPr bwMode="auto">
              <a:xfrm>
                <a:off x="2897575" y="3370321"/>
                <a:ext cx="446903" cy="561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de-DE" altLang="zh-CN" sz="1600" b="1" dirty="0"/>
                  <a:t>5</a:t>
                </a:r>
              </a:p>
            </p:txBody>
          </p:sp>
        </p:grpSp>
        <mc:AlternateContent xmlns:mc="http://schemas.openxmlformats.org/markup-compatibility/2006" xmlns:a14="http://schemas.microsoft.com/office/drawing/2010/main">
          <mc:Choice Requires="a14">
            <p:sp>
              <p:nvSpPr>
                <p:cNvPr id="139" name="内容占位符 2"/>
                <p:cNvSpPr txBox="1">
                  <a:spLocks/>
                </p:cNvSpPr>
                <p:nvPr/>
              </p:nvSpPr>
              <p:spPr>
                <a:xfrm>
                  <a:off x="611560" y="2949583"/>
                  <a:ext cx="3531938" cy="697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 xmlns:m="http://schemas.openxmlformats.org/officeDocument/2006/math">
                      <m:r>
                        <a:rPr lang="en-US" altLang="zh-CN" sz="1600" b="1" i="1">
                          <a:solidFill>
                            <a:srgbClr val="FF0000"/>
                          </a:solidFill>
                          <a:latin typeface="Cambria Math"/>
                        </a:rPr>
                        <m:t>𝑺</m:t>
                      </m:r>
                      <m:r>
                        <a:rPr lang="en-US" altLang="zh-CN" sz="1600" b="1" i="1">
                          <a:solidFill>
                            <a:srgbClr val="FF0000"/>
                          </a:solidFill>
                          <a:latin typeface="Cambria Math"/>
                        </a:rPr>
                        <m:t>={</m:t>
                      </m:r>
                      <m:r>
                        <a:rPr lang="en-US" altLang="zh-CN" sz="1600" b="1" i="1">
                          <a:solidFill>
                            <a:srgbClr val="FF0000"/>
                          </a:solidFill>
                          <a:latin typeface="Cambria Math"/>
                        </a:rPr>
                        <m:t>𝒔</m:t>
                      </m:r>
                      <m:r>
                        <a:rPr lang="en-US" altLang="zh-CN" sz="1600" b="1" i="1">
                          <a:solidFill>
                            <a:srgbClr val="FF0000"/>
                          </a:solidFill>
                          <a:latin typeface="Cambria Math"/>
                        </a:rPr>
                        <m:t>}</m:t>
                      </m:r>
                    </m:oMath>
                  </a14:m>
                  <a:r>
                    <a:rPr lang="en-US" altLang="zh-CN" sz="1600" b="1" dirty="0">
                      <a:solidFill>
                        <a:srgbClr val="FF0000"/>
                      </a:solidFill>
                    </a:rPr>
                    <a:t>?</a:t>
                  </a:r>
                </a:p>
                <a:p>
                  <a:pPr marL="0" indent="0">
                    <a:buNone/>
                  </a:pPr>
                  <a14:m>
                    <m:oMathPara xmlns:m="http://schemas.openxmlformats.org/officeDocument/2006/math">
                      <m:oMathParaPr>
                        <m:jc m:val="centerGroup"/>
                      </m:oMathParaPr>
                      <m:oMath xmlns:m="http://schemas.openxmlformats.org/officeDocument/2006/math">
                        <m:d>
                          <m:dPr>
                            <m:ctrlPr>
                              <a:rPr lang="en-US" altLang="zh-CN" sz="1600" b="1" i="1">
                                <a:latin typeface="Cambria Math" panose="02040503050406030204" pitchFamily="18" charset="0"/>
                              </a:rPr>
                            </m:ctrlPr>
                          </m:dPr>
                          <m:e>
                            <m:r>
                              <a:rPr lang="en-US" altLang="zh-CN" sz="1600" b="1" i="1">
                                <a:latin typeface="Cambria Math"/>
                              </a:rPr>
                              <m:t>𝑺</m:t>
                            </m:r>
                            <m:r>
                              <a:rPr lang="en-US" altLang="zh-CN" sz="1600" b="1" i="1">
                                <a:latin typeface="Cambria Math"/>
                              </a:rPr>
                              <m:t>,</m:t>
                            </m:r>
                            <m:acc>
                              <m:accPr>
                                <m:chr m:val="̅"/>
                                <m:ctrlPr>
                                  <a:rPr lang="en-US" altLang="zh-CN" sz="1600" b="1" i="1">
                                    <a:latin typeface="Cambria Math" panose="02040503050406030204" pitchFamily="18" charset="0"/>
                                  </a:rPr>
                                </m:ctrlPr>
                              </m:accPr>
                              <m:e>
                                <m:r>
                                  <a:rPr lang="en-US" altLang="zh-CN" sz="1600" b="1" i="1">
                                    <a:latin typeface="Cambria Math"/>
                                  </a:rPr>
                                  <m:t>𝑺</m:t>
                                </m:r>
                              </m:e>
                            </m:acc>
                          </m:e>
                        </m:d>
                        <m:r>
                          <a:rPr lang="en-US" altLang="zh-CN" sz="1600" b="1" i="1">
                            <a:latin typeface="Cambria Math"/>
                          </a:rPr>
                          <m:t>={</m:t>
                        </m:r>
                        <m:d>
                          <m:dPr>
                            <m:begChr m:val="⟨"/>
                            <m:endChr m:val="⟩"/>
                            <m:ctrlPr>
                              <a:rPr lang="en-US" altLang="zh-CN" sz="1600" b="1" i="1">
                                <a:latin typeface="Cambria Math" panose="02040503050406030204" pitchFamily="18" charset="0"/>
                              </a:rPr>
                            </m:ctrlPr>
                          </m:dPr>
                          <m:e>
                            <m:r>
                              <a:rPr lang="en-US" altLang="zh-CN" sz="1600" b="1" i="1">
                                <a:latin typeface="Cambria Math"/>
                              </a:rPr>
                              <m:t>𝒔</m:t>
                            </m:r>
                            <m:r>
                              <a:rPr lang="en-US" altLang="zh-CN" sz="1600" b="1" i="1">
                                <a:latin typeface="Cambria Math"/>
                              </a:rPr>
                              <m:t>,</m:t>
                            </m:r>
                            <m:r>
                              <a:rPr lang="en-US" altLang="zh-CN" sz="1600" b="1" i="1">
                                <a:latin typeface="Cambria Math"/>
                              </a:rPr>
                              <m:t>𝒕</m:t>
                            </m:r>
                          </m:e>
                        </m:d>
                        <m:r>
                          <a:rPr lang="en-US" altLang="zh-CN" sz="1600" b="1" i="1">
                            <a:latin typeface="Cambria Math"/>
                          </a:rPr>
                          <m:t>,</m:t>
                        </m:r>
                        <m:d>
                          <m:dPr>
                            <m:begChr m:val="⟨"/>
                            <m:endChr m:val="⟩"/>
                            <m:ctrlPr>
                              <a:rPr lang="en-US" altLang="zh-CN" sz="1600" b="1" i="1">
                                <a:latin typeface="Cambria Math" panose="02040503050406030204" pitchFamily="18" charset="0"/>
                              </a:rPr>
                            </m:ctrlPr>
                          </m:dPr>
                          <m:e>
                            <m:r>
                              <a:rPr lang="en-US" altLang="zh-CN" sz="1600" b="1" i="1">
                                <a:latin typeface="Cambria Math"/>
                              </a:rPr>
                              <m:t>𝒔</m:t>
                            </m:r>
                            <m:r>
                              <a:rPr lang="en-US" altLang="zh-CN" sz="1600" b="1" i="1">
                                <a:latin typeface="Cambria Math"/>
                              </a:rPr>
                              <m:t>,</m:t>
                            </m:r>
                            <m:sSub>
                              <m:sSubPr>
                                <m:ctrlPr>
                                  <a:rPr lang="en-US" altLang="zh-CN" sz="1600" b="1" i="1">
                                    <a:latin typeface="Cambria Math" panose="02040503050406030204" pitchFamily="18" charset="0"/>
                                  </a:rPr>
                                </m:ctrlPr>
                              </m:sSubPr>
                              <m:e>
                                <m:r>
                                  <a:rPr lang="en-US" altLang="zh-CN" sz="1600" b="1" i="1">
                                    <a:latin typeface="Cambria Math"/>
                                  </a:rPr>
                                  <m:t>𝒗</m:t>
                                </m:r>
                              </m:e>
                              <m:sub>
                                <m:r>
                                  <a:rPr lang="en-US" altLang="zh-CN" sz="1600" b="1" i="1">
                                    <a:latin typeface="Cambria Math"/>
                                  </a:rPr>
                                  <m:t>𝟏</m:t>
                                </m:r>
                              </m:sub>
                            </m:sSub>
                            <m:r>
                              <a:rPr lang="en-US" altLang="zh-CN" sz="1600" b="1" i="1">
                                <a:latin typeface="Cambria Math"/>
                              </a:rPr>
                              <m:t> </m:t>
                            </m:r>
                          </m:e>
                        </m:d>
                        <m:r>
                          <a:rPr lang="en-US" altLang="zh-CN" sz="1600" b="1" i="1">
                            <a:latin typeface="Cambria Math"/>
                          </a:rPr>
                          <m:t>,</m:t>
                        </m:r>
                        <m:d>
                          <m:dPr>
                            <m:begChr m:val="⟨"/>
                            <m:endChr m:val="⟩"/>
                            <m:ctrlPr>
                              <a:rPr lang="en-US" altLang="zh-CN" sz="1600" b="1" i="1">
                                <a:latin typeface="Cambria Math" panose="02040503050406030204" pitchFamily="18" charset="0"/>
                              </a:rPr>
                            </m:ctrlPr>
                          </m:dPr>
                          <m:e>
                            <m:r>
                              <a:rPr lang="en-US" altLang="zh-CN" sz="1600" b="1" i="1">
                                <a:latin typeface="Cambria Math"/>
                              </a:rPr>
                              <m:t>𝒔</m:t>
                            </m:r>
                            <m:r>
                              <a:rPr lang="en-US" altLang="zh-CN" sz="1600" b="1" i="1">
                                <a:latin typeface="Cambria Math"/>
                              </a:rPr>
                              <m:t>,</m:t>
                            </m:r>
                            <m:sSub>
                              <m:sSubPr>
                                <m:ctrlPr>
                                  <a:rPr lang="en-US" altLang="zh-CN" sz="1600" b="1" i="1">
                                    <a:latin typeface="Cambria Math" panose="02040503050406030204" pitchFamily="18" charset="0"/>
                                  </a:rPr>
                                </m:ctrlPr>
                              </m:sSubPr>
                              <m:e>
                                <m:r>
                                  <a:rPr lang="en-US" altLang="zh-CN" sz="1600" b="1" i="1">
                                    <a:latin typeface="Cambria Math"/>
                                  </a:rPr>
                                  <m:t>𝒗</m:t>
                                </m:r>
                              </m:e>
                              <m:sub>
                                <m:r>
                                  <a:rPr lang="en-US" altLang="zh-CN" sz="1600" b="1" i="1">
                                    <a:latin typeface="Cambria Math"/>
                                  </a:rPr>
                                  <m:t>𝟐</m:t>
                                </m:r>
                              </m:sub>
                            </m:sSub>
                          </m:e>
                        </m:d>
                        <m:r>
                          <a:rPr lang="en-US" altLang="zh-CN" sz="1600" b="1" i="1">
                            <a:latin typeface="Cambria Math"/>
                          </a:rPr>
                          <m:t>}</m:t>
                        </m:r>
                      </m:oMath>
                    </m:oMathPara>
                  </a14:m>
                  <a:endParaRPr lang="en-US" altLang="zh-CN" sz="1600" b="1" dirty="0"/>
                </a:p>
              </p:txBody>
            </p:sp>
          </mc:Choice>
          <mc:Fallback xmlns="">
            <p:sp>
              <p:nvSpPr>
                <p:cNvPr id="139" name="内容占位符 2"/>
                <p:cNvSpPr txBox="1">
                  <a:spLocks noRot="1" noChangeAspect="1" noMove="1" noResize="1" noEditPoints="1" noAdjustHandles="1" noChangeArrowheads="1" noChangeShapeType="1" noTextEdit="1"/>
                </p:cNvSpPr>
                <p:nvPr/>
              </p:nvSpPr>
              <p:spPr>
                <a:xfrm>
                  <a:off x="611560" y="2949583"/>
                  <a:ext cx="3531938" cy="697088"/>
                </a:xfrm>
                <a:prstGeom prst="rect">
                  <a:avLst/>
                </a:prstGeom>
                <a:blipFill rotWithShape="1">
                  <a:blip r:embed="rId5"/>
                  <a:stretch>
                    <a:fillRect t="-2632"/>
                  </a:stretch>
                </a:blipFill>
              </p:spPr>
              <p:txBody>
                <a:bodyPr/>
                <a:lstStyle/>
                <a:p>
                  <a:r>
                    <a:rPr lang="zh-CN" altLang="en-US">
                      <a:noFill/>
                    </a:rPr>
                    <a:t> </a:t>
                  </a:r>
                </a:p>
              </p:txBody>
            </p:sp>
          </mc:Fallback>
        </mc:AlternateContent>
      </p:grpSp>
      <p:sp>
        <p:nvSpPr>
          <p:cNvPr id="4" name="TextBox 3"/>
          <p:cNvSpPr txBox="1"/>
          <p:nvPr/>
        </p:nvSpPr>
        <p:spPr>
          <a:xfrm>
            <a:off x="5447928" y="1387977"/>
            <a:ext cx="304892" cy="369332"/>
          </a:xfrm>
          <a:prstGeom prst="rect">
            <a:avLst/>
          </a:prstGeom>
          <a:noFill/>
        </p:spPr>
        <p:txBody>
          <a:bodyPr wrap="none" rtlCol="0">
            <a:spAutoFit/>
          </a:bodyPr>
          <a:lstStyle/>
          <a:p>
            <a:r>
              <a:rPr lang="en-US" altLang="zh-CN" b="1" dirty="0"/>
              <a:t>Y</a:t>
            </a:r>
            <a:endParaRPr lang="zh-CN" altLang="en-US" b="1" dirty="0"/>
          </a:p>
        </p:txBody>
      </p:sp>
      <p:sp>
        <p:nvSpPr>
          <p:cNvPr id="140" name="TextBox 139"/>
          <p:cNvSpPr txBox="1"/>
          <p:nvPr/>
        </p:nvSpPr>
        <p:spPr>
          <a:xfrm>
            <a:off x="9984432" y="1342986"/>
            <a:ext cx="304892" cy="369332"/>
          </a:xfrm>
          <a:prstGeom prst="rect">
            <a:avLst/>
          </a:prstGeom>
          <a:noFill/>
        </p:spPr>
        <p:txBody>
          <a:bodyPr wrap="none" rtlCol="0">
            <a:spAutoFit/>
          </a:bodyPr>
          <a:lstStyle/>
          <a:p>
            <a:r>
              <a:rPr lang="en-US" altLang="zh-CN" b="1" dirty="0"/>
              <a:t>Y</a:t>
            </a:r>
            <a:endParaRPr lang="zh-CN" altLang="en-US" b="1" dirty="0"/>
          </a:p>
        </p:txBody>
      </p:sp>
      <p:sp>
        <p:nvSpPr>
          <p:cNvPr id="141" name="TextBox 140"/>
          <p:cNvSpPr txBox="1"/>
          <p:nvPr/>
        </p:nvSpPr>
        <p:spPr>
          <a:xfrm>
            <a:off x="9979068" y="4061716"/>
            <a:ext cx="304892" cy="369332"/>
          </a:xfrm>
          <a:prstGeom prst="rect">
            <a:avLst/>
          </a:prstGeom>
          <a:noFill/>
        </p:spPr>
        <p:txBody>
          <a:bodyPr wrap="none" rtlCol="0">
            <a:spAutoFit/>
          </a:bodyPr>
          <a:lstStyle/>
          <a:p>
            <a:r>
              <a:rPr lang="en-US" altLang="zh-CN" b="1" dirty="0"/>
              <a:t>Y</a:t>
            </a:r>
            <a:endParaRPr lang="zh-CN" altLang="en-US" b="1" dirty="0"/>
          </a:p>
        </p:txBody>
      </p:sp>
      <p:sp>
        <p:nvSpPr>
          <p:cNvPr id="142" name="TextBox 141"/>
          <p:cNvSpPr txBox="1"/>
          <p:nvPr/>
        </p:nvSpPr>
        <p:spPr>
          <a:xfrm>
            <a:off x="5447928" y="4043072"/>
            <a:ext cx="333746" cy="369332"/>
          </a:xfrm>
          <a:prstGeom prst="rect">
            <a:avLst/>
          </a:prstGeom>
          <a:noFill/>
        </p:spPr>
        <p:txBody>
          <a:bodyPr wrap="none" rtlCol="0">
            <a:spAutoFit/>
          </a:bodyPr>
          <a:lstStyle/>
          <a:p>
            <a:r>
              <a:rPr lang="en-US" altLang="zh-CN" b="1" dirty="0"/>
              <a:t>N</a:t>
            </a:r>
            <a:endParaRPr lang="zh-CN" altLang="en-US" b="1" dirty="0"/>
          </a:p>
        </p:txBody>
      </p:sp>
      <mc:AlternateContent xmlns:mc="http://schemas.openxmlformats.org/markup-compatibility/2006" xmlns:a14="http://schemas.microsoft.com/office/drawing/2010/main">
        <mc:Choice Requires="a14">
          <p:sp>
            <p:nvSpPr>
              <p:cNvPr id="11" name="矩形 10"/>
              <p:cNvSpPr/>
              <p:nvPr/>
            </p:nvSpPr>
            <p:spPr>
              <a:xfrm>
                <a:off x="6166772" y="3431850"/>
                <a:ext cx="2476191" cy="370294"/>
              </a:xfrm>
              <a:prstGeom prst="rect">
                <a:avLst/>
              </a:prstGeom>
            </p:spPr>
            <p:txBody>
              <a:bodyPr wrap="none">
                <a:spAutoFit/>
              </a:bodyPr>
              <a:lstStyle/>
              <a:p>
                <a14:m>
                  <m:oMath xmlns:m="http://schemas.openxmlformats.org/officeDocument/2006/math">
                    <m:r>
                      <a:rPr lang="en-US" altLang="zh-CN" sz="1600" i="1">
                        <a:latin typeface="Cambria Math"/>
                      </a:rPr>
                      <m:t>𝐶𝑎𝑝</m:t>
                    </m:r>
                    <m:d>
                      <m:dPr>
                        <m:ctrlPr>
                          <a:rPr lang="en-US" altLang="zh-CN" sz="1600" i="1">
                            <a:latin typeface="Cambria Math" panose="02040503050406030204" pitchFamily="18" charset="0"/>
                          </a:rPr>
                        </m:ctrlPr>
                      </m:dPr>
                      <m:e>
                        <m:r>
                          <a:rPr lang="en-US" altLang="zh-CN" sz="1600" i="1">
                            <a:latin typeface="Cambria Math"/>
                          </a:rPr>
                          <m:t>𝑆</m:t>
                        </m:r>
                        <m:r>
                          <a:rPr lang="en-US" altLang="zh-CN" sz="1600" i="1">
                            <a:latin typeface="Cambria Math"/>
                          </a:rPr>
                          <m:t>,</m:t>
                        </m:r>
                        <m:acc>
                          <m:accPr>
                            <m:chr m:val="̅"/>
                            <m:ctrlPr>
                              <a:rPr lang="en-US" altLang="zh-CN" sz="1600" i="1">
                                <a:latin typeface="Cambria Math" panose="02040503050406030204" pitchFamily="18" charset="0"/>
                              </a:rPr>
                            </m:ctrlPr>
                          </m:accPr>
                          <m:e>
                            <m:r>
                              <a:rPr lang="en-US" altLang="zh-CN" sz="1600" i="1">
                                <a:latin typeface="Cambria Math"/>
                              </a:rPr>
                              <m:t>𝑆</m:t>
                            </m:r>
                          </m:e>
                        </m:acc>
                      </m:e>
                    </m:d>
                    <m:r>
                      <a:rPr lang="en-US" altLang="zh-CN" sz="1600" i="1">
                        <a:latin typeface="Cambria Math"/>
                      </a:rPr>
                      <m:t>=</m:t>
                    </m:r>
                  </m:oMath>
                </a14:m>
                <a:r>
                  <a:rPr lang="en-US" altLang="zh-CN" sz="1600" dirty="0"/>
                  <a:t>5+3+3+3+6=20</a:t>
                </a:r>
              </a:p>
            </p:txBody>
          </p:sp>
        </mc:Choice>
        <mc:Fallback xmlns="">
          <p:sp>
            <p:nvSpPr>
              <p:cNvPr id="11" name="矩形 10"/>
              <p:cNvSpPr>
                <a:spLocks noRot="1" noChangeAspect="1" noMove="1" noResize="1" noEditPoints="1" noAdjustHandles="1" noChangeArrowheads="1" noChangeShapeType="1" noTextEdit="1"/>
              </p:cNvSpPr>
              <p:nvPr/>
            </p:nvSpPr>
            <p:spPr>
              <a:xfrm>
                <a:off x="6166772" y="3431850"/>
                <a:ext cx="2476191" cy="370294"/>
              </a:xfrm>
              <a:prstGeom prst="rect">
                <a:avLst/>
              </a:prstGeom>
              <a:blipFill>
                <a:blip r:embed="rId6"/>
                <a:stretch>
                  <a:fillRect b="-180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3" name="矩形 142"/>
              <p:cNvSpPr/>
              <p:nvPr/>
            </p:nvSpPr>
            <p:spPr>
              <a:xfrm>
                <a:off x="2574954" y="3450231"/>
                <a:ext cx="2062616" cy="370294"/>
              </a:xfrm>
              <a:prstGeom prst="rect">
                <a:avLst/>
              </a:prstGeom>
            </p:spPr>
            <p:txBody>
              <a:bodyPr wrap="none">
                <a:spAutoFit/>
              </a:bodyPr>
              <a:lstStyle/>
              <a:p>
                <a14:m>
                  <m:oMath xmlns:m="http://schemas.openxmlformats.org/officeDocument/2006/math">
                    <m:r>
                      <a:rPr lang="en-US" altLang="zh-CN" sz="1600" i="1">
                        <a:latin typeface="Cambria Math"/>
                      </a:rPr>
                      <m:t>𝐶𝑎𝑝</m:t>
                    </m:r>
                    <m:d>
                      <m:dPr>
                        <m:ctrlPr>
                          <a:rPr lang="en-US" altLang="zh-CN" sz="1600" i="1">
                            <a:latin typeface="Cambria Math" panose="02040503050406030204" pitchFamily="18" charset="0"/>
                          </a:rPr>
                        </m:ctrlPr>
                      </m:dPr>
                      <m:e>
                        <m:r>
                          <a:rPr lang="en-US" altLang="zh-CN" sz="1600" i="1">
                            <a:latin typeface="Cambria Math"/>
                          </a:rPr>
                          <m:t>𝑆</m:t>
                        </m:r>
                        <m:r>
                          <a:rPr lang="en-US" altLang="zh-CN" sz="1600" i="1">
                            <a:latin typeface="Cambria Math"/>
                          </a:rPr>
                          <m:t>,</m:t>
                        </m:r>
                        <m:acc>
                          <m:accPr>
                            <m:chr m:val="̅"/>
                            <m:ctrlPr>
                              <a:rPr lang="en-US" altLang="zh-CN" sz="1600" i="1">
                                <a:latin typeface="Cambria Math" panose="02040503050406030204" pitchFamily="18" charset="0"/>
                              </a:rPr>
                            </m:ctrlPr>
                          </m:accPr>
                          <m:e>
                            <m:r>
                              <a:rPr lang="en-US" altLang="zh-CN" sz="1600" i="1">
                                <a:latin typeface="Cambria Math"/>
                              </a:rPr>
                              <m:t>𝑆</m:t>
                            </m:r>
                          </m:e>
                        </m:acc>
                      </m:e>
                    </m:d>
                    <m:r>
                      <a:rPr lang="en-US" altLang="zh-CN" sz="1600" i="1">
                        <a:latin typeface="Cambria Math"/>
                      </a:rPr>
                      <m:t>=</m:t>
                    </m:r>
                  </m:oMath>
                </a14:m>
                <a:r>
                  <a:rPr lang="en-US" altLang="zh-CN" sz="1600" dirty="0"/>
                  <a:t>8+5+6=19</a:t>
                </a:r>
              </a:p>
            </p:txBody>
          </p:sp>
        </mc:Choice>
        <mc:Fallback xmlns="">
          <p:sp>
            <p:nvSpPr>
              <p:cNvPr id="143" name="矩形 142"/>
              <p:cNvSpPr>
                <a:spLocks noRot="1" noChangeAspect="1" noMove="1" noResize="1" noEditPoints="1" noAdjustHandles="1" noChangeArrowheads="1" noChangeShapeType="1" noTextEdit="1"/>
              </p:cNvSpPr>
              <p:nvPr/>
            </p:nvSpPr>
            <p:spPr>
              <a:xfrm>
                <a:off x="2574954" y="3450231"/>
                <a:ext cx="2062616" cy="370294"/>
              </a:xfrm>
              <a:prstGeom prst="rect">
                <a:avLst/>
              </a:prstGeom>
              <a:blipFill>
                <a:blip r:embed="rId7"/>
                <a:stretch>
                  <a:fillRect b="-180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4" name="矩形 143"/>
              <p:cNvSpPr/>
              <p:nvPr/>
            </p:nvSpPr>
            <p:spPr>
              <a:xfrm>
                <a:off x="6580484" y="6355778"/>
                <a:ext cx="2269404" cy="370294"/>
              </a:xfrm>
              <a:prstGeom prst="rect">
                <a:avLst/>
              </a:prstGeom>
            </p:spPr>
            <p:txBody>
              <a:bodyPr wrap="none">
                <a:spAutoFit/>
              </a:bodyPr>
              <a:lstStyle/>
              <a:p>
                <a14:m>
                  <m:oMath xmlns:m="http://schemas.openxmlformats.org/officeDocument/2006/math">
                    <m:r>
                      <a:rPr lang="en-US" altLang="zh-CN" sz="1600" i="1">
                        <a:latin typeface="Cambria Math"/>
                      </a:rPr>
                      <m:t>𝐶𝑎𝑝</m:t>
                    </m:r>
                    <m:d>
                      <m:dPr>
                        <m:ctrlPr>
                          <a:rPr lang="en-US" altLang="zh-CN" sz="1600" i="1">
                            <a:latin typeface="Cambria Math" panose="02040503050406030204" pitchFamily="18" charset="0"/>
                          </a:rPr>
                        </m:ctrlPr>
                      </m:dPr>
                      <m:e>
                        <m:r>
                          <a:rPr lang="en-US" altLang="zh-CN" sz="1600" i="1">
                            <a:latin typeface="Cambria Math"/>
                          </a:rPr>
                          <m:t>𝑆</m:t>
                        </m:r>
                        <m:r>
                          <a:rPr lang="en-US" altLang="zh-CN" sz="1600" i="1">
                            <a:latin typeface="Cambria Math"/>
                          </a:rPr>
                          <m:t>,</m:t>
                        </m:r>
                        <m:acc>
                          <m:accPr>
                            <m:chr m:val="̅"/>
                            <m:ctrlPr>
                              <a:rPr lang="en-US" altLang="zh-CN" sz="1600" i="1">
                                <a:latin typeface="Cambria Math" panose="02040503050406030204" pitchFamily="18" charset="0"/>
                              </a:rPr>
                            </m:ctrlPr>
                          </m:accPr>
                          <m:e>
                            <m:r>
                              <a:rPr lang="en-US" altLang="zh-CN" sz="1600" i="1">
                                <a:latin typeface="Cambria Math"/>
                              </a:rPr>
                              <m:t>𝑆</m:t>
                            </m:r>
                          </m:e>
                        </m:acc>
                      </m:e>
                    </m:d>
                    <m:r>
                      <a:rPr lang="en-US" altLang="zh-CN" sz="1600" i="1">
                        <a:latin typeface="Cambria Math"/>
                      </a:rPr>
                      <m:t>=</m:t>
                    </m:r>
                  </m:oMath>
                </a14:m>
                <a:r>
                  <a:rPr lang="en-US" altLang="zh-CN" sz="1600" dirty="0"/>
                  <a:t>3+3+5+6=17</a:t>
                </a:r>
              </a:p>
            </p:txBody>
          </p:sp>
        </mc:Choice>
        <mc:Fallback xmlns="">
          <p:sp>
            <p:nvSpPr>
              <p:cNvPr id="144" name="矩形 143"/>
              <p:cNvSpPr>
                <a:spLocks noRot="1" noChangeAspect="1" noMove="1" noResize="1" noEditPoints="1" noAdjustHandles="1" noChangeArrowheads="1" noChangeShapeType="1" noTextEdit="1"/>
              </p:cNvSpPr>
              <p:nvPr/>
            </p:nvSpPr>
            <p:spPr>
              <a:xfrm>
                <a:off x="6580484" y="6355778"/>
                <a:ext cx="2269404" cy="370294"/>
              </a:xfrm>
              <a:prstGeom prst="rect">
                <a:avLst/>
              </a:prstGeom>
              <a:blipFill>
                <a:blip r:embed="rId8"/>
                <a:stretch>
                  <a:fillRect b="-2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3957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40"/>
                                        </p:tgtEl>
                                        <p:attrNameLst>
                                          <p:attrName>style.visibility</p:attrName>
                                        </p:attrNameLst>
                                      </p:cBhvr>
                                      <p:to>
                                        <p:strVal val="visible"/>
                                      </p:to>
                                    </p:set>
                                    <p:animEffect transition="in" filter="fade">
                                      <p:cBhvr>
                                        <p:cTn id="16" dur="500"/>
                                        <p:tgtEl>
                                          <p:spTgt spid="14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2"/>
                                        </p:tgtEl>
                                        <p:attrNameLst>
                                          <p:attrName>style.visibility</p:attrName>
                                        </p:attrNameLst>
                                      </p:cBhvr>
                                      <p:to>
                                        <p:strVal val="visible"/>
                                      </p:to>
                                    </p:set>
                                    <p:animEffect transition="in" filter="fade">
                                      <p:cBhvr>
                                        <p:cTn id="25" dur="500"/>
                                        <p:tgtEl>
                                          <p:spTgt spid="142"/>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6"/>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55">
                                            <p:txEl>
                                              <p:pRg st="0" end="0"/>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55">
                                            <p:txEl>
                                              <p:pRg st="1" end="1"/>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41"/>
                                        </p:tgtEl>
                                        <p:attrNameLst>
                                          <p:attrName>style.visibility</p:attrName>
                                        </p:attrNameLst>
                                      </p:cBhvr>
                                      <p:to>
                                        <p:strVal val="visible"/>
                                      </p:to>
                                    </p:set>
                                    <p:animEffect transition="in" filter="fade">
                                      <p:cBhvr>
                                        <p:cTn id="40" dur="500"/>
                                        <p:tgtEl>
                                          <p:spTgt spid="14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43"/>
                                        </p:tgtEl>
                                        <p:attrNameLst>
                                          <p:attrName>style.visibility</p:attrName>
                                        </p:attrNameLst>
                                      </p:cBhvr>
                                      <p:to>
                                        <p:strVal val="visible"/>
                                      </p:to>
                                    </p:set>
                                    <p:animEffect transition="in" filter="fade">
                                      <p:cBhvr>
                                        <p:cTn id="45" dur="500"/>
                                        <p:tgtEl>
                                          <p:spTgt spid="14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44"/>
                                        </p:tgtEl>
                                        <p:attrNameLst>
                                          <p:attrName>style.visibility</p:attrName>
                                        </p:attrNameLst>
                                      </p:cBhvr>
                                      <p:to>
                                        <p:strVal val="visible"/>
                                      </p:to>
                                    </p:set>
                                    <p:animEffect transition="in" filter="fade">
                                      <p:cBhvr>
                                        <p:cTn id="55"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build="p"/>
      <p:bldP spid="4" grpId="0"/>
      <p:bldP spid="140" grpId="0"/>
      <p:bldP spid="141" grpId="0"/>
      <p:bldP spid="142" grpId="0"/>
      <p:bldP spid="11" grpId="0"/>
      <p:bldP spid="143" grpId="0"/>
      <p:bldP spid="14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1119</TotalTime>
  <Words>636</Words>
  <Application>Microsoft Office PowerPoint</Application>
  <PresentationFormat>宽屏</PresentationFormat>
  <Paragraphs>216</Paragraphs>
  <Slides>15</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宋体</vt:lpstr>
      <vt:lpstr>Arial</vt:lpstr>
      <vt:lpstr>Calibri</vt:lpstr>
      <vt:lpstr>Calibri Light</vt:lpstr>
      <vt:lpstr>Cambria Math</vt:lpstr>
      <vt:lpstr>Wingdings</vt:lpstr>
      <vt:lpstr>Office 主题</vt:lpstr>
      <vt:lpstr>作业反馈3-12</vt:lpstr>
      <vt:lpstr>PowerPoint 演示文稿</vt:lpstr>
      <vt:lpstr>求最大流算法</vt:lpstr>
      <vt:lpstr>Ford-Fulkerson标号算法</vt:lpstr>
      <vt:lpstr>Ford-Fulkerson标号算法</vt:lpstr>
      <vt:lpstr>Edmonds-Karp算法</vt:lpstr>
      <vt:lpstr>PowerPoint 演示文稿</vt:lpstr>
      <vt:lpstr>网络的割</vt:lpstr>
      <vt:lpstr>割的示例</vt:lpstr>
      <vt:lpstr>PowerPoint 演示文稿</vt:lpstr>
      <vt:lpstr>PowerPoint 演示文稿</vt:lpstr>
      <vt:lpstr> b) Describe an efﬁcient algorithm to solve the escape problem, and analyze its running time.</vt:lpstr>
      <vt:lpstr>PowerPoint 演示文稿</vt:lpstr>
      <vt:lpstr>PowerPoint 演示文稿</vt:lpstr>
      <vt:lpstr>b. Does your algorithm work for directed graphs that contain cycles? Explain.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作业反馈3-1</dc:title>
  <dc:creator>jun ma</dc:creator>
  <cp:lastModifiedBy>MA Jun</cp:lastModifiedBy>
  <cp:revision>168</cp:revision>
  <dcterms:created xsi:type="dcterms:W3CDTF">2016-09-04T08:59:23Z</dcterms:created>
  <dcterms:modified xsi:type="dcterms:W3CDTF">2018-12-23T12:55:38Z</dcterms:modified>
</cp:coreProperties>
</file>