
<file path=[Content_Types].xml><?xml version="1.0" encoding="utf-8"?>
<Types xmlns="http://schemas.openxmlformats.org/package/2006/content-types">
  <Default Extension="tmp" ContentType="image/png"/>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40"/>
  </p:notesMasterIdLst>
  <p:sldIdLst>
    <p:sldId id="256" r:id="rId2"/>
    <p:sldId id="294" r:id="rId3"/>
    <p:sldId id="295" r:id="rId4"/>
    <p:sldId id="298" r:id="rId5"/>
    <p:sldId id="296" r:id="rId6"/>
    <p:sldId id="297" r:id="rId7"/>
    <p:sldId id="299" r:id="rId8"/>
    <p:sldId id="300" r:id="rId9"/>
    <p:sldId id="301" r:id="rId10"/>
    <p:sldId id="302" r:id="rId11"/>
    <p:sldId id="303" r:id="rId12"/>
    <p:sldId id="313" r:id="rId13"/>
    <p:sldId id="304" r:id="rId14"/>
    <p:sldId id="305" r:id="rId15"/>
    <p:sldId id="307" r:id="rId16"/>
    <p:sldId id="308" r:id="rId17"/>
    <p:sldId id="309" r:id="rId18"/>
    <p:sldId id="310" r:id="rId19"/>
    <p:sldId id="317" r:id="rId20"/>
    <p:sldId id="318" r:id="rId21"/>
    <p:sldId id="319" r:id="rId22"/>
    <p:sldId id="320" r:id="rId23"/>
    <p:sldId id="321" r:id="rId24"/>
    <p:sldId id="322" r:id="rId25"/>
    <p:sldId id="323" r:id="rId26"/>
    <p:sldId id="306" r:id="rId27"/>
    <p:sldId id="278" r:id="rId28"/>
    <p:sldId id="280" r:id="rId29"/>
    <p:sldId id="282" r:id="rId30"/>
    <p:sldId id="285" r:id="rId31"/>
    <p:sldId id="286" r:id="rId32"/>
    <p:sldId id="312" r:id="rId33"/>
    <p:sldId id="287" r:id="rId34"/>
    <p:sldId id="289" r:id="rId35"/>
    <p:sldId id="290" r:id="rId36"/>
    <p:sldId id="292" r:id="rId37"/>
    <p:sldId id="316" r:id="rId38"/>
    <p:sldId id="273" r:id="rId39"/>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036" autoAdjust="0"/>
  </p:normalViewPr>
  <p:slideViewPr>
    <p:cSldViewPr>
      <p:cViewPr varScale="1">
        <p:scale>
          <a:sx n="72" d="100"/>
          <a:sy n="72" d="100"/>
        </p:scale>
        <p:origin x="1224" y="7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defRPr>
            </a:lvl1pPr>
          </a:lstStyle>
          <a:p>
            <a:pPr>
              <a:defRPr/>
            </a:pPr>
            <a:endParaRPr lang="zh-CN"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endParaRPr lang="zh-CN" altLang="zh-CN"/>
          </a:p>
        </p:txBody>
      </p:sp>
      <p:sp>
        <p:nvSpPr>
          <p:cNvPr id="24580" name="Rectangle 4"/>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Rot="1" noChangeArrowheads="1"/>
          </p:cNvSpPr>
          <p:nvPr>
            <p:ph type="body" sz="quarter" idx="3"/>
          </p:nvPr>
        </p:nvSpPr>
        <p:spPr bwMode="auto">
          <a:xfrm>
            <a:off x="685800" y="4343400"/>
            <a:ext cx="5486400" cy="4114800"/>
          </a:xfrm>
          <a:prstGeom prst="rect">
            <a:avLst/>
          </a:prstGeom>
          <a:noFill/>
          <a:ln w="9525" cmpd="sng">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zh-CN" noProof="0" smtClean="0"/>
              <a:t>Click to edit Master text styles</a:t>
            </a:r>
          </a:p>
          <a:p>
            <a:pPr lvl="1"/>
            <a:r>
              <a:rPr lang="zh-CN" altLang="zh-CN" noProof="0" smtClean="0"/>
              <a:t>Second level</a:t>
            </a:r>
          </a:p>
          <a:p>
            <a:pPr lvl="2"/>
            <a:r>
              <a:rPr lang="zh-CN" altLang="zh-CN" noProof="0" smtClean="0"/>
              <a:t>Third level</a:t>
            </a:r>
          </a:p>
          <a:p>
            <a:pPr lvl="3"/>
            <a:r>
              <a:rPr lang="zh-CN" altLang="zh-CN" noProof="0" smtClean="0"/>
              <a:t>Fourth level</a:t>
            </a:r>
          </a:p>
          <a:p>
            <a:pPr lvl="4"/>
            <a:r>
              <a:rPr lang="zh-CN" altLang="zh-CN"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defRPr>
            </a:lvl1pPr>
          </a:lstStyle>
          <a:p>
            <a:pPr>
              <a:defRPr/>
            </a:pPr>
            <a:endParaRPr lang="zh-CN"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5844CF1B-20F0-43DE-89D8-1DBDE99E7FCE}" type="slidenum">
              <a:rPr lang="zh-CN" altLang="zh-CN"/>
              <a:pPr/>
              <a:t>‹#›</a:t>
            </a:fld>
            <a:endParaRPr lang="zh-CN" altLang="zh-CN"/>
          </a:p>
        </p:txBody>
      </p:sp>
    </p:spTree>
    <p:extLst>
      <p:ext uri="{BB962C8B-B14F-4D97-AF65-F5344CB8AC3E}">
        <p14:creationId xmlns:p14="http://schemas.microsoft.com/office/powerpoint/2010/main" val="12119031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zh-CN" altLang="en-US" sz="1600" dirty="0" smtClean="0"/>
              <a:t>提醒大家：</a:t>
            </a:r>
            <a:r>
              <a:rPr lang="en-US" altLang="zh-CN" sz="1600" dirty="0" smtClean="0"/>
              <a:t>1</a:t>
            </a:r>
            <a:r>
              <a:rPr lang="zh-CN" altLang="en-US" sz="1600" dirty="0" smtClean="0"/>
              <a:t>，数组存放是对数据的组织管理方式，算法很简单；</a:t>
            </a:r>
            <a:r>
              <a:rPr lang="en-US" altLang="zh-CN" sz="1600" dirty="0" smtClean="0"/>
              <a:t>2</a:t>
            </a:r>
            <a:r>
              <a:rPr lang="zh-CN" altLang="en-US" sz="1600" dirty="0" smtClean="0"/>
              <a:t>，多个对象的组织和管理，通常用动态集合这个词来解读；</a:t>
            </a:r>
            <a:r>
              <a:rPr lang="en-US" altLang="zh-CN" sz="1600" dirty="0" smtClean="0"/>
              <a:t>3</a:t>
            </a:r>
            <a:r>
              <a:rPr lang="zh-CN" altLang="en-US" sz="1600" dirty="0" smtClean="0"/>
              <a:t>，不同的组织方式，可能带来算法的变化和效率的变化。</a:t>
            </a:r>
            <a:endParaRPr lang="en-US" altLang="zh-CN" sz="1600" dirty="0" smtClean="0"/>
          </a:p>
          <a:p>
            <a:r>
              <a:rPr lang="zh-CN" altLang="en-US" sz="1800" dirty="0" smtClean="0"/>
              <a:t>用栈来组织和管理，解</a:t>
            </a:r>
            <a:endParaRPr lang="en-US" altLang="zh-CN" sz="1800" dirty="0" smtClean="0"/>
          </a:p>
          <a:p>
            <a:pPr lvl="1"/>
            <a:r>
              <a:rPr lang="zh-CN" altLang="en-US" sz="1600" dirty="0" smtClean="0"/>
              <a:t>我们用不同的数据组织形式来进行动态集合的实现，会带来不同的思维方式；</a:t>
            </a:r>
            <a:endParaRPr lang="en-US" altLang="zh-CN" sz="1600" dirty="0" smtClean="0"/>
          </a:p>
          <a:p>
            <a:r>
              <a:rPr lang="zh-CN" altLang="en-US" sz="1800" dirty="0" smtClean="0"/>
              <a:t>分析字符类型和数组、栈的关系，解释什么叫数据结构</a:t>
            </a:r>
            <a:endParaRPr lang="en-US" altLang="zh-CN" sz="1800" dirty="0" smtClean="0"/>
          </a:p>
          <a:p>
            <a:pPr lvl="1"/>
            <a:r>
              <a:rPr lang="zh-CN" altLang="en-US" sz="1600" dirty="0" smtClean="0"/>
              <a:t>逻辑结构：如何建议元素之间的关系；如何操纵这些元素；</a:t>
            </a:r>
            <a:endParaRPr lang="en-US" altLang="zh-CN" sz="1600" dirty="0" smtClean="0"/>
          </a:p>
          <a:p>
            <a:pPr lvl="1"/>
            <a:r>
              <a:rPr lang="zh-CN" altLang="en-US" sz="1600" dirty="0" smtClean="0"/>
              <a:t>物理结构：观察它们在计算机中的物理存储结构，理解访问这些元素的代价</a:t>
            </a:r>
            <a:endParaRPr lang="en-US" altLang="zh-CN" sz="1600" dirty="0" smtClean="0"/>
          </a:p>
          <a:p>
            <a:r>
              <a:rPr lang="zh-CN" altLang="en-US" sz="1800" dirty="0" smtClean="0"/>
              <a:t>抽象数据类型：</a:t>
            </a:r>
            <a:endParaRPr lang="en-US" altLang="zh-CN" sz="1800" dirty="0" smtClean="0"/>
          </a:p>
          <a:p>
            <a:pPr lvl="1"/>
            <a:r>
              <a:rPr lang="en-US" altLang="zh-CN" sz="1600" dirty="0" smtClean="0"/>
              <a:t>ADT</a:t>
            </a:r>
            <a:r>
              <a:rPr lang="zh-CN" altLang="en-US" sz="1600" dirty="0" smtClean="0"/>
              <a:t>：什么叫定义一个数据结构？以栈为例；什么叫实现一个数据结构？用数组实现栈</a:t>
            </a:r>
            <a:endParaRPr lang="en-US" altLang="zh-CN" sz="1600" dirty="0" smtClean="0"/>
          </a:p>
          <a:p>
            <a:pPr lvl="1"/>
            <a:r>
              <a:rPr lang="en-US" altLang="zh-CN" sz="1600" dirty="0" smtClean="0"/>
              <a:t>ADT</a:t>
            </a:r>
            <a:r>
              <a:rPr lang="zh-CN" altLang="en-US" sz="1600" dirty="0" smtClean="0"/>
              <a:t>定义了一个数学模型，如何去保障这个模型在实现阶段没有错误？</a:t>
            </a:r>
            <a:r>
              <a:rPr lang="en-US" altLang="zh-CN" sz="1600" dirty="0" smtClean="0"/>
              <a:t>ADT</a:t>
            </a:r>
            <a:r>
              <a:rPr lang="zh-CN" altLang="en-US" sz="1600" dirty="0" smtClean="0"/>
              <a:t>的形式规约</a:t>
            </a:r>
            <a:endParaRPr lang="en-US" altLang="zh-CN" sz="1600" dirty="0" smtClean="0"/>
          </a:p>
          <a:p>
            <a:pPr lvl="1"/>
            <a:r>
              <a:rPr lang="zh-CN" altLang="en-US" sz="1600" dirty="0" smtClean="0"/>
              <a:t>使用</a:t>
            </a:r>
            <a:r>
              <a:rPr lang="en-US" altLang="zh-CN" sz="1600" dirty="0" smtClean="0"/>
              <a:t>ADT</a:t>
            </a:r>
            <a:r>
              <a:rPr lang="zh-CN" altLang="en-US" sz="1600" dirty="0" smtClean="0"/>
              <a:t>的若干好处</a:t>
            </a:r>
            <a:endParaRPr lang="en-US" altLang="zh-CN" sz="1600" dirty="0" smtClean="0"/>
          </a:p>
          <a:p>
            <a:r>
              <a:rPr lang="zh-CN" altLang="en-US" sz="1800" dirty="0" smtClean="0"/>
              <a:t>指针的本质含义：地址并非专指物理地址，任何能够检索到对象的数据，均可以是地址；</a:t>
            </a:r>
            <a:endParaRPr lang="en-US" altLang="zh-CN" sz="1800" dirty="0" smtClean="0"/>
          </a:p>
          <a:p>
            <a:r>
              <a:rPr lang="zh-CN" altLang="en-US" sz="1800" dirty="0" smtClean="0"/>
              <a:t>栈的指针实现技术；</a:t>
            </a:r>
            <a:endParaRPr lang="en-US" altLang="zh-CN" sz="1800" dirty="0" smtClean="0"/>
          </a:p>
          <a:p>
            <a:r>
              <a:rPr lang="zh-CN" altLang="en-US" sz="1800" dirty="0" smtClean="0"/>
              <a:t>队列数据结构：定义、队列的形式规约；队列的指针实现；队列的数组实现；</a:t>
            </a:r>
            <a:endParaRPr lang="en-US" altLang="zh-CN" sz="1800" dirty="0" smtClean="0"/>
          </a:p>
          <a:p>
            <a:r>
              <a:rPr lang="zh-CN" altLang="en-US" sz="1800" dirty="0" smtClean="0"/>
              <a:t>表数据结构：定义、表的形式规约；表的指针实现；表的数组实现；</a:t>
            </a:r>
            <a:endParaRPr lang="en-US" altLang="zh-CN" sz="1800" dirty="0" smtClean="0"/>
          </a:p>
          <a:p>
            <a:r>
              <a:rPr lang="zh-CN" altLang="en-US" sz="1800" dirty="0" smtClean="0"/>
              <a:t>树数据结构：定义、形式规约；指针实现；可以采用数组实现吗？</a:t>
            </a:r>
            <a:endParaRPr lang="en-US" altLang="zh-CN" sz="1800" dirty="0" smtClean="0"/>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5844CF1B-20F0-43DE-89D8-1DBDE99E7FCE}" type="slidenum">
              <a:rPr lang="zh-CN" altLang="zh-CN" smtClean="0"/>
              <a:pPr/>
              <a:t>2</a:t>
            </a:fld>
            <a:endParaRPr lang="zh-CN" altLang="zh-CN"/>
          </a:p>
        </p:txBody>
      </p:sp>
    </p:spTree>
    <p:extLst>
      <p:ext uri="{BB962C8B-B14F-4D97-AF65-F5344CB8AC3E}">
        <p14:creationId xmlns:p14="http://schemas.microsoft.com/office/powerpoint/2010/main" val="32933990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建立了验证</a:t>
            </a:r>
            <a:r>
              <a:rPr lang="en-US" altLang="zh-CN" dirty="0" smtClean="0"/>
              <a:t>a-stack</a:t>
            </a:r>
            <a:r>
              <a:rPr lang="zh-CN" altLang="en-US" dirty="0" smtClean="0"/>
              <a:t>规约是否符合</a:t>
            </a:r>
            <a:r>
              <a:rPr lang="en-US" altLang="zh-CN" dirty="0" smtClean="0"/>
              <a:t>stack ADT</a:t>
            </a:r>
            <a:r>
              <a:rPr lang="zh-CN" altLang="en-US" dirty="0" smtClean="0"/>
              <a:t>规约的基础</a:t>
            </a:r>
            <a:endParaRPr lang="zh-CN" altLang="en-US" dirty="0"/>
          </a:p>
        </p:txBody>
      </p:sp>
      <p:sp>
        <p:nvSpPr>
          <p:cNvPr id="4" name="灯片编号占位符 3"/>
          <p:cNvSpPr>
            <a:spLocks noGrp="1"/>
          </p:cNvSpPr>
          <p:nvPr>
            <p:ph type="sldNum" sz="quarter" idx="10"/>
          </p:nvPr>
        </p:nvSpPr>
        <p:spPr/>
        <p:txBody>
          <a:bodyPr/>
          <a:lstStyle/>
          <a:p>
            <a:fld id="{5844CF1B-20F0-43DE-89D8-1DBDE99E7FCE}" type="slidenum">
              <a:rPr lang="zh-CN" altLang="zh-CN" smtClean="0"/>
              <a:pPr/>
              <a:t>22</a:t>
            </a:fld>
            <a:endParaRPr lang="zh-CN" altLang="zh-CN"/>
          </a:p>
        </p:txBody>
      </p:sp>
    </p:spTree>
    <p:extLst>
      <p:ext uri="{BB962C8B-B14F-4D97-AF65-F5344CB8AC3E}">
        <p14:creationId xmlns:p14="http://schemas.microsoft.com/office/powerpoint/2010/main" val="16049038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FIFO</a:t>
            </a:r>
            <a:r>
              <a:rPr lang="zh-CN" altLang="en-US" dirty="0" smtClean="0"/>
              <a:t>；</a:t>
            </a:r>
            <a:endParaRPr lang="en-US" altLang="zh-CN" dirty="0" smtClean="0"/>
          </a:p>
          <a:p>
            <a:r>
              <a:rPr lang="zh-CN" altLang="en-US" dirty="0" smtClean="0"/>
              <a:t>讨论题</a:t>
            </a:r>
            <a:r>
              <a:rPr lang="en-US" altLang="zh-CN" dirty="0" smtClean="0"/>
              <a:t>2</a:t>
            </a:r>
            <a:r>
              <a:rPr lang="zh-CN" altLang="en-US" dirty="0" smtClean="0"/>
              <a:t>：递归调用在程序运行时，常常利用栈数据结构。请解释一下为什么？</a:t>
            </a:r>
            <a:endParaRPr lang="zh-CN" altLang="en-US" dirty="0"/>
          </a:p>
        </p:txBody>
      </p:sp>
      <p:sp>
        <p:nvSpPr>
          <p:cNvPr id="4" name="灯片编号占位符 3"/>
          <p:cNvSpPr>
            <a:spLocks noGrp="1"/>
          </p:cNvSpPr>
          <p:nvPr>
            <p:ph type="sldNum" sz="quarter" idx="10"/>
          </p:nvPr>
        </p:nvSpPr>
        <p:spPr/>
        <p:txBody>
          <a:bodyPr/>
          <a:lstStyle/>
          <a:p>
            <a:fld id="{5844CF1B-20F0-43DE-89D8-1DBDE99E7FCE}" type="slidenum">
              <a:rPr lang="zh-CN" altLang="zh-CN" smtClean="0"/>
              <a:pPr/>
              <a:t>28</a:t>
            </a:fld>
            <a:endParaRPr lang="zh-CN" altLang="zh-CN"/>
          </a:p>
        </p:txBody>
      </p:sp>
    </p:spTree>
    <p:extLst>
      <p:ext uri="{BB962C8B-B14F-4D97-AF65-F5344CB8AC3E}">
        <p14:creationId xmlns:p14="http://schemas.microsoft.com/office/powerpoint/2010/main" val="1140069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数据和处理数据的方法：一个封闭的系统，封闭在这个动态集合中</a:t>
            </a:r>
            <a:endParaRPr lang="en-US" altLang="zh-CN" dirty="0" smtClean="0"/>
          </a:p>
          <a:p>
            <a:r>
              <a:rPr lang="zh-CN" altLang="en-US" dirty="0" smtClean="0"/>
              <a:t>代数系统</a:t>
            </a:r>
            <a:endParaRPr lang="zh-CN" altLang="en-US" dirty="0"/>
          </a:p>
        </p:txBody>
      </p:sp>
      <p:sp>
        <p:nvSpPr>
          <p:cNvPr id="4" name="灯片编号占位符 3"/>
          <p:cNvSpPr>
            <a:spLocks noGrp="1"/>
          </p:cNvSpPr>
          <p:nvPr>
            <p:ph type="sldNum" sz="quarter" idx="10"/>
          </p:nvPr>
        </p:nvSpPr>
        <p:spPr/>
        <p:txBody>
          <a:bodyPr/>
          <a:lstStyle/>
          <a:p>
            <a:fld id="{5844CF1B-20F0-43DE-89D8-1DBDE99E7FCE}" type="slidenum">
              <a:rPr lang="zh-CN" altLang="zh-CN" smtClean="0"/>
              <a:pPr/>
              <a:t>29</a:t>
            </a:fld>
            <a:endParaRPr lang="zh-CN" altLang="zh-CN"/>
          </a:p>
        </p:txBody>
      </p:sp>
    </p:spTree>
    <p:extLst>
      <p:ext uri="{BB962C8B-B14F-4D97-AF65-F5344CB8AC3E}">
        <p14:creationId xmlns:p14="http://schemas.microsoft.com/office/powerpoint/2010/main" val="17974581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数据的动态组织较为方便，但是数据的访问不够方便：</a:t>
            </a:r>
            <a:r>
              <a:rPr lang="en-US" altLang="zh-CN" dirty="0" smtClean="0"/>
              <a:t>worst case</a:t>
            </a:r>
            <a:r>
              <a:rPr lang="zh-CN" altLang="en-US" dirty="0" smtClean="0"/>
              <a:t>是</a:t>
            </a:r>
            <a:r>
              <a:rPr lang="en-US" altLang="zh-CN" dirty="0" smtClean="0"/>
              <a:t>n</a:t>
            </a:r>
            <a:r>
              <a:rPr lang="zh-CN" altLang="en-US" dirty="0" smtClean="0"/>
              <a:t>级别</a:t>
            </a:r>
            <a:endParaRPr lang="zh-CN" altLang="en-US" dirty="0"/>
          </a:p>
        </p:txBody>
      </p:sp>
      <p:sp>
        <p:nvSpPr>
          <p:cNvPr id="4" name="灯片编号占位符 3"/>
          <p:cNvSpPr>
            <a:spLocks noGrp="1"/>
          </p:cNvSpPr>
          <p:nvPr>
            <p:ph type="sldNum" sz="quarter" idx="10"/>
          </p:nvPr>
        </p:nvSpPr>
        <p:spPr/>
        <p:txBody>
          <a:bodyPr/>
          <a:lstStyle/>
          <a:p>
            <a:fld id="{5844CF1B-20F0-43DE-89D8-1DBDE99E7FCE}" type="slidenum">
              <a:rPr lang="zh-CN" altLang="zh-CN" smtClean="0"/>
              <a:pPr/>
              <a:t>30</a:t>
            </a:fld>
            <a:endParaRPr lang="zh-CN" altLang="zh-CN"/>
          </a:p>
        </p:txBody>
      </p:sp>
    </p:spTree>
    <p:extLst>
      <p:ext uri="{BB962C8B-B14F-4D97-AF65-F5344CB8AC3E}">
        <p14:creationId xmlns:p14="http://schemas.microsoft.com/office/powerpoint/2010/main" val="2863420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如果给定的是</a:t>
            </a:r>
            <a:r>
              <a:rPr lang="en-US" altLang="zh-CN" dirty="0" smtClean="0"/>
              <a:t>key</a:t>
            </a:r>
            <a:r>
              <a:rPr lang="zh-CN" altLang="en-US" dirty="0" smtClean="0"/>
              <a:t>，而不是一个</a:t>
            </a:r>
            <a:r>
              <a:rPr lang="en-US" altLang="zh-CN" dirty="0" smtClean="0"/>
              <a:t>pointer</a:t>
            </a:r>
            <a:r>
              <a:rPr lang="zh-CN" altLang="en-US" dirty="0" smtClean="0"/>
              <a:t>，</a:t>
            </a:r>
            <a:r>
              <a:rPr lang="en-US" altLang="zh-CN" dirty="0" smtClean="0"/>
              <a:t>worst case</a:t>
            </a:r>
            <a:r>
              <a:rPr lang="zh-CN" altLang="en-US" dirty="0" smtClean="0"/>
              <a:t>是</a:t>
            </a:r>
            <a:r>
              <a:rPr lang="en-US" altLang="zh-CN" dirty="0" smtClean="0"/>
              <a:t>theta</a:t>
            </a:r>
            <a:r>
              <a:rPr lang="zh-CN" altLang="en-US" dirty="0" smtClean="0"/>
              <a:t>（</a:t>
            </a:r>
            <a:r>
              <a:rPr lang="en-US" altLang="zh-CN" dirty="0" smtClean="0"/>
              <a:t>n</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5844CF1B-20F0-43DE-89D8-1DBDE99E7FCE}" type="slidenum">
              <a:rPr lang="zh-CN" altLang="zh-CN" smtClean="0"/>
              <a:pPr/>
              <a:t>31</a:t>
            </a:fld>
            <a:endParaRPr lang="zh-CN" altLang="zh-CN"/>
          </a:p>
        </p:txBody>
      </p:sp>
    </p:spTree>
    <p:extLst>
      <p:ext uri="{BB962C8B-B14F-4D97-AF65-F5344CB8AC3E}">
        <p14:creationId xmlns:p14="http://schemas.microsoft.com/office/powerpoint/2010/main" val="1495289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数据的位置信息</a:t>
            </a:r>
            <a:endParaRPr lang="zh-CN" altLang="en-US" dirty="0"/>
          </a:p>
        </p:txBody>
      </p:sp>
      <p:sp>
        <p:nvSpPr>
          <p:cNvPr id="4" name="灯片编号占位符 3"/>
          <p:cNvSpPr>
            <a:spLocks noGrp="1"/>
          </p:cNvSpPr>
          <p:nvPr>
            <p:ph type="sldNum" sz="quarter" idx="10"/>
          </p:nvPr>
        </p:nvSpPr>
        <p:spPr/>
        <p:txBody>
          <a:bodyPr/>
          <a:lstStyle/>
          <a:p>
            <a:fld id="{5844CF1B-20F0-43DE-89D8-1DBDE99E7FCE}" type="slidenum">
              <a:rPr lang="zh-CN" altLang="zh-CN" smtClean="0"/>
              <a:pPr/>
              <a:t>32</a:t>
            </a:fld>
            <a:endParaRPr lang="zh-CN" altLang="zh-CN"/>
          </a:p>
        </p:txBody>
      </p:sp>
    </p:spTree>
    <p:extLst>
      <p:ext uri="{BB962C8B-B14F-4D97-AF65-F5344CB8AC3E}">
        <p14:creationId xmlns:p14="http://schemas.microsoft.com/office/powerpoint/2010/main" val="11545144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E9217DC-1C9F-49F3-B274-B95988D2E982}" type="slidenum">
              <a:rPr lang="zh-CN" altLang="en-US"/>
              <a:pPr eaLnBrk="1" hangingPunct="1"/>
              <a:t>35</a:t>
            </a:fld>
            <a:endParaRPr lang="en-US" altLang="zh-CN"/>
          </a:p>
        </p:txBody>
      </p:sp>
      <p:sp>
        <p:nvSpPr>
          <p:cNvPr id="25603" name="Rectangle 2"/>
          <p:cNvSpPr>
            <a:spLocks noGrp="1" noRot="1" noChangeAspect="1" noChangeArrowheads="1" noTextEdit="1"/>
          </p:cNvSpPr>
          <p:nvPr>
            <p:ph type="sldImg"/>
          </p:nvPr>
        </p:nvSpPr>
        <p:spPr>
          <a:xfrm>
            <a:off x="381000" y="685800"/>
            <a:ext cx="6096000" cy="3429000"/>
          </a:xfrm>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237324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多个对象的数据，需要有效组织和管理：数据结构；从一个集合的角度去观察，定义集合元素类型，可以开展的组织动作</a:t>
            </a:r>
            <a:endParaRPr lang="en-US" altLang="zh-CN" dirty="0" smtClean="0"/>
          </a:p>
          <a:p>
            <a:r>
              <a:rPr lang="zh-CN" altLang="en-US" dirty="0" smtClean="0"/>
              <a:t>描述对象的数据：类型：从一个个体的角度去观察；</a:t>
            </a:r>
            <a:endParaRPr lang="en-US" altLang="zh-CN" dirty="0" smtClean="0"/>
          </a:p>
          <a:p>
            <a:r>
              <a:rPr lang="zh-CN" altLang="en-US" dirty="0" smtClean="0"/>
              <a:t>集合：数学概念；动态集合：计算过程中的运行的模型</a:t>
            </a:r>
            <a:endParaRPr lang="zh-CN" altLang="en-US" dirty="0"/>
          </a:p>
        </p:txBody>
      </p:sp>
      <p:sp>
        <p:nvSpPr>
          <p:cNvPr id="4" name="灯片编号占位符 3"/>
          <p:cNvSpPr>
            <a:spLocks noGrp="1"/>
          </p:cNvSpPr>
          <p:nvPr>
            <p:ph type="sldNum" sz="quarter" idx="10"/>
          </p:nvPr>
        </p:nvSpPr>
        <p:spPr/>
        <p:txBody>
          <a:bodyPr/>
          <a:lstStyle/>
          <a:p>
            <a:fld id="{5844CF1B-20F0-43DE-89D8-1DBDE99E7FCE}" type="slidenum">
              <a:rPr lang="zh-CN" altLang="zh-CN" smtClean="0"/>
              <a:pPr/>
              <a:t>3</a:t>
            </a:fld>
            <a:endParaRPr lang="zh-CN" altLang="zh-CN"/>
          </a:p>
        </p:txBody>
      </p:sp>
    </p:spTree>
    <p:extLst>
      <p:ext uri="{BB962C8B-B14F-4D97-AF65-F5344CB8AC3E}">
        <p14:creationId xmlns:p14="http://schemas.microsoft.com/office/powerpoint/2010/main" val="1585145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元素之间的关系！</a:t>
            </a:r>
            <a:endParaRPr lang="zh-CN" altLang="en-US" dirty="0"/>
          </a:p>
        </p:txBody>
      </p:sp>
      <p:sp>
        <p:nvSpPr>
          <p:cNvPr id="4" name="灯片编号占位符 3"/>
          <p:cNvSpPr>
            <a:spLocks noGrp="1"/>
          </p:cNvSpPr>
          <p:nvPr>
            <p:ph type="sldNum" sz="quarter" idx="10"/>
          </p:nvPr>
        </p:nvSpPr>
        <p:spPr/>
        <p:txBody>
          <a:bodyPr/>
          <a:lstStyle/>
          <a:p>
            <a:fld id="{5844CF1B-20F0-43DE-89D8-1DBDE99E7FCE}" type="slidenum">
              <a:rPr lang="zh-CN" altLang="zh-CN" smtClean="0"/>
              <a:pPr/>
              <a:t>4</a:t>
            </a:fld>
            <a:endParaRPr lang="zh-CN" altLang="zh-CN"/>
          </a:p>
        </p:txBody>
      </p:sp>
    </p:spTree>
    <p:extLst>
      <p:ext uri="{BB962C8B-B14F-4D97-AF65-F5344CB8AC3E}">
        <p14:creationId xmlns:p14="http://schemas.microsoft.com/office/powerpoint/2010/main" val="2706209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zh-CN" altLang="en-US" sz="1600" dirty="0" smtClean="0"/>
              <a:t>不同的组织方式，可能带来算法的变化和效率的变化。</a:t>
            </a:r>
            <a:endParaRPr lang="en-US" altLang="zh-CN" sz="1600" dirty="0" smtClean="0"/>
          </a:p>
          <a:p>
            <a:r>
              <a:rPr lang="zh-CN" altLang="en-US" sz="1800" dirty="0" smtClean="0"/>
              <a:t>用栈来组织和管理，解</a:t>
            </a:r>
            <a:endParaRPr lang="en-US" altLang="zh-CN" sz="1800" dirty="0" smtClean="0"/>
          </a:p>
          <a:p>
            <a:pPr lvl="1"/>
            <a:r>
              <a:rPr lang="zh-CN" altLang="en-US" sz="1600" dirty="0" smtClean="0"/>
              <a:t>我们用不同的数据组织形式来进行动态集合的实现，会带来不同的思维方式；</a:t>
            </a:r>
            <a:endParaRPr lang="en-US" altLang="zh-CN" sz="1600" dirty="0" smtClean="0"/>
          </a:p>
          <a:p>
            <a:r>
              <a:rPr lang="zh-CN" altLang="en-US" sz="1800" dirty="0" smtClean="0"/>
              <a:t>分析字符类型和数组、栈的关系，解释什么叫数据结构</a:t>
            </a:r>
            <a:endParaRPr lang="en-US" altLang="zh-CN" sz="1800" dirty="0" smtClean="0"/>
          </a:p>
          <a:p>
            <a:pPr lvl="1"/>
            <a:r>
              <a:rPr lang="zh-CN" altLang="en-US" sz="1600" dirty="0" smtClean="0"/>
              <a:t>逻辑结构：如何建议元素之间的关系；如何操纵这些元素；</a:t>
            </a:r>
            <a:endParaRPr lang="en-US" altLang="zh-CN" sz="1600" dirty="0" smtClean="0"/>
          </a:p>
          <a:p>
            <a:pPr lvl="1"/>
            <a:r>
              <a:rPr lang="zh-CN" altLang="en-US" sz="1600" dirty="0" smtClean="0"/>
              <a:t>物理结构：观察它们在计算机中的物理存储结构，理解访问这些元素的代价</a:t>
            </a:r>
            <a:endParaRPr lang="en-US" altLang="zh-CN" sz="1600" dirty="0" smtClean="0"/>
          </a:p>
          <a:p>
            <a:r>
              <a:rPr lang="zh-CN" altLang="en-US" sz="1800" dirty="0" smtClean="0"/>
              <a:t>抽象数据类型：</a:t>
            </a:r>
            <a:endParaRPr lang="en-US" altLang="zh-CN" sz="1800" dirty="0" smtClean="0"/>
          </a:p>
          <a:p>
            <a:pPr lvl="1"/>
            <a:r>
              <a:rPr lang="en-US" altLang="zh-CN" sz="1600" dirty="0" smtClean="0"/>
              <a:t>ADT</a:t>
            </a:r>
            <a:r>
              <a:rPr lang="zh-CN" altLang="en-US" sz="1600" dirty="0" smtClean="0"/>
              <a:t>：什么叫定义一个数据结构？以栈为例；什么叫实现一个数据结构？用数组实现栈</a:t>
            </a:r>
            <a:endParaRPr lang="en-US" altLang="zh-CN" sz="1600" dirty="0" smtClean="0"/>
          </a:p>
          <a:p>
            <a:pPr lvl="1"/>
            <a:r>
              <a:rPr lang="en-US" altLang="zh-CN" sz="1600" dirty="0" smtClean="0"/>
              <a:t>ADT</a:t>
            </a:r>
            <a:r>
              <a:rPr lang="zh-CN" altLang="en-US" sz="1600" dirty="0" smtClean="0"/>
              <a:t>定义了一个数学模型，如何去保障这个模型在实现阶段没有错误？</a:t>
            </a:r>
            <a:r>
              <a:rPr lang="en-US" altLang="zh-CN" sz="1600" dirty="0" smtClean="0"/>
              <a:t>ADT</a:t>
            </a:r>
            <a:r>
              <a:rPr lang="zh-CN" altLang="en-US" sz="1600" dirty="0" smtClean="0"/>
              <a:t>的形式规约</a:t>
            </a:r>
            <a:endParaRPr lang="en-US" altLang="zh-CN" sz="1600" dirty="0" smtClean="0"/>
          </a:p>
          <a:p>
            <a:pPr lvl="1"/>
            <a:r>
              <a:rPr lang="zh-CN" altLang="en-US" sz="1600" dirty="0" smtClean="0"/>
              <a:t>使用</a:t>
            </a:r>
            <a:r>
              <a:rPr lang="en-US" altLang="zh-CN" sz="1600" dirty="0" smtClean="0"/>
              <a:t>ADT</a:t>
            </a:r>
            <a:r>
              <a:rPr lang="zh-CN" altLang="en-US" sz="1600" dirty="0" smtClean="0"/>
              <a:t>的若干好处</a:t>
            </a:r>
            <a:endParaRPr lang="en-US" altLang="zh-CN" sz="1600" dirty="0" smtClean="0"/>
          </a:p>
          <a:p>
            <a:r>
              <a:rPr lang="zh-CN" altLang="en-US" sz="1800" dirty="0" smtClean="0"/>
              <a:t>指针的本质含义：地址并非专指物理地址，任何能够检索到对象的数据，均可以是地址；</a:t>
            </a:r>
            <a:endParaRPr lang="en-US" altLang="zh-CN" sz="1800" dirty="0" smtClean="0"/>
          </a:p>
          <a:p>
            <a:r>
              <a:rPr lang="zh-CN" altLang="en-US" sz="1800" dirty="0" smtClean="0"/>
              <a:t>栈的指针实现技术；</a:t>
            </a:r>
            <a:endParaRPr lang="en-US" altLang="zh-CN" sz="1800" dirty="0" smtClean="0"/>
          </a:p>
          <a:p>
            <a:r>
              <a:rPr lang="zh-CN" altLang="en-US" sz="1800" dirty="0" smtClean="0"/>
              <a:t>队列数据结构：定义、队列的形式规约；队列的指针实现；队列的数组实现；</a:t>
            </a:r>
            <a:endParaRPr lang="en-US" altLang="zh-CN" sz="1800" dirty="0" smtClean="0"/>
          </a:p>
          <a:p>
            <a:r>
              <a:rPr lang="zh-CN" altLang="en-US" sz="1800" dirty="0" smtClean="0"/>
              <a:t>表数据结构：定义、表的形式规约；表的指针实现；表的数组实现；</a:t>
            </a:r>
            <a:endParaRPr lang="en-US" altLang="zh-CN" sz="1800" dirty="0" smtClean="0"/>
          </a:p>
          <a:p>
            <a:r>
              <a:rPr lang="zh-CN" altLang="en-US" sz="1800" dirty="0" smtClean="0"/>
              <a:t>树数据结构：定义、形式规约；指针实现；可以采用数组实现吗？</a:t>
            </a:r>
            <a:endParaRPr lang="en-US" altLang="zh-CN" sz="1800" dirty="0" smtClean="0"/>
          </a:p>
          <a:p>
            <a:endParaRPr lang="zh-CN" altLang="en-US" dirty="0" smtClean="0"/>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5844CF1B-20F0-43DE-89D8-1DBDE99E7FCE}" type="slidenum">
              <a:rPr lang="zh-CN" altLang="zh-CN" smtClean="0"/>
              <a:pPr/>
              <a:t>5</a:t>
            </a:fld>
            <a:endParaRPr lang="zh-CN" altLang="zh-CN"/>
          </a:p>
        </p:txBody>
      </p:sp>
    </p:spTree>
    <p:extLst>
      <p:ext uri="{BB962C8B-B14F-4D97-AF65-F5344CB8AC3E}">
        <p14:creationId xmlns:p14="http://schemas.microsoft.com/office/powerpoint/2010/main" val="710343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sz="1600" dirty="0" smtClean="0"/>
              <a:t>我们用不同的数据组织形式来进行动态集合的实现，会带来不同的思维方式；</a:t>
            </a:r>
            <a:endParaRPr lang="en-US" altLang="zh-CN" sz="1600" dirty="0" smtClean="0"/>
          </a:p>
        </p:txBody>
      </p:sp>
      <p:sp>
        <p:nvSpPr>
          <p:cNvPr id="4" name="灯片编号占位符 3"/>
          <p:cNvSpPr>
            <a:spLocks noGrp="1"/>
          </p:cNvSpPr>
          <p:nvPr>
            <p:ph type="sldNum" sz="quarter" idx="10"/>
          </p:nvPr>
        </p:nvSpPr>
        <p:spPr/>
        <p:txBody>
          <a:bodyPr/>
          <a:lstStyle/>
          <a:p>
            <a:fld id="{5844CF1B-20F0-43DE-89D8-1DBDE99E7FCE}" type="slidenum">
              <a:rPr lang="zh-CN" altLang="zh-CN" smtClean="0"/>
              <a:pPr/>
              <a:t>6</a:t>
            </a:fld>
            <a:endParaRPr lang="zh-CN" altLang="zh-CN"/>
          </a:p>
        </p:txBody>
      </p:sp>
    </p:spTree>
    <p:extLst>
      <p:ext uri="{BB962C8B-B14F-4D97-AF65-F5344CB8AC3E}">
        <p14:creationId xmlns:p14="http://schemas.microsoft.com/office/powerpoint/2010/main" val="126706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a:t>
            </a:r>
            <a:r>
              <a:rPr lang="en-US" altLang="zh-CN" dirty="0" smtClean="0"/>
              <a:t>+</a:t>
            </a:r>
            <a:r>
              <a:rPr lang="zh-CN" altLang="en-US" dirty="0" smtClean="0"/>
              <a:t>操作</a:t>
            </a:r>
            <a:endParaRPr lang="en-US" altLang="zh-CN" dirty="0" smtClean="0"/>
          </a:p>
          <a:p>
            <a:r>
              <a:rPr lang="zh-CN" altLang="en-US" dirty="0" smtClean="0"/>
              <a:t>操作主要反映基本操作</a:t>
            </a:r>
            <a:r>
              <a:rPr lang="en-US" altLang="zh-CN" dirty="0" smtClean="0"/>
              <a:t>+</a:t>
            </a:r>
            <a:r>
              <a:rPr lang="zh-CN" altLang="en-US" dirty="0" smtClean="0"/>
              <a:t>特定操作</a:t>
            </a:r>
            <a:endParaRPr lang="zh-CN" altLang="en-US" dirty="0"/>
          </a:p>
        </p:txBody>
      </p:sp>
      <p:sp>
        <p:nvSpPr>
          <p:cNvPr id="4" name="灯片编号占位符 3"/>
          <p:cNvSpPr>
            <a:spLocks noGrp="1"/>
          </p:cNvSpPr>
          <p:nvPr>
            <p:ph type="sldNum" sz="quarter" idx="10"/>
          </p:nvPr>
        </p:nvSpPr>
        <p:spPr/>
        <p:txBody>
          <a:bodyPr/>
          <a:lstStyle/>
          <a:p>
            <a:fld id="{5844CF1B-20F0-43DE-89D8-1DBDE99E7FCE}" type="slidenum">
              <a:rPr lang="zh-CN" altLang="zh-CN" smtClean="0"/>
              <a:pPr/>
              <a:t>8</a:t>
            </a:fld>
            <a:endParaRPr lang="zh-CN" altLang="zh-CN"/>
          </a:p>
        </p:txBody>
      </p:sp>
    </p:spTree>
    <p:extLst>
      <p:ext uri="{BB962C8B-B14F-4D97-AF65-F5344CB8AC3E}">
        <p14:creationId xmlns:p14="http://schemas.microsoft.com/office/powerpoint/2010/main" val="741986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这个数据结构的定义中包含了动态集合中的元素逻辑结构和管理方式；实现中规定了物理结构和管理方式。</a:t>
            </a:r>
            <a:endParaRPr lang="zh-CN" altLang="en-US" dirty="0"/>
          </a:p>
        </p:txBody>
      </p:sp>
      <p:sp>
        <p:nvSpPr>
          <p:cNvPr id="4" name="灯片编号占位符 3"/>
          <p:cNvSpPr>
            <a:spLocks noGrp="1"/>
          </p:cNvSpPr>
          <p:nvPr>
            <p:ph type="sldNum" sz="quarter" idx="10"/>
          </p:nvPr>
        </p:nvSpPr>
        <p:spPr/>
        <p:txBody>
          <a:bodyPr/>
          <a:lstStyle/>
          <a:p>
            <a:fld id="{5844CF1B-20F0-43DE-89D8-1DBDE99E7FCE}" type="slidenum">
              <a:rPr lang="zh-CN" altLang="zh-CN" smtClean="0"/>
              <a:pPr/>
              <a:t>11</a:t>
            </a:fld>
            <a:endParaRPr lang="zh-CN" altLang="zh-CN"/>
          </a:p>
        </p:txBody>
      </p:sp>
    </p:spTree>
    <p:extLst>
      <p:ext uri="{BB962C8B-B14F-4D97-AF65-F5344CB8AC3E}">
        <p14:creationId xmlns:p14="http://schemas.microsoft.com/office/powerpoint/2010/main" val="2438975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844CF1B-20F0-43DE-89D8-1DBDE99E7FCE}" type="slidenum">
              <a:rPr lang="zh-CN" altLang="zh-CN" smtClean="0"/>
              <a:pPr/>
              <a:t>16</a:t>
            </a:fld>
            <a:endParaRPr lang="zh-CN" altLang="zh-CN"/>
          </a:p>
        </p:txBody>
      </p:sp>
    </p:spTree>
    <p:extLst>
      <p:ext uri="{BB962C8B-B14F-4D97-AF65-F5344CB8AC3E}">
        <p14:creationId xmlns:p14="http://schemas.microsoft.com/office/powerpoint/2010/main" val="1012667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a:t>
            </a:r>
            <a:r>
              <a:rPr lang="en-US" altLang="zh-CN" dirty="0" smtClean="0"/>
              <a:t>stack</a:t>
            </a:r>
            <a:r>
              <a:rPr lang="zh-CN" altLang="en-US" dirty="0" smtClean="0"/>
              <a:t>的本身的数据成员基础上，为说明数据成员和操作成员特征而需要增设部分规约数据</a:t>
            </a:r>
            <a:endParaRPr lang="zh-CN" altLang="en-US" dirty="0"/>
          </a:p>
        </p:txBody>
      </p:sp>
      <p:sp>
        <p:nvSpPr>
          <p:cNvPr id="4" name="灯片编号占位符 3"/>
          <p:cNvSpPr>
            <a:spLocks noGrp="1"/>
          </p:cNvSpPr>
          <p:nvPr>
            <p:ph type="sldNum" sz="quarter" idx="10"/>
          </p:nvPr>
        </p:nvSpPr>
        <p:spPr/>
        <p:txBody>
          <a:bodyPr/>
          <a:lstStyle/>
          <a:p>
            <a:fld id="{5844CF1B-20F0-43DE-89D8-1DBDE99E7FCE}" type="slidenum">
              <a:rPr lang="zh-CN" altLang="zh-CN" smtClean="0"/>
              <a:pPr/>
              <a:t>17</a:t>
            </a:fld>
            <a:endParaRPr lang="zh-CN" altLang="zh-CN"/>
          </a:p>
        </p:txBody>
      </p:sp>
    </p:spTree>
    <p:extLst>
      <p:ext uri="{BB962C8B-B14F-4D97-AF65-F5344CB8AC3E}">
        <p14:creationId xmlns:p14="http://schemas.microsoft.com/office/powerpoint/2010/main" val="440266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未知"/>
          <p:cNvSpPr>
            <a:spLocks/>
          </p:cNvSpPr>
          <p:nvPr/>
        </p:nvSpPr>
        <p:spPr bwMode="auto">
          <a:xfrm>
            <a:off x="812800" y="1219200"/>
            <a:ext cx="105664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p:cNvSpPr>
            <a:spLocks noChangeShapeType="1"/>
          </p:cNvSpPr>
          <p:nvPr/>
        </p:nvSpPr>
        <p:spPr bwMode="auto">
          <a:xfrm>
            <a:off x="2641601" y="3962400"/>
            <a:ext cx="8682567"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 name="Rectangle 2"/>
          <p:cNvSpPr>
            <a:spLocks noGrp="1" noChangeArrowheads="1"/>
          </p:cNvSpPr>
          <p:nvPr>
            <p:ph type="ctrTitle"/>
          </p:nvPr>
        </p:nvSpPr>
        <p:spPr>
          <a:xfrm>
            <a:off x="1219201" y="1524000"/>
            <a:ext cx="10164233" cy="1752600"/>
          </a:xfrm>
        </p:spPr>
        <p:txBody>
          <a:bodyPr/>
          <a:lstStyle>
            <a:lvl1pPr>
              <a:defRPr sz="5000"/>
            </a:lvl1pPr>
          </a:lstStyle>
          <a:p>
            <a:r>
              <a:rPr lang="zh-CN"/>
              <a:t>单击此处编辑母版标题样式</a:t>
            </a:r>
          </a:p>
        </p:txBody>
      </p:sp>
      <p:sp>
        <p:nvSpPr>
          <p:cNvPr id="2051" name="Rectangle 3"/>
          <p:cNvSpPr>
            <a:spLocks noGrp="1" noChangeArrowheads="1"/>
          </p:cNvSpPr>
          <p:nvPr>
            <p:ph type="subTitle" idx="1"/>
          </p:nvPr>
        </p:nvSpPr>
        <p:spPr>
          <a:xfrm>
            <a:off x="2641600" y="3962400"/>
            <a:ext cx="8737600" cy="1752600"/>
          </a:xfrm>
        </p:spPr>
        <p:txBody>
          <a:bodyPr/>
          <a:lstStyle>
            <a:lvl1pPr marL="0" indent="0">
              <a:buFont typeface="Wingdings" pitchFamily="2" charset="2"/>
              <a:buNone/>
              <a:defRPr sz="2800"/>
            </a:lvl1pPr>
          </a:lstStyle>
          <a:p>
            <a:r>
              <a:rPr lang="zh-CN"/>
              <a:t>单击此处编辑母版副标题样式</a:t>
            </a:r>
          </a:p>
        </p:txBody>
      </p:sp>
      <p:sp>
        <p:nvSpPr>
          <p:cNvPr id="6" name="Rectangle 4"/>
          <p:cNvSpPr>
            <a:spLocks noGrp="1" noChangeArrowheads="1"/>
          </p:cNvSpPr>
          <p:nvPr>
            <p:ph type="dt" sz="half" idx="10"/>
          </p:nvPr>
        </p:nvSpPr>
        <p:spPr/>
        <p:txBody>
          <a:bodyPr/>
          <a:lstStyle>
            <a:lvl1pPr>
              <a:defRPr/>
            </a:lvl1pPr>
          </a:lstStyle>
          <a:p>
            <a:pPr>
              <a:defRPr/>
            </a:pPr>
            <a:endParaRPr lang="zh-CN" altLang="zh-CN"/>
          </a:p>
        </p:txBody>
      </p:sp>
      <p:sp>
        <p:nvSpPr>
          <p:cNvPr id="7" name="Rectangle 5"/>
          <p:cNvSpPr>
            <a:spLocks noGrp="1" noChangeArrowheads="1"/>
          </p:cNvSpPr>
          <p:nvPr>
            <p:ph type="ftr" sz="quarter" idx="11"/>
          </p:nvPr>
        </p:nvSpPr>
        <p:spPr>
          <a:xfrm>
            <a:off x="4165600" y="6243638"/>
            <a:ext cx="3860800" cy="457200"/>
          </a:xfrm>
        </p:spPr>
        <p:txBody>
          <a:bodyPr/>
          <a:lstStyle>
            <a:lvl1pPr>
              <a:defRPr/>
            </a:lvl1pPr>
          </a:lstStyle>
          <a:p>
            <a:pPr>
              <a:defRPr/>
            </a:pPr>
            <a:endParaRPr lang="zh-CN" altLang="zh-CN"/>
          </a:p>
        </p:txBody>
      </p:sp>
      <p:sp>
        <p:nvSpPr>
          <p:cNvPr id="8" name="Rectangle 6"/>
          <p:cNvSpPr>
            <a:spLocks noGrp="1" noChangeArrowheads="1"/>
          </p:cNvSpPr>
          <p:nvPr>
            <p:ph type="sldNum" sz="quarter" idx="12"/>
          </p:nvPr>
        </p:nvSpPr>
        <p:spPr/>
        <p:txBody>
          <a:bodyPr/>
          <a:lstStyle>
            <a:lvl1pPr>
              <a:defRPr/>
            </a:lvl1pPr>
          </a:lstStyle>
          <a:p>
            <a:fld id="{7FA4798C-4F84-4AF7-AF0E-63AB6245CD15}" type="slidenum">
              <a:rPr lang="zh-CN" altLang="zh-CN"/>
              <a:pPr/>
              <a:t>‹#›</a:t>
            </a:fld>
            <a:endParaRPr lang="zh-CN" altLang="zh-CN"/>
          </a:p>
        </p:txBody>
      </p:sp>
    </p:spTree>
    <p:extLst>
      <p:ext uri="{BB962C8B-B14F-4D97-AF65-F5344CB8AC3E}">
        <p14:creationId xmlns:p14="http://schemas.microsoft.com/office/powerpoint/2010/main" val="2693933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fld id="{A9FDC79B-36C2-425A-B4E7-70E77304A56C}" type="slidenum">
              <a:rPr lang="zh-CN" altLang="zh-CN"/>
              <a:pPr/>
              <a:t>‹#›</a:t>
            </a:fld>
            <a:endParaRPr lang="zh-CN" altLang="zh-CN"/>
          </a:p>
        </p:txBody>
      </p:sp>
    </p:spTree>
    <p:extLst>
      <p:ext uri="{BB962C8B-B14F-4D97-AF65-F5344CB8AC3E}">
        <p14:creationId xmlns:p14="http://schemas.microsoft.com/office/powerpoint/2010/main" val="737792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7813"/>
            <a:ext cx="80264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fld id="{0FF73F44-FE3F-44ED-A168-BD611406FF86}" type="slidenum">
              <a:rPr lang="zh-CN" altLang="zh-CN"/>
              <a:pPr/>
              <a:t>‹#›</a:t>
            </a:fld>
            <a:endParaRPr lang="zh-CN" altLang="zh-CN"/>
          </a:p>
        </p:txBody>
      </p:sp>
    </p:spTree>
    <p:extLst>
      <p:ext uri="{BB962C8B-B14F-4D97-AF65-F5344CB8AC3E}">
        <p14:creationId xmlns:p14="http://schemas.microsoft.com/office/powerpoint/2010/main" val="3215225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fld id="{EB8B9BDE-7882-4C77-AAA2-A9D313E3D8D2}" type="slidenum">
              <a:rPr lang="zh-CN" altLang="zh-CN"/>
              <a:pPr/>
              <a:t>‹#›</a:t>
            </a:fld>
            <a:endParaRPr lang="zh-CN" altLang="zh-CN"/>
          </a:p>
        </p:txBody>
      </p:sp>
    </p:spTree>
    <p:extLst>
      <p:ext uri="{BB962C8B-B14F-4D97-AF65-F5344CB8AC3E}">
        <p14:creationId xmlns:p14="http://schemas.microsoft.com/office/powerpoint/2010/main" val="745008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fld id="{C667A1AB-19C1-46A6-B1AD-76F1B7E9307B}" type="slidenum">
              <a:rPr lang="zh-CN" altLang="zh-CN"/>
              <a:pPr/>
              <a:t>‹#›</a:t>
            </a:fld>
            <a:endParaRPr lang="zh-CN" altLang="zh-CN"/>
          </a:p>
        </p:txBody>
      </p:sp>
    </p:spTree>
    <p:extLst>
      <p:ext uri="{BB962C8B-B14F-4D97-AF65-F5344CB8AC3E}">
        <p14:creationId xmlns:p14="http://schemas.microsoft.com/office/powerpoint/2010/main" val="2643598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fld id="{9C01C88D-1AC9-46E5-9FB5-25D440EEF0B3}" type="slidenum">
              <a:rPr lang="zh-CN" altLang="zh-CN"/>
              <a:pPr/>
              <a:t>‹#›</a:t>
            </a:fld>
            <a:endParaRPr lang="zh-CN" altLang="zh-CN"/>
          </a:p>
        </p:txBody>
      </p:sp>
    </p:spTree>
    <p:extLst>
      <p:ext uri="{BB962C8B-B14F-4D97-AF65-F5344CB8AC3E}">
        <p14:creationId xmlns:p14="http://schemas.microsoft.com/office/powerpoint/2010/main" val="3222175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6"/>
          <p:cNvSpPr>
            <a:spLocks noGrp="1" noChangeArrowheads="1"/>
          </p:cNvSpPr>
          <p:nvPr>
            <p:ph type="sldNum" sz="quarter" idx="12"/>
          </p:nvPr>
        </p:nvSpPr>
        <p:spPr>
          <a:ln/>
        </p:spPr>
        <p:txBody>
          <a:bodyPr/>
          <a:lstStyle>
            <a:lvl1pPr>
              <a:defRPr/>
            </a:lvl1pPr>
          </a:lstStyle>
          <a:p>
            <a:fld id="{7101CD9D-C8D6-45EA-85B6-836649DBCFFC}" type="slidenum">
              <a:rPr lang="zh-CN" altLang="zh-CN"/>
              <a:pPr/>
              <a:t>‹#›</a:t>
            </a:fld>
            <a:endParaRPr lang="zh-CN" altLang="zh-CN"/>
          </a:p>
        </p:txBody>
      </p:sp>
    </p:spTree>
    <p:extLst>
      <p:ext uri="{BB962C8B-B14F-4D97-AF65-F5344CB8AC3E}">
        <p14:creationId xmlns:p14="http://schemas.microsoft.com/office/powerpoint/2010/main" val="2522930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6"/>
          <p:cNvSpPr>
            <a:spLocks noGrp="1" noChangeArrowheads="1"/>
          </p:cNvSpPr>
          <p:nvPr>
            <p:ph type="sldNum" sz="quarter" idx="12"/>
          </p:nvPr>
        </p:nvSpPr>
        <p:spPr>
          <a:ln/>
        </p:spPr>
        <p:txBody>
          <a:bodyPr/>
          <a:lstStyle>
            <a:lvl1pPr>
              <a:defRPr/>
            </a:lvl1pPr>
          </a:lstStyle>
          <a:p>
            <a:fld id="{8A5B4140-1EE0-43CC-81FD-4C195641E17C}" type="slidenum">
              <a:rPr lang="zh-CN" altLang="zh-CN"/>
              <a:pPr/>
              <a:t>‹#›</a:t>
            </a:fld>
            <a:endParaRPr lang="zh-CN" altLang="zh-CN"/>
          </a:p>
        </p:txBody>
      </p:sp>
    </p:spTree>
    <p:extLst>
      <p:ext uri="{BB962C8B-B14F-4D97-AF65-F5344CB8AC3E}">
        <p14:creationId xmlns:p14="http://schemas.microsoft.com/office/powerpoint/2010/main" val="1188323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4" name="Rectangle 6"/>
          <p:cNvSpPr>
            <a:spLocks noGrp="1" noChangeArrowheads="1"/>
          </p:cNvSpPr>
          <p:nvPr>
            <p:ph type="sldNum" sz="quarter" idx="12"/>
          </p:nvPr>
        </p:nvSpPr>
        <p:spPr>
          <a:ln/>
        </p:spPr>
        <p:txBody>
          <a:bodyPr/>
          <a:lstStyle>
            <a:lvl1pPr>
              <a:defRPr/>
            </a:lvl1pPr>
          </a:lstStyle>
          <a:p>
            <a:fld id="{FDF4EC07-C571-41A7-AD62-95883516ECE6}" type="slidenum">
              <a:rPr lang="zh-CN" altLang="zh-CN"/>
              <a:pPr/>
              <a:t>‹#›</a:t>
            </a:fld>
            <a:endParaRPr lang="zh-CN" altLang="zh-CN"/>
          </a:p>
        </p:txBody>
      </p:sp>
    </p:spTree>
    <p:extLst>
      <p:ext uri="{BB962C8B-B14F-4D97-AF65-F5344CB8AC3E}">
        <p14:creationId xmlns:p14="http://schemas.microsoft.com/office/powerpoint/2010/main" val="4194064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fld id="{4E487C4B-F0C3-4A3E-8FAC-342C3E093F79}" type="slidenum">
              <a:rPr lang="zh-CN" altLang="zh-CN"/>
              <a:pPr/>
              <a:t>‹#›</a:t>
            </a:fld>
            <a:endParaRPr lang="zh-CN" altLang="zh-CN"/>
          </a:p>
        </p:txBody>
      </p:sp>
    </p:spTree>
    <p:extLst>
      <p:ext uri="{BB962C8B-B14F-4D97-AF65-F5344CB8AC3E}">
        <p14:creationId xmlns:p14="http://schemas.microsoft.com/office/powerpoint/2010/main" val="18105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fld id="{5D3B3E42-9135-4EA2-B766-76C764F276E0}" type="slidenum">
              <a:rPr lang="zh-CN" altLang="zh-CN"/>
              <a:pPr/>
              <a:t>‹#›</a:t>
            </a:fld>
            <a:endParaRPr lang="zh-CN" altLang="zh-CN"/>
          </a:p>
        </p:txBody>
      </p:sp>
    </p:spTree>
    <p:extLst>
      <p:ext uri="{BB962C8B-B14F-4D97-AF65-F5344CB8AC3E}">
        <p14:creationId xmlns:p14="http://schemas.microsoft.com/office/powerpoint/2010/main" val="67951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7814"/>
            <a:ext cx="109728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单击此处编辑母版标题样式</a:t>
            </a:r>
          </a:p>
        </p:txBody>
      </p:sp>
      <p:sp>
        <p:nvSpPr>
          <p:cNvPr id="1027" name="Rectangle 3"/>
          <p:cNvSpPr>
            <a:spLocks noGrp="1" noChangeArrowheads="1"/>
          </p:cNvSpPr>
          <p:nvPr>
            <p:ph type="body" idx="1"/>
          </p:nvPr>
        </p:nvSpPr>
        <p:spPr bwMode="auto">
          <a:xfrm>
            <a:off x="609600" y="1600201"/>
            <a:ext cx="109728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Rectangle 4"/>
          <p:cNvSpPr>
            <a:spLocks noGrp="1" noChangeArrowheads="1"/>
          </p:cNvSpPr>
          <p:nvPr>
            <p:ph type="dt" sz="half" idx="2"/>
          </p:nvPr>
        </p:nvSpPr>
        <p:spPr bwMode="auto">
          <a:xfrm>
            <a:off x="609600" y="6243638"/>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ea typeface="宋体" pitchFamily="2" charset="-122"/>
              </a:defRPr>
            </a:lvl1pPr>
          </a:lstStyle>
          <a:p>
            <a:pPr>
              <a:defRPr/>
            </a:pPr>
            <a:endParaRPr lang="zh-CN" altLang="zh-CN"/>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ea typeface="宋体" pitchFamily="2" charset="-122"/>
              </a:defRPr>
            </a:lvl1pPr>
          </a:lstStyle>
          <a:p>
            <a:pPr>
              <a:defRPr/>
            </a:pPr>
            <a:endParaRPr lang="zh-CN" altLang="zh-CN"/>
          </a:p>
        </p:txBody>
      </p:sp>
      <p:sp>
        <p:nvSpPr>
          <p:cNvPr id="1030" name="Rectangle 6"/>
          <p:cNvSpPr>
            <a:spLocks noGrp="1" noChangeArrowheads="1"/>
          </p:cNvSpPr>
          <p:nvPr>
            <p:ph type="sldNum" sz="quarter" idx="4"/>
          </p:nvPr>
        </p:nvSpPr>
        <p:spPr bwMode="auto">
          <a:xfrm>
            <a:off x="8737600" y="6243638"/>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Garamond" panose="02020404030301010803" pitchFamily="18" charset="0"/>
              </a:defRPr>
            </a:lvl1pPr>
          </a:lstStyle>
          <a:p>
            <a:fld id="{C1147A3F-982E-4439-BCBC-4891D990BE9D}" type="slidenum">
              <a:rPr lang="zh-CN" altLang="zh-CN"/>
              <a:pPr/>
              <a:t>‹#›</a:t>
            </a:fld>
            <a:endParaRPr lang="zh-CN" altLang="zh-CN"/>
          </a:p>
        </p:txBody>
      </p:sp>
      <p:sp>
        <p:nvSpPr>
          <p:cNvPr id="1031" name="未知"/>
          <p:cNvSpPr>
            <a:spLocks/>
          </p:cNvSpPr>
          <p:nvPr/>
        </p:nvSpPr>
        <p:spPr bwMode="auto">
          <a:xfrm>
            <a:off x="508000" y="228600"/>
            <a:ext cx="109728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2" name="Line 8"/>
          <p:cNvSpPr>
            <a:spLocks noChangeShapeType="1"/>
          </p:cNvSpPr>
          <p:nvPr/>
        </p:nvSpPr>
        <p:spPr bwMode="auto">
          <a:xfrm>
            <a:off x="609600" y="6172200"/>
            <a:ext cx="109728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870"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itchFamily="2" charset="-122"/>
        </a:defRPr>
      </a:lvl2pPr>
      <a:lvl3pPr algn="l" rtl="0" eaLnBrk="0" fontAlgn="base" hangingPunct="0">
        <a:spcBef>
          <a:spcPct val="0"/>
        </a:spcBef>
        <a:spcAft>
          <a:spcPct val="0"/>
        </a:spcAft>
        <a:defRPr sz="4200">
          <a:solidFill>
            <a:schemeClr val="tx2"/>
          </a:solidFill>
          <a:latin typeface="Garamond" pitchFamily="18" charset="0"/>
          <a:ea typeface="宋体" pitchFamily="2" charset="-122"/>
        </a:defRPr>
      </a:lvl3pPr>
      <a:lvl4pPr algn="l" rtl="0" eaLnBrk="0" fontAlgn="base" hangingPunct="0">
        <a:spcBef>
          <a:spcPct val="0"/>
        </a:spcBef>
        <a:spcAft>
          <a:spcPct val="0"/>
        </a:spcAft>
        <a:defRPr sz="4200">
          <a:solidFill>
            <a:schemeClr val="tx2"/>
          </a:solidFill>
          <a:latin typeface="Garamond" pitchFamily="18" charset="0"/>
          <a:ea typeface="宋体" pitchFamily="2" charset="-122"/>
        </a:defRPr>
      </a:lvl4pPr>
      <a:lvl5pPr algn="l" rtl="0" eaLnBrk="0" fontAlgn="base" hangingPunct="0">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tmp"/><Relationship Id="rId5" Type="http://schemas.openxmlformats.org/officeDocument/2006/relationships/image" Target="../media/image13.tmp"/><Relationship Id="rId4" Type="http://schemas.openxmlformats.org/officeDocument/2006/relationships/image" Target="../media/image12.tmp"/></Relationships>
</file>

<file path=ppt/slides/_rels/slide18.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tmp"/></Relationships>
</file>

<file path=ppt/slides/_rels/slide23.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image" Target="../media/image23.tmp"/><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28.emf"/><Relationship Id="rId4" Type="http://schemas.openxmlformats.org/officeDocument/2006/relationships/image" Target="../media/image27.emf"/></Relationships>
</file>

<file path=ppt/slides/_rels/slide31.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31.emf"/><Relationship Id="rId4" Type="http://schemas.openxmlformats.org/officeDocument/2006/relationships/image" Target="../media/image30.emf"/></Relationships>
</file>

<file path=ppt/slides/_rels/slide32.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33.tmp"/></Relationships>
</file>

<file path=ppt/slides/_rels/slide33.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tm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tmp"/></Relationships>
</file>

<file path=ppt/slides/_rels/slide9.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zh-CN" dirty="0" smtClean="0">
                <a:solidFill>
                  <a:srgbClr val="C00000"/>
                </a:solidFill>
                <a:latin typeface="华文行楷" panose="02010800040101010101" pitchFamily="2" charset="-122"/>
                <a:ea typeface="华文行楷" panose="02010800040101010101" pitchFamily="2" charset="-122"/>
              </a:rPr>
              <a:t>计算机问题求解</a:t>
            </a:r>
            <a:r>
              <a:rPr lang="zh-CN" altLang="en-US" dirty="0" smtClean="0"/>
              <a:t> </a:t>
            </a:r>
            <a:r>
              <a:rPr lang="en-US" altLang="zh-CN" dirty="0" smtClean="0"/>
              <a:t>–</a:t>
            </a:r>
            <a:r>
              <a:rPr lang="zh-CN" altLang="en-US" dirty="0" smtClean="0"/>
              <a:t> </a:t>
            </a:r>
            <a:r>
              <a:rPr lang="zh-CN" altLang="en-US" sz="4000" dirty="0">
                <a:latin typeface="楷体" panose="02010609060101010101" pitchFamily="49" charset="-122"/>
                <a:ea typeface="楷体" panose="02010609060101010101" pitchFamily="49" charset="-122"/>
              </a:rPr>
              <a:t>论题</a:t>
            </a:r>
            <a:r>
              <a:rPr lang="en-US" altLang="zh-CN" sz="4000" dirty="0">
                <a:latin typeface="楷体" panose="02010609060101010101" pitchFamily="49" charset="-122"/>
                <a:ea typeface="楷体" panose="02010609060101010101" pitchFamily="49" charset="-122"/>
              </a:rPr>
              <a:t>2-11</a:t>
            </a:r>
            <a:r>
              <a:rPr lang="zh-CN" altLang="zh-CN" dirty="0" smtClean="0"/>
              <a:t/>
            </a:r>
            <a:br>
              <a:rPr lang="zh-CN" altLang="zh-CN" dirty="0" smtClean="0"/>
            </a:br>
            <a:r>
              <a:rPr lang="zh-CN" altLang="zh-CN" dirty="0" smtClean="0"/>
              <a:t>    -  </a:t>
            </a:r>
            <a:r>
              <a:rPr lang="zh-CN" altLang="en-US" sz="4800" dirty="0">
                <a:latin typeface="楷体" panose="02010609060101010101" pitchFamily="49" charset="-122"/>
                <a:ea typeface="楷体" panose="02010609060101010101" pitchFamily="49" charset="-122"/>
              </a:rPr>
              <a:t>基本的数据结构</a:t>
            </a:r>
            <a:endParaRPr lang="zh-CN" altLang="zh-CN" sz="4800" dirty="0">
              <a:latin typeface="楷体" panose="02010609060101010101" pitchFamily="49" charset="-122"/>
              <a:ea typeface="楷体" panose="02010609060101010101" pitchFamily="49" charset="-122"/>
            </a:endParaRPr>
          </a:p>
        </p:txBody>
      </p:sp>
      <p:sp>
        <p:nvSpPr>
          <p:cNvPr id="3075" name="Rectangle 3"/>
          <p:cNvSpPr>
            <a:spLocks noGrp="1" noChangeArrowheads="1"/>
          </p:cNvSpPr>
          <p:nvPr>
            <p:ph type="subTitle" idx="1"/>
          </p:nvPr>
        </p:nvSpPr>
        <p:spPr/>
        <p:txBody>
          <a:bodyPr/>
          <a:lstStyle/>
          <a:p>
            <a:pPr eaLnBrk="1" hangingPunct="1"/>
            <a:r>
              <a:rPr lang="zh-CN" altLang="zh-CN" dirty="0" smtClean="0"/>
              <a:t>201</a:t>
            </a:r>
            <a:r>
              <a:rPr lang="en-US" altLang="zh-CN" dirty="0"/>
              <a:t>8</a:t>
            </a:r>
            <a:r>
              <a:rPr lang="zh-CN" dirty="0" smtClean="0"/>
              <a:t>年</a:t>
            </a:r>
            <a:r>
              <a:rPr lang="en-US" altLang="zh-CN" dirty="0" smtClean="0"/>
              <a:t>05</a:t>
            </a:r>
            <a:r>
              <a:rPr lang="zh-CN" altLang="en-US" dirty="0" smtClean="0"/>
              <a:t>月</a:t>
            </a:r>
            <a:r>
              <a:rPr lang="en-US" altLang="zh-CN" dirty="0" smtClean="0"/>
              <a:t>09</a:t>
            </a:r>
            <a:r>
              <a:rPr lang="zh-CN" dirty="0" smtClean="0"/>
              <a:t>日</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数据实现部分：</a:t>
            </a:r>
            <a:endParaRPr lang="zh-CN" altLang="en-US" dirty="0"/>
          </a:p>
        </p:txBody>
      </p:sp>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8404" y="2420888"/>
            <a:ext cx="10563996" cy="2088232"/>
          </a:xfrm>
        </p:spPr>
      </p:pic>
    </p:spTree>
    <p:extLst>
      <p:ext uri="{BB962C8B-B14F-4D97-AF65-F5344CB8AC3E}">
        <p14:creationId xmlns:p14="http://schemas.microsoft.com/office/powerpoint/2010/main" val="33497728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操作实现部分</a:t>
            </a:r>
            <a:endParaRPr lang="zh-CN" altLang="en-US" dirty="0"/>
          </a:p>
        </p:txBody>
      </p:sp>
      <p:pic>
        <p:nvPicPr>
          <p:cNvPr id="4" name="内容占位符 3" descr="屏幕剪辑"/>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76294" y="1052736"/>
            <a:ext cx="7239411" cy="5708857"/>
          </a:xfrm>
        </p:spPr>
      </p:pic>
      <p:sp>
        <p:nvSpPr>
          <p:cNvPr id="5" name="云形 4"/>
          <p:cNvSpPr/>
          <p:nvPr/>
        </p:nvSpPr>
        <p:spPr>
          <a:xfrm>
            <a:off x="1631504" y="1415205"/>
            <a:ext cx="9649072" cy="4032448"/>
          </a:xfrm>
          <a:prstGeom prst="cloud">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smtClean="0">
                <a:solidFill>
                  <a:schemeClr val="accent4"/>
                </a:solidFill>
              </a:rPr>
              <a:t>一旦我们小心翼翼地完成了定义和实现，我们就可以发布这个“</a:t>
            </a:r>
            <a:r>
              <a:rPr lang="zh-CN" altLang="en-US" sz="2800" b="1" dirty="0" smtClean="0">
                <a:solidFill>
                  <a:srgbClr val="FF0000"/>
                </a:solidFill>
              </a:rPr>
              <a:t>数据结构</a:t>
            </a:r>
            <a:r>
              <a:rPr lang="zh-CN" altLang="en-US" sz="2800" b="1" dirty="0" smtClean="0">
                <a:solidFill>
                  <a:schemeClr val="accent4"/>
                </a:solidFill>
              </a:rPr>
              <a:t>”为一个“</a:t>
            </a:r>
            <a:r>
              <a:rPr lang="zh-CN" altLang="en-US" sz="2800" b="1" dirty="0" smtClean="0">
                <a:solidFill>
                  <a:srgbClr val="FF0000"/>
                </a:solidFill>
              </a:rPr>
              <a:t>数据类型</a:t>
            </a:r>
            <a:r>
              <a:rPr lang="zh-CN" altLang="en-US" sz="2800" b="1" dirty="0" smtClean="0">
                <a:solidFill>
                  <a:schemeClr val="accent4"/>
                </a:solidFill>
              </a:rPr>
              <a:t>”供别的程序员直接使用，他们不用关心这个类型的所有实现细节，就像我们自己使用</a:t>
            </a:r>
            <a:r>
              <a:rPr lang="en-US" altLang="zh-CN" sz="2800" b="1" dirty="0" err="1" smtClean="0">
                <a:solidFill>
                  <a:schemeClr val="accent4"/>
                </a:solidFill>
              </a:rPr>
              <a:t>int</a:t>
            </a:r>
            <a:r>
              <a:rPr lang="zh-CN" altLang="en-US" sz="2800" b="1" dirty="0" smtClean="0">
                <a:solidFill>
                  <a:schemeClr val="accent4"/>
                </a:solidFill>
              </a:rPr>
              <a:t>类型一样！</a:t>
            </a:r>
            <a:endParaRPr lang="zh-CN" altLang="en-US" sz="2800" b="1" dirty="0">
              <a:solidFill>
                <a:schemeClr val="accent4"/>
              </a:solidFill>
            </a:endParaRPr>
          </a:p>
        </p:txBody>
      </p:sp>
    </p:spTree>
    <p:extLst>
      <p:ext uri="{BB962C8B-B14F-4D97-AF65-F5344CB8AC3E}">
        <p14:creationId xmlns:p14="http://schemas.microsoft.com/office/powerpoint/2010/main" val="3685032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855640" y="476672"/>
            <a:ext cx="6840760" cy="5632311"/>
          </a:xfrm>
          <a:prstGeom prst="rect">
            <a:avLst/>
          </a:prstGeom>
          <a:solidFill>
            <a:schemeClr val="accent3"/>
          </a:solidFill>
        </p:spPr>
        <p:txBody>
          <a:bodyPr wrap="square" rtlCol="0">
            <a:spAutoFit/>
          </a:bodyPr>
          <a:lstStyle/>
          <a:p>
            <a:r>
              <a:rPr lang="en-US" altLang="zh-CN" sz="2400" dirty="0" smtClean="0"/>
              <a:t>Program reverse(input, output)</a:t>
            </a:r>
          </a:p>
          <a:p>
            <a:r>
              <a:rPr lang="en-US" altLang="zh-CN" sz="2400" dirty="0" smtClean="0"/>
              <a:t>   </a:t>
            </a:r>
            <a:r>
              <a:rPr lang="en-US" altLang="zh-CN" sz="2400" dirty="0" err="1" smtClean="0"/>
              <a:t>var</a:t>
            </a:r>
            <a:r>
              <a:rPr lang="en-US" altLang="zh-CN" sz="2400" dirty="0" smtClean="0"/>
              <a:t> s: stack; c: char</a:t>
            </a:r>
          </a:p>
          <a:p>
            <a:r>
              <a:rPr lang="en-US" altLang="zh-CN" sz="2400" dirty="0"/>
              <a:t> </a:t>
            </a:r>
            <a:r>
              <a:rPr lang="en-US" altLang="zh-CN" sz="2400" dirty="0" smtClean="0"/>
              <a:t>  begin</a:t>
            </a:r>
          </a:p>
          <a:p>
            <a:r>
              <a:rPr lang="en-US" altLang="zh-CN" sz="2400" dirty="0" smtClean="0"/>
              <a:t>       initialize(s);</a:t>
            </a:r>
          </a:p>
          <a:p>
            <a:r>
              <a:rPr lang="en-US" altLang="zh-CN" sz="2400" dirty="0"/>
              <a:t> </a:t>
            </a:r>
            <a:r>
              <a:rPr lang="en-US" altLang="zh-CN" sz="2400" dirty="0" smtClean="0"/>
              <a:t>      read (c);</a:t>
            </a:r>
          </a:p>
          <a:p>
            <a:r>
              <a:rPr lang="en-US" altLang="zh-CN" sz="2400" dirty="0"/>
              <a:t> </a:t>
            </a:r>
            <a:r>
              <a:rPr lang="en-US" altLang="zh-CN" sz="2400" dirty="0" smtClean="0"/>
              <a:t>      while c&lt;&gt;”#” do</a:t>
            </a:r>
          </a:p>
          <a:p>
            <a:r>
              <a:rPr lang="en-US" altLang="zh-CN" sz="2400" dirty="0"/>
              <a:t> </a:t>
            </a:r>
            <a:r>
              <a:rPr lang="en-US" altLang="zh-CN" sz="2400" dirty="0" smtClean="0"/>
              <a:t>         begin</a:t>
            </a:r>
          </a:p>
          <a:p>
            <a:r>
              <a:rPr lang="en-US" altLang="zh-CN" sz="2400" dirty="0"/>
              <a:t> </a:t>
            </a:r>
            <a:r>
              <a:rPr lang="en-US" altLang="zh-CN" sz="2400" dirty="0" smtClean="0"/>
              <a:t>            push(</a:t>
            </a:r>
            <a:r>
              <a:rPr lang="en-US" altLang="zh-CN" sz="2400" dirty="0" err="1" smtClean="0"/>
              <a:t>s,c</a:t>
            </a:r>
            <a:r>
              <a:rPr lang="en-US" altLang="zh-CN" sz="2400" dirty="0" smtClean="0"/>
              <a:t>);read(c);</a:t>
            </a:r>
          </a:p>
          <a:p>
            <a:r>
              <a:rPr lang="en-US" altLang="zh-CN" sz="2400" dirty="0"/>
              <a:t> </a:t>
            </a:r>
            <a:r>
              <a:rPr lang="en-US" altLang="zh-CN" sz="2400" dirty="0" smtClean="0"/>
              <a:t>         end</a:t>
            </a:r>
          </a:p>
          <a:p>
            <a:r>
              <a:rPr lang="en-US" altLang="zh-CN" sz="2400" dirty="0"/>
              <a:t> </a:t>
            </a:r>
            <a:r>
              <a:rPr lang="en-US" altLang="zh-CN" sz="2400" dirty="0" smtClean="0"/>
              <a:t>      while not empty(s)  do</a:t>
            </a:r>
          </a:p>
          <a:p>
            <a:r>
              <a:rPr lang="en-US" altLang="zh-CN" sz="2400" dirty="0"/>
              <a:t> </a:t>
            </a:r>
            <a:r>
              <a:rPr lang="en-US" altLang="zh-CN" sz="2400" dirty="0" smtClean="0"/>
              <a:t>          begin</a:t>
            </a:r>
          </a:p>
          <a:p>
            <a:r>
              <a:rPr lang="en-US" altLang="zh-CN" sz="2400" dirty="0"/>
              <a:t> </a:t>
            </a:r>
            <a:r>
              <a:rPr lang="en-US" altLang="zh-CN" sz="2400" dirty="0" smtClean="0"/>
              <a:t>            write(top(s));</a:t>
            </a:r>
          </a:p>
          <a:p>
            <a:r>
              <a:rPr lang="en-US" altLang="zh-CN" sz="2400" dirty="0"/>
              <a:t> </a:t>
            </a:r>
            <a:r>
              <a:rPr lang="en-US" altLang="zh-CN" sz="2400" dirty="0" smtClean="0"/>
              <a:t>            pop(s);</a:t>
            </a:r>
          </a:p>
          <a:p>
            <a:r>
              <a:rPr lang="en-US" altLang="zh-CN" sz="2400" dirty="0"/>
              <a:t> </a:t>
            </a:r>
            <a:r>
              <a:rPr lang="en-US" altLang="zh-CN" sz="2400" dirty="0" smtClean="0"/>
              <a:t>          end</a:t>
            </a:r>
          </a:p>
          <a:p>
            <a:r>
              <a:rPr lang="en-US" altLang="zh-CN" sz="2400" dirty="0"/>
              <a:t> </a:t>
            </a:r>
            <a:r>
              <a:rPr lang="en-US" altLang="zh-CN" sz="2400" dirty="0" smtClean="0"/>
              <a:t>   end</a:t>
            </a:r>
            <a:endParaRPr lang="zh-CN" altLang="en-US" sz="2400" dirty="0"/>
          </a:p>
        </p:txBody>
      </p:sp>
    </p:spTree>
    <p:extLst>
      <p:ext uri="{BB962C8B-B14F-4D97-AF65-F5344CB8AC3E}">
        <p14:creationId xmlns:p14="http://schemas.microsoft.com/office/powerpoint/2010/main" val="3548981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实际上，我们还可以采用不同的实现方式来实现某个数据管理方式！</a:t>
            </a:r>
            <a:endParaRPr lang="zh-CN" altLang="en-US" dirty="0"/>
          </a:p>
        </p:txBody>
      </p:sp>
      <p:sp>
        <p:nvSpPr>
          <p:cNvPr id="3" name="内容占位符 2"/>
          <p:cNvSpPr>
            <a:spLocks noGrp="1"/>
          </p:cNvSpPr>
          <p:nvPr>
            <p:ph idx="1"/>
          </p:nvPr>
        </p:nvSpPr>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难道我们就定义了两个不同的</a:t>
            </a:r>
            <a:r>
              <a:rPr lang="en-US" altLang="zh-CN" dirty="0" smtClean="0"/>
              <a:t>stack</a:t>
            </a:r>
            <a:r>
              <a:rPr lang="zh-CN" altLang="en-US" dirty="0" smtClean="0"/>
              <a:t>了吗？</a:t>
            </a:r>
            <a:endParaRPr lang="zh-CN" altLang="en-US"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7608" y="1916832"/>
            <a:ext cx="6487430" cy="1771897"/>
          </a:xfrm>
          <a:prstGeom prst="rect">
            <a:avLst/>
          </a:prstGeom>
        </p:spPr>
      </p:pic>
    </p:spTree>
    <p:extLst>
      <p:ext uri="{BB962C8B-B14F-4D97-AF65-F5344CB8AC3E}">
        <p14:creationId xmlns:p14="http://schemas.microsoft.com/office/powerpoint/2010/main" val="453199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如果我们在构造自己的数据组织方式时，写出了一个关于这个方式的“约定”，而暂时没有涉及实现细节，甚至不再关心实现细节而交由其他人员实现时，我们写出来的“约定”就有了新名词：</a:t>
            </a:r>
            <a:endParaRPr lang="zh-CN" altLang="en-US" dirty="0"/>
          </a:p>
        </p:txBody>
      </p:sp>
      <p:sp>
        <p:nvSpPr>
          <p:cNvPr id="4" name="文本框 3"/>
          <p:cNvSpPr txBox="1"/>
          <p:nvPr/>
        </p:nvSpPr>
        <p:spPr>
          <a:xfrm>
            <a:off x="3143672" y="3933056"/>
            <a:ext cx="6417141" cy="92333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rtlCol="0">
            <a:spAutoFit/>
          </a:bodyPr>
          <a:lstStyle/>
          <a:p>
            <a:r>
              <a:rPr lang="zh-CN" altLang="en-US" sz="5400" b="1" i="1" u="sng" dirty="0" smtClean="0">
                <a:solidFill>
                  <a:srgbClr val="FF0000"/>
                </a:solidFill>
                <a:effectLst>
                  <a:outerShdw blurRad="38100" dist="38100" dir="2700000" algn="tl">
                    <a:srgbClr val="000000">
                      <a:alpha val="43137"/>
                    </a:srgbClr>
                  </a:outerShdw>
                </a:effectLst>
              </a:rPr>
              <a:t>抽象数据类型：</a:t>
            </a:r>
            <a:r>
              <a:rPr lang="en-US" altLang="zh-CN" sz="5400" b="1" i="1" u="sng" dirty="0" smtClean="0">
                <a:solidFill>
                  <a:srgbClr val="FF0000"/>
                </a:solidFill>
                <a:effectLst>
                  <a:outerShdw blurRad="38100" dist="38100" dir="2700000" algn="tl">
                    <a:srgbClr val="000000">
                      <a:alpha val="43137"/>
                    </a:srgbClr>
                  </a:outerShdw>
                </a:effectLst>
              </a:rPr>
              <a:t>ADT</a:t>
            </a:r>
            <a:endParaRPr lang="zh-CN" altLang="en-US" sz="5400" b="1" i="1" u="sng"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10250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3432" y="1700808"/>
            <a:ext cx="1915264" cy="2473511"/>
          </a:xfrm>
        </p:spPr>
        <p:txBody>
          <a:bodyPr/>
          <a:lstStyle/>
          <a:p>
            <a:r>
              <a:rPr lang="zh-CN" altLang="en-US" dirty="0" smtClean="0"/>
              <a:t>完整的</a:t>
            </a:r>
            <a:r>
              <a:rPr lang="en-US" altLang="zh-CN" dirty="0" smtClean="0"/>
              <a:t>stack</a:t>
            </a:r>
            <a:r>
              <a:rPr lang="zh-CN" altLang="en-US" dirty="0" smtClean="0"/>
              <a:t>的</a:t>
            </a:r>
            <a:r>
              <a:rPr lang="en-US" altLang="zh-CN" dirty="0" smtClean="0"/>
              <a:t>ADT</a:t>
            </a:r>
            <a:endParaRPr lang="zh-CN" altLang="en-US" dirty="0"/>
          </a:p>
        </p:txBody>
      </p:sp>
      <p:pic>
        <p:nvPicPr>
          <p:cNvPr id="4" name="内容占位符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3410425" y="83953"/>
            <a:ext cx="7078063" cy="2667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5224" y="2636912"/>
            <a:ext cx="6801799" cy="3934374"/>
          </a:xfrm>
          <a:prstGeom prst="rect">
            <a:avLst/>
          </a:prstGeom>
        </p:spPr>
      </p:pic>
    </p:spTree>
    <p:extLst>
      <p:ext uri="{BB962C8B-B14F-4D97-AF65-F5344CB8AC3E}">
        <p14:creationId xmlns:p14="http://schemas.microsoft.com/office/powerpoint/2010/main" val="37234306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自然语言能够描述清楚</a:t>
            </a:r>
            <a:r>
              <a:rPr lang="en-US" altLang="zh-CN" dirty="0" smtClean="0"/>
              <a:t>ADT</a:t>
            </a:r>
            <a:r>
              <a:rPr lang="zh-CN" altLang="en-US" dirty="0" smtClean="0"/>
              <a:t>中各个成分吗？</a:t>
            </a:r>
            <a:endParaRPr lang="zh-CN" altLang="en-US" dirty="0"/>
          </a:p>
        </p:txBody>
      </p:sp>
      <p:pic>
        <p:nvPicPr>
          <p:cNvPr id="4" name="内容占位符 3" descr="屏幕剪辑"/>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2713" y="2420888"/>
            <a:ext cx="11406574" cy="1368152"/>
          </a:xfrm>
        </p:spPr>
      </p:pic>
      <p:sp>
        <p:nvSpPr>
          <p:cNvPr id="5" name="文本框 4"/>
          <p:cNvSpPr txBox="1"/>
          <p:nvPr/>
        </p:nvSpPr>
        <p:spPr>
          <a:xfrm>
            <a:off x="1848683" y="4653136"/>
            <a:ext cx="8494633" cy="646331"/>
          </a:xfrm>
          <a:prstGeom prst="rect">
            <a:avLst/>
          </a:prstGeom>
          <a:noFill/>
        </p:spPr>
        <p:txBody>
          <a:bodyPr wrap="none" rtlCol="0">
            <a:spAutoFit/>
          </a:bodyPr>
          <a:lstStyle/>
          <a:p>
            <a:r>
              <a:rPr lang="zh-CN" altLang="en-US" sz="3600" dirty="0" smtClean="0"/>
              <a:t>狭义的程序设计中难得一见的科学内涵！</a:t>
            </a:r>
            <a:endParaRPr lang="zh-CN" altLang="en-US" sz="3600" dirty="0"/>
          </a:p>
        </p:txBody>
      </p:sp>
    </p:spTree>
    <p:extLst>
      <p:ext uri="{BB962C8B-B14F-4D97-AF65-F5344CB8AC3E}">
        <p14:creationId xmlns:p14="http://schemas.microsoft.com/office/powerpoint/2010/main" val="33668419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Stack</a:t>
            </a:r>
            <a:r>
              <a:rPr lang="zh-CN" altLang="en-US" dirty="0" smtClean="0"/>
              <a:t>的数据部分的形式约束</a:t>
            </a:r>
            <a:endParaRPr lang="zh-CN" altLang="en-US" dirty="0"/>
          </a:p>
        </p:txBody>
      </p:sp>
      <p:pic>
        <p:nvPicPr>
          <p:cNvPr id="4" name="内容占位符 3" descr="屏幕剪辑"/>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96739" y="1417639"/>
            <a:ext cx="9771869" cy="2250491"/>
          </a:xfrm>
        </p:spPr>
      </p:pic>
      <p:pic>
        <p:nvPicPr>
          <p:cNvPr id="5" name="图片 4"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0543" y="3616690"/>
            <a:ext cx="6755737" cy="1540501"/>
          </a:xfrm>
          <a:prstGeom prst="rect">
            <a:avLst/>
          </a:prstGeom>
        </p:spPr>
      </p:pic>
      <p:pic>
        <p:nvPicPr>
          <p:cNvPr id="6" name="图片 5"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75520" y="5136179"/>
            <a:ext cx="5519954" cy="669085"/>
          </a:xfrm>
          <a:prstGeom prst="rect">
            <a:avLst/>
          </a:prstGeom>
        </p:spPr>
      </p:pic>
      <p:pic>
        <p:nvPicPr>
          <p:cNvPr id="7" name="图片 6"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11246" y="5947320"/>
            <a:ext cx="4601826" cy="640548"/>
          </a:xfrm>
          <a:prstGeom prst="rect">
            <a:avLst/>
          </a:prstGeom>
        </p:spPr>
      </p:pic>
      <p:grpSp>
        <p:nvGrpSpPr>
          <p:cNvPr id="9" name="组合 8"/>
          <p:cNvGrpSpPr/>
          <p:nvPr/>
        </p:nvGrpSpPr>
        <p:grpSpPr>
          <a:xfrm>
            <a:off x="442845" y="3912043"/>
            <a:ext cx="1548699" cy="2448272"/>
            <a:chOff x="262926" y="3861048"/>
            <a:chExt cx="1126493" cy="2448272"/>
          </a:xfrm>
        </p:grpSpPr>
        <p:sp>
          <p:nvSpPr>
            <p:cNvPr id="3" name="左大括号 2"/>
            <p:cNvSpPr/>
            <p:nvPr/>
          </p:nvSpPr>
          <p:spPr>
            <a:xfrm>
              <a:off x="1161561" y="3861048"/>
              <a:ext cx="227858" cy="2448272"/>
            </a:xfrm>
            <a:prstGeom prst="leftBrace">
              <a:avLst>
                <a:gd name="adj1" fmla="val 42098"/>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文本框 7"/>
            <p:cNvSpPr txBox="1"/>
            <p:nvPr/>
          </p:nvSpPr>
          <p:spPr>
            <a:xfrm>
              <a:off x="262926" y="4485019"/>
              <a:ext cx="838035" cy="1200329"/>
            </a:xfrm>
            <a:prstGeom prst="rect">
              <a:avLst/>
            </a:prstGeom>
            <a:noFill/>
          </p:spPr>
          <p:txBody>
            <a:bodyPr wrap="square" rtlCol="0">
              <a:spAutoFit/>
            </a:bodyPr>
            <a:lstStyle/>
            <a:p>
              <a:r>
                <a:rPr lang="zh-CN" altLang="en-US" dirty="0" smtClean="0"/>
                <a:t>针对数据的规约</a:t>
              </a:r>
              <a:endParaRPr lang="en-US" altLang="zh-CN" dirty="0" smtClean="0"/>
            </a:p>
            <a:p>
              <a:r>
                <a:rPr lang="zh-CN" altLang="en-US" dirty="0" smtClean="0"/>
                <a:t>生命周期内保持</a:t>
              </a:r>
              <a:endParaRPr lang="zh-CN" altLang="en-US" dirty="0"/>
            </a:p>
          </p:txBody>
        </p:sp>
      </p:grpSp>
      <p:grpSp>
        <p:nvGrpSpPr>
          <p:cNvPr id="10" name="组合 9"/>
          <p:cNvGrpSpPr/>
          <p:nvPr/>
        </p:nvGrpSpPr>
        <p:grpSpPr>
          <a:xfrm>
            <a:off x="530462" y="1661551"/>
            <a:ext cx="1414184" cy="1548227"/>
            <a:chOff x="79989" y="3861048"/>
            <a:chExt cx="1414184" cy="2448272"/>
          </a:xfrm>
        </p:grpSpPr>
        <p:sp>
          <p:nvSpPr>
            <p:cNvPr id="11" name="左大括号 10"/>
            <p:cNvSpPr/>
            <p:nvPr/>
          </p:nvSpPr>
          <p:spPr>
            <a:xfrm>
              <a:off x="1127448" y="3861048"/>
              <a:ext cx="366725" cy="2448272"/>
            </a:xfrm>
            <a:prstGeom prst="leftBrace">
              <a:avLst>
                <a:gd name="adj1" fmla="val 42098"/>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文本框 11"/>
            <p:cNvSpPr txBox="1"/>
            <p:nvPr/>
          </p:nvSpPr>
          <p:spPr>
            <a:xfrm>
              <a:off x="79989" y="4623519"/>
              <a:ext cx="1230821" cy="1022069"/>
            </a:xfrm>
            <a:prstGeom prst="rect">
              <a:avLst/>
            </a:prstGeom>
            <a:noFill/>
          </p:spPr>
          <p:txBody>
            <a:bodyPr wrap="square" rtlCol="0">
              <a:spAutoFit/>
            </a:bodyPr>
            <a:lstStyle/>
            <a:p>
              <a:r>
                <a:rPr lang="zh-CN" altLang="en-US" dirty="0" smtClean="0"/>
                <a:t>规约的数据部分</a:t>
              </a:r>
              <a:endParaRPr lang="zh-CN" altLang="en-US" dirty="0"/>
            </a:p>
          </p:txBody>
        </p:sp>
      </p:grpSp>
    </p:spTree>
    <p:extLst>
      <p:ext uri="{BB962C8B-B14F-4D97-AF65-F5344CB8AC3E}">
        <p14:creationId xmlns:p14="http://schemas.microsoft.com/office/powerpoint/2010/main" val="1434769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Stack</a:t>
            </a:r>
            <a:r>
              <a:rPr lang="zh-CN" altLang="en-US" dirty="0" smtClean="0"/>
              <a:t>操作部分的形式约束</a:t>
            </a:r>
            <a:endParaRPr lang="zh-CN" altLang="en-US" dirty="0"/>
          </a:p>
        </p:txBody>
      </p:sp>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484784"/>
            <a:ext cx="10795600" cy="2788267"/>
          </a:xfrm>
        </p:spPr>
      </p:pic>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040" y="4149080"/>
            <a:ext cx="4824536" cy="886140"/>
          </a:xfrm>
          <a:prstGeom prst="rect">
            <a:avLst/>
          </a:prstGeom>
        </p:spPr>
      </p:pic>
    </p:spTree>
    <p:extLst>
      <p:ext uri="{BB962C8B-B14F-4D97-AF65-F5344CB8AC3E}">
        <p14:creationId xmlns:p14="http://schemas.microsoft.com/office/powerpoint/2010/main" val="41978488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Stack</a:t>
            </a:r>
            <a:r>
              <a:rPr lang="zh-CN" altLang="en-US" dirty="0" smtClean="0"/>
              <a:t>操作部分的形式约束</a:t>
            </a:r>
            <a:endParaRPr lang="zh-CN" altLang="en-US" dirty="0"/>
          </a:p>
        </p:txBody>
      </p:sp>
      <p:pic>
        <p:nvPicPr>
          <p:cNvPr id="6" name="图片 5"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424" y="1417639"/>
            <a:ext cx="10908010" cy="4963689"/>
          </a:xfrm>
          <a:prstGeom prst="rect">
            <a:avLst/>
          </a:prstGeom>
        </p:spPr>
      </p:pic>
    </p:spTree>
    <p:extLst>
      <p:ext uri="{BB962C8B-B14F-4D97-AF65-F5344CB8AC3E}">
        <p14:creationId xmlns:p14="http://schemas.microsoft.com/office/powerpoint/2010/main" val="31387967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问题：任意输入一行字符串，以</a:t>
            </a:r>
            <a:r>
              <a:rPr lang="en-US" altLang="zh-CN" sz="4400" dirty="0"/>
              <a:t>#</a:t>
            </a:r>
            <a:r>
              <a:rPr lang="zh-CN" altLang="en-US" sz="4400" dirty="0"/>
              <a:t>结束。输出这个字符串的</a:t>
            </a:r>
            <a:r>
              <a:rPr lang="zh-CN" altLang="en-US" sz="4400" dirty="0" smtClean="0"/>
              <a:t>反串</a:t>
            </a:r>
            <a:endParaRPr lang="zh-CN" altLang="en-US" dirty="0"/>
          </a:p>
        </p:txBody>
      </p:sp>
      <p:sp>
        <p:nvSpPr>
          <p:cNvPr id="3" name="内容占位符 2"/>
          <p:cNvSpPr>
            <a:spLocks noGrp="1"/>
          </p:cNvSpPr>
          <p:nvPr>
            <p:ph idx="1"/>
          </p:nvPr>
        </p:nvSpPr>
        <p:spPr/>
        <p:txBody>
          <a:bodyPr/>
          <a:lstStyle/>
          <a:p>
            <a:pPr marL="0" indent="0">
              <a:buNone/>
            </a:pPr>
            <a:r>
              <a:rPr lang="en-US" altLang="zh-CN" sz="2000" dirty="0" smtClean="0"/>
              <a:t>Program reverse(input, output);</a:t>
            </a:r>
          </a:p>
          <a:p>
            <a:pPr marL="0" indent="0">
              <a:buNone/>
            </a:pPr>
            <a:r>
              <a:rPr lang="en-US" altLang="zh-CN" sz="2000" dirty="0" smtClean="0"/>
              <a:t>    </a:t>
            </a:r>
            <a:r>
              <a:rPr lang="en-US" altLang="zh-CN" sz="2000" dirty="0" err="1" smtClean="0"/>
              <a:t>var</a:t>
            </a:r>
            <a:r>
              <a:rPr lang="en-US" altLang="zh-CN" sz="2000" dirty="0" smtClean="0"/>
              <a:t> elements: array[0:n] of char;       (*n is big enough*)</a:t>
            </a:r>
          </a:p>
          <a:p>
            <a:pPr marL="0" indent="0">
              <a:buNone/>
            </a:pPr>
            <a:r>
              <a:rPr lang="en-US" altLang="zh-CN" sz="2000" dirty="0"/>
              <a:t> </a:t>
            </a:r>
            <a:r>
              <a:rPr lang="en-US" altLang="zh-CN" sz="2000" dirty="0" smtClean="0"/>
              <a:t>         index: </a:t>
            </a:r>
            <a:r>
              <a:rPr lang="en-US" altLang="zh-CN" sz="2000" dirty="0" err="1" smtClean="0"/>
              <a:t>int</a:t>
            </a:r>
            <a:r>
              <a:rPr lang="en-US" altLang="zh-CN" sz="2000" dirty="0" smtClean="0"/>
              <a:t>;   length: </a:t>
            </a:r>
            <a:r>
              <a:rPr lang="en-US" altLang="zh-CN" sz="2000" dirty="0" err="1" smtClean="0"/>
              <a:t>int</a:t>
            </a:r>
            <a:r>
              <a:rPr lang="en-US" altLang="zh-CN" sz="2000" dirty="0" smtClean="0"/>
              <a:t>; c:   char;</a:t>
            </a:r>
          </a:p>
          <a:p>
            <a:pPr marL="0" indent="0">
              <a:buNone/>
            </a:pPr>
            <a:r>
              <a:rPr lang="en-US" altLang="zh-CN" sz="2000" dirty="0"/>
              <a:t> </a:t>
            </a:r>
            <a:r>
              <a:rPr lang="en-US" altLang="zh-CN" sz="2000" dirty="0" smtClean="0"/>
              <a:t>   begin</a:t>
            </a:r>
          </a:p>
          <a:p>
            <a:pPr marL="0" indent="0">
              <a:buNone/>
            </a:pPr>
            <a:r>
              <a:rPr lang="en-US" altLang="zh-CN" sz="2000" dirty="0"/>
              <a:t> </a:t>
            </a:r>
            <a:r>
              <a:rPr lang="en-US" altLang="zh-CN" sz="2000" dirty="0" smtClean="0"/>
              <a:t>      read(c); length:=0;</a:t>
            </a:r>
          </a:p>
          <a:p>
            <a:pPr marL="0" indent="0">
              <a:buNone/>
            </a:pPr>
            <a:r>
              <a:rPr lang="en-US" altLang="zh-CN" sz="2000" dirty="0"/>
              <a:t> </a:t>
            </a:r>
            <a:r>
              <a:rPr lang="en-US" altLang="zh-CN" sz="2000" dirty="0" smtClean="0"/>
              <a:t>      while (c&lt;&gt;’#’) do</a:t>
            </a:r>
          </a:p>
          <a:p>
            <a:pPr marL="0" indent="0">
              <a:buNone/>
            </a:pPr>
            <a:r>
              <a:rPr lang="en-US" altLang="zh-CN" sz="2000" dirty="0"/>
              <a:t> </a:t>
            </a:r>
            <a:r>
              <a:rPr lang="en-US" altLang="zh-CN" sz="2000" dirty="0" smtClean="0"/>
              <a:t>          begin</a:t>
            </a:r>
          </a:p>
          <a:p>
            <a:pPr marL="0" indent="0">
              <a:buNone/>
            </a:pPr>
            <a:r>
              <a:rPr lang="en-US" altLang="zh-CN" sz="2000" dirty="0"/>
              <a:t> </a:t>
            </a:r>
            <a:r>
              <a:rPr lang="en-US" altLang="zh-CN" sz="2000" dirty="0" smtClean="0"/>
              <a:t>             elements[length]:=c;</a:t>
            </a:r>
          </a:p>
          <a:p>
            <a:pPr marL="0" indent="0">
              <a:buNone/>
            </a:pPr>
            <a:r>
              <a:rPr lang="en-US" altLang="zh-CN" sz="2000" dirty="0"/>
              <a:t> </a:t>
            </a:r>
            <a:r>
              <a:rPr lang="en-US" altLang="zh-CN" sz="2000" dirty="0" smtClean="0"/>
              <a:t>             length := length+1;</a:t>
            </a:r>
          </a:p>
          <a:p>
            <a:pPr marL="0" indent="0">
              <a:buNone/>
            </a:pPr>
            <a:r>
              <a:rPr lang="en-US" altLang="zh-CN" sz="2000" dirty="0"/>
              <a:t> </a:t>
            </a:r>
            <a:r>
              <a:rPr lang="en-US" altLang="zh-CN" sz="2000" dirty="0" smtClean="0"/>
              <a:t>             read(c);</a:t>
            </a:r>
          </a:p>
          <a:p>
            <a:pPr marL="0" indent="0">
              <a:buNone/>
            </a:pPr>
            <a:r>
              <a:rPr lang="en-US" altLang="zh-CN" sz="2000" dirty="0"/>
              <a:t> </a:t>
            </a:r>
            <a:r>
              <a:rPr lang="en-US" altLang="zh-CN" sz="2000" dirty="0" smtClean="0"/>
              <a:t>          end</a:t>
            </a:r>
          </a:p>
          <a:p>
            <a:pPr marL="0" indent="0">
              <a:buNone/>
            </a:pPr>
            <a:r>
              <a:rPr lang="en-US" altLang="zh-CN" sz="2000" dirty="0"/>
              <a:t> </a:t>
            </a:r>
            <a:r>
              <a:rPr lang="en-US" altLang="zh-CN" sz="2000" dirty="0" smtClean="0"/>
              <a:t>      for index:=length-1 to 0 do write(elements[index]);</a:t>
            </a:r>
          </a:p>
          <a:p>
            <a:pPr marL="0" indent="0">
              <a:buNone/>
            </a:pPr>
            <a:r>
              <a:rPr lang="en-US" altLang="zh-CN" sz="2000" dirty="0"/>
              <a:t> </a:t>
            </a:r>
            <a:r>
              <a:rPr lang="en-US" altLang="zh-CN" sz="2000" dirty="0" smtClean="0"/>
              <a:t>  end.</a:t>
            </a:r>
          </a:p>
          <a:p>
            <a:pPr marL="0" indent="0">
              <a:buNone/>
            </a:pPr>
            <a:r>
              <a:rPr lang="en-US" altLang="zh-CN" sz="2000" dirty="0"/>
              <a:t>	</a:t>
            </a:r>
            <a:r>
              <a:rPr lang="en-US" altLang="zh-CN" sz="2000" dirty="0" smtClean="0"/>
              <a:t>    </a:t>
            </a:r>
            <a:endParaRPr lang="zh-CN" altLang="en-US" sz="2000" dirty="0"/>
          </a:p>
        </p:txBody>
      </p:sp>
      <p:sp>
        <p:nvSpPr>
          <p:cNvPr id="4" name="云形 3"/>
          <p:cNvSpPr/>
          <p:nvPr/>
        </p:nvSpPr>
        <p:spPr>
          <a:xfrm>
            <a:off x="6096000" y="2204864"/>
            <a:ext cx="5760640" cy="2880320"/>
          </a:xfrm>
          <a:prstGeom prst="clou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800" b="1" dirty="0" smtClean="0">
                <a:solidFill>
                  <a:schemeClr val="accent4"/>
                </a:solidFill>
              </a:rPr>
              <a:t>问题</a:t>
            </a:r>
            <a:r>
              <a:rPr lang="en-US" altLang="zh-CN" sz="2800" b="1" dirty="0" smtClean="0">
                <a:solidFill>
                  <a:schemeClr val="accent4"/>
                </a:solidFill>
              </a:rPr>
              <a:t>1</a:t>
            </a:r>
            <a:r>
              <a:rPr lang="zh-CN" altLang="en-US" sz="2800" b="1" dirty="0" smtClean="0">
                <a:solidFill>
                  <a:schemeClr val="accent4"/>
                </a:solidFill>
              </a:rPr>
              <a:t>：</a:t>
            </a:r>
            <a:r>
              <a:rPr lang="zh-CN" altLang="zh-CN" sz="2800" b="1" dirty="0">
                <a:solidFill>
                  <a:srgbClr val="333333"/>
                </a:solidFill>
                <a:latin typeface="Arial" panose="020B0604020202020204" pitchFamily="34" charset="0"/>
                <a:cs typeface="Arial" panose="020B0604020202020204" pitchFamily="34" charset="0"/>
              </a:rPr>
              <a:t>N.</a:t>
            </a:r>
            <a:r>
              <a:rPr lang="zh-CN" altLang="zh-CN" sz="2800" b="1" dirty="0" smtClean="0">
                <a:solidFill>
                  <a:srgbClr val="333333"/>
                </a:solidFill>
                <a:latin typeface="Arial" panose="020B0604020202020204" pitchFamily="34" charset="0"/>
                <a:cs typeface="Arial" panose="020B0604020202020204" pitchFamily="34" charset="0"/>
              </a:rPr>
              <a:t>Wirth</a:t>
            </a:r>
            <a:r>
              <a:rPr lang="zh-CN" altLang="en-US" sz="2800" b="1" dirty="0" smtClean="0">
                <a:solidFill>
                  <a:srgbClr val="333333"/>
                </a:solidFill>
                <a:latin typeface="Arial" panose="020B0604020202020204" pitchFamily="34" charset="0"/>
                <a:cs typeface="Arial" panose="020B0604020202020204" pitchFamily="34" charset="0"/>
              </a:rPr>
              <a:t>说过程序</a:t>
            </a:r>
            <a:r>
              <a:rPr lang="en-US" altLang="zh-CN" sz="2800" b="1" dirty="0" smtClean="0">
                <a:solidFill>
                  <a:srgbClr val="333333"/>
                </a:solidFill>
                <a:latin typeface="Arial" panose="020B0604020202020204" pitchFamily="34" charset="0"/>
                <a:cs typeface="Arial" panose="020B0604020202020204" pitchFamily="34" charset="0"/>
              </a:rPr>
              <a:t>=</a:t>
            </a:r>
            <a:r>
              <a:rPr lang="zh-CN" altLang="en-US" sz="2800" b="1" dirty="0" smtClean="0">
                <a:solidFill>
                  <a:srgbClr val="333333"/>
                </a:solidFill>
                <a:latin typeface="Arial" panose="020B0604020202020204" pitchFamily="34" charset="0"/>
                <a:cs typeface="Arial" panose="020B0604020202020204" pitchFamily="34" charset="0"/>
              </a:rPr>
              <a:t>算法</a:t>
            </a:r>
            <a:r>
              <a:rPr lang="en-US" altLang="zh-CN" sz="2800" b="1" dirty="0" smtClean="0">
                <a:solidFill>
                  <a:srgbClr val="333333"/>
                </a:solidFill>
                <a:latin typeface="Arial" panose="020B0604020202020204" pitchFamily="34" charset="0"/>
                <a:cs typeface="Arial" panose="020B0604020202020204" pitchFamily="34" charset="0"/>
              </a:rPr>
              <a:t>+</a:t>
            </a:r>
            <a:r>
              <a:rPr lang="zh-CN" altLang="en-US" sz="2800" b="1" dirty="0" smtClean="0">
                <a:solidFill>
                  <a:srgbClr val="333333"/>
                </a:solidFill>
                <a:latin typeface="Arial" panose="020B0604020202020204" pitchFamily="34" charset="0"/>
                <a:cs typeface="Arial" panose="020B0604020202020204" pitchFamily="34" charset="0"/>
              </a:rPr>
              <a:t>数据结构。</a:t>
            </a:r>
            <a:endParaRPr lang="en-US" altLang="zh-CN" sz="2800" b="1" dirty="0" smtClean="0">
              <a:solidFill>
                <a:srgbClr val="333333"/>
              </a:solidFill>
              <a:latin typeface="Arial" panose="020B0604020202020204" pitchFamily="34" charset="0"/>
              <a:cs typeface="Arial" panose="020B0604020202020204" pitchFamily="34" charset="0"/>
            </a:endParaRPr>
          </a:p>
          <a:p>
            <a:pPr lvl="0" algn="ctr"/>
            <a:r>
              <a:rPr lang="zh-CN" altLang="en-US" sz="2400" b="1" dirty="0" smtClean="0">
                <a:solidFill>
                  <a:srgbClr val="333333"/>
                </a:solidFill>
                <a:latin typeface="Arial" panose="020B0604020202020204" pitchFamily="34" charset="0"/>
                <a:cs typeface="Arial" panose="020B0604020202020204" pitchFamily="34" charset="0"/>
              </a:rPr>
              <a:t>你能就这个例子解释这句话的含义吗？</a:t>
            </a:r>
            <a:r>
              <a:rPr lang="zh-CN" altLang="zh-CN" sz="2400" b="1" dirty="0" smtClean="0">
                <a:solidFill>
                  <a:schemeClr val="tx1"/>
                </a:solidFill>
              </a:rPr>
              <a:t> </a:t>
            </a:r>
            <a:endParaRPr lang="zh-CN" altLang="zh-CN" sz="5400" b="1" dirty="0">
              <a:solidFill>
                <a:schemeClr val="tx1"/>
              </a:solidFill>
              <a:latin typeface="Arial" panose="020B0604020202020204" pitchFamily="34" charset="0"/>
            </a:endParaRPr>
          </a:p>
          <a:p>
            <a:pPr algn="ctr"/>
            <a:endParaRPr lang="zh-CN" altLang="en-US" sz="2800" b="1" dirty="0">
              <a:solidFill>
                <a:schemeClr val="accent4"/>
              </a:solidFill>
            </a:endParaRPr>
          </a:p>
        </p:txBody>
      </p:sp>
    </p:spTree>
    <p:extLst>
      <p:ext uri="{BB962C8B-B14F-4D97-AF65-F5344CB8AC3E}">
        <p14:creationId xmlns:p14="http://schemas.microsoft.com/office/powerpoint/2010/main" val="3372142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Stack</a:t>
            </a:r>
            <a:r>
              <a:rPr lang="zh-CN" altLang="en-US" dirty="0" smtClean="0"/>
              <a:t>操作部分的形式约束</a:t>
            </a:r>
            <a:endParaRPr lang="zh-CN" altLang="en-US" dirty="0"/>
          </a:p>
        </p:txBody>
      </p:sp>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7648" y="1268760"/>
            <a:ext cx="4824536" cy="2203170"/>
          </a:xfrm>
          <a:prstGeom prst="rect">
            <a:avLst/>
          </a:prstGeom>
        </p:spPr>
      </p:pic>
      <p:sp>
        <p:nvSpPr>
          <p:cNvPr id="4" name="文本框 3"/>
          <p:cNvSpPr txBox="1"/>
          <p:nvPr/>
        </p:nvSpPr>
        <p:spPr>
          <a:xfrm>
            <a:off x="2711624" y="3931960"/>
            <a:ext cx="6768752" cy="830997"/>
          </a:xfrm>
          <a:prstGeom prst="rect">
            <a:avLst/>
          </a:prstGeom>
          <a:noFill/>
        </p:spPr>
        <p:txBody>
          <a:bodyPr wrap="square" rtlCol="0">
            <a:spAutoFit/>
          </a:bodyPr>
          <a:lstStyle/>
          <a:p>
            <a:pPr algn="ctr"/>
            <a:r>
              <a:rPr lang="zh-CN" altLang="en-US" sz="2400" dirty="0" smtClean="0"/>
              <a:t>这些数据规约和操作规约明确了这个数据结构的：成员数据类型、组织方式、使用方式</a:t>
            </a:r>
            <a:endParaRPr lang="zh-CN" altLang="en-US" sz="2400" dirty="0"/>
          </a:p>
        </p:txBody>
      </p:sp>
      <p:sp>
        <p:nvSpPr>
          <p:cNvPr id="7" name="文本框 6"/>
          <p:cNvSpPr txBox="1"/>
          <p:nvPr/>
        </p:nvSpPr>
        <p:spPr>
          <a:xfrm>
            <a:off x="1694795" y="5085184"/>
            <a:ext cx="8802410" cy="461665"/>
          </a:xfrm>
          <a:prstGeom prst="rect">
            <a:avLst/>
          </a:prstGeom>
          <a:solidFill>
            <a:schemeClr val="accent3">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rtlCol="0">
            <a:spAutoFit/>
          </a:bodyPr>
          <a:lstStyle/>
          <a:p>
            <a:r>
              <a:rPr lang="zh-CN" altLang="en-US" sz="2400" dirty="0" smtClean="0"/>
              <a:t>但这些规约和具体的数据结构实现无关：数组方式？链表方式？</a:t>
            </a:r>
            <a:endParaRPr lang="zh-CN" altLang="en-US" sz="2400" dirty="0"/>
          </a:p>
        </p:txBody>
      </p:sp>
      <p:sp>
        <p:nvSpPr>
          <p:cNvPr id="8" name="文本框 7"/>
          <p:cNvSpPr txBox="1"/>
          <p:nvPr/>
        </p:nvSpPr>
        <p:spPr>
          <a:xfrm>
            <a:off x="2002572" y="5875887"/>
            <a:ext cx="8494633" cy="461665"/>
          </a:xfrm>
          <a:prstGeom prst="rect">
            <a:avLst/>
          </a:prstGeom>
          <a:solidFill>
            <a:schemeClr val="accent3">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rtlCol="0">
            <a:spAutoFit/>
          </a:bodyPr>
          <a:lstStyle/>
          <a:p>
            <a:r>
              <a:rPr lang="zh-CN" altLang="en-US" sz="2400" dirty="0" smtClean="0"/>
              <a:t>实现这个</a:t>
            </a:r>
            <a:r>
              <a:rPr lang="en-US" altLang="zh-CN" sz="2400" dirty="0" smtClean="0"/>
              <a:t>ADT</a:t>
            </a:r>
            <a:r>
              <a:rPr lang="zh-CN" altLang="en-US" sz="2400" dirty="0" smtClean="0"/>
              <a:t>时：必须验证实现方法保持了这些约束的成立</a:t>
            </a:r>
            <a:endParaRPr lang="zh-CN" altLang="en-US" sz="2400" dirty="0"/>
          </a:p>
        </p:txBody>
      </p:sp>
    </p:spTree>
    <p:extLst>
      <p:ext uri="{BB962C8B-B14F-4D97-AF65-F5344CB8AC3E}">
        <p14:creationId xmlns:p14="http://schemas.microsoft.com/office/powerpoint/2010/main" val="636288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a-stack: </a:t>
            </a:r>
            <a:r>
              <a:rPr lang="zh-CN" altLang="en-US" dirty="0" smtClean="0"/>
              <a:t>一种用数组实现的栈结构</a:t>
            </a:r>
            <a:endParaRPr lang="zh-CN" altLang="en-US" dirty="0"/>
          </a:p>
        </p:txBody>
      </p:sp>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700808"/>
            <a:ext cx="10456632" cy="1872208"/>
          </a:xfr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670" y="3619061"/>
            <a:ext cx="5103290" cy="1950841"/>
          </a:xfrm>
          <a:prstGeom prst="rect">
            <a:avLst/>
          </a:prstGeom>
        </p:spPr>
      </p:pic>
      <p:sp>
        <p:nvSpPr>
          <p:cNvPr id="6" name="云形 5"/>
          <p:cNvSpPr/>
          <p:nvPr/>
        </p:nvSpPr>
        <p:spPr>
          <a:xfrm>
            <a:off x="6096000" y="3933056"/>
            <a:ext cx="5832648" cy="244827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这个规约和栈</a:t>
            </a:r>
            <a:r>
              <a:rPr lang="en-US" altLang="zh-CN" sz="3200" dirty="0" smtClean="0"/>
              <a:t>ADT</a:t>
            </a:r>
            <a:r>
              <a:rPr lang="zh-CN" altLang="en-US" sz="3200" dirty="0" smtClean="0"/>
              <a:t>中</a:t>
            </a:r>
            <a:r>
              <a:rPr lang="en-US" altLang="zh-CN" sz="3200" dirty="0" smtClean="0"/>
              <a:t>push</a:t>
            </a:r>
            <a:r>
              <a:rPr lang="zh-CN" altLang="en-US" sz="3200" dirty="0" smtClean="0"/>
              <a:t>的规约是等价的吗？</a:t>
            </a:r>
            <a:endParaRPr lang="en-US" altLang="zh-CN" sz="3200" dirty="0" smtClean="0"/>
          </a:p>
          <a:p>
            <a:pPr algn="ctr"/>
            <a:r>
              <a:rPr lang="zh-CN" altLang="en-US" sz="3200" dirty="0" smtClean="0"/>
              <a:t>必须要证明</a:t>
            </a:r>
            <a:endParaRPr lang="zh-CN" altLang="en-US" sz="3200" dirty="0"/>
          </a:p>
        </p:txBody>
      </p:sp>
    </p:spTree>
    <p:extLst>
      <p:ext uri="{BB962C8B-B14F-4D97-AF65-F5344CB8AC3E}">
        <p14:creationId xmlns:p14="http://schemas.microsoft.com/office/powerpoint/2010/main" val="26784116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下面的函数</a:t>
            </a:r>
            <a:r>
              <a:rPr lang="en-US" altLang="zh-CN" dirty="0" smtClean="0"/>
              <a:t>f</a:t>
            </a:r>
            <a:r>
              <a:rPr lang="zh-CN" altLang="en-US" dirty="0" smtClean="0"/>
              <a:t>是干什么的？</a:t>
            </a:r>
            <a:endParaRPr lang="zh-CN" altLang="en-US" dirty="0"/>
          </a:p>
        </p:txBody>
      </p:sp>
      <p:pic>
        <p:nvPicPr>
          <p:cNvPr id="4" name="内容占位符 3" descr="屏幕剪辑"/>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9415" y="1399668"/>
            <a:ext cx="9169108" cy="1293568"/>
          </a:xfrm>
        </p:spPr>
      </p:pic>
      <p:pic>
        <p:nvPicPr>
          <p:cNvPr id="5" name="图片 4"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3470" y="2864750"/>
            <a:ext cx="6708794" cy="3804610"/>
          </a:xfrm>
          <a:prstGeom prst="rect">
            <a:avLst/>
          </a:prstGeom>
        </p:spPr>
      </p:pic>
    </p:spTree>
    <p:extLst>
      <p:ext uri="{BB962C8B-B14F-4D97-AF65-F5344CB8AC3E}">
        <p14:creationId xmlns:p14="http://schemas.microsoft.com/office/powerpoint/2010/main" val="35841918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a-stack</a:t>
            </a:r>
            <a:r>
              <a:rPr lang="zh-CN" altLang="en-US" dirty="0" smtClean="0"/>
              <a:t>中</a:t>
            </a:r>
            <a:r>
              <a:rPr lang="en-US" altLang="zh-CN" dirty="0" smtClean="0"/>
              <a:t>push</a:t>
            </a:r>
            <a:r>
              <a:rPr lang="zh-CN" altLang="en-US" dirty="0" smtClean="0"/>
              <a:t>操作的验证</a:t>
            </a:r>
            <a:endParaRPr lang="zh-CN" altLang="en-US" dirty="0"/>
          </a:p>
        </p:txBody>
      </p:sp>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7518" y="1417639"/>
            <a:ext cx="3315163" cy="1267002"/>
          </a:xfr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417639"/>
            <a:ext cx="4191585" cy="943107"/>
          </a:xfrm>
          <a:prstGeom prst="rect">
            <a:avLst/>
          </a:prstGeom>
        </p:spPr>
      </p:pic>
      <p:sp>
        <p:nvSpPr>
          <p:cNvPr id="6" name="右箭头 5"/>
          <p:cNvSpPr/>
          <p:nvPr/>
        </p:nvSpPr>
        <p:spPr>
          <a:xfrm>
            <a:off x="4727848" y="1844824"/>
            <a:ext cx="1224136"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 name="文本框 6"/>
              <p:cNvSpPr txBox="1"/>
              <p:nvPr/>
            </p:nvSpPr>
            <p:spPr>
              <a:xfrm>
                <a:off x="543871" y="3362801"/>
                <a:ext cx="10996985" cy="52290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m:t>
                      </m:r>
                      <m:r>
                        <a:rPr lang="en-US" altLang="zh-CN" sz="2400" b="0" i="1" smtClean="0">
                          <a:latin typeface="Cambria Math" panose="02040503050406030204" pitchFamily="18" charset="0"/>
                        </a:rPr>
                        <m:t>𝑎</m:t>
                      </m:r>
                      <m:r>
                        <a:rPr lang="en-US" altLang="zh-CN" sz="2400" b="0" i="1" smtClean="0">
                          <a:latin typeface="Cambria Math" panose="02040503050406030204" pitchFamily="18" charset="0"/>
                        </a:rPr>
                        <m:t>1∈</m:t>
                      </m:r>
                      <m:r>
                        <a:rPr lang="en-US" altLang="zh-CN" sz="2400" b="0" i="1" smtClean="0">
                          <a:latin typeface="Cambria Math" panose="02040503050406030204" pitchFamily="18" charset="0"/>
                          <a:ea typeface="Cambria Math" panose="02040503050406030204" pitchFamily="18" charset="0"/>
                        </a:rPr>
                        <m:t>𝑎</m:t>
                      </m:r>
                      <m:sPre>
                        <m:sPrePr>
                          <m:ctrlPr>
                            <a:rPr lang="en-US" altLang="zh-CN" sz="2400" b="0" i="1" smtClean="0">
                              <a:latin typeface="Cambria Math" panose="02040503050406030204" pitchFamily="18" charset="0"/>
                              <a:ea typeface="Cambria Math" panose="02040503050406030204" pitchFamily="18" charset="0"/>
                            </a:rPr>
                          </m:ctrlPr>
                        </m:sPrePr>
                        <m:sub>
                          <m:r>
                            <a:rPr lang="en-US" altLang="zh-CN" sz="2400" b="0" i="1" smtClean="0">
                              <a:latin typeface="Cambria Math" panose="02040503050406030204" pitchFamily="18" charset="0"/>
                              <a:ea typeface="Cambria Math" panose="02040503050406030204" pitchFamily="18" charset="0"/>
                            </a:rPr>
                            <m:t>−</m:t>
                          </m:r>
                        </m:sub>
                        <m:sup/>
                        <m:e>
                          <m:r>
                            <a:rPr lang="en-US" altLang="zh-CN" sz="2400" b="0" i="1" smtClean="0">
                              <a:latin typeface="Cambria Math" panose="02040503050406030204" pitchFamily="18" charset="0"/>
                              <a:ea typeface="Cambria Math" panose="02040503050406030204" pitchFamily="18" charset="0"/>
                            </a:rPr>
                            <m:t>𝑠</m:t>
                          </m:r>
                        </m:e>
                      </m:sPre>
                      <m:r>
                        <a:rPr lang="en-US" altLang="zh-CN" sz="2400" b="0" i="1" smtClean="0">
                          <a:latin typeface="Cambria Math" panose="02040503050406030204" pitchFamily="18" charset="0"/>
                          <a:ea typeface="Cambria Math" panose="02040503050406030204" pitchFamily="18" charset="0"/>
                        </a:rPr>
                        <m:t>𝑡𝑎𝑐𝑘</m:t>
                      </m:r>
                      <m:r>
                        <a:rPr lang="en-US" altLang="zh-CN" sz="2400" b="0" i="1" smtClean="0">
                          <a:latin typeface="Cambria Math" panose="02040503050406030204" pitchFamily="18" charset="0"/>
                          <a:ea typeface="Cambria Math" panose="02040503050406030204" pitchFamily="18" charset="0"/>
                        </a:rPr>
                        <m:t>: </m:t>
                      </m:r>
                      <m:r>
                        <m:rPr>
                          <m:sty m:val="p"/>
                        </m:rPr>
                        <a:rPr lang="en-US" altLang="zh-CN" sz="2400" b="0" i="0" smtClean="0">
                          <a:latin typeface="Cambria Math" panose="02040503050406030204" pitchFamily="18" charset="0"/>
                          <a:ea typeface="Cambria Math" panose="02040503050406030204" pitchFamily="18" charset="0"/>
                        </a:rPr>
                        <m:t>pre</m:t>
                      </m:r>
                      <m:r>
                        <a:rPr lang="en-US" altLang="zh-CN" sz="2400" i="1">
                          <a:latin typeface="Cambria Math" panose="02040503050406030204" pitchFamily="18" charset="0"/>
                          <a:ea typeface="Cambria Math" panose="02040503050406030204" pitchFamily="18" charset="0"/>
                        </a:rPr>
                        <m:t>−</m:t>
                      </m:r>
                      <m:r>
                        <m:rPr>
                          <m:sty m:val="p"/>
                        </m:rPr>
                        <a:rPr lang="en-US" altLang="zh-CN" sz="2400" b="0" i="0" smtClean="0">
                          <a:latin typeface="Cambria Math" panose="02040503050406030204" pitchFamily="18" charset="0"/>
                          <a:ea typeface="Cambria Math" panose="02040503050406030204" pitchFamily="18" charset="0"/>
                        </a:rPr>
                        <m:t>condition</m:t>
                      </m:r>
                      <m:d>
                        <m:dPr>
                          <m:ctrlPr>
                            <a:rPr lang="en-US" altLang="zh-CN" sz="2400" b="0" i="1" smtClean="0">
                              <a:latin typeface="Cambria Math" panose="02040503050406030204" pitchFamily="18" charset="0"/>
                              <a:ea typeface="Cambria Math" panose="02040503050406030204" pitchFamily="18" charset="0"/>
                            </a:rPr>
                          </m:ctrlPr>
                        </m:dPr>
                        <m:e>
                          <m:r>
                            <m:rPr>
                              <m:sty m:val="p"/>
                            </m:rPr>
                            <a:rPr lang="en-US" altLang="zh-CN" sz="2400" b="0" i="0" smtClean="0">
                              <a:latin typeface="Cambria Math" panose="02040503050406030204" pitchFamily="18" charset="0"/>
                              <a:ea typeface="Cambria Math" panose="02040503050406030204" pitchFamily="18" charset="0"/>
                            </a:rPr>
                            <m:t>s</m:t>
                          </m:r>
                          <m:r>
                            <a:rPr lang="en-US" altLang="zh-CN" sz="2400" b="0" i="0" smtClean="0">
                              <a:latin typeface="Cambria Math" panose="02040503050406030204" pitchFamily="18" charset="0"/>
                              <a:ea typeface="Cambria Math" panose="02040503050406030204" pitchFamily="18" charset="0"/>
                            </a:rPr>
                            <m:t>.</m:t>
                          </m:r>
                          <m:r>
                            <m:rPr>
                              <m:sty m:val="p"/>
                            </m:rPr>
                            <a:rPr lang="en-US" altLang="zh-CN" sz="2400" b="0" i="0" smtClean="0">
                              <a:latin typeface="Cambria Math" panose="02040503050406030204" pitchFamily="18" charset="0"/>
                              <a:ea typeface="Cambria Math" panose="02040503050406030204" pitchFamily="18" charset="0"/>
                            </a:rPr>
                            <m:t>push</m:t>
                          </m:r>
                          <m:d>
                            <m:dPr>
                              <m:ctrlPr>
                                <a:rPr lang="en-US" altLang="zh-CN" sz="2400" b="0" i="1" smtClean="0">
                                  <a:latin typeface="Cambria Math" panose="02040503050406030204" pitchFamily="18" charset="0"/>
                                  <a:ea typeface="Cambria Math" panose="02040503050406030204" pitchFamily="18" charset="0"/>
                                </a:rPr>
                              </m:ctrlPr>
                            </m:dPr>
                            <m:e>
                              <m:r>
                                <m:rPr>
                                  <m:sty m:val="p"/>
                                </m:rPr>
                                <a:rPr lang="en-US" altLang="zh-CN" sz="2400" b="0" i="0" smtClean="0">
                                  <a:latin typeface="Cambria Math" panose="02040503050406030204" pitchFamily="18" charset="0"/>
                                  <a:ea typeface="Cambria Math" panose="02040503050406030204" pitchFamily="18" charset="0"/>
                                </a:rPr>
                                <m:t>f</m:t>
                              </m:r>
                              <m:d>
                                <m:dPr>
                                  <m:ctrlPr>
                                    <a:rPr lang="en-US" altLang="zh-CN" sz="2400" b="0" i="1" smtClean="0">
                                      <a:latin typeface="Cambria Math" panose="02040503050406030204" pitchFamily="18" charset="0"/>
                                      <a:ea typeface="Cambria Math" panose="02040503050406030204" pitchFamily="18" charset="0"/>
                                    </a:rPr>
                                  </m:ctrlPr>
                                </m:dPr>
                                <m:e>
                                  <m:r>
                                    <m:rPr>
                                      <m:sty m:val="p"/>
                                    </m:rPr>
                                    <a:rPr lang="en-US" altLang="zh-CN" sz="2400" b="0" i="0" smtClean="0">
                                      <a:latin typeface="Cambria Math" panose="02040503050406030204" pitchFamily="18" charset="0"/>
                                      <a:ea typeface="Cambria Math" panose="02040503050406030204" pitchFamily="18" charset="0"/>
                                    </a:rPr>
                                    <m:t>a</m:t>
                                  </m:r>
                                  <m:r>
                                    <a:rPr lang="en-US" altLang="zh-CN" sz="2400" b="0" i="0" smtClean="0">
                                      <a:latin typeface="Cambria Math" panose="02040503050406030204" pitchFamily="18" charset="0"/>
                                      <a:ea typeface="Cambria Math" panose="02040503050406030204" pitchFamily="18" charset="0"/>
                                    </a:rPr>
                                    <m:t>1</m:t>
                                  </m:r>
                                </m:e>
                              </m:d>
                              <m:r>
                                <a:rPr lang="en-US" altLang="zh-CN" sz="2400" b="0" i="0" smtClean="0">
                                  <a:latin typeface="Cambria Math" panose="02040503050406030204" pitchFamily="18" charset="0"/>
                                  <a:ea typeface="Cambria Math" panose="02040503050406030204" pitchFamily="18" charset="0"/>
                                </a:rPr>
                                <m:t>,</m:t>
                              </m:r>
                              <m:r>
                                <m:rPr>
                                  <m:sty m:val="p"/>
                                </m:rPr>
                                <a:rPr lang="en-US" altLang="zh-CN" sz="2400" b="0" i="0" smtClean="0">
                                  <a:latin typeface="Cambria Math" panose="02040503050406030204" pitchFamily="18" charset="0"/>
                                  <a:ea typeface="Cambria Math" panose="02040503050406030204" pitchFamily="18" charset="0"/>
                                </a:rPr>
                                <m:t>b</m:t>
                              </m:r>
                            </m:e>
                          </m:d>
                        </m:e>
                      </m:d>
                      <m:r>
                        <a:rPr lang="en-US" altLang="zh-CN" sz="2400" b="0" i="0" smtClean="0">
                          <a:latin typeface="Cambria Math" panose="02040503050406030204" pitchFamily="18" charset="0"/>
                          <a:ea typeface="Cambria Math" panose="02040503050406030204" pitchFamily="18" charset="0"/>
                        </a:rPr>
                        <m:t>⇒</m:t>
                      </m:r>
                      <m:r>
                        <m:rPr>
                          <m:sty m:val="p"/>
                        </m:rPr>
                        <a:rPr lang="en-US" altLang="zh-CN" sz="2400" b="0" i="0" smtClean="0">
                          <a:latin typeface="Cambria Math" panose="02040503050406030204" pitchFamily="18" charset="0"/>
                          <a:ea typeface="Cambria Math" panose="02040503050406030204" pitchFamily="18" charset="0"/>
                        </a:rPr>
                        <m:t>pre</m:t>
                      </m:r>
                      <m:r>
                        <a:rPr lang="en-US" altLang="zh-CN" sz="2400" i="1">
                          <a:latin typeface="Cambria Math" panose="02040503050406030204" pitchFamily="18" charset="0"/>
                          <a:ea typeface="Cambria Math" panose="02040503050406030204" pitchFamily="18" charset="0"/>
                        </a:rPr>
                        <m:t>−</m:t>
                      </m:r>
                      <m:r>
                        <m:rPr>
                          <m:sty m:val="p"/>
                        </m:rPr>
                        <a:rPr lang="en-US" altLang="zh-CN" sz="2400" b="0" i="0" smtClean="0">
                          <a:latin typeface="Cambria Math" panose="02040503050406030204" pitchFamily="18" charset="0"/>
                          <a:ea typeface="Cambria Math" panose="02040503050406030204" pitchFamily="18" charset="0"/>
                        </a:rPr>
                        <m:t>condition</m:t>
                      </m:r>
                      <m:r>
                        <a:rPr lang="en-US" altLang="zh-CN" sz="2400" b="0" i="0" smtClean="0">
                          <a:latin typeface="Cambria Math" panose="02040503050406030204" pitchFamily="18" charset="0"/>
                          <a:ea typeface="Cambria Math" panose="02040503050406030204" pitchFamily="18" charset="0"/>
                        </a:rPr>
                        <m:t>(</m:t>
                      </m:r>
                      <m:r>
                        <m:rPr>
                          <m:sty m:val="p"/>
                        </m:rPr>
                        <a:rPr lang="en-US" altLang="zh-CN" sz="2400" b="0" i="0" smtClean="0">
                          <a:latin typeface="Cambria Math" panose="02040503050406030204" pitchFamily="18" charset="0"/>
                          <a:ea typeface="Cambria Math" panose="02040503050406030204" pitchFamily="18" charset="0"/>
                        </a:rPr>
                        <m:t>a</m:t>
                      </m:r>
                      <m:r>
                        <a:rPr lang="en-US" altLang="zh-CN" sz="2400" b="0" i="0" smtClean="0">
                          <a:latin typeface="Cambria Math" panose="02040503050406030204" pitchFamily="18" charset="0"/>
                          <a:ea typeface="Cambria Math" panose="02040503050406030204" pitchFamily="18" charset="0"/>
                        </a:rPr>
                        <m:t>.</m:t>
                      </m:r>
                      <m:r>
                        <m:rPr>
                          <m:sty m:val="p"/>
                        </m:rPr>
                        <a:rPr lang="en-US" altLang="zh-CN" sz="2400" b="0" i="0" smtClean="0">
                          <a:latin typeface="Cambria Math" panose="02040503050406030204" pitchFamily="18" charset="0"/>
                          <a:ea typeface="Cambria Math" panose="02040503050406030204" pitchFamily="18" charset="0"/>
                        </a:rPr>
                        <m:t>push</m:t>
                      </m:r>
                      <m:d>
                        <m:dPr>
                          <m:ctrlPr>
                            <a:rPr lang="en-US" altLang="zh-CN" sz="2400" b="0" i="1" smtClean="0">
                              <a:latin typeface="Cambria Math" panose="02040503050406030204" pitchFamily="18" charset="0"/>
                              <a:ea typeface="Cambria Math" panose="02040503050406030204" pitchFamily="18" charset="0"/>
                            </a:rPr>
                          </m:ctrlPr>
                        </m:dPr>
                        <m:e>
                          <m:r>
                            <m:rPr>
                              <m:sty m:val="p"/>
                            </m:rPr>
                            <a:rPr lang="en-US" altLang="zh-CN" sz="2400" b="0" i="0" smtClean="0">
                              <a:latin typeface="Cambria Math" panose="02040503050406030204" pitchFamily="18" charset="0"/>
                              <a:ea typeface="Cambria Math" panose="02040503050406030204" pitchFamily="18" charset="0"/>
                            </a:rPr>
                            <m:t>a</m:t>
                          </m:r>
                          <m:r>
                            <a:rPr lang="en-US" altLang="zh-CN" sz="2400" b="0" i="0" smtClean="0">
                              <a:latin typeface="Cambria Math" panose="02040503050406030204" pitchFamily="18" charset="0"/>
                              <a:ea typeface="Cambria Math" panose="02040503050406030204" pitchFamily="18" charset="0"/>
                            </a:rPr>
                            <m:t>1,</m:t>
                          </m:r>
                          <m:r>
                            <m:rPr>
                              <m:sty m:val="p"/>
                            </m:rPr>
                            <a:rPr lang="en-US" altLang="zh-CN" sz="2400" b="0" i="0" smtClean="0">
                              <a:latin typeface="Cambria Math" panose="02040503050406030204" pitchFamily="18" charset="0"/>
                              <a:ea typeface="Cambria Math" panose="02040503050406030204" pitchFamily="18" charset="0"/>
                            </a:rPr>
                            <m:t>b</m:t>
                          </m:r>
                        </m:e>
                      </m:d>
                      <m:r>
                        <a:rPr lang="en-US" altLang="zh-CN" sz="2400" b="0" i="0" smtClean="0">
                          <a:latin typeface="Cambria Math" panose="02040503050406030204" pitchFamily="18" charset="0"/>
                          <a:ea typeface="Cambria Math" panose="02040503050406030204" pitchFamily="18" charset="0"/>
                        </a:rPr>
                        <m:t>)</m:t>
                      </m:r>
                    </m:oMath>
                  </m:oMathPara>
                </a14:m>
                <a:endParaRPr lang="zh-CN" alt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543871" y="3362801"/>
                <a:ext cx="10996985" cy="522900"/>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543871" y="4310049"/>
                <a:ext cx="10246075" cy="1279453"/>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zh-CN" altLang="en-US" sz="2400" i="1" smtClean="0">
                          <a:latin typeface="Cambria Math" panose="02040503050406030204" pitchFamily="18" charset="0"/>
                        </a:rPr>
                        <m:t>∀</m:t>
                      </m:r>
                      <m:r>
                        <a:rPr lang="en-US" altLang="zh-CN" sz="2400" b="0" i="1" smtClean="0">
                          <a:latin typeface="Cambria Math" panose="02040503050406030204" pitchFamily="18" charset="0"/>
                        </a:rPr>
                        <m:t>𝑎</m:t>
                      </m:r>
                      <m:r>
                        <a:rPr lang="en-US" altLang="zh-CN" sz="2400" b="0" i="1" smtClean="0">
                          <a:latin typeface="Cambria Math" panose="02040503050406030204" pitchFamily="18" charset="0"/>
                        </a:rPr>
                        <m:t>1∈</m:t>
                      </m:r>
                      <m:r>
                        <a:rPr lang="en-US" altLang="zh-CN" sz="2400" b="0" i="1" smtClean="0">
                          <a:latin typeface="Cambria Math" panose="02040503050406030204" pitchFamily="18" charset="0"/>
                          <a:ea typeface="Cambria Math" panose="02040503050406030204" pitchFamily="18" charset="0"/>
                        </a:rPr>
                        <m:t>𝑎</m:t>
                      </m:r>
                      <m:sPre>
                        <m:sPrePr>
                          <m:ctrlPr>
                            <a:rPr lang="en-US" altLang="zh-CN" sz="2400" b="0" i="1" smtClean="0">
                              <a:latin typeface="Cambria Math" panose="02040503050406030204" pitchFamily="18" charset="0"/>
                              <a:ea typeface="Cambria Math" panose="02040503050406030204" pitchFamily="18" charset="0"/>
                            </a:rPr>
                          </m:ctrlPr>
                        </m:sPrePr>
                        <m:sub>
                          <m:r>
                            <a:rPr lang="en-US" altLang="zh-CN" sz="2400" b="0" i="1" smtClean="0">
                              <a:latin typeface="Cambria Math" panose="02040503050406030204" pitchFamily="18" charset="0"/>
                              <a:ea typeface="Cambria Math" panose="02040503050406030204" pitchFamily="18" charset="0"/>
                            </a:rPr>
                            <m:t>−</m:t>
                          </m:r>
                        </m:sub>
                        <m:sup/>
                        <m:e>
                          <m:r>
                            <a:rPr lang="en-US" altLang="zh-CN" sz="2400" b="0" i="1" smtClean="0">
                              <a:latin typeface="Cambria Math" panose="02040503050406030204" pitchFamily="18" charset="0"/>
                              <a:ea typeface="Cambria Math" panose="02040503050406030204" pitchFamily="18" charset="0"/>
                            </a:rPr>
                            <m:t>𝑠</m:t>
                          </m:r>
                        </m:e>
                      </m:sPre>
                      <m:r>
                        <a:rPr lang="en-US" altLang="zh-CN" sz="2400" b="0" i="1" smtClean="0">
                          <a:latin typeface="Cambria Math" panose="02040503050406030204" pitchFamily="18" charset="0"/>
                          <a:ea typeface="Cambria Math" panose="02040503050406030204" pitchFamily="18" charset="0"/>
                        </a:rPr>
                        <m:t>𝑡𝑎𝑐𝑘</m:t>
                      </m:r>
                      <m:r>
                        <a:rPr lang="en-US" altLang="zh-CN" sz="2400" b="0" i="1" smtClean="0">
                          <a:latin typeface="Cambria Math" panose="02040503050406030204" pitchFamily="18" charset="0"/>
                          <a:ea typeface="Cambria Math" panose="02040503050406030204" pitchFamily="18" charset="0"/>
                        </a:rPr>
                        <m:t>: </m:t>
                      </m:r>
                    </m:oMath>
                  </m:oMathPara>
                </a14:m>
                <a:endParaRPr lang="en-US" altLang="zh-CN" sz="2400" b="0" i="1"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sz="2400" b="0" i="0" smtClean="0">
                          <a:latin typeface="Cambria Math" panose="02040503050406030204" pitchFamily="18" charset="0"/>
                          <a:ea typeface="Cambria Math" panose="02040503050406030204" pitchFamily="18" charset="0"/>
                        </a:rPr>
                        <m:t>              </m:t>
                      </m:r>
                      <m:r>
                        <m:rPr>
                          <m:sty m:val="p"/>
                        </m:rPr>
                        <a:rPr lang="en-US" altLang="zh-CN" sz="2400" b="0" i="0" smtClean="0">
                          <a:latin typeface="Cambria Math" panose="02040503050406030204" pitchFamily="18" charset="0"/>
                          <a:ea typeface="Cambria Math" panose="02040503050406030204" pitchFamily="18" charset="0"/>
                        </a:rPr>
                        <m:t>pre</m:t>
                      </m:r>
                      <m:r>
                        <a:rPr lang="en-US" altLang="zh-CN" sz="2400" i="1">
                          <a:latin typeface="Cambria Math" panose="02040503050406030204" pitchFamily="18" charset="0"/>
                          <a:ea typeface="Cambria Math" panose="02040503050406030204" pitchFamily="18" charset="0"/>
                        </a:rPr>
                        <m:t>−</m:t>
                      </m:r>
                      <m:r>
                        <m:rPr>
                          <m:sty m:val="p"/>
                        </m:rPr>
                        <a:rPr lang="en-US" altLang="zh-CN" sz="2400" b="0" i="0" smtClean="0">
                          <a:latin typeface="Cambria Math" panose="02040503050406030204" pitchFamily="18" charset="0"/>
                          <a:ea typeface="Cambria Math" panose="02040503050406030204" pitchFamily="18" charset="0"/>
                        </a:rPr>
                        <m:t>condition</m:t>
                      </m:r>
                      <m:d>
                        <m:dPr>
                          <m:ctrlPr>
                            <a:rPr lang="en-US" altLang="zh-CN" sz="2400" b="0" i="1" smtClean="0">
                              <a:latin typeface="Cambria Math" panose="02040503050406030204" pitchFamily="18" charset="0"/>
                              <a:ea typeface="Cambria Math" panose="02040503050406030204" pitchFamily="18" charset="0"/>
                            </a:rPr>
                          </m:ctrlPr>
                        </m:dPr>
                        <m:e>
                          <m:r>
                            <m:rPr>
                              <m:sty m:val="p"/>
                            </m:rPr>
                            <a:rPr lang="en-US" altLang="zh-CN" sz="2400" b="0" i="0" smtClean="0">
                              <a:latin typeface="Cambria Math" panose="02040503050406030204" pitchFamily="18" charset="0"/>
                              <a:ea typeface="Cambria Math" panose="02040503050406030204" pitchFamily="18" charset="0"/>
                            </a:rPr>
                            <m:t>s</m:t>
                          </m:r>
                          <m:r>
                            <a:rPr lang="en-US" altLang="zh-CN" sz="2400" b="0" i="0" smtClean="0">
                              <a:latin typeface="Cambria Math" panose="02040503050406030204" pitchFamily="18" charset="0"/>
                              <a:ea typeface="Cambria Math" panose="02040503050406030204" pitchFamily="18" charset="0"/>
                            </a:rPr>
                            <m:t>.</m:t>
                          </m:r>
                          <m:r>
                            <m:rPr>
                              <m:sty m:val="p"/>
                            </m:rPr>
                            <a:rPr lang="en-US" altLang="zh-CN" sz="2400" b="0" i="0" smtClean="0">
                              <a:latin typeface="Cambria Math" panose="02040503050406030204" pitchFamily="18" charset="0"/>
                              <a:ea typeface="Cambria Math" panose="02040503050406030204" pitchFamily="18" charset="0"/>
                            </a:rPr>
                            <m:t>push</m:t>
                          </m:r>
                          <m:d>
                            <m:dPr>
                              <m:ctrlPr>
                                <a:rPr lang="en-US" altLang="zh-CN" sz="2400" b="0" i="1" smtClean="0">
                                  <a:latin typeface="Cambria Math" panose="02040503050406030204" pitchFamily="18" charset="0"/>
                                  <a:ea typeface="Cambria Math" panose="02040503050406030204" pitchFamily="18" charset="0"/>
                                </a:rPr>
                              </m:ctrlPr>
                            </m:dPr>
                            <m:e>
                              <m:r>
                                <m:rPr>
                                  <m:sty m:val="p"/>
                                </m:rPr>
                                <a:rPr lang="en-US" altLang="zh-CN" sz="2400" b="0" i="0" smtClean="0">
                                  <a:latin typeface="Cambria Math" panose="02040503050406030204" pitchFamily="18" charset="0"/>
                                  <a:ea typeface="Cambria Math" panose="02040503050406030204" pitchFamily="18" charset="0"/>
                                </a:rPr>
                                <m:t>f</m:t>
                              </m:r>
                              <m:d>
                                <m:dPr>
                                  <m:ctrlPr>
                                    <a:rPr lang="en-US" altLang="zh-CN" sz="2400" b="0" i="1" smtClean="0">
                                      <a:latin typeface="Cambria Math" panose="02040503050406030204" pitchFamily="18" charset="0"/>
                                      <a:ea typeface="Cambria Math" panose="02040503050406030204" pitchFamily="18" charset="0"/>
                                    </a:rPr>
                                  </m:ctrlPr>
                                </m:dPr>
                                <m:e>
                                  <m:r>
                                    <m:rPr>
                                      <m:sty m:val="p"/>
                                    </m:rPr>
                                    <a:rPr lang="en-US" altLang="zh-CN" sz="2400" b="0" i="0" smtClean="0">
                                      <a:latin typeface="Cambria Math" panose="02040503050406030204" pitchFamily="18" charset="0"/>
                                      <a:ea typeface="Cambria Math" panose="02040503050406030204" pitchFamily="18" charset="0"/>
                                    </a:rPr>
                                    <m:t>a</m:t>
                                  </m:r>
                                  <m:r>
                                    <a:rPr lang="en-US" altLang="zh-CN" sz="2400" b="0" i="0" smtClean="0">
                                      <a:latin typeface="Cambria Math" panose="02040503050406030204" pitchFamily="18" charset="0"/>
                                      <a:ea typeface="Cambria Math" panose="02040503050406030204" pitchFamily="18" charset="0"/>
                                    </a:rPr>
                                    <m:t>1</m:t>
                                  </m:r>
                                </m:e>
                              </m:d>
                              <m:r>
                                <a:rPr lang="en-US" altLang="zh-CN" sz="2400" b="0" i="0" smtClean="0">
                                  <a:latin typeface="Cambria Math" panose="02040503050406030204" pitchFamily="18" charset="0"/>
                                  <a:ea typeface="Cambria Math" panose="02040503050406030204" pitchFamily="18" charset="0"/>
                                </a:rPr>
                                <m:t>,</m:t>
                              </m:r>
                              <m:r>
                                <m:rPr>
                                  <m:sty m:val="p"/>
                                </m:rPr>
                                <a:rPr lang="en-US" altLang="zh-CN" sz="2400" b="0" i="0" smtClean="0">
                                  <a:latin typeface="Cambria Math" panose="02040503050406030204" pitchFamily="18" charset="0"/>
                                  <a:ea typeface="Cambria Math" panose="02040503050406030204" pitchFamily="18" charset="0"/>
                                </a:rPr>
                                <m:t>b</m:t>
                              </m:r>
                            </m:e>
                          </m:d>
                          <m:r>
                            <a:rPr lang="en-US" altLang="zh-CN" sz="2400" b="0" i="0" smtClean="0">
                              <a:latin typeface="Cambria Math" panose="02040503050406030204" pitchFamily="18" charset="0"/>
                              <a:ea typeface="Cambria Math" panose="02040503050406030204" pitchFamily="18" charset="0"/>
                            </a:rPr>
                            <m:t>) </m:t>
                          </m:r>
                          <m:r>
                            <m:rPr>
                              <m:sty m:val="p"/>
                            </m:rPr>
                            <a:rPr lang="en-US" altLang="zh-CN" sz="2400" b="0" i="0" smtClean="0">
                              <a:latin typeface="Cambria Math" panose="02040503050406030204" pitchFamily="18" charset="0"/>
                              <a:ea typeface="Cambria Math" panose="02040503050406030204" pitchFamily="18" charset="0"/>
                            </a:rPr>
                            <m:t>and</m:t>
                          </m:r>
                          <m:r>
                            <a:rPr lang="en-US" altLang="zh-CN" sz="2400" b="0" i="0" smtClean="0">
                              <a:latin typeface="Cambria Math" panose="02040503050406030204" pitchFamily="18" charset="0"/>
                              <a:ea typeface="Cambria Math" panose="02040503050406030204" pitchFamily="18" charset="0"/>
                            </a:rPr>
                            <m:t> </m:t>
                          </m:r>
                          <m:r>
                            <m:rPr>
                              <m:sty m:val="p"/>
                            </m:rPr>
                            <a:rPr lang="en-US" altLang="zh-CN" sz="2400">
                              <a:latin typeface="Cambria Math" panose="02040503050406030204" pitchFamily="18" charset="0"/>
                              <a:ea typeface="Cambria Math" panose="02040503050406030204" pitchFamily="18" charset="0"/>
                            </a:rPr>
                            <m:t>p</m:t>
                          </m:r>
                          <m:r>
                            <a:rPr lang="en-US" altLang="zh-CN" sz="2400" i="1">
                              <a:latin typeface="Cambria Math" panose="02040503050406030204" pitchFamily="18" charset="0"/>
                              <a:ea typeface="Cambria Math" panose="02040503050406030204" pitchFamily="18" charset="0"/>
                            </a:rPr>
                            <m:t>𝑜𝑠𝑡</m:t>
                          </m:r>
                          <m:r>
                            <a:rPr lang="en-US" altLang="zh-CN" sz="2400" i="1">
                              <a:latin typeface="Cambria Math" panose="02040503050406030204" pitchFamily="18" charset="0"/>
                              <a:ea typeface="Cambria Math" panose="02040503050406030204" pitchFamily="18" charset="0"/>
                            </a:rPr>
                            <m:t>−</m:t>
                          </m:r>
                          <m:r>
                            <m:rPr>
                              <m:sty m:val="p"/>
                            </m:rPr>
                            <a:rPr lang="en-US" altLang="zh-CN" sz="2400">
                              <a:latin typeface="Cambria Math" panose="02040503050406030204" pitchFamily="18" charset="0"/>
                              <a:ea typeface="Cambria Math" panose="02040503050406030204" pitchFamily="18" charset="0"/>
                            </a:rPr>
                            <m:t>condition</m:t>
                          </m:r>
                          <m:r>
                            <a:rPr lang="en-US" altLang="zh-CN" sz="2400">
                              <a:latin typeface="Cambria Math" panose="02040503050406030204" pitchFamily="18" charset="0"/>
                              <a:ea typeface="Cambria Math" panose="02040503050406030204" pitchFamily="18" charset="0"/>
                            </a:rPr>
                            <m:t>(</m:t>
                          </m:r>
                          <m:r>
                            <m:rPr>
                              <m:sty m:val="p"/>
                            </m:rPr>
                            <a:rPr lang="en-US" altLang="zh-CN" sz="2400">
                              <a:latin typeface="Cambria Math" panose="02040503050406030204" pitchFamily="18" charset="0"/>
                              <a:ea typeface="Cambria Math" panose="02040503050406030204" pitchFamily="18" charset="0"/>
                            </a:rPr>
                            <m:t>a</m:t>
                          </m:r>
                          <m:r>
                            <a:rPr lang="en-US" altLang="zh-CN" sz="2400">
                              <a:latin typeface="Cambria Math" panose="02040503050406030204" pitchFamily="18" charset="0"/>
                              <a:ea typeface="Cambria Math" panose="02040503050406030204" pitchFamily="18" charset="0"/>
                            </a:rPr>
                            <m:t>.</m:t>
                          </m:r>
                          <m:r>
                            <m:rPr>
                              <m:sty m:val="p"/>
                            </m:rPr>
                            <a:rPr lang="en-US" altLang="zh-CN" sz="2400">
                              <a:latin typeface="Cambria Math" panose="02040503050406030204" pitchFamily="18" charset="0"/>
                              <a:ea typeface="Cambria Math" panose="02040503050406030204" pitchFamily="18" charset="0"/>
                            </a:rPr>
                            <m:t>push</m:t>
                          </m:r>
                          <m:d>
                            <m:dPr>
                              <m:ctrlPr>
                                <a:rPr lang="en-US" altLang="zh-CN" sz="2400" i="1">
                                  <a:latin typeface="Cambria Math" panose="02040503050406030204" pitchFamily="18" charset="0"/>
                                  <a:ea typeface="Cambria Math" panose="02040503050406030204" pitchFamily="18" charset="0"/>
                                </a:rPr>
                              </m:ctrlPr>
                            </m:dPr>
                            <m:e>
                              <m:r>
                                <m:rPr>
                                  <m:sty m:val="p"/>
                                </m:rPr>
                                <a:rPr lang="en-US" altLang="zh-CN" sz="2400">
                                  <a:latin typeface="Cambria Math" panose="02040503050406030204" pitchFamily="18" charset="0"/>
                                  <a:ea typeface="Cambria Math" panose="02040503050406030204" pitchFamily="18" charset="0"/>
                                </a:rPr>
                                <m:t>a</m:t>
                              </m:r>
                              <m:r>
                                <a:rPr lang="en-US" altLang="zh-CN" sz="2400">
                                  <a:latin typeface="Cambria Math" panose="02040503050406030204" pitchFamily="18" charset="0"/>
                                  <a:ea typeface="Cambria Math" panose="02040503050406030204" pitchFamily="18" charset="0"/>
                                </a:rPr>
                                <m:t>1,</m:t>
                              </m:r>
                              <m:r>
                                <m:rPr>
                                  <m:sty m:val="p"/>
                                </m:rPr>
                                <a:rPr lang="en-US" altLang="zh-CN" sz="2400">
                                  <a:latin typeface="Cambria Math" panose="02040503050406030204" pitchFamily="18" charset="0"/>
                                  <a:ea typeface="Cambria Math" panose="02040503050406030204" pitchFamily="18" charset="0"/>
                                </a:rPr>
                                <m:t>b</m:t>
                              </m:r>
                            </m:e>
                          </m:d>
                        </m:e>
                      </m:d>
                    </m:oMath>
                  </m:oMathPara>
                </a14:m>
                <a:endParaRPr lang="en-US" altLang="zh-CN" sz="2400" b="0" i="0" dirty="0" smtClean="0">
                  <a:latin typeface="Cambria Math" panose="02040503050406030204" pitchFamily="18" charset="0"/>
                  <a:ea typeface="Cambria Math" panose="02040503050406030204" pitchFamily="18" charset="0"/>
                </a:endParaRPr>
              </a:p>
              <a:p>
                <a:r>
                  <a:rPr lang="en-US" altLang="zh-CN" sz="2400" b="0" dirty="0" smtClean="0">
                    <a:ea typeface="Cambria Math" panose="02040503050406030204" pitchFamily="18" charset="0"/>
                  </a:rPr>
                  <a:t>                              </a:t>
                </a:r>
                <a14:m>
                  <m:oMath xmlns:m="http://schemas.openxmlformats.org/officeDocument/2006/math">
                    <m:r>
                      <a:rPr lang="en-US" altLang="zh-CN" sz="2400" b="0" i="0" smtClean="0">
                        <a:latin typeface="Cambria Math" panose="02040503050406030204" pitchFamily="18" charset="0"/>
                        <a:ea typeface="Cambria Math" panose="02040503050406030204" pitchFamily="18" charset="0"/>
                      </a:rPr>
                      <m:t>⇒</m:t>
                    </m:r>
                  </m:oMath>
                </a14:m>
                <a:r>
                  <a:rPr lang="en-US" altLang="zh-CN" sz="2400" dirty="0">
                    <a:ea typeface="Cambria Math" panose="02040503050406030204" pitchFamily="18" charset="0"/>
                  </a:rPr>
                  <a:t> </a:t>
                </a:r>
                <a14:m>
                  <m:oMath xmlns:m="http://schemas.openxmlformats.org/officeDocument/2006/math">
                    <m:r>
                      <m:rPr>
                        <m:sty m:val="p"/>
                      </m:rPr>
                      <a:rPr lang="en-US" altLang="zh-CN" sz="2400">
                        <a:latin typeface="Cambria Math" panose="02040503050406030204" pitchFamily="18" charset="0"/>
                        <a:ea typeface="Cambria Math" panose="02040503050406030204" pitchFamily="18" charset="0"/>
                      </a:rPr>
                      <m:t>post</m:t>
                    </m:r>
                    <m:r>
                      <a:rPr lang="en-US" altLang="zh-CN" sz="2400" i="1">
                        <a:latin typeface="Cambria Math" panose="02040503050406030204" pitchFamily="18" charset="0"/>
                        <a:ea typeface="Cambria Math" panose="02040503050406030204" pitchFamily="18" charset="0"/>
                      </a:rPr>
                      <m:t>−</m:t>
                    </m:r>
                    <m:r>
                      <m:rPr>
                        <m:sty m:val="p"/>
                      </m:rPr>
                      <a:rPr lang="en-US" altLang="zh-CN" sz="2400">
                        <a:latin typeface="Cambria Math" panose="02040503050406030204" pitchFamily="18" charset="0"/>
                        <a:ea typeface="Cambria Math" panose="02040503050406030204" pitchFamily="18" charset="0"/>
                      </a:rPr>
                      <m:t>condition</m:t>
                    </m:r>
                    <m:r>
                      <a:rPr lang="en-US" altLang="zh-CN" sz="2400">
                        <a:latin typeface="Cambria Math" panose="02040503050406030204" pitchFamily="18" charset="0"/>
                        <a:ea typeface="Cambria Math" panose="02040503050406030204" pitchFamily="18" charset="0"/>
                      </a:rPr>
                      <m:t>(</m:t>
                    </m:r>
                    <m:r>
                      <m:rPr>
                        <m:sty m:val="p"/>
                      </m:rPr>
                      <a:rPr lang="en-US" altLang="zh-CN" sz="2400">
                        <a:latin typeface="Cambria Math" panose="02040503050406030204" pitchFamily="18" charset="0"/>
                        <a:ea typeface="Cambria Math" panose="02040503050406030204" pitchFamily="18" charset="0"/>
                      </a:rPr>
                      <m:t>s</m:t>
                    </m:r>
                    <m:r>
                      <a:rPr lang="en-US" altLang="zh-CN" sz="2400">
                        <a:latin typeface="Cambria Math" panose="02040503050406030204" pitchFamily="18" charset="0"/>
                        <a:ea typeface="Cambria Math" panose="02040503050406030204" pitchFamily="18" charset="0"/>
                      </a:rPr>
                      <m:t>.</m:t>
                    </m:r>
                    <m:r>
                      <m:rPr>
                        <m:sty m:val="p"/>
                      </m:rPr>
                      <a:rPr lang="en-US" altLang="zh-CN" sz="2400">
                        <a:latin typeface="Cambria Math" panose="02040503050406030204" pitchFamily="18" charset="0"/>
                        <a:ea typeface="Cambria Math" panose="02040503050406030204" pitchFamily="18" charset="0"/>
                      </a:rPr>
                      <m:t>push</m:t>
                    </m:r>
                    <m:r>
                      <a:rPr lang="en-US" altLang="zh-CN" sz="2400">
                        <a:latin typeface="Cambria Math" panose="02040503050406030204" pitchFamily="18" charset="0"/>
                        <a:ea typeface="Cambria Math" panose="02040503050406030204" pitchFamily="18" charset="0"/>
                      </a:rPr>
                      <m:t>(</m:t>
                    </m:r>
                    <m:r>
                      <m:rPr>
                        <m:sty m:val="p"/>
                      </m:rPr>
                      <a:rPr lang="en-US" altLang="zh-CN" sz="2400">
                        <a:latin typeface="Cambria Math" panose="02040503050406030204" pitchFamily="18" charset="0"/>
                        <a:ea typeface="Cambria Math" panose="02040503050406030204" pitchFamily="18" charset="0"/>
                      </a:rPr>
                      <m:t>f</m:t>
                    </m:r>
                    <m:d>
                      <m:dPr>
                        <m:ctrlPr>
                          <a:rPr lang="en-US" altLang="zh-CN" sz="2400" i="1">
                            <a:latin typeface="Cambria Math" panose="02040503050406030204" pitchFamily="18" charset="0"/>
                            <a:ea typeface="Cambria Math" panose="02040503050406030204" pitchFamily="18" charset="0"/>
                          </a:rPr>
                        </m:ctrlPr>
                      </m:dPr>
                      <m:e>
                        <m:r>
                          <m:rPr>
                            <m:sty m:val="p"/>
                          </m:rPr>
                          <a:rPr lang="en-US" altLang="zh-CN" sz="2400">
                            <a:latin typeface="Cambria Math" panose="02040503050406030204" pitchFamily="18" charset="0"/>
                            <a:ea typeface="Cambria Math" panose="02040503050406030204" pitchFamily="18" charset="0"/>
                          </a:rPr>
                          <m:t>a</m:t>
                        </m:r>
                        <m:r>
                          <a:rPr lang="en-US" altLang="zh-CN" sz="2400">
                            <a:latin typeface="Cambria Math" panose="02040503050406030204" pitchFamily="18" charset="0"/>
                            <a:ea typeface="Cambria Math" panose="02040503050406030204" pitchFamily="18" charset="0"/>
                          </a:rPr>
                          <m:t>1</m:t>
                        </m:r>
                      </m:e>
                    </m:d>
                    <m:r>
                      <a:rPr lang="en-US" altLang="zh-CN" sz="2400">
                        <a:latin typeface="Cambria Math" panose="02040503050406030204" pitchFamily="18" charset="0"/>
                        <a:ea typeface="Cambria Math" panose="02040503050406030204" pitchFamily="18" charset="0"/>
                      </a:rPr>
                      <m:t>,</m:t>
                    </m:r>
                    <m:r>
                      <m:rPr>
                        <m:sty m:val="p"/>
                      </m:rPr>
                      <a:rPr lang="en-US" altLang="zh-CN" sz="2400">
                        <a:latin typeface="Cambria Math" panose="02040503050406030204" pitchFamily="18" charset="0"/>
                        <a:ea typeface="Cambria Math" panose="02040503050406030204" pitchFamily="18" charset="0"/>
                      </a:rPr>
                      <m:t>b</m:t>
                    </m:r>
                    <m:r>
                      <a:rPr lang="en-US" altLang="zh-CN" sz="2400" b="0" i="1" smtClean="0">
                        <a:latin typeface="Cambria Math" panose="02040503050406030204" pitchFamily="18" charset="0"/>
                        <a:ea typeface="Cambria Math" panose="02040503050406030204" pitchFamily="18" charset="0"/>
                      </a:rPr>
                      <m:t>)</m:t>
                    </m:r>
                  </m:oMath>
                </a14:m>
                <a:endParaRPr lang="zh-CN" alt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543871" y="4310049"/>
                <a:ext cx="10246075" cy="1279453"/>
              </a:xfrm>
              <a:prstGeom prst="rect">
                <a:avLst/>
              </a:prstGeom>
              <a:blipFill rotWithShape="0">
                <a:blip r:embed="rId5"/>
                <a:stretch>
                  <a:fillRect b="-61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840215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14:m>
                  <m:oMath xmlns:m="http://schemas.openxmlformats.org/officeDocument/2006/math">
                    <m:r>
                      <m:rPr>
                        <m:sty m:val="p"/>
                      </m:rPr>
                      <a:rPr lang="en-US" altLang="zh-CN" sz="3200" smtClean="0">
                        <a:latin typeface="Cambria Math" panose="02040503050406030204" pitchFamily="18" charset="0"/>
                        <a:ea typeface="Cambria Math" panose="02040503050406030204" pitchFamily="18" charset="0"/>
                      </a:rPr>
                      <m:t>pre</m:t>
                    </m:r>
                    <m:r>
                      <a:rPr lang="en-US" altLang="zh-CN" sz="3200" i="1">
                        <a:latin typeface="Cambria Math" panose="02040503050406030204" pitchFamily="18" charset="0"/>
                        <a:ea typeface="Cambria Math" panose="02040503050406030204" pitchFamily="18" charset="0"/>
                      </a:rPr>
                      <m:t>−</m:t>
                    </m:r>
                    <m:r>
                      <m:rPr>
                        <m:sty m:val="p"/>
                      </m:rPr>
                      <a:rPr lang="en-US" altLang="zh-CN" sz="3200">
                        <a:latin typeface="Cambria Math" panose="02040503050406030204" pitchFamily="18" charset="0"/>
                        <a:ea typeface="Cambria Math" panose="02040503050406030204" pitchFamily="18" charset="0"/>
                      </a:rPr>
                      <m:t>condition</m:t>
                    </m:r>
                    <m:d>
                      <m:dPr>
                        <m:ctrlPr>
                          <a:rPr lang="en-US" altLang="zh-CN" sz="3200" i="1">
                            <a:latin typeface="Cambria Math" panose="02040503050406030204" pitchFamily="18" charset="0"/>
                            <a:ea typeface="Cambria Math" panose="02040503050406030204" pitchFamily="18" charset="0"/>
                          </a:rPr>
                        </m:ctrlPr>
                      </m:dPr>
                      <m:e>
                        <m:r>
                          <m:rPr>
                            <m:sty m:val="p"/>
                          </m:rPr>
                          <a:rPr lang="en-US" altLang="zh-CN" sz="3200">
                            <a:latin typeface="Cambria Math" panose="02040503050406030204" pitchFamily="18" charset="0"/>
                            <a:ea typeface="Cambria Math" panose="02040503050406030204" pitchFamily="18" charset="0"/>
                          </a:rPr>
                          <m:t>s</m:t>
                        </m:r>
                        <m:r>
                          <a:rPr lang="en-US" altLang="zh-CN" sz="3200">
                            <a:latin typeface="Cambria Math" panose="02040503050406030204" pitchFamily="18" charset="0"/>
                            <a:ea typeface="Cambria Math" panose="02040503050406030204" pitchFamily="18" charset="0"/>
                          </a:rPr>
                          <m:t>.</m:t>
                        </m:r>
                        <m:r>
                          <m:rPr>
                            <m:sty m:val="p"/>
                          </m:rPr>
                          <a:rPr lang="en-US" altLang="zh-CN" sz="3200">
                            <a:latin typeface="Cambria Math" panose="02040503050406030204" pitchFamily="18" charset="0"/>
                            <a:ea typeface="Cambria Math" panose="02040503050406030204" pitchFamily="18" charset="0"/>
                          </a:rPr>
                          <m:t>push</m:t>
                        </m:r>
                        <m:d>
                          <m:dPr>
                            <m:ctrlPr>
                              <a:rPr lang="en-US" altLang="zh-CN" sz="3200" i="1">
                                <a:latin typeface="Cambria Math" panose="02040503050406030204" pitchFamily="18" charset="0"/>
                                <a:ea typeface="Cambria Math" panose="02040503050406030204" pitchFamily="18" charset="0"/>
                              </a:rPr>
                            </m:ctrlPr>
                          </m:dPr>
                          <m:e>
                            <m:r>
                              <m:rPr>
                                <m:sty m:val="p"/>
                              </m:rPr>
                              <a:rPr lang="en-US" altLang="zh-CN" sz="3200">
                                <a:latin typeface="Cambria Math" panose="02040503050406030204" pitchFamily="18" charset="0"/>
                                <a:ea typeface="Cambria Math" panose="02040503050406030204" pitchFamily="18" charset="0"/>
                              </a:rPr>
                              <m:t>f</m:t>
                            </m:r>
                            <m:d>
                              <m:dPr>
                                <m:ctrlPr>
                                  <a:rPr lang="en-US" altLang="zh-CN" sz="3200" i="1">
                                    <a:latin typeface="Cambria Math" panose="02040503050406030204" pitchFamily="18" charset="0"/>
                                    <a:ea typeface="Cambria Math" panose="02040503050406030204" pitchFamily="18" charset="0"/>
                                  </a:rPr>
                                </m:ctrlPr>
                              </m:dPr>
                              <m:e>
                                <m:r>
                                  <m:rPr>
                                    <m:sty m:val="p"/>
                                  </m:rPr>
                                  <a:rPr lang="en-US" altLang="zh-CN" sz="3200">
                                    <a:latin typeface="Cambria Math" panose="02040503050406030204" pitchFamily="18" charset="0"/>
                                    <a:ea typeface="Cambria Math" panose="02040503050406030204" pitchFamily="18" charset="0"/>
                                  </a:rPr>
                                  <m:t>a</m:t>
                                </m:r>
                                <m:r>
                                  <a:rPr lang="en-US" altLang="zh-CN" sz="3200">
                                    <a:latin typeface="Cambria Math" panose="02040503050406030204" pitchFamily="18" charset="0"/>
                                    <a:ea typeface="Cambria Math" panose="02040503050406030204" pitchFamily="18" charset="0"/>
                                  </a:rPr>
                                  <m:t>1</m:t>
                                </m:r>
                              </m:e>
                            </m:d>
                            <m:r>
                              <a:rPr lang="en-US" altLang="zh-CN" sz="3200">
                                <a:latin typeface="Cambria Math" panose="02040503050406030204" pitchFamily="18" charset="0"/>
                                <a:ea typeface="Cambria Math" panose="02040503050406030204" pitchFamily="18" charset="0"/>
                              </a:rPr>
                              <m:t>,</m:t>
                            </m:r>
                            <m:r>
                              <m:rPr>
                                <m:sty m:val="p"/>
                              </m:rPr>
                              <a:rPr lang="en-US" altLang="zh-CN" sz="3200" b="0" i="0" smtClean="0">
                                <a:latin typeface="Cambria Math" panose="02040503050406030204" pitchFamily="18" charset="0"/>
                                <a:ea typeface="Cambria Math" panose="02040503050406030204" pitchFamily="18" charset="0"/>
                              </a:rPr>
                              <m:t>b</m:t>
                            </m:r>
                          </m:e>
                        </m:d>
                      </m:e>
                    </m:d>
                  </m:oMath>
                </a14:m>
                <a:r>
                  <a:rPr lang="en-US" altLang="zh-CN" sz="3200" dirty="0" smtClean="0">
                    <a:latin typeface="Cambria Math" panose="02040503050406030204" pitchFamily="18" charset="0"/>
                    <a:ea typeface="Cambria Math" panose="02040503050406030204" pitchFamily="18" charset="0"/>
                  </a:rPr>
                  <a:t>≡|</a:t>
                </a:r>
                <a:r>
                  <a:rPr lang="en-US" altLang="zh-CN" sz="3200" dirty="0" err="1" smtClean="0">
                    <a:latin typeface="Cambria Math" panose="02040503050406030204" pitchFamily="18" charset="0"/>
                    <a:ea typeface="Cambria Math" panose="02040503050406030204" pitchFamily="18" charset="0"/>
                  </a:rPr>
                  <a:t>elems</a:t>
                </a:r>
                <a:r>
                  <a:rPr lang="en-US" altLang="zh-CN" sz="3200" dirty="0" smtClean="0">
                    <a:latin typeface="Cambria Math" panose="02040503050406030204" pitchFamily="18" charset="0"/>
                    <a:ea typeface="Cambria Math" panose="02040503050406030204" pitchFamily="18" charset="0"/>
                  </a:rPr>
                  <a:t>|&lt;max</a:t>
                </a:r>
              </a:p>
              <a:p>
                <a:r>
                  <a:rPr lang="en-US" altLang="zh-CN" sz="3200" dirty="0" smtClean="0">
                    <a:latin typeface="Cambria Math" panose="02040503050406030204" pitchFamily="18" charset="0"/>
                    <a:ea typeface="Cambria Math" panose="02040503050406030204" pitchFamily="18" charset="0"/>
                  </a:rPr>
                  <a:t>|</a:t>
                </a:r>
                <a:r>
                  <a:rPr lang="en-US" altLang="zh-CN" sz="3200" dirty="0" err="1" smtClean="0">
                    <a:latin typeface="Cambria Math" panose="02040503050406030204" pitchFamily="18" charset="0"/>
                    <a:ea typeface="Cambria Math" panose="02040503050406030204" pitchFamily="18" charset="0"/>
                  </a:rPr>
                  <a:t>elems</a:t>
                </a:r>
                <a:r>
                  <a:rPr lang="en-US" altLang="zh-CN" sz="3200" dirty="0" smtClean="0">
                    <a:latin typeface="Cambria Math" panose="02040503050406030204" pitchFamily="18" charset="0"/>
                    <a:ea typeface="Cambria Math" panose="02040503050406030204" pitchFamily="18" charset="0"/>
                  </a:rPr>
                  <a:t>|=last</a:t>
                </a:r>
              </a:p>
              <a:p>
                <a:r>
                  <a:rPr lang="en-US" altLang="zh-CN" sz="3200" dirty="0" smtClean="0">
                    <a:latin typeface="Cambria Math" panose="02040503050406030204" pitchFamily="18" charset="0"/>
                    <a:ea typeface="Cambria Math" panose="02040503050406030204" pitchFamily="18" charset="0"/>
                  </a:rPr>
                  <a:t>Max=n under f</a:t>
                </a:r>
              </a:p>
              <a:p>
                <a:r>
                  <a:rPr lang="en-US" altLang="zh-CN" sz="3200" dirty="0" smtClean="0">
                    <a:latin typeface="Cambria Math" panose="02040503050406030204" pitchFamily="18" charset="0"/>
                    <a:ea typeface="Cambria Math" panose="02040503050406030204" pitchFamily="18" charset="0"/>
                  </a:rPr>
                  <a:t>Last&lt;n</a:t>
                </a:r>
              </a:p>
              <a:p>
                <a14:m>
                  <m:oMath xmlns:m="http://schemas.openxmlformats.org/officeDocument/2006/math">
                    <m:r>
                      <m:rPr>
                        <m:sty m:val="p"/>
                      </m:rPr>
                      <a:rPr lang="en-US" altLang="zh-CN" sz="3200">
                        <a:latin typeface="Cambria Math" panose="02040503050406030204" pitchFamily="18" charset="0"/>
                        <a:ea typeface="Cambria Math" panose="02040503050406030204" pitchFamily="18" charset="0"/>
                      </a:rPr>
                      <m:t>pre</m:t>
                    </m:r>
                    <m:r>
                      <a:rPr lang="en-US" altLang="zh-CN" sz="3200" i="1">
                        <a:latin typeface="Cambria Math" panose="02040503050406030204" pitchFamily="18" charset="0"/>
                        <a:ea typeface="Cambria Math" panose="02040503050406030204" pitchFamily="18" charset="0"/>
                      </a:rPr>
                      <m:t>−</m:t>
                    </m:r>
                    <m:r>
                      <m:rPr>
                        <m:sty m:val="p"/>
                      </m:rPr>
                      <a:rPr lang="en-US" altLang="zh-CN" sz="3200">
                        <a:latin typeface="Cambria Math" panose="02040503050406030204" pitchFamily="18" charset="0"/>
                        <a:ea typeface="Cambria Math" panose="02040503050406030204" pitchFamily="18" charset="0"/>
                      </a:rPr>
                      <m:t>condition</m:t>
                    </m:r>
                    <m:r>
                      <a:rPr lang="en-US" altLang="zh-CN" sz="3200">
                        <a:latin typeface="Cambria Math" panose="02040503050406030204" pitchFamily="18" charset="0"/>
                        <a:ea typeface="Cambria Math" panose="02040503050406030204" pitchFamily="18" charset="0"/>
                      </a:rPr>
                      <m:t>(</m:t>
                    </m:r>
                    <m:r>
                      <m:rPr>
                        <m:sty m:val="p"/>
                      </m:rPr>
                      <a:rPr lang="en-US" altLang="zh-CN" sz="3200">
                        <a:latin typeface="Cambria Math" panose="02040503050406030204" pitchFamily="18" charset="0"/>
                        <a:ea typeface="Cambria Math" panose="02040503050406030204" pitchFamily="18" charset="0"/>
                      </a:rPr>
                      <m:t>a</m:t>
                    </m:r>
                    <m:r>
                      <a:rPr lang="en-US" altLang="zh-CN" sz="3200">
                        <a:latin typeface="Cambria Math" panose="02040503050406030204" pitchFamily="18" charset="0"/>
                        <a:ea typeface="Cambria Math" panose="02040503050406030204" pitchFamily="18" charset="0"/>
                      </a:rPr>
                      <m:t>.</m:t>
                    </m:r>
                    <m:r>
                      <m:rPr>
                        <m:sty m:val="p"/>
                      </m:rPr>
                      <a:rPr lang="en-US" altLang="zh-CN" sz="3200">
                        <a:latin typeface="Cambria Math" panose="02040503050406030204" pitchFamily="18" charset="0"/>
                        <a:ea typeface="Cambria Math" panose="02040503050406030204" pitchFamily="18" charset="0"/>
                      </a:rPr>
                      <m:t>push</m:t>
                    </m:r>
                    <m:d>
                      <m:dPr>
                        <m:ctrlPr>
                          <a:rPr lang="en-US" altLang="zh-CN" sz="3200" i="1">
                            <a:latin typeface="Cambria Math" panose="02040503050406030204" pitchFamily="18" charset="0"/>
                            <a:ea typeface="Cambria Math" panose="02040503050406030204" pitchFamily="18" charset="0"/>
                          </a:rPr>
                        </m:ctrlPr>
                      </m:dPr>
                      <m:e>
                        <m:r>
                          <m:rPr>
                            <m:sty m:val="p"/>
                          </m:rPr>
                          <a:rPr lang="en-US" altLang="zh-CN" sz="3200">
                            <a:latin typeface="Cambria Math" panose="02040503050406030204" pitchFamily="18" charset="0"/>
                            <a:ea typeface="Cambria Math" panose="02040503050406030204" pitchFamily="18" charset="0"/>
                          </a:rPr>
                          <m:t>a</m:t>
                        </m:r>
                        <m:r>
                          <a:rPr lang="en-US" altLang="zh-CN" sz="3200">
                            <a:latin typeface="Cambria Math" panose="02040503050406030204" pitchFamily="18" charset="0"/>
                            <a:ea typeface="Cambria Math" panose="02040503050406030204" pitchFamily="18" charset="0"/>
                          </a:rPr>
                          <m:t>1,</m:t>
                        </m:r>
                        <m:r>
                          <m:rPr>
                            <m:sty m:val="p"/>
                          </m:rPr>
                          <a:rPr lang="en-US" altLang="zh-CN" sz="3200" b="0" i="0" smtClean="0">
                            <a:latin typeface="Cambria Math" panose="02040503050406030204" pitchFamily="18" charset="0"/>
                            <a:ea typeface="Cambria Math" panose="02040503050406030204" pitchFamily="18" charset="0"/>
                          </a:rPr>
                          <m:t>b</m:t>
                        </m:r>
                      </m:e>
                    </m:d>
                    <m:r>
                      <a:rPr lang="en-US" altLang="zh-CN" sz="3200">
                        <a:latin typeface="Cambria Math" panose="02040503050406030204" pitchFamily="18" charset="0"/>
                        <a:ea typeface="Cambria Math" panose="02040503050406030204" pitchFamily="18" charset="0"/>
                      </a:rPr>
                      <m:t>)</m:t>
                    </m:r>
                  </m:oMath>
                </a14:m>
                <a:r>
                  <a:rPr lang="en-US" altLang="zh-CN" dirty="0" smtClean="0"/>
                  <a:t> = 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500" t="-12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标题 3"/>
              <p:cNvSpPr txBox="1">
                <a:spLocks noGrp="1"/>
              </p:cNvSpPr>
              <p:nvPr>
                <p:ph type="title"/>
              </p:nvPr>
            </p:nvSpPr>
            <p:spPr>
              <a:xfrm>
                <a:off x="609600" y="277814"/>
                <a:ext cx="10885993" cy="1046440"/>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zh-CN" altLang="en-US" sz="2800" i="1" smtClean="0">
                          <a:latin typeface="Cambria Math" panose="02040503050406030204" pitchFamily="18" charset="0"/>
                        </a:rPr>
                        <m:t>∀</m:t>
                      </m:r>
                      <m:r>
                        <a:rPr lang="en-US" altLang="zh-CN" sz="2800" b="0" i="1" smtClean="0">
                          <a:latin typeface="Cambria Math" panose="02040503050406030204" pitchFamily="18" charset="0"/>
                        </a:rPr>
                        <m:t>𝑎</m:t>
                      </m:r>
                      <m:r>
                        <a:rPr lang="en-US" altLang="zh-CN" sz="2800" b="0" i="1" smtClean="0">
                          <a:latin typeface="Cambria Math" panose="02040503050406030204" pitchFamily="18" charset="0"/>
                        </a:rPr>
                        <m:t>1∈</m:t>
                      </m:r>
                      <m:r>
                        <a:rPr lang="en-US" altLang="zh-CN" sz="2800" b="0" i="1" smtClean="0">
                          <a:latin typeface="Cambria Math" panose="02040503050406030204" pitchFamily="18" charset="0"/>
                          <a:ea typeface="Cambria Math" panose="02040503050406030204" pitchFamily="18" charset="0"/>
                        </a:rPr>
                        <m:t>𝑎</m:t>
                      </m:r>
                      <m:sPre>
                        <m:sPrePr>
                          <m:ctrlPr>
                            <a:rPr lang="en-US" altLang="zh-CN" sz="2800" b="0" i="1" smtClean="0">
                              <a:latin typeface="Cambria Math" panose="02040503050406030204" pitchFamily="18" charset="0"/>
                              <a:ea typeface="Cambria Math" panose="02040503050406030204" pitchFamily="18" charset="0"/>
                            </a:rPr>
                          </m:ctrlPr>
                        </m:sPrePr>
                        <m:sub>
                          <m:r>
                            <a:rPr lang="en-US" altLang="zh-CN" sz="2800" b="0" i="1" smtClean="0">
                              <a:latin typeface="Cambria Math" panose="02040503050406030204" pitchFamily="18" charset="0"/>
                              <a:ea typeface="Cambria Math" panose="02040503050406030204" pitchFamily="18" charset="0"/>
                            </a:rPr>
                            <m:t>−</m:t>
                          </m:r>
                        </m:sub>
                        <m:sup/>
                        <m:e>
                          <m:r>
                            <a:rPr lang="en-US" altLang="zh-CN" sz="2800" b="0" i="1" smtClean="0">
                              <a:latin typeface="Cambria Math" panose="02040503050406030204" pitchFamily="18" charset="0"/>
                              <a:ea typeface="Cambria Math" panose="02040503050406030204" pitchFamily="18" charset="0"/>
                            </a:rPr>
                            <m:t>𝑠</m:t>
                          </m:r>
                        </m:e>
                      </m:sPre>
                      <m:r>
                        <a:rPr lang="en-US" altLang="zh-CN" sz="2800" b="0" i="1" smtClean="0">
                          <a:latin typeface="Cambria Math" panose="02040503050406030204" pitchFamily="18" charset="0"/>
                          <a:ea typeface="Cambria Math" panose="02040503050406030204" pitchFamily="18" charset="0"/>
                        </a:rPr>
                        <m:t>𝑡𝑎𝑐𝑘</m:t>
                      </m:r>
                      <m:r>
                        <a:rPr lang="en-US" altLang="zh-CN" sz="2800" b="0" i="1" smtClean="0">
                          <a:latin typeface="Cambria Math" panose="02040503050406030204" pitchFamily="18" charset="0"/>
                          <a:ea typeface="Cambria Math" panose="02040503050406030204" pitchFamily="18" charset="0"/>
                        </a:rPr>
                        <m:t>: </m:t>
                      </m:r>
                    </m:oMath>
                  </m:oMathPara>
                </a14:m>
                <a:r>
                  <a:rPr lang="en-US" altLang="zh-CN" sz="2800" b="0" i="1" dirty="0" smtClean="0">
                    <a:latin typeface="Cambria Math" panose="02040503050406030204" pitchFamily="18" charset="0"/>
                    <a:ea typeface="Cambria Math" panose="02040503050406030204" pitchFamily="18" charset="0"/>
                  </a:rPr>
                  <a:t/>
                </a:r>
                <a:br>
                  <a:rPr lang="en-US" altLang="zh-CN" sz="2800" b="0" i="1" dirty="0" smtClean="0">
                    <a:latin typeface="Cambria Math" panose="02040503050406030204" pitchFamily="18" charset="0"/>
                    <a:ea typeface="Cambria Math" panose="02040503050406030204" pitchFamily="18" charset="0"/>
                  </a:rPr>
                </a:br>
                <a:r>
                  <a:rPr lang="en-US" altLang="zh-CN" sz="2800" b="0" i="1" dirty="0" smtClean="0">
                    <a:latin typeface="Cambria Math" panose="02040503050406030204" pitchFamily="18" charset="0"/>
                    <a:ea typeface="Cambria Math" panose="02040503050406030204" pitchFamily="18" charset="0"/>
                  </a:rPr>
                  <a:t>            </a:t>
                </a:r>
                <a14:m>
                  <m:oMath xmlns:m="http://schemas.openxmlformats.org/officeDocument/2006/math">
                    <m:r>
                      <m:rPr>
                        <m:sty m:val="p"/>
                      </m:rPr>
                      <a:rPr lang="en-US" altLang="zh-CN" sz="2800" b="0" i="0" smtClean="0">
                        <a:latin typeface="Cambria Math" panose="02040503050406030204" pitchFamily="18" charset="0"/>
                        <a:ea typeface="Cambria Math" panose="02040503050406030204" pitchFamily="18" charset="0"/>
                      </a:rPr>
                      <m:t>pre</m:t>
                    </m:r>
                    <m:r>
                      <a:rPr lang="en-US" altLang="zh-CN" sz="2800" i="1">
                        <a:latin typeface="Cambria Math" panose="02040503050406030204" pitchFamily="18" charset="0"/>
                        <a:ea typeface="Cambria Math" panose="02040503050406030204" pitchFamily="18" charset="0"/>
                      </a:rPr>
                      <m:t>−</m:t>
                    </m:r>
                    <m:r>
                      <m:rPr>
                        <m:sty m:val="p"/>
                      </m:rPr>
                      <a:rPr lang="en-US" altLang="zh-CN" sz="2800" b="0" i="0" smtClean="0">
                        <a:latin typeface="Cambria Math" panose="02040503050406030204" pitchFamily="18" charset="0"/>
                        <a:ea typeface="Cambria Math" panose="02040503050406030204" pitchFamily="18" charset="0"/>
                      </a:rPr>
                      <m:t>condition</m:t>
                    </m:r>
                    <m:d>
                      <m:dPr>
                        <m:ctrlPr>
                          <a:rPr lang="en-US" altLang="zh-CN" sz="2800" b="0" i="1" smtClean="0">
                            <a:latin typeface="Cambria Math" panose="02040503050406030204" pitchFamily="18" charset="0"/>
                            <a:ea typeface="Cambria Math" panose="02040503050406030204" pitchFamily="18" charset="0"/>
                          </a:rPr>
                        </m:ctrlPr>
                      </m:dPr>
                      <m:e>
                        <m:r>
                          <m:rPr>
                            <m:sty m:val="p"/>
                          </m:rPr>
                          <a:rPr lang="en-US" altLang="zh-CN" sz="2800" b="0" i="0" smtClean="0">
                            <a:latin typeface="Cambria Math" panose="02040503050406030204" pitchFamily="18" charset="0"/>
                            <a:ea typeface="Cambria Math" panose="02040503050406030204" pitchFamily="18" charset="0"/>
                          </a:rPr>
                          <m:t>s</m:t>
                        </m:r>
                        <m:r>
                          <a:rPr lang="en-US" altLang="zh-CN" sz="2800" b="0" i="0" smtClean="0">
                            <a:latin typeface="Cambria Math" panose="02040503050406030204" pitchFamily="18" charset="0"/>
                            <a:ea typeface="Cambria Math" panose="02040503050406030204" pitchFamily="18" charset="0"/>
                          </a:rPr>
                          <m:t>.</m:t>
                        </m:r>
                        <m:r>
                          <m:rPr>
                            <m:sty m:val="p"/>
                          </m:rPr>
                          <a:rPr lang="en-US" altLang="zh-CN" sz="2800" b="0" i="0" smtClean="0">
                            <a:latin typeface="Cambria Math" panose="02040503050406030204" pitchFamily="18" charset="0"/>
                            <a:ea typeface="Cambria Math" panose="02040503050406030204" pitchFamily="18" charset="0"/>
                          </a:rPr>
                          <m:t>push</m:t>
                        </m:r>
                        <m:d>
                          <m:dPr>
                            <m:ctrlPr>
                              <a:rPr lang="en-US" altLang="zh-CN" sz="2800" b="0" i="1" smtClean="0">
                                <a:latin typeface="Cambria Math" panose="02040503050406030204" pitchFamily="18" charset="0"/>
                                <a:ea typeface="Cambria Math" panose="02040503050406030204" pitchFamily="18" charset="0"/>
                              </a:rPr>
                            </m:ctrlPr>
                          </m:dPr>
                          <m:e>
                            <m:r>
                              <m:rPr>
                                <m:sty m:val="p"/>
                              </m:rPr>
                              <a:rPr lang="en-US" altLang="zh-CN" sz="2800" b="0" i="0" smtClean="0">
                                <a:latin typeface="Cambria Math" panose="02040503050406030204" pitchFamily="18" charset="0"/>
                                <a:ea typeface="Cambria Math" panose="02040503050406030204" pitchFamily="18" charset="0"/>
                              </a:rPr>
                              <m:t>f</m:t>
                            </m:r>
                            <m:d>
                              <m:dPr>
                                <m:ctrlPr>
                                  <a:rPr lang="en-US" altLang="zh-CN" sz="2800" b="0" i="1" smtClean="0">
                                    <a:latin typeface="Cambria Math" panose="02040503050406030204" pitchFamily="18" charset="0"/>
                                    <a:ea typeface="Cambria Math" panose="02040503050406030204" pitchFamily="18" charset="0"/>
                                  </a:rPr>
                                </m:ctrlPr>
                              </m:dPr>
                              <m:e>
                                <m:r>
                                  <m:rPr>
                                    <m:sty m:val="p"/>
                                  </m:rPr>
                                  <a:rPr lang="en-US" altLang="zh-CN" sz="2800" b="0" i="0" smtClean="0">
                                    <a:latin typeface="Cambria Math" panose="02040503050406030204" pitchFamily="18" charset="0"/>
                                    <a:ea typeface="Cambria Math" panose="02040503050406030204" pitchFamily="18" charset="0"/>
                                  </a:rPr>
                                  <m:t>a</m:t>
                                </m:r>
                                <m:r>
                                  <a:rPr lang="en-US" altLang="zh-CN" sz="2800" b="0" i="0" smtClean="0">
                                    <a:latin typeface="Cambria Math" panose="02040503050406030204" pitchFamily="18" charset="0"/>
                                    <a:ea typeface="Cambria Math" panose="02040503050406030204" pitchFamily="18" charset="0"/>
                                  </a:rPr>
                                  <m:t>1</m:t>
                                </m:r>
                              </m:e>
                            </m:d>
                            <m:r>
                              <a:rPr lang="en-US" altLang="zh-CN" sz="2800" b="0" i="0" smtClean="0">
                                <a:latin typeface="Cambria Math" panose="02040503050406030204" pitchFamily="18" charset="0"/>
                                <a:ea typeface="Cambria Math" panose="02040503050406030204" pitchFamily="18" charset="0"/>
                              </a:rPr>
                              <m:t>,</m:t>
                            </m:r>
                            <m:r>
                              <m:rPr>
                                <m:sty m:val="p"/>
                              </m:rPr>
                              <a:rPr lang="en-US" altLang="zh-CN" sz="2800" b="0" i="0" smtClean="0">
                                <a:latin typeface="Cambria Math" panose="02040503050406030204" pitchFamily="18" charset="0"/>
                                <a:ea typeface="Cambria Math" panose="02040503050406030204" pitchFamily="18" charset="0"/>
                              </a:rPr>
                              <m:t>b</m:t>
                            </m:r>
                          </m:e>
                        </m:d>
                      </m:e>
                    </m:d>
                    <m:r>
                      <a:rPr lang="en-US" altLang="zh-CN" sz="2800" b="0" i="0" smtClean="0">
                        <a:latin typeface="Cambria Math" panose="02040503050406030204" pitchFamily="18" charset="0"/>
                        <a:ea typeface="Cambria Math" panose="02040503050406030204" pitchFamily="18" charset="0"/>
                      </a:rPr>
                      <m:t>⇒</m:t>
                    </m:r>
                    <m:r>
                      <m:rPr>
                        <m:sty m:val="p"/>
                      </m:rPr>
                      <a:rPr lang="en-US" altLang="zh-CN" sz="2800" b="0" i="0" smtClean="0">
                        <a:latin typeface="Cambria Math" panose="02040503050406030204" pitchFamily="18" charset="0"/>
                        <a:ea typeface="Cambria Math" panose="02040503050406030204" pitchFamily="18" charset="0"/>
                      </a:rPr>
                      <m:t>pre</m:t>
                    </m:r>
                    <m:r>
                      <a:rPr lang="en-US" altLang="zh-CN" sz="2800" i="1">
                        <a:latin typeface="Cambria Math" panose="02040503050406030204" pitchFamily="18" charset="0"/>
                        <a:ea typeface="Cambria Math" panose="02040503050406030204" pitchFamily="18" charset="0"/>
                      </a:rPr>
                      <m:t>−</m:t>
                    </m:r>
                    <m:r>
                      <m:rPr>
                        <m:sty m:val="p"/>
                      </m:rPr>
                      <a:rPr lang="en-US" altLang="zh-CN" sz="2800" b="0" i="0" smtClean="0">
                        <a:latin typeface="Cambria Math" panose="02040503050406030204" pitchFamily="18" charset="0"/>
                        <a:ea typeface="Cambria Math" panose="02040503050406030204" pitchFamily="18" charset="0"/>
                      </a:rPr>
                      <m:t>condition</m:t>
                    </m:r>
                    <m:r>
                      <a:rPr lang="en-US" altLang="zh-CN" sz="2800" b="0" i="0" smtClean="0">
                        <a:latin typeface="Cambria Math" panose="02040503050406030204" pitchFamily="18" charset="0"/>
                        <a:ea typeface="Cambria Math" panose="02040503050406030204" pitchFamily="18" charset="0"/>
                      </a:rPr>
                      <m:t>(</m:t>
                    </m:r>
                    <m:r>
                      <m:rPr>
                        <m:sty m:val="p"/>
                      </m:rPr>
                      <a:rPr lang="en-US" altLang="zh-CN" sz="2800" b="0" i="0" smtClean="0">
                        <a:latin typeface="Cambria Math" panose="02040503050406030204" pitchFamily="18" charset="0"/>
                        <a:ea typeface="Cambria Math" panose="02040503050406030204" pitchFamily="18" charset="0"/>
                      </a:rPr>
                      <m:t>a</m:t>
                    </m:r>
                    <m:r>
                      <a:rPr lang="en-US" altLang="zh-CN" sz="2800" b="0" i="0" smtClean="0">
                        <a:latin typeface="Cambria Math" panose="02040503050406030204" pitchFamily="18" charset="0"/>
                        <a:ea typeface="Cambria Math" panose="02040503050406030204" pitchFamily="18" charset="0"/>
                      </a:rPr>
                      <m:t>.</m:t>
                    </m:r>
                    <m:r>
                      <m:rPr>
                        <m:sty m:val="p"/>
                      </m:rPr>
                      <a:rPr lang="en-US" altLang="zh-CN" sz="2800" b="0" i="0" smtClean="0">
                        <a:latin typeface="Cambria Math" panose="02040503050406030204" pitchFamily="18" charset="0"/>
                        <a:ea typeface="Cambria Math" panose="02040503050406030204" pitchFamily="18" charset="0"/>
                      </a:rPr>
                      <m:t>push</m:t>
                    </m:r>
                    <m:d>
                      <m:dPr>
                        <m:ctrlPr>
                          <a:rPr lang="en-US" altLang="zh-CN" sz="2800" b="0" i="1" smtClean="0">
                            <a:latin typeface="Cambria Math" panose="02040503050406030204" pitchFamily="18" charset="0"/>
                            <a:ea typeface="Cambria Math" panose="02040503050406030204" pitchFamily="18" charset="0"/>
                          </a:rPr>
                        </m:ctrlPr>
                      </m:dPr>
                      <m:e>
                        <m:r>
                          <m:rPr>
                            <m:sty m:val="p"/>
                          </m:rPr>
                          <a:rPr lang="en-US" altLang="zh-CN" sz="2800" b="0" i="0" smtClean="0">
                            <a:latin typeface="Cambria Math" panose="02040503050406030204" pitchFamily="18" charset="0"/>
                            <a:ea typeface="Cambria Math" panose="02040503050406030204" pitchFamily="18" charset="0"/>
                          </a:rPr>
                          <m:t>a</m:t>
                        </m:r>
                        <m:r>
                          <a:rPr lang="en-US" altLang="zh-CN" sz="2800" b="0" i="0" smtClean="0">
                            <a:latin typeface="Cambria Math" panose="02040503050406030204" pitchFamily="18" charset="0"/>
                            <a:ea typeface="Cambria Math" panose="02040503050406030204" pitchFamily="18" charset="0"/>
                          </a:rPr>
                          <m:t>1,</m:t>
                        </m:r>
                        <m:r>
                          <m:rPr>
                            <m:sty m:val="p"/>
                          </m:rPr>
                          <a:rPr lang="en-US" altLang="zh-CN" sz="2800" b="0" i="0" smtClean="0">
                            <a:latin typeface="Cambria Math" panose="02040503050406030204" pitchFamily="18" charset="0"/>
                            <a:ea typeface="Cambria Math" panose="02040503050406030204" pitchFamily="18" charset="0"/>
                          </a:rPr>
                          <m:t>b</m:t>
                        </m:r>
                      </m:e>
                    </m:d>
                    <m:r>
                      <a:rPr lang="en-US" altLang="zh-CN" sz="2800" b="0" i="0" smtClean="0">
                        <a:latin typeface="Cambria Math" panose="02040503050406030204" pitchFamily="18" charset="0"/>
                        <a:ea typeface="Cambria Math" panose="02040503050406030204" pitchFamily="18" charset="0"/>
                      </a:rPr>
                      <m:t>)</m:t>
                    </m:r>
                  </m:oMath>
                </a14:m>
                <a:endParaRPr lang="zh-CN" altLang="en-US" sz="2800" dirty="0"/>
              </a:p>
            </p:txBody>
          </p:sp>
        </mc:Choice>
        <mc:Fallback xmlns="">
          <p:sp>
            <p:nvSpPr>
              <p:cNvPr id="4" name="标题 3"/>
              <p:cNvSpPr txBox="1">
                <a:spLocks noGrp="1" noRot="1" noChangeAspect="1" noMove="1" noResize="1" noEditPoints="1" noAdjustHandles="1" noChangeArrowheads="1" noChangeShapeType="1" noTextEdit="1"/>
              </p:cNvSpPr>
              <p:nvPr>
                <p:ph type="title"/>
              </p:nvPr>
            </p:nvSpPr>
            <p:spPr>
              <a:xfrm>
                <a:off x="609600" y="277814"/>
                <a:ext cx="10885993" cy="1046440"/>
              </a:xfrm>
              <a:prstGeom prst="rect">
                <a:avLst/>
              </a:prstGeom>
              <a:blipFill rotWithShape="0">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923254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18649" y="1844824"/>
                <a:ext cx="11537991" cy="4530725"/>
              </a:xfrm>
            </p:spPr>
            <p:txBody>
              <a:bodyPr/>
              <a:lstStyle/>
              <a:p>
                <a14:m>
                  <m:oMath xmlns:m="http://schemas.openxmlformats.org/officeDocument/2006/math">
                    <m:r>
                      <m:rPr>
                        <m:sty m:val="p"/>
                      </m:rPr>
                      <a:rPr lang="en-US" altLang="zh-CN" sz="2800" smtClean="0">
                        <a:latin typeface="Cambria Math" panose="02040503050406030204" pitchFamily="18" charset="0"/>
                        <a:ea typeface="Cambria Math" panose="02040503050406030204" pitchFamily="18" charset="0"/>
                      </a:rPr>
                      <m:t>pre</m:t>
                    </m:r>
                    <m:r>
                      <a:rPr lang="en-US" altLang="zh-CN" sz="2800" i="1">
                        <a:latin typeface="Cambria Math" panose="02040503050406030204" pitchFamily="18" charset="0"/>
                        <a:ea typeface="Cambria Math" panose="02040503050406030204" pitchFamily="18" charset="0"/>
                      </a:rPr>
                      <m:t>−</m:t>
                    </m:r>
                    <m:r>
                      <m:rPr>
                        <m:sty m:val="p"/>
                      </m:rPr>
                      <a:rPr lang="en-US" altLang="zh-CN" sz="2800">
                        <a:latin typeface="Cambria Math" panose="02040503050406030204" pitchFamily="18" charset="0"/>
                        <a:ea typeface="Cambria Math" panose="02040503050406030204" pitchFamily="18" charset="0"/>
                      </a:rPr>
                      <m:t>condition</m:t>
                    </m:r>
                    <m:d>
                      <m:dPr>
                        <m:ctrlPr>
                          <a:rPr lang="en-US" altLang="zh-CN" sz="2800" i="1">
                            <a:latin typeface="Cambria Math" panose="02040503050406030204" pitchFamily="18" charset="0"/>
                            <a:ea typeface="Cambria Math" panose="02040503050406030204" pitchFamily="18" charset="0"/>
                          </a:rPr>
                        </m:ctrlPr>
                      </m:dPr>
                      <m:e>
                        <m:r>
                          <m:rPr>
                            <m:sty m:val="p"/>
                          </m:rPr>
                          <a:rPr lang="en-US" altLang="zh-CN" sz="2800">
                            <a:latin typeface="Cambria Math" panose="02040503050406030204" pitchFamily="18" charset="0"/>
                            <a:ea typeface="Cambria Math" panose="02040503050406030204" pitchFamily="18" charset="0"/>
                          </a:rPr>
                          <m:t>s</m:t>
                        </m:r>
                        <m:r>
                          <a:rPr lang="en-US" altLang="zh-CN" sz="2800">
                            <a:latin typeface="Cambria Math" panose="02040503050406030204" pitchFamily="18" charset="0"/>
                            <a:ea typeface="Cambria Math" panose="02040503050406030204" pitchFamily="18" charset="0"/>
                          </a:rPr>
                          <m:t>.</m:t>
                        </m:r>
                        <m:r>
                          <m:rPr>
                            <m:sty m:val="p"/>
                          </m:rPr>
                          <a:rPr lang="en-US" altLang="zh-CN" sz="2800">
                            <a:latin typeface="Cambria Math" panose="02040503050406030204" pitchFamily="18" charset="0"/>
                            <a:ea typeface="Cambria Math" panose="02040503050406030204" pitchFamily="18" charset="0"/>
                          </a:rPr>
                          <m:t>push</m:t>
                        </m:r>
                        <m:d>
                          <m:dPr>
                            <m:ctrlPr>
                              <a:rPr lang="en-US" altLang="zh-CN" sz="2800" i="1">
                                <a:latin typeface="Cambria Math" panose="02040503050406030204" pitchFamily="18" charset="0"/>
                                <a:ea typeface="Cambria Math" panose="02040503050406030204" pitchFamily="18" charset="0"/>
                              </a:rPr>
                            </m:ctrlPr>
                          </m:dPr>
                          <m:e>
                            <m:r>
                              <m:rPr>
                                <m:sty m:val="p"/>
                              </m:rPr>
                              <a:rPr lang="en-US" altLang="zh-CN" sz="2800">
                                <a:latin typeface="Cambria Math" panose="02040503050406030204" pitchFamily="18" charset="0"/>
                                <a:ea typeface="Cambria Math" panose="02040503050406030204" pitchFamily="18" charset="0"/>
                              </a:rPr>
                              <m:t>f</m:t>
                            </m:r>
                            <m:d>
                              <m:dPr>
                                <m:ctrlPr>
                                  <a:rPr lang="en-US" altLang="zh-CN" sz="2800" i="1">
                                    <a:latin typeface="Cambria Math" panose="02040503050406030204" pitchFamily="18" charset="0"/>
                                    <a:ea typeface="Cambria Math" panose="02040503050406030204" pitchFamily="18" charset="0"/>
                                  </a:rPr>
                                </m:ctrlPr>
                              </m:dPr>
                              <m:e>
                                <m:r>
                                  <m:rPr>
                                    <m:sty m:val="p"/>
                                  </m:rPr>
                                  <a:rPr lang="en-US" altLang="zh-CN" sz="2800">
                                    <a:latin typeface="Cambria Math" panose="02040503050406030204" pitchFamily="18" charset="0"/>
                                    <a:ea typeface="Cambria Math" panose="02040503050406030204" pitchFamily="18" charset="0"/>
                                  </a:rPr>
                                  <m:t>a</m:t>
                                </m:r>
                                <m:r>
                                  <a:rPr lang="en-US" altLang="zh-CN" sz="2800">
                                    <a:latin typeface="Cambria Math" panose="02040503050406030204" pitchFamily="18" charset="0"/>
                                    <a:ea typeface="Cambria Math" panose="02040503050406030204" pitchFamily="18" charset="0"/>
                                  </a:rPr>
                                  <m:t>1</m:t>
                                </m:r>
                              </m:e>
                            </m:d>
                            <m:r>
                              <a:rPr lang="en-US" altLang="zh-CN" sz="2800">
                                <a:latin typeface="Cambria Math" panose="02040503050406030204" pitchFamily="18" charset="0"/>
                                <a:ea typeface="Cambria Math" panose="02040503050406030204" pitchFamily="18" charset="0"/>
                              </a:rPr>
                              <m:t>,</m:t>
                            </m:r>
                            <m:r>
                              <m:rPr>
                                <m:sty m:val="p"/>
                              </m:rPr>
                              <a:rPr lang="en-US" altLang="zh-CN" sz="2800" b="0" i="0" smtClean="0">
                                <a:latin typeface="Cambria Math" panose="02040503050406030204" pitchFamily="18" charset="0"/>
                                <a:ea typeface="Cambria Math" panose="02040503050406030204" pitchFamily="18" charset="0"/>
                              </a:rPr>
                              <m:t>b</m:t>
                            </m:r>
                          </m:e>
                        </m:d>
                      </m:e>
                    </m:d>
                  </m:oMath>
                </a14:m>
                <a:r>
                  <a:rPr lang="en-US" altLang="zh-CN" sz="2800" dirty="0">
                    <a:latin typeface="Cambria Math" panose="02040503050406030204" pitchFamily="18" charset="0"/>
                    <a:ea typeface="Cambria Math" panose="02040503050406030204" pitchFamily="18" charset="0"/>
                  </a:rPr>
                  <a:t>≡|</a:t>
                </a:r>
                <a:r>
                  <a:rPr lang="en-US" altLang="zh-CN" sz="2800" dirty="0" err="1">
                    <a:latin typeface="Cambria Math" panose="02040503050406030204" pitchFamily="18" charset="0"/>
                    <a:ea typeface="Cambria Math" panose="02040503050406030204" pitchFamily="18" charset="0"/>
                  </a:rPr>
                  <a:t>elems</a:t>
                </a:r>
                <a:r>
                  <a:rPr lang="en-US" altLang="zh-CN" sz="2800" dirty="0">
                    <a:latin typeface="Cambria Math" panose="02040503050406030204" pitchFamily="18" charset="0"/>
                    <a:ea typeface="Cambria Math" panose="02040503050406030204" pitchFamily="18" charset="0"/>
                  </a:rPr>
                  <a:t>|&lt;max</a:t>
                </a:r>
              </a:p>
              <a:p>
                <a14:m>
                  <m:oMath xmlns:m="http://schemas.openxmlformats.org/officeDocument/2006/math">
                    <m:r>
                      <m:rPr>
                        <m:sty m:val="p"/>
                      </m:rPr>
                      <a:rPr lang="en-US" altLang="zh-CN" sz="2800">
                        <a:latin typeface="Cambria Math" panose="02040503050406030204" pitchFamily="18" charset="0"/>
                        <a:ea typeface="Cambria Math" panose="02040503050406030204" pitchFamily="18" charset="0"/>
                      </a:rPr>
                      <m:t>p</m:t>
                    </m:r>
                    <m:r>
                      <a:rPr lang="en-US" altLang="zh-CN" sz="2800">
                        <a:latin typeface="Cambria Math" panose="02040503050406030204" pitchFamily="18" charset="0"/>
                        <a:ea typeface="Cambria Math" panose="02040503050406030204" pitchFamily="18" charset="0"/>
                      </a:rPr>
                      <m:t>𝑜𝑠𝑡</m:t>
                    </m:r>
                    <m:r>
                      <a:rPr lang="en-US" altLang="zh-CN" sz="2800">
                        <a:latin typeface="Cambria Math" panose="02040503050406030204" pitchFamily="18" charset="0"/>
                        <a:ea typeface="Cambria Math" panose="02040503050406030204" pitchFamily="18" charset="0"/>
                      </a:rPr>
                      <m:t>−</m:t>
                    </m:r>
                    <m:r>
                      <m:rPr>
                        <m:sty m:val="p"/>
                      </m:rPr>
                      <a:rPr lang="en-US" altLang="zh-CN" sz="2800">
                        <a:latin typeface="Cambria Math" panose="02040503050406030204" pitchFamily="18" charset="0"/>
                        <a:ea typeface="Cambria Math" panose="02040503050406030204" pitchFamily="18" charset="0"/>
                      </a:rPr>
                      <m:t>condition</m:t>
                    </m:r>
                    <m:r>
                      <a:rPr lang="en-US" altLang="zh-CN" sz="2800">
                        <a:latin typeface="Cambria Math" panose="02040503050406030204" pitchFamily="18" charset="0"/>
                        <a:ea typeface="Cambria Math" panose="02040503050406030204" pitchFamily="18" charset="0"/>
                      </a:rPr>
                      <m:t>(</m:t>
                    </m:r>
                    <m:r>
                      <m:rPr>
                        <m:sty m:val="p"/>
                      </m:rPr>
                      <a:rPr lang="en-US" altLang="zh-CN" sz="2800">
                        <a:latin typeface="Cambria Math" panose="02040503050406030204" pitchFamily="18" charset="0"/>
                        <a:ea typeface="Cambria Math" panose="02040503050406030204" pitchFamily="18" charset="0"/>
                      </a:rPr>
                      <m:t>a</m:t>
                    </m:r>
                    <m:r>
                      <a:rPr lang="en-US" altLang="zh-CN" sz="2800">
                        <a:latin typeface="Cambria Math" panose="02040503050406030204" pitchFamily="18" charset="0"/>
                        <a:ea typeface="Cambria Math" panose="02040503050406030204" pitchFamily="18" charset="0"/>
                      </a:rPr>
                      <m:t>.</m:t>
                    </m:r>
                    <m:r>
                      <m:rPr>
                        <m:sty m:val="p"/>
                      </m:rPr>
                      <a:rPr lang="en-US" altLang="zh-CN" sz="2800">
                        <a:latin typeface="Cambria Math" panose="02040503050406030204" pitchFamily="18" charset="0"/>
                        <a:ea typeface="Cambria Math" panose="02040503050406030204" pitchFamily="18" charset="0"/>
                      </a:rPr>
                      <m:t>push</m:t>
                    </m:r>
                    <m:d>
                      <m:dPr>
                        <m:ctrlPr>
                          <a:rPr lang="en-US" altLang="zh-CN" sz="2800" i="1">
                            <a:latin typeface="Cambria Math" panose="02040503050406030204" pitchFamily="18" charset="0"/>
                            <a:ea typeface="Cambria Math" panose="02040503050406030204" pitchFamily="18" charset="0"/>
                          </a:rPr>
                        </m:ctrlPr>
                      </m:dPr>
                      <m:e>
                        <m:r>
                          <m:rPr>
                            <m:sty m:val="p"/>
                          </m:rPr>
                          <a:rPr lang="en-US" altLang="zh-CN" sz="2800">
                            <a:latin typeface="Cambria Math" panose="02040503050406030204" pitchFamily="18" charset="0"/>
                            <a:ea typeface="Cambria Math" panose="02040503050406030204" pitchFamily="18" charset="0"/>
                          </a:rPr>
                          <m:t>a</m:t>
                        </m:r>
                        <m:r>
                          <a:rPr lang="en-US" altLang="zh-CN" sz="2800">
                            <a:latin typeface="Cambria Math" panose="02040503050406030204" pitchFamily="18" charset="0"/>
                            <a:ea typeface="Cambria Math" panose="02040503050406030204" pitchFamily="18" charset="0"/>
                          </a:rPr>
                          <m:t>1,</m:t>
                        </m:r>
                        <m:r>
                          <m:rPr>
                            <m:sty m:val="p"/>
                          </m:rPr>
                          <a:rPr lang="en-US" altLang="zh-CN" sz="2800">
                            <a:latin typeface="Cambria Math" panose="02040503050406030204" pitchFamily="18" charset="0"/>
                            <a:ea typeface="Cambria Math" panose="02040503050406030204" pitchFamily="18" charset="0"/>
                          </a:rPr>
                          <m:t>b</m:t>
                        </m:r>
                      </m:e>
                    </m:d>
                    <m:r>
                      <a:rPr lang="en-US" altLang="zh-CN" sz="2800">
                        <a:latin typeface="Cambria Math" panose="02040503050406030204" pitchFamily="18" charset="0"/>
                        <a:ea typeface="Cambria Math" panose="02040503050406030204" pitchFamily="18" charset="0"/>
                      </a:rPr>
                      <m:t>)</m:t>
                    </m:r>
                    <m:r>
                      <m:rPr>
                        <m:nor/>
                      </m:rPr>
                      <a:rPr lang="en-US" altLang="zh-CN" sz="2800" dirty="0">
                        <a:latin typeface="Cambria Math" panose="02040503050406030204" pitchFamily="18" charset="0"/>
                        <a:ea typeface="Cambria Math" panose="02040503050406030204" pitchFamily="18" charset="0"/>
                      </a:rPr>
                      <m:t>≡ </m:t>
                    </m:r>
                    <m:r>
                      <m:rPr>
                        <m:nor/>
                      </m:rPr>
                      <a:rPr lang="en-US" altLang="zh-CN" sz="2800" b="0" i="0" dirty="0" smtClean="0">
                        <a:latin typeface="Cambria Math" panose="02040503050406030204" pitchFamily="18" charset="0"/>
                        <a:ea typeface="Cambria Math" panose="02040503050406030204" pitchFamily="18" charset="0"/>
                      </a:rPr>
                      <m:t>l</m:t>
                    </m:r>
                    <m:r>
                      <m:rPr>
                        <m:nor/>
                      </m:rPr>
                      <a:rPr lang="en-US" altLang="zh-CN" sz="2800" dirty="0">
                        <a:latin typeface="Cambria Math" panose="02040503050406030204" pitchFamily="18" charset="0"/>
                        <a:ea typeface="Cambria Math" panose="02040503050406030204" pitchFamily="18" charset="0"/>
                      </a:rPr>
                      <m:t>ast</m:t>
                    </m:r>
                    <m:r>
                      <m:rPr>
                        <m:nor/>
                      </m:rPr>
                      <a:rPr lang="en-US" altLang="zh-CN" sz="2800" dirty="0">
                        <a:latin typeface="Cambria Math" panose="02040503050406030204" pitchFamily="18" charset="0"/>
                        <a:ea typeface="Cambria Math" panose="02040503050406030204" pitchFamily="18" charset="0"/>
                      </a:rPr>
                      <m:t>’=</m:t>
                    </m:r>
                    <m:r>
                      <m:rPr>
                        <m:nor/>
                      </m:rPr>
                      <a:rPr lang="en-US" altLang="zh-CN" sz="2800" dirty="0">
                        <a:latin typeface="Cambria Math" panose="02040503050406030204" pitchFamily="18" charset="0"/>
                        <a:ea typeface="Cambria Math" panose="02040503050406030204" pitchFamily="18" charset="0"/>
                      </a:rPr>
                      <m:t>last</m:t>
                    </m:r>
                    <m:r>
                      <m:rPr>
                        <m:nor/>
                      </m:rPr>
                      <a:rPr lang="en-US" altLang="zh-CN" sz="2800" dirty="0">
                        <a:latin typeface="Cambria Math" panose="02040503050406030204" pitchFamily="18" charset="0"/>
                        <a:ea typeface="Cambria Math" panose="02040503050406030204" pitchFamily="18" charset="0"/>
                      </a:rPr>
                      <m:t>+1 </m:t>
                    </m:r>
                    <m:r>
                      <m:rPr>
                        <m:nor/>
                      </m:rPr>
                      <a:rPr lang="en-US" altLang="zh-CN" sz="2800" dirty="0">
                        <a:latin typeface="Cambria Math" panose="02040503050406030204" pitchFamily="18" charset="0"/>
                        <a:ea typeface="Cambria Math" panose="02040503050406030204" pitchFamily="18" charset="0"/>
                      </a:rPr>
                      <m:t>and</m:t>
                    </m:r>
                    <m:r>
                      <m:rPr>
                        <m:nor/>
                      </m:rPr>
                      <a:rPr lang="en-US" altLang="zh-CN" sz="2800" dirty="0">
                        <a:latin typeface="Cambria Math" panose="02040503050406030204" pitchFamily="18" charset="0"/>
                        <a:ea typeface="Cambria Math" panose="02040503050406030204" pitchFamily="18" charset="0"/>
                      </a:rPr>
                      <m:t> </m:t>
                    </m:r>
                    <m:r>
                      <m:rPr>
                        <m:nor/>
                      </m:rPr>
                      <a:rPr lang="en-US" altLang="zh-CN" sz="2800" dirty="0" smtClean="0">
                        <a:latin typeface="Cambria Math" panose="02040503050406030204" pitchFamily="18" charset="0"/>
                        <a:ea typeface="Cambria Math" panose="02040503050406030204" pitchFamily="18" charset="0"/>
                      </a:rPr>
                      <m:t>e</m:t>
                    </m:r>
                    <m:r>
                      <m:rPr>
                        <m:nor/>
                      </m:rPr>
                      <a:rPr lang="en-US" altLang="zh-CN" sz="2800" dirty="0">
                        <a:latin typeface="Cambria Math" panose="02040503050406030204" pitchFamily="18" charset="0"/>
                        <a:ea typeface="Cambria Math" panose="02040503050406030204" pitchFamily="18" charset="0"/>
                      </a:rPr>
                      <m:t>lements</m:t>
                    </m:r>
                    <m:r>
                      <m:rPr>
                        <m:nor/>
                      </m:rPr>
                      <a:rPr lang="en-US" altLang="zh-CN" sz="2800" dirty="0">
                        <a:latin typeface="Cambria Math" panose="02040503050406030204" pitchFamily="18" charset="0"/>
                        <a:ea typeface="Cambria Math" panose="02040503050406030204" pitchFamily="18" charset="0"/>
                      </a:rPr>
                      <m:t>’[</m:t>
                    </m:r>
                    <m:r>
                      <m:rPr>
                        <m:nor/>
                      </m:rPr>
                      <a:rPr lang="en-US" altLang="zh-CN" sz="2800" dirty="0">
                        <a:latin typeface="Cambria Math" panose="02040503050406030204" pitchFamily="18" charset="0"/>
                        <a:ea typeface="Cambria Math" panose="02040503050406030204" pitchFamily="18" charset="0"/>
                      </a:rPr>
                      <m:t>last</m:t>
                    </m:r>
                    <m:r>
                      <m:rPr>
                        <m:nor/>
                      </m:rPr>
                      <a:rPr lang="en-US" altLang="zh-CN" sz="2800" dirty="0">
                        <a:latin typeface="Cambria Math" panose="02040503050406030204" pitchFamily="18" charset="0"/>
                        <a:ea typeface="Cambria Math" panose="02040503050406030204" pitchFamily="18" charset="0"/>
                      </a:rPr>
                      <m:t>’]=</m:t>
                    </m:r>
                    <m:r>
                      <m:rPr>
                        <m:nor/>
                      </m:rPr>
                      <a:rPr lang="en-US" altLang="zh-CN" sz="2800" dirty="0">
                        <a:latin typeface="Cambria Math" panose="02040503050406030204" pitchFamily="18" charset="0"/>
                        <a:ea typeface="Cambria Math" panose="02040503050406030204" pitchFamily="18" charset="0"/>
                      </a:rPr>
                      <m:t>b</m:t>
                    </m:r>
                  </m:oMath>
                </a14:m>
                <a:endParaRPr lang="zh-CN" altLang="en-US" sz="2800" dirty="0">
                  <a:latin typeface="Cambria Math" panose="02040503050406030204" pitchFamily="18" charset="0"/>
                  <a:ea typeface="Cambria Math" panose="02040503050406030204" pitchFamily="18" charset="0"/>
                </a:endParaRPr>
              </a:p>
              <a:p>
                <a14:m>
                  <m:oMath xmlns:m="http://schemas.openxmlformats.org/officeDocument/2006/math">
                    <m:sSup>
                      <m:sSupPr>
                        <m:ctrlPr>
                          <a:rPr lang="en-US" altLang="zh-CN" sz="2800" b="0" i="1" dirty="0" smtClean="0">
                            <a:latin typeface="Cambria Math" panose="02040503050406030204" pitchFamily="18" charset="0"/>
                            <a:ea typeface="Cambria Math" panose="02040503050406030204" pitchFamily="18" charset="0"/>
                          </a:rPr>
                        </m:ctrlPr>
                      </m:sSupPr>
                      <m:e>
                        <m:r>
                          <m:rPr>
                            <m:sty m:val="p"/>
                          </m:rPr>
                          <a:rPr lang="en-US" altLang="zh-CN" sz="2800" b="0" i="0" dirty="0" smtClean="0">
                            <a:latin typeface="Cambria Math" panose="02040503050406030204" pitchFamily="18" charset="0"/>
                            <a:ea typeface="Cambria Math" panose="02040503050406030204" pitchFamily="18" charset="0"/>
                          </a:rPr>
                          <m:t>c</m:t>
                        </m:r>
                      </m:e>
                      <m:sup>
                        <m:r>
                          <a:rPr lang="en-US" altLang="zh-CN" sz="2800" b="0" i="0" dirty="0" smtClean="0">
                            <a:latin typeface="Cambria Math" panose="02040503050406030204" pitchFamily="18" charset="0"/>
                            <a:ea typeface="Cambria Math" panose="02040503050406030204" pitchFamily="18" charset="0"/>
                          </a:rPr>
                          <m:t>′</m:t>
                        </m:r>
                      </m:sup>
                    </m:sSup>
                    <m:r>
                      <a:rPr lang="en-US" altLang="zh-CN" sz="2800" b="0" i="0" dirty="0" smtClean="0">
                        <a:latin typeface="Cambria Math" panose="02040503050406030204" pitchFamily="18" charset="0"/>
                        <a:ea typeface="Cambria Math" panose="02040503050406030204" pitchFamily="18" charset="0"/>
                      </a:rPr>
                      <m:t>=</m:t>
                    </m:r>
                    <m:r>
                      <m:rPr>
                        <m:sty m:val="p"/>
                      </m:rPr>
                      <a:rPr lang="en-US" altLang="zh-CN" sz="2800" b="0" i="0" dirty="0" smtClean="0">
                        <a:latin typeface="Cambria Math" panose="02040503050406030204" pitchFamily="18" charset="0"/>
                        <a:ea typeface="Cambria Math" panose="02040503050406030204" pitchFamily="18" charset="0"/>
                      </a:rPr>
                      <m:t>c</m:t>
                    </m:r>
                    <m:r>
                      <a:rPr lang="en-US" altLang="zh-CN" sz="2800" b="0" i="0" dirty="0" smtClean="0">
                        <a:latin typeface="Cambria Math" panose="02040503050406030204" pitchFamily="18" charset="0"/>
                        <a:ea typeface="Cambria Math" panose="02040503050406030204" pitchFamily="18" charset="0"/>
                      </a:rPr>
                      <m:t>+1 </m:t>
                    </m:r>
                    <m:r>
                      <m:rPr>
                        <m:sty m:val="p"/>
                      </m:rPr>
                      <a:rPr lang="en-US" altLang="zh-CN" sz="2800" b="0" i="0" dirty="0" smtClean="0">
                        <a:latin typeface="Cambria Math" panose="02040503050406030204" pitchFamily="18" charset="0"/>
                        <a:ea typeface="Cambria Math" panose="02040503050406030204" pitchFamily="18" charset="0"/>
                      </a:rPr>
                      <m:t>and</m:t>
                    </m:r>
                    <m:r>
                      <a:rPr lang="en-US" altLang="zh-CN" sz="2800" b="0" i="0" dirty="0" smtClean="0">
                        <a:latin typeface="Cambria Math" panose="02040503050406030204" pitchFamily="18" charset="0"/>
                        <a:ea typeface="Cambria Math" panose="02040503050406030204" pitchFamily="18" charset="0"/>
                      </a:rPr>
                      <m:t> </m:t>
                    </m:r>
                    <m:sSup>
                      <m:sSupPr>
                        <m:ctrlPr>
                          <a:rPr lang="en-US" altLang="zh-CN" sz="2800" b="0" i="1" dirty="0" smtClean="0">
                            <a:latin typeface="Cambria Math" panose="02040503050406030204" pitchFamily="18" charset="0"/>
                            <a:ea typeface="Cambria Math" panose="02040503050406030204" pitchFamily="18" charset="0"/>
                          </a:rPr>
                        </m:ctrlPr>
                      </m:sSupPr>
                      <m:e>
                        <m:r>
                          <a:rPr lang="en-US" altLang="zh-CN" sz="2800" b="0" i="0" dirty="0" smtClean="0">
                            <a:latin typeface="Cambria Math" panose="02040503050406030204" pitchFamily="18" charset="0"/>
                            <a:ea typeface="Cambria Math" panose="02040503050406030204" pitchFamily="18" charset="0"/>
                          </a:rPr>
                          <m:t>(</m:t>
                        </m:r>
                        <m:r>
                          <m:rPr>
                            <m:sty m:val="p"/>
                          </m:rPr>
                          <a:rPr lang="en-US" altLang="zh-CN" sz="2800" b="0" i="0" dirty="0" smtClean="0">
                            <a:latin typeface="Cambria Math" panose="02040503050406030204" pitchFamily="18" charset="0"/>
                            <a:ea typeface="Cambria Math" panose="02040503050406030204" pitchFamily="18" charset="0"/>
                          </a:rPr>
                          <m:t>elements</m:t>
                        </m:r>
                      </m:e>
                      <m:sup>
                        <m:r>
                          <a:rPr lang="en-US" altLang="zh-CN" sz="2800" b="0" i="0" dirty="0" smtClean="0">
                            <a:latin typeface="Cambria Math" panose="02040503050406030204" pitchFamily="18" charset="0"/>
                            <a:ea typeface="Cambria Math" panose="02040503050406030204" pitchFamily="18" charset="0"/>
                          </a:rPr>
                          <m:t>′</m:t>
                        </m:r>
                      </m:sup>
                    </m:sSup>
                    <m:d>
                      <m:dPr>
                        <m:begChr m:val="["/>
                        <m:endChr m:val="]"/>
                        <m:ctrlPr>
                          <a:rPr lang="en-US" altLang="zh-CN" sz="2800" b="0" i="1" dirty="0" smtClean="0">
                            <a:latin typeface="Cambria Math" panose="02040503050406030204" pitchFamily="18" charset="0"/>
                            <a:ea typeface="Cambria Math" panose="02040503050406030204" pitchFamily="18" charset="0"/>
                          </a:rPr>
                        </m:ctrlPr>
                      </m:dPr>
                      <m:e>
                        <m:sSup>
                          <m:sSupPr>
                            <m:ctrlPr>
                              <a:rPr lang="en-US" altLang="zh-CN" sz="2800" b="0" i="1" dirty="0" smtClean="0">
                                <a:latin typeface="Cambria Math" panose="02040503050406030204" pitchFamily="18" charset="0"/>
                                <a:ea typeface="Cambria Math" panose="02040503050406030204" pitchFamily="18" charset="0"/>
                              </a:rPr>
                            </m:ctrlPr>
                          </m:sSupPr>
                          <m:e>
                            <m:r>
                              <m:rPr>
                                <m:sty m:val="p"/>
                              </m:rPr>
                              <a:rPr lang="en-US" altLang="zh-CN" sz="2800" b="0" i="0" dirty="0" smtClean="0">
                                <a:latin typeface="Cambria Math" panose="02040503050406030204" pitchFamily="18" charset="0"/>
                                <a:ea typeface="Cambria Math" panose="02040503050406030204" pitchFamily="18" charset="0"/>
                              </a:rPr>
                              <m:t>last</m:t>
                            </m:r>
                          </m:e>
                          <m:sup>
                            <m:r>
                              <a:rPr lang="en-US" altLang="zh-CN" sz="2800" b="0" i="0" dirty="0" smtClean="0">
                                <a:latin typeface="Cambria Math" panose="02040503050406030204" pitchFamily="18" charset="0"/>
                                <a:ea typeface="Cambria Math" panose="02040503050406030204" pitchFamily="18" charset="0"/>
                              </a:rPr>
                              <m:t>′</m:t>
                            </m:r>
                          </m:sup>
                        </m:sSup>
                      </m:e>
                    </m:d>
                    <m:r>
                      <a:rPr lang="en-US" altLang="zh-CN" sz="2800" b="0" i="0" dirty="0" smtClean="0">
                        <a:latin typeface="Cambria Math" panose="02040503050406030204" pitchFamily="18" charset="0"/>
                        <a:ea typeface="Cambria Math" panose="02040503050406030204" pitchFamily="18" charset="0"/>
                      </a:rPr>
                      <m:t>,</m:t>
                    </m:r>
                    <m:r>
                      <m:rPr>
                        <m:sty m:val="p"/>
                      </m:rPr>
                      <a:rPr lang="en-US" altLang="zh-CN" sz="2800" b="0" i="0" dirty="0" smtClean="0">
                        <a:latin typeface="Cambria Math" panose="02040503050406030204" pitchFamily="18" charset="0"/>
                        <a:ea typeface="Cambria Math" panose="02040503050406030204" pitchFamily="18" charset="0"/>
                      </a:rPr>
                      <m:t>last</m:t>
                    </m:r>
                    <m:r>
                      <a:rPr lang="en-US" altLang="zh-CN" sz="2800" b="0" i="0" dirty="0" smtClean="0">
                        <a:latin typeface="Cambria Math" panose="02040503050406030204" pitchFamily="18" charset="0"/>
                        <a:ea typeface="Cambria Math" panose="02040503050406030204" pitchFamily="18" charset="0"/>
                      </a:rPr>
                      <m:t>) </m:t>
                    </m:r>
                    <m:r>
                      <a:rPr lang="en-US" altLang="zh-CN" sz="2800" b="0" i="1" dirty="0" smtClean="0">
                        <a:latin typeface="Cambria Math" panose="02040503050406030204" pitchFamily="18" charset="0"/>
                        <a:ea typeface="Cambria Math" panose="02040503050406030204" pitchFamily="18" charset="0"/>
                      </a:rPr>
                      <m:t>∈</m:t>
                    </m:r>
                    <m:r>
                      <a:rPr lang="en-US" altLang="zh-CN" sz="2800" b="0" i="1" dirty="0" smtClean="0">
                        <a:latin typeface="Cambria Math" panose="02040503050406030204" pitchFamily="18" charset="0"/>
                        <a:ea typeface="Cambria Math" panose="02040503050406030204" pitchFamily="18" charset="0"/>
                      </a:rPr>
                      <m:t>𝑒𝑙𝑒𝑚</m:t>
                    </m:r>
                    <m:sSup>
                      <m:sSupPr>
                        <m:ctrlPr>
                          <a:rPr lang="en-US" altLang="zh-CN" sz="2800" b="0" i="1" dirty="0" smtClean="0">
                            <a:latin typeface="Cambria Math" panose="02040503050406030204" pitchFamily="18" charset="0"/>
                            <a:ea typeface="Cambria Math" panose="02040503050406030204" pitchFamily="18" charset="0"/>
                          </a:rPr>
                        </m:ctrlPr>
                      </m:sSupPr>
                      <m:e>
                        <m:r>
                          <a:rPr lang="en-US" altLang="zh-CN" sz="2800" b="0" i="1" dirty="0" smtClean="0">
                            <a:latin typeface="Cambria Math" panose="02040503050406030204" pitchFamily="18" charset="0"/>
                            <a:ea typeface="Cambria Math" panose="02040503050406030204" pitchFamily="18" charset="0"/>
                          </a:rPr>
                          <m:t>𝑠</m:t>
                        </m:r>
                      </m:e>
                      <m:sup>
                        <m:r>
                          <a:rPr lang="en-US" altLang="zh-CN" sz="2800" b="0" i="1" dirty="0" smtClean="0">
                            <a:latin typeface="Cambria Math" panose="02040503050406030204" pitchFamily="18" charset="0"/>
                            <a:ea typeface="Cambria Math" panose="02040503050406030204" pitchFamily="18" charset="0"/>
                          </a:rPr>
                          <m:t>′</m:t>
                        </m:r>
                      </m:sup>
                    </m:sSup>
                  </m:oMath>
                </a14:m>
                <a:endParaRPr lang="en-US" altLang="zh-CN" sz="2800" b="0" i="1" dirty="0" smtClean="0">
                  <a:latin typeface="Cambria Math" panose="02040503050406030204" pitchFamily="18" charset="0"/>
                  <a:ea typeface="Cambria Math" panose="02040503050406030204" pitchFamily="18" charset="0"/>
                </a:endParaRPr>
              </a:p>
              <a:p>
                <a:r>
                  <a:rPr lang="en-US" altLang="zh-CN" sz="2800" dirty="0" smtClean="0">
                    <a:latin typeface="Cambria Math" panose="02040503050406030204" pitchFamily="18" charset="0"/>
                    <a:ea typeface="Cambria Math" panose="02040503050406030204" pitchFamily="18" charset="0"/>
                  </a:rPr>
                  <a:t>(</a:t>
                </a:r>
                <a:r>
                  <a:rPr lang="en-US" altLang="zh-CN" sz="2800" dirty="0">
                    <a:latin typeface="Cambria Math" panose="02040503050406030204" pitchFamily="18" charset="0"/>
                    <a:ea typeface="Cambria Math" panose="02040503050406030204" pitchFamily="18" charset="0"/>
                  </a:rPr>
                  <a:t>c’&gt;c and(</a:t>
                </a:r>
                <a:r>
                  <a:rPr lang="en-US" altLang="zh-CN" sz="2800" dirty="0" err="1">
                    <a:latin typeface="Cambria Math" panose="02040503050406030204" pitchFamily="18" charset="0"/>
                    <a:ea typeface="Cambria Math" panose="02040503050406030204" pitchFamily="18" charset="0"/>
                  </a:rPr>
                  <a:t>b,c</a:t>
                </a:r>
                <a:r>
                  <a:rPr lang="en-US" altLang="zh-CN" sz="2800" dirty="0">
                    <a:latin typeface="Cambria Math" panose="02040503050406030204" pitchFamily="18" charset="0"/>
                    <a:ea typeface="Cambria Math" panose="02040503050406030204" pitchFamily="18" charset="0"/>
                  </a:rPr>
                  <a:t>)∈</a:t>
                </a:r>
                <a:r>
                  <a:rPr lang="en-US" altLang="zh-CN" sz="2800" dirty="0" err="1">
                    <a:latin typeface="Cambria Math" panose="02040503050406030204" pitchFamily="18" charset="0"/>
                    <a:ea typeface="Cambria Math" panose="02040503050406030204" pitchFamily="18" charset="0"/>
                  </a:rPr>
                  <a:t>elems</a:t>
                </a:r>
                <a:r>
                  <a:rPr lang="en-US" altLang="zh-CN" sz="2800" dirty="0">
                    <a:latin typeface="Cambria Math" panose="02040503050406030204" pitchFamily="18" charset="0"/>
                    <a:ea typeface="Cambria Math" panose="02040503050406030204" pitchFamily="18" charset="0"/>
                  </a:rPr>
                  <a:t>’)</a:t>
                </a:r>
              </a:p>
              <a:p>
                <a14:m>
                  <m:oMath xmlns:m="http://schemas.openxmlformats.org/officeDocument/2006/math">
                    <m:r>
                      <m:rPr>
                        <m:sty m:val="p"/>
                      </m:rPr>
                      <a:rPr lang="en-US" altLang="zh-CN" sz="2800">
                        <a:latin typeface="Cambria Math" panose="02040503050406030204" pitchFamily="18" charset="0"/>
                        <a:ea typeface="Cambria Math" panose="02040503050406030204" pitchFamily="18" charset="0"/>
                      </a:rPr>
                      <m:t>post</m:t>
                    </m:r>
                    <m:r>
                      <a:rPr lang="en-US" altLang="zh-CN" sz="2800">
                        <a:latin typeface="Cambria Math" panose="02040503050406030204" pitchFamily="18" charset="0"/>
                        <a:ea typeface="Cambria Math" panose="02040503050406030204" pitchFamily="18" charset="0"/>
                      </a:rPr>
                      <m:t>−</m:t>
                    </m:r>
                    <m:r>
                      <m:rPr>
                        <m:sty m:val="p"/>
                      </m:rPr>
                      <a:rPr lang="en-US" altLang="zh-CN" sz="2800">
                        <a:latin typeface="Cambria Math" panose="02040503050406030204" pitchFamily="18" charset="0"/>
                        <a:ea typeface="Cambria Math" panose="02040503050406030204" pitchFamily="18" charset="0"/>
                      </a:rPr>
                      <m:t>condition</m:t>
                    </m:r>
                    <m:r>
                      <a:rPr lang="en-US" altLang="zh-CN" sz="2800">
                        <a:latin typeface="Cambria Math" panose="02040503050406030204" pitchFamily="18" charset="0"/>
                        <a:ea typeface="Cambria Math" panose="02040503050406030204" pitchFamily="18" charset="0"/>
                      </a:rPr>
                      <m:t>(</m:t>
                    </m:r>
                    <m:r>
                      <m:rPr>
                        <m:sty m:val="p"/>
                      </m:rPr>
                      <a:rPr lang="en-US" altLang="zh-CN" sz="2800">
                        <a:latin typeface="Cambria Math" panose="02040503050406030204" pitchFamily="18" charset="0"/>
                        <a:ea typeface="Cambria Math" panose="02040503050406030204" pitchFamily="18" charset="0"/>
                      </a:rPr>
                      <m:t>s</m:t>
                    </m:r>
                    <m:r>
                      <a:rPr lang="en-US" altLang="zh-CN" sz="2800">
                        <a:latin typeface="Cambria Math" panose="02040503050406030204" pitchFamily="18" charset="0"/>
                        <a:ea typeface="Cambria Math" panose="02040503050406030204" pitchFamily="18" charset="0"/>
                      </a:rPr>
                      <m:t>.</m:t>
                    </m:r>
                    <m:r>
                      <m:rPr>
                        <m:sty m:val="p"/>
                      </m:rPr>
                      <a:rPr lang="en-US" altLang="zh-CN" sz="2800">
                        <a:latin typeface="Cambria Math" panose="02040503050406030204" pitchFamily="18" charset="0"/>
                        <a:ea typeface="Cambria Math" panose="02040503050406030204" pitchFamily="18" charset="0"/>
                      </a:rPr>
                      <m:t>push</m:t>
                    </m:r>
                    <m:r>
                      <a:rPr lang="en-US" altLang="zh-CN" sz="2800">
                        <a:latin typeface="Cambria Math" panose="02040503050406030204" pitchFamily="18" charset="0"/>
                        <a:ea typeface="Cambria Math" panose="02040503050406030204" pitchFamily="18" charset="0"/>
                      </a:rPr>
                      <m:t>(</m:t>
                    </m:r>
                    <m:r>
                      <m:rPr>
                        <m:sty m:val="p"/>
                      </m:rPr>
                      <a:rPr lang="en-US" altLang="zh-CN" sz="2800">
                        <a:latin typeface="Cambria Math" panose="02040503050406030204" pitchFamily="18" charset="0"/>
                        <a:ea typeface="Cambria Math" panose="02040503050406030204" pitchFamily="18" charset="0"/>
                      </a:rPr>
                      <m:t>f</m:t>
                    </m:r>
                    <m:d>
                      <m:dPr>
                        <m:ctrlPr>
                          <a:rPr lang="en-US" altLang="zh-CN" sz="2800" i="1">
                            <a:latin typeface="Cambria Math" panose="02040503050406030204" pitchFamily="18" charset="0"/>
                            <a:ea typeface="Cambria Math" panose="02040503050406030204" pitchFamily="18" charset="0"/>
                          </a:rPr>
                        </m:ctrlPr>
                      </m:dPr>
                      <m:e>
                        <m:r>
                          <m:rPr>
                            <m:sty m:val="p"/>
                          </m:rPr>
                          <a:rPr lang="en-US" altLang="zh-CN" sz="2800">
                            <a:latin typeface="Cambria Math" panose="02040503050406030204" pitchFamily="18" charset="0"/>
                            <a:ea typeface="Cambria Math" panose="02040503050406030204" pitchFamily="18" charset="0"/>
                          </a:rPr>
                          <m:t>a</m:t>
                        </m:r>
                        <m:r>
                          <a:rPr lang="en-US" altLang="zh-CN" sz="2800">
                            <a:latin typeface="Cambria Math" panose="02040503050406030204" pitchFamily="18" charset="0"/>
                            <a:ea typeface="Cambria Math" panose="02040503050406030204" pitchFamily="18" charset="0"/>
                          </a:rPr>
                          <m:t>1</m:t>
                        </m:r>
                      </m:e>
                    </m:d>
                    <m:r>
                      <a:rPr lang="en-US" altLang="zh-CN" sz="2800">
                        <a:latin typeface="Cambria Math" panose="02040503050406030204" pitchFamily="18" charset="0"/>
                        <a:ea typeface="Cambria Math" panose="02040503050406030204" pitchFamily="18" charset="0"/>
                      </a:rPr>
                      <m:t>,</m:t>
                    </m:r>
                    <m:r>
                      <m:rPr>
                        <m:sty m:val="p"/>
                      </m:rPr>
                      <a:rPr lang="en-US" altLang="zh-CN" sz="2800">
                        <a:latin typeface="Cambria Math" panose="02040503050406030204" pitchFamily="18" charset="0"/>
                        <a:ea typeface="Cambria Math" panose="02040503050406030204" pitchFamily="18" charset="0"/>
                      </a:rPr>
                      <m:t>b</m:t>
                    </m:r>
                    <m:r>
                      <a:rPr lang="en-US" altLang="zh-CN" sz="2800">
                        <a:latin typeface="Cambria Math" panose="02040503050406030204" pitchFamily="18" charset="0"/>
                        <a:ea typeface="Cambria Math" panose="02040503050406030204" pitchFamily="18" charset="0"/>
                      </a:rPr>
                      <m:t>)</m:t>
                    </m:r>
                    <m:r>
                      <a:rPr lang="zh-CN" altLang="en-US" sz="2800" i="1">
                        <a:latin typeface="Cambria Math" panose="02040503050406030204" pitchFamily="18" charset="0"/>
                        <a:ea typeface="Cambria Math" panose="02040503050406030204" pitchFamily="18" charset="0"/>
                      </a:rPr>
                      <m:t>成立</m:t>
                    </m:r>
                  </m:oMath>
                </a14:m>
                <a:endParaRPr lang="en-US" altLang="zh-CN" sz="2800" dirty="0">
                  <a:latin typeface="Cambria Math" panose="02040503050406030204" pitchFamily="18" charset="0"/>
                  <a:ea typeface="Cambria Math" panose="020405030504060302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18649" y="1844824"/>
                <a:ext cx="11537991" cy="4530725"/>
              </a:xfrm>
              <a:blipFill rotWithShape="0">
                <a:blip r:embed="rId2"/>
                <a:stretch>
                  <a:fillRect l="-317" t="-10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标题 3"/>
              <p:cNvSpPr txBox="1">
                <a:spLocks noGrp="1"/>
              </p:cNvSpPr>
              <p:nvPr>
                <p:ph type="title"/>
              </p:nvPr>
            </p:nvSpPr>
            <p:spPr>
              <a:xfrm>
                <a:off x="318649" y="192165"/>
                <a:ext cx="11891332" cy="1421864"/>
              </a:xfrm>
              <a:prstGeom prst="rect">
                <a:avLst/>
              </a:prstGeom>
              <a:solidFill>
                <a:schemeClr val="bg1"/>
              </a:solidFill>
            </p:spPr>
            <p:txBody>
              <a:bodyPr wrap="none" rtlCol="0">
                <a:spAutoFit/>
              </a:bodyPr>
              <a:lstStyle/>
              <a:p>
                <a:pPr/>
                <a14:m>
                  <m:oMathPara xmlns:m="http://schemas.openxmlformats.org/officeDocument/2006/math">
                    <m:oMathParaPr>
                      <m:jc m:val="left"/>
                    </m:oMathParaPr>
                    <m:oMath xmlns:m="http://schemas.openxmlformats.org/officeDocument/2006/math">
                      <m:r>
                        <a:rPr lang="zh-CN" altLang="en-US" sz="2800" i="1" smtClean="0">
                          <a:latin typeface="Cambria Math" panose="02040503050406030204" pitchFamily="18" charset="0"/>
                        </a:rPr>
                        <m:t>∀</m:t>
                      </m:r>
                      <m:r>
                        <a:rPr lang="en-US" altLang="zh-CN" sz="2800" b="0" i="1" smtClean="0">
                          <a:latin typeface="Cambria Math" panose="02040503050406030204" pitchFamily="18" charset="0"/>
                        </a:rPr>
                        <m:t>𝑎</m:t>
                      </m:r>
                      <m:r>
                        <a:rPr lang="en-US" altLang="zh-CN" sz="2800" b="0" i="1" smtClean="0">
                          <a:latin typeface="Cambria Math" panose="02040503050406030204" pitchFamily="18" charset="0"/>
                        </a:rPr>
                        <m:t>1∈</m:t>
                      </m:r>
                      <m:r>
                        <a:rPr lang="en-US" altLang="zh-CN" sz="2800" b="0" i="1" smtClean="0">
                          <a:latin typeface="Cambria Math" panose="02040503050406030204" pitchFamily="18" charset="0"/>
                          <a:ea typeface="Cambria Math" panose="02040503050406030204" pitchFamily="18" charset="0"/>
                        </a:rPr>
                        <m:t>𝑎</m:t>
                      </m:r>
                      <m:sPre>
                        <m:sPrePr>
                          <m:ctrlPr>
                            <a:rPr lang="en-US" altLang="zh-CN" sz="2800" b="0" i="1" smtClean="0">
                              <a:latin typeface="Cambria Math" panose="02040503050406030204" pitchFamily="18" charset="0"/>
                              <a:ea typeface="Cambria Math" panose="02040503050406030204" pitchFamily="18" charset="0"/>
                            </a:rPr>
                          </m:ctrlPr>
                        </m:sPrePr>
                        <m:sub>
                          <m:r>
                            <a:rPr lang="en-US" altLang="zh-CN" sz="2800" b="0" i="1" smtClean="0">
                              <a:latin typeface="Cambria Math" panose="02040503050406030204" pitchFamily="18" charset="0"/>
                              <a:ea typeface="Cambria Math" panose="02040503050406030204" pitchFamily="18" charset="0"/>
                            </a:rPr>
                            <m:t>−</m:t>
                          </m:r>
                        </m:sub>
                        <m:sup/>
                        <m:e>
                          <m:r>
                            <a:rPr lang="en-US" altLang="zh-CN" sz="2800" b="0" i="1" smtClean="0">
                              <a:latin typeface="Cambria Math" panose="02040503050406030204" pitchFamily="18" charset="0"/>
                              <a:ea typeface="Cambria Math" panose="02040503050406030204" pitchFamily="18" charset="0"/>
                            </a:rPr>
                            <m:t>𝑠</m:t>
                          </m:r>
                        </m:e>
                      </m:sPre>
                      <m:r>
                        <a:rPr lang="en-US" altLang="zh-CN" sz="2800" b="0" i="1" smtClean="0">
                          <a:latin typeface="Cambria Math" panose="02040503050406030204" pitchFamily="18" charset="0"/>
                          <a:ea typeface="Cambria Math" panose="02040503050406030204" pitchFamily="18" charset="0"/>
                        </a:rPr>
                        <m:t>𝑡𝑎𝑐𝑘</m:t>
                      </m:r>
                      <m:r>
                        <a:rPr lang="en-US" altLang="zh-CN" sz="2800" b="0" i="1" smtClean="0">
                          <a:latin typeface="Cambria Math" panose="02040503050406030204" pitchFamily="18" charset="0"/>
                          <a:ea typeface="Cambria Math" panose="02040503050406030204" pitchFamily="18" charset="0"/>
                        </a:rPr>
                        <m:t>: </m:t>
                      </m:r>
                    </m:oMath>
                    <m:oMath xmlns:m="http://schemas.openxmlformats.org/officeDocument/2006/math">
                      <m:r>
                        <a:rPr lang="en-US" altLang="zh-CN" sz="2800" b="0" i="0" smtClean="0">
                          <a:latin typeface="Cambria Math" panose="02040503050406030204" pitchFamily="18" charset="0"/>
                          <a:ea typeface="Cambria Math" panose="02040503050406030204" pitchFamily="18" charset="0"/>
                        </a:rPr>
                        <m:t>              </m:t>
                      </m:r>
                      <m:r>
                        <m:rPr>
                          <m:sty m:val="p"/>
                        </m:rPr>
                        <a:rPr lang="en-US" altLang="zh-CN" sz="2800" b="0" i="0" smtClean="0">
                          <a:latin typeface="Cambria Math" panose="02040503050406030204" pitchFamily="18" charset="0"/>
                          <a:ea typeface="Cambria Math" panose="02040503050406030204" pitchFamily="18" charset="0"/>
                        </a:rPr>
                        <m:t>pre</m:t>
                      </m:r>
                      <m:r>
                        <a:rPr lang="en-US" altLang="zh-CN" sz="2800" i="1">
                          <a:latin typeface="Cambria Math" panose="02040503050406030204" pitchFamily="18" charset="0"/>
                          <a:ea typeface="Cambria Math" panose="02040503050406030204" pitchFamily="18" charset="0"/>
                        </a:rPr>
                        <m:t>−</m:t>
                      </m:r>
                      <m:r>
                        <m:rPr>
                          <m:sty m:val="p"/>
                        </m:rPr>
                        <a:rPr lang="en-US" altLang="zh-CN" sz="2800" b="0" i="0" smtClean="0">
                          <a:latin typeface="Cambria Math" panose="02040503050406030204" pitchFamily="18" charset="0"/>
                          <a:ea typeface="Cambria Math" panose="02040503050406030204" pitchFamily="18" charset="0"/>
                        </a:rPr>
                        <m:t>condition</m:t>
                      </m:r>
                      <m:d>
                        <m:dPr>
                          <m:ctrlPr>
                            <a:rPr lang="en-US" altLang="zh-CN" sz="2800" b="0" i="1" smtClean="0">
                              <a:latin typeface="Cambria Math" panose="02040503050406030204" pitchFamily="18" charset="0"/>
                              <a:ea typeface="Cambria Math" panose="02040503050406030204" pitchFamily="18" charset="0"/>
                            </a:rPr>
                          </m:ctrlPr>
                        </m:dPr>
                        <m:e>
                          <m:r>
                            <m:rPr>
                              <m:sty m:val="p"/>
                            </m:rPr>
                            <a:rPr lang="en-US" altLang="zh-CN" sz="2800" b="0" i="0" smtClean="0">
                              <a:latin typeface="Cambria Math" panose="02040503050406030204" pitchFamily="18" charset="0"/>
                              <a:ea typeface="Cambria Math" panose="02040503050406030204" pitchFamily="18" charset="0"/>
                            </a:rPr>
                            <m:t>s</m:t>
                          </m:r>
                          <m:r>
                            <a:rPr lang="en-US" altLang="zh-CN" sz="2800" b="0" i="0" smtClean="0">
                              <a:latin typeface="Cambria Math" panose="02040503050406030204" pitchFamily="18" charset="0"/>
                              <a:ea typeface="Cambria Math" panose="02040503050406030204" pitchFamily="18" charset="0"/>
                            </a:rPr>
                            <m:t>.</m:t>
                          </m:r>
                          <m:r>
                            <m:rPr>
                              <m:sty m:val="p"/>
                            </m:rPr>
                            <a:rPr lang="en-US" altLang="zh-CN" sz="2800" b="0" i="0" smtClean="0">
                              <a:latin typeface="Cambria Math" panose="02040503050406030204" pitchFamily="18" charset="0"/>
                              <a:ea typeface="Cambria Math" panose="02040503050406030204" pitchFamily="18" charset="0"/>
                            </a:rPr>
                            <m:t>push</m:t>
                          </m:r>
                          <m:d>
                            <m:dPr>
                              <m:ctrlPr>
                                <a:rPr lang="en-US" altLang="zh-CN" sz="2800" b="0" i="1" smtClean="0">
                                  <a:latin typeface="Cambria Math" panose="02040503050406030204" pitchFamily="18" charset="0"/>
                                  <a:ea typeface="Cambria Math" panose="02040503050406030204" pitchFamily="18" charset="0"/>
                                </a:rPr>
                              </m:ctrlPr>
                            </m:dPr>
                            <m:e>
                              <m:r>
                                <m:rPr>
                                  <m:sty m:val="p"/>
                                </m:rPr>
                                <a:rPr lang="en-US" altLang="zh-CN" sz="2800" b="0" i="0" smtClean="0">
                                  <a:latin typeface="Cambria Math" panose="02040503050406030204" pitchFamily="18" charset="0"/>
                                  <a:ea typeface="Cambria Math" panose="02040503050406030204" pitchFamily="18" charset="0"/>
                                </a:rPr>
                                <m:t>f</m:t>
                              </m:r>
                              <m:d>
                                <m:dPr>
                                  <m:ctrlPr>
                                    <a:rPr lang="en-US" altLang="zh-CN" sz="2800" b="0" i="1" smtClean="0">
                                      <a:latin typeface="Cambria Math" panose="02040503050406030204" pitchFamily="18" charset="0"/>
                                      <a:ea typeface="Cambria Math" panose="02040503050406030204" pitchFamily="18" charset="0"/>
                                    </a:rPr>
                                  </m:ctrlPr>
                                </m:dPr>
                                <m:e>
                                  <m:r>
                                    <m:rPr>
                                      <m:sty m:val="p"/>
                                    </m:rPr>
                                    <a:rPr lang="en-US" altLang="zh-CN" sz="2800" b="0" i="0" smtClean="0">
                                      <a:latin typeface="Cambria Math" panose="02040503050406030204" pitchFamily="18" charset="0"/>
                                      <a:ea typeface="Cambria Math" panose="02040503050406030204" pitchFamily="18" charset="0"/>
                                    </a:rPr>
                                    <m:t>a</m:t>
                                  </m:r>
                                  <m:r>
                                    <a:rPr lang="en-US" altLang="zh-CN" sz="2800" b="0" i="0" smtClean="0">
                                      <a:latin typeface="Cambria Math" panose="02040503050406030204" pitchFamily="18" charset="0"/>
                                      <a:ea typeface="Cambria Math" panose="02040503050406030204" pitchFamily="18" charset="0"/>
                                    </a:rPr>
                                    <m:t>1</m:t>
                                  </m:r>
                                </m:e>
                              </m:d>
                              <m:r>
                                <a:rPr lang="en-US" altLang="zh-CN" sz="2800" b="0" i="0" smtClean="0">
                                  <a:latin typeface="Cambria Math" panose="02040503050406030204" pitchFamily="18" charset="0"/>
                                  <a:ea typeface="Cambria Math" panose="02040503050406030204" pitchFamily="18" charset="0"/>
                                </a:rPr>
                                <m:t>,</m:t>
                              </m:r>
                              <m:r>
                                <m:rPr>
                                  <m:sty m:val="p"/>
                                </m:rPr>
                                <a:rPr lang="en-US" altLang="zh-CN" sz="2800" b="0" i="0" smtClean="0">
                                  <a:latin typeface="Cambria Math" panose="02040503050406030204" pitchFamily="18" charset="0"/>
                                  <a:ea typeface="Cambria Math" panose="02040503050406030204" pitchFamily="18" charset="0"/>
                                </a:rPr>
                                <m:t>b</m:t>
                              </m:r>
                            </m:e>
                          </m:d>
                          <m:r>
                            <a:rPr lang="en-US" altLang="zh-CN" sz="2800" b="0" i="0" smtClean="0">
                              <a:latin typeface="Cambria Math" panose="02040503050406030204" pitchFamily="18" charset="0"/>
                              <a:ea typeface="Cambria Math" panose="02040503050406030204" pitchFamily="18" charset="0"/>
                            </a:rPr>
                            <m:t> </m:t>
                          </m:r>
                          <m:r>
                            <m:rPr>
                              <m:sty m:val="p"/>
                            </m:rPr>
                            <a:rPr lang="en-US" altLang="zh-CN" sz="2800" b="0" i="0" smtClean="0">
                              <a:latin typeface="Cambria Math" panose="02040503050406030204" pitchFamily="18" charset="0"/>
                              <a:ea typeface="Cambria Math" panose="02040503050406030204" pitchFamily="18" charset="0"/>
                            </a:rPr>
                            <m:t>and</m:t>
                          </m:r>
                          <m:r>
                            <a:rPr lang="en-US" altLang="zh-CN" sz="2800" b="0" i="0" smtClean="0">
                              <a:latin typeface="Cambria Math" panose="02040503050406030204" pitchFamily="18" charset="0"/>
                              <a:ea typeface="Cambria Math" panose="02040503050406030204" pitchFamily="18" charset="0"/>
                            </a:rPr>
                            <m:t> </m:t>
                          </m:r>
                          <m:r>
                            <m:rPr>
                              <m:sty m:val="p"/>
                            </m:rPr>
                            <a:rPr lang="en-US" altLang="zh-CN" sz="2800">
                              <a:latin typeface="Cambria Math" panose="02040503050406030204" pitchFamily="18" charset="0"/>
                              <a:ea typeface="Cambria Math" panose="02040503050406030204" pitchFamily="18" charset="0"/>
                            </a:rPr>
                            <m:t>p</m:t>
                          </m:r>
                          <m:r>
                            <a:rPr lang="en-US" altLang="zh-CN" sz="2800" i="1">
                              <a:latin typeface="Cambria Math" panose="02040503050406030204" pitchFamily="18" charset="0"/>
                              <a:ea typeface="Cambria Math" panose="02040503050406030204" pitchFamily="18" charset="0"/>
                            </a:rPr>
                            <m:t>𝑜𝑠𝑡</m:t>
                          </m:r>
                          <m:r>
                            <a:rPr lang="en-US" altLang="zh-CN" sz="2800" i="1">
                              <a:latin typeface="Cambria Math" panose="02040503050406030204" pitchFamily="18" charset="0"/>
                              <a:ea typeface="Cambria Math" panose="02040503050406030204" pitchFamily="18" charset="0"/>
                            </a:rPr>
                            <m:t>−</m:t>
                          </m:r>
                          <m:r>
                            <m:rPr>
                              <m:sty m:val="p"/>
                            </m:rPr>
                            <a:rPr lang="en-US" altLang="zh-CN" sz="2800">
                              <a:latin typeface="Cambria Math" panose="02040503050406030204" pitchFamily="18" charset="0"/>
                              <a:ea typeface="Cambria Math" panose="02040503050406030204" pitchFamily="18" charset="0"/>
                            </a:rPr>
                            <m:t>condition</m:t>
                          </m:r>
                          <m:r>
                            <a:rPr lang="en-US" altLang="zh-CN" sz="2800">
                              <a:latin typeface="Cambria Math" panose="02040503050406030204" pitchFamily="18" charset="0"/>
                              <a:ea typeface="Cambria Math" panose="02040503050406030204" pitchFamily="18" charset="0"/>
                            </a:rPr>
                            <m:t>(</m:t>
                          </m:r>
                          <m:r>
                            <m:rPr>
                              <m:sty m:val="p"/>
                            </m:rPr>
                            <a:rPr lang="en-US" altLang="zh-CN" sz="2800">
                              <a:latin typeface="Cambria Math" panose="02040503050406030204" pitchFamily="18" charset="0"/>
                              <a:ea typeface="Cambria Math" panose="02040503050406030204" pitchFamily="18" charset="0"/>
                            </a:rPr>
                            <m:t>a</m:t>
                          </m:r>
                          <m:r>
                            <a:rPr lang="en-US" altLang="zh-CN" sz="2800">
                              <a:latin typeface="Cambria Math" panose="02040503050406030204" pitchFamily="18" charset="0"/>
                              <a:ea typeface="Cambria Math" panose="02040503050406030204" pitchFamily="18" charset="0"/>
                            </a:rPr>
                            <m:t>.</m:t>
                          </m:r>
                          <m:r>
                            <m:rPr>
                              <m:sty m:val="p"/>
                            </m:rPr>
                            <a:rPr lang="en-US" altLang="zh-CN" sz="2800">
                              <a:latin typeface="Cambria Math" panose="02040503050406030204" pitchFamily="18" charset="0"/>
                              <a:ea typeface="Cambria Math" panose="02040503050406030204" pitchFamily="18" charset="0"/>
                            </a:rPr>
                            <m:t>push</m:t>
                          </m:r>
                          <m:d>
                            <m:dPr>
                              <m:ctrlPr>
                                <a:rPr lang="en-US" altLang="zh-CN" sz="2800" i="1">
                                  <a:latin typeface="Cambria Math" panose="02040503050406030204" pitchFamily="18" charset="0"/>
                                  <a:ea typeface="Cambria Math" panose="02040503050406030204" pitchFamily="18" charset="0"/>
                                </a:rPr>
                              </m:ctrlPr>
                            </m:dPr>
                            <m:e>
                              <m:r>
                                <m:rPr>
                                  <m:sty m:val="p"/>
                                </m:rPr>
                                <a:rPr lang="en-US" altLang="zh-CN" sz="2800">
                                  <a:latin typeface="Cambria Math" panose="02040503050406030204" pitchFamily="18" charset="0"/>
                                  <a:ea typeface="Cambria Math" panose="02040503050406030204" pitchFamily="18" charset="0"/>
                                </a:rPr>
                                <m:t>a</m:t>
                              </m:r>
                              <m:r>
                                <a:rPr lang="en-US" altLang="zh-CN" sz="2800">
                                  <a:latin typeface="Cambria Math" panose="02040503050406030204" pitchFamily="18" charset="0"/>
                                  <a:ea typeface="Cambria Math" panose="02040503050406030204" pitchFamily="18" charset="0"/>
                                </a:rPr>
                                <m:t>1,</m:t>
                              </m:r>
                              <m:r>
                                <m:rPr>
                                  <m:sty m:val="p"/>
                                </m:rPr>
                                <a:rPr lang="en-US" altLang="zh-CN" sz="2800">
                                  <a:latin typeface="Cambria Math" panose="02040503050406030204" pitchFamily="18" charset="0"/>
                                  <a:ea typeface="Cambria Math" panose="02040503050406030204" pitchFamily="18" charset="0"/>
                                </a:rPr>
                                <m:t>b</m:t>
                              </m:r>
                            </m:e>
                          </m:d>
                          <m:r>
                            <a:rPr lang="en-US" altLang="zh-CN" sz="2800" b="0" i="1" smtClean="0">
                              <a:latin typeface="Cambria Math" panose="02040503050406030204" pitchFamily="18" charset="0"/>
                              <a:ea typeface="Cambria Math" panose="02040503050406030204" pitchFamily="18" charset="0"/>
                            </a:rPr>
                            <m:t> </m:t>
                          </m:r>
                        </m:e>
                      </m:d>
                    </m:oMath>
                  </m:oMathPara>
                </a14:m>
                <a:r>
                  <a:rPr lang="en-US" altLang="zh-CN" sz="2800" b="0" i="0" dirty="0" smtClean="0">
                    <a:latin typeface="Cambria Math" panose="02040503050406030204" pitchFamily="18" charset="0"/>
                    <a:ea typeface="Cambria Math" panose="02040503050406030204" pitchFamily="18" charset="0"/>
                  </a:rPr>
                  <a:t/>
                </a:r>
                <a:br>
                  <a:rPr lang="en-US" altLang="zh-CN" sz="2800" b="0" i="0" dirty="0" smtClean="0">
                    <a:latin typeface="Cambria Math" panose="02040503050406030204" pitchFamily="18" charset="0"/>
                    <a:ea typeface="Cambria Math" panose="02040503050406030204" pitchFamily="18" charset="0"/>
                  </a:rPr>
                </a:br>
                <a:r>
                  <a:rPr lang="en-US" altLang="zh-CN" sz="2800" b="0" dirty="0" smtClean="0">
                    <a:ea typeface="Cambria Math" panose="02040503050406030204" pitchFamily="18" charset="0"/>
                  </a:rPr>
                  <a:t>                              </a:t>
                </a:r>
                <a14:m>
                  <m:oMath xmlns:m="http://schemas.openxmlformats.org/officeDocument/2006/math">
                    <m:r>
                      <a:rPr lang="en-US" altLang="zh-CN" sz="2800" b="0" i="0" smtClean="0">
                        <a:latin typeface="Cambria Math" panose="02040503050406030204" pitchFamily="18" charset="0"/>
                        <a:ea typeface="Cambria Math" panose="02040503050406030204" pitchFamily="18" charset="0"/>
                      </a:rPr>
                      <m:t>⇒</m:t>
                    </m:r>
                  </m:oMath>
                </a14:m>
                <a:r>
                  <a:rPr lang="en-US" altLang="zh-CN" sz="2800" dirty="0">
                    <a:ea typeface="Cambria Math" panose="02040503050406030204" pitchFamily="18" charset="0"/>
                  </a:rPr>
                  <a:t> </a:t>
                </a:r>
                <a14:m>
                  <m:oMath xmlns:m="http://schemas.openxmlformats.org/officeDocument/2006/math">
                    <m:r>
                      <m:rPr>
                        <m:sty m:val="p"/>
                      </m:rPr>
                      <a:rPr lang="en-US" altLang="zh-CN" sz="2800">
                        <a:latin typeface="Cambria Math" panose="02040503050406030204" pitchFamily="18" charset="0"/>
                        <a:ea typeface="Cambria Math" panose="02040503050406030204" pitchFamily="18" charset="0"/>
                      </a:rPr>
                      <m:t>post</m:t>
                    </m:r>
                    <m:r>
                      <a:rPr lang="en-US" altLang="zh-CN" sz="2800" i="1">
                        <a:latin typeface="Cambria Math" panose="02040503050406030204" pitchFamily="18" charset="0"/>
                        <a:ea typeface="Cambria Math" panose="02040503050406030204" pitchFamily="18" charset="0"/>
                      </a:rPr>
                      <m:t>−</m:t>
                    </m:r>
                    <m:r>
                      <m:rPr>
                        <m:sty m:val="p"/>
                      </m:rPr>
                      <a:rPr lang="en-US" altLang="zh-CN" sz="2800">
                        <a:latin typeface="Cambria Math" panose="02040503050406030204" pitchFamily="18" charset="0"/>
                        <a:ea typeface="Cambria Math" panose="02040503050406030204" pitchFamily="18" charset="0"/>
                      </a:rPr>
                      <m:t>condition</m:t>
                    </m:r>
                    <m:r>
                      <a:rPr lang="en-US" altLang="zh-CN" sz="2800">
                        <a:latin typeface="Cambria Math" panose="02040503050406030204" pitchFamily="18" charset="0"/>
                        <a:ea typeface="Cambria Math" panose="02040503050406030204" pitchFamily="18" charset="0"/>
                      </a:rPr>
                      <m:t>(</m:t>
                    </m:r>
                    <m:r>
                      <m:rPr>
                        <m:sty m:val="p"/>
                      </m:rPr>
                      <a:rPr lang="en-US" altLang="zh-CN" sz="2800">
                        <a:latin typeface="Cambria Math" panose="02040503050406030204" pitchFamily="18" charset="0"/>
                        <a:ea typeface="Cambria Math" panose="02040503050406030204" pitchFamily="18" charset="0"/>
                      </a:rPr>
                      <m:t>s</m:t>
                    </m:r>
                    <m:r>
                      <a:rPr lang="en-US" altLang="zh-CN" sz="2800">
                        <a:latin typeface="Cambria Math" panose="02040503050406030204" pitchFamily="18" charset="0"/>
                        <a:ea typeface="Cambria Math" panose="02040503050406030204" pitchFamily="18" charset="0"/>
                      </a:rPr>
                      <m:t>.</m:t>
                    </m:r>
                    <m:r>
                      <m:rPr>
                        <m:sty m:val="p"/>
                      </m:rPr>
                      <a:rPr lang="en-US" altLang="zh-CN" sz="2800">
                        <a:latin typeface="Cambria Math" panose="02040503050406030204" pitchFamily="18" charset="0"/>
                        <a:ea typeface="Cambria Math" panose="02040503050406030204" pitchFamily="18" charset="0"/>
                      </a:rPr>
                      <m:t>push</m:t>
                    </m:r>
                    <m:r>
                      <a:rPr lang="en-US" altLang="zh-CN" sz="2800">
                        <a:latin typeface="Cambria Math" panose="02040503050406030204" pitchFamily="18" charset="0"/>
                        <a:ea typeface="Cambria Math" panose="02040503050406030204" pitchFamily="18" charset="0"/>
                      </a:rPr>
                      <m:t>(</m:t>
                    </m:r>
                    <m:r>
                      <m:rPr>
                        <m:sty m:val="p"/>
                      </m:rPr>
                      <a:rPr lang="en-US" altLang="zh-CN" sz="2800">
                        <a:latin typeface="Cambria Math" panose="02040503050406030204" pitchFamily="18" charset="0"/>
                        <a:ea typeface="Cambria Math" panose="02040503050406030204" pitchFamily="18" charset="0"/>
                      </a:rPr>
                      <m:t>f</m:t>
                    </m:r>
                    <m:d>
                      <m:dPr>
                        <m:ctrlPr>
                          <a:rPr lang="en-US" altLang="zh-CN" sz="2800" i="1">
                            <a:latin typeface="Cambria Math" panose="02040503050406030204" pitchFamily="18" charset="0"/>
                            <a:ea typeface="Cambria Math" panose="02040503050406030204" pitchFamily="18" charset="0"/>
                          </a:rPr>
                        </m:ctrlPr>
                      </m:dPr>
                      <m:e>
                        <m:r>
                          <m:rPr>
                            <m:sty m:val="p"/>
                          </m:rPr>
                          <a:rPr lang="en-US" altLang="zh-CN" sz="2800">
                            <a:latin typeface="Cambria Math" panose="02040503050406030204" pitchFamily="18" charset="0"/>
                            <a:ea typeface="Cambria Math" panose="02040503050406030204" pitchFamily="18" charset="0"/>
                          </a:rPr>
                          <m:t>a</m:t>
                        </m:r>
                        <m:r>
                          <a:rPr lang="en-US" altLang="zh-CN" sz="2800">
                            <a:latin typeface="Cambria Math" panose="02040503050406030204" pitchFamily="18" charset="0"/>
                            <a:ea typeface="Cambria Math" panose="02040503050406030204" pitchFamily="18" charset="0"/>
                          </a:rPr>
                          <m:t>1</m:t>
                        </m:r>
                      </m:e>
                    </m:d>
                    <m:r>
                      <a:rPr lang="en-US" altLang="zh-CN" sz="2800">
                        <a:latin typeface="Cambria Math" panose="02040503050406030204" pitchFamily="18" charset="0"/>
                        <a:ea typeface="Cambria Math" panose="02040503050406030204" pitchFamily="18" charset="0"/>
                      </a:rPr>
                      <m:t>,</m:t>
                    </m:r>
                    <m:r>
                      <m:rPr>
                        <m:sty m:val="p"/>
                      </m:rPr>
                      <a:rPr lang="en-US" altLang="zh-CN" sz="2800">
                        <a:latin typeface="Cambria Math" panose="02040503050406030204" pitchFamily="18" charset="0"/>
                        <a:ea typeface="Cambria Math" panose="02040503050406030204" pitchFamily="18" charset="0"/>
                      </a:rPr>
                      <m:t>b</m:t>
                    </m:r>
                    <m:r>
                      <a:rPr lang="en-US" altLang="zh-CN" sz="2800" b="0" i="1" smtClean="0">
                        <a:latin typeface="Cambria Math" panose="02040503050406030204" pitchFamily="18" charset="0"/>
                        <a:ea typeface="Cambria Math" panose="02040503050406030204" pitchFamily="18" charset="0"/>
                      </a:rPr>
                      <m:t>)</m:t>
                    </m:r>
                  </m:oMath>
                </a14:m>
                <a:endParaRPr lang="zh-CN" altLang="en-US" sz="2800" dirty="0"/>
              </a:p>
            </p:txBody>
          </p:sp>
        </mc:Choice>
        <mc:Fallback xmlns="">
          <p:sp>
            <p:nvSpPr>
              <p:cNvPr id="4" name="标题 3"/>
              <p:cNvSpPr txBox="1">
                <a:spLocks noGrp="1" noRot="1" noChangeAspect="1" noMove="1" noResize="1" noEditPoints="1" noAdjustHandles="1" noChangeArrowheads="1" noChangeShapeType="1" noTextEdit="1"/>
              </p:cNvSpPr>
              <p:nvPr>
                <p:ph type="title"/>
              </p:nvPr>
            </p:nvSpPr>
            <p:spPr>
              <a:xfrm>
                <a:off x="318649" y="192165"/>
                <a:ext cx="11891332" cy="1421864"/>
              </a:xfrm>
              <a:prstGeom prst="rect">
                <a:avLst/>
              </a:prstGeom>
              <a:blipFill rotWithShape="0">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864513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以定义</a:t>
            </a:r>
            <a:r>
              <a:rPr lang="en-US" altLang="zh-CN" dirty="0" smtClean="0"/>
              <a:t>ADT</a:t>
            </a:r>
            <a:r>
              <a:rPr lang="zh-CN" altLang="en-US" dirty="0" smtClean="0"/>
              <a:t>为目标去定义数据结构的好处：</a:t>
            </a:r>
            <a:endParaRPr lang="zh-CN" altLang="en-US" dirty="0"/>
          </a:p>
        </p:txBody>
      </p:sp>
      <p:sp>
        <p:nvSpPr>
          <p:cNvPr id="3" name="内容占位符 2"/>
          <p:cNvSpPr>
            <a:spLocks noGrp="1"/>
          </p:cNvSpPr>
          <p:nvPr>
            <p:ph idx="1"/>
          </p:nvPr>
        </p:nvSpPr>
        <p:spPr/>
        <p:txBody>
          <a:bodyPr/>
          <a:lstStyle/>
          <a:p>
            <a:r>
              <a:rPr lang="zh-CN" altLang="en-US" dirty="0" smtClean="0"/>
              <a:t>关注分离</a:t>
            </a:r>
            <a:endParaRPr lang="en-US" altLang="zh-CN" dirty="0" smtClean="0"/>
          </a:p>
          <a:p>
            <a:endParaRPr lang="en-US" altLang="zh-CN" dirty="0"/>
          </a:p>
          <a:p>
            <a:r>
              <a:rPr lang="zh-CN" altLang="en-US" dirty="0" smtClean="0"/>
              <a:t>信息隐藏</a:t>
            </a:r>
            <a:endParaRPr lang="en-US" altLang="zh-CN" dirty="0" smtClean="0"/>
          </a:p>
          <a:p>
            <a:endParaRPr lang="en-US" altLang="zh-CN" dirty="0"/>
          </a:p>
          <a:p>
            <a:r>
              <a:rPr lang="zh-CN" altLang="en-US" dirty="0" smtClean="0"/>
              <a:t>模块化设计</a:t>
            </a:r>
            <a:endParaRPr lang="en-US" altLang="zh-CN" dirty="0" smtClean="0"/>
          </a:p>
          <a:p>
            <a:endParaRPr lang="en-US" altLang="zh-CN" dirty="0"/>
          </a:p>
          <a:p>
            <a:r>
              <a:rPr lang="zh-CN" altLang="en-US" dirty="0" smtClean="0"/>
              <a:t>可以加载形式化研究</a:t>
            </a:r>
            <a:endParaRPr lang="zh-CN" altLang="en-US" dirty="0"/>
          </a:p>
        </p:txBody>
      </p:sp>
    </p:spTree>
    <p:extLst>
      <p:ext uri="{BB962C8B-B14F-4D97-AF65-F5344CB8AC3E}">
        <p14:creationId xmlns:p14="http://schemas.microsoft.com/office/powerpoint/2010/main" val="22705961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432" y="896789"/>
            <a:ext cx="4968552" cy="4954302"/>
          </a:xfrm>
          <a:prstGeom prst="rect">
            <a:avLst/>
          </a:prstGeom>
          <a:noFill/>
          <a:ln w="9525" cmpd="thinThick">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6528048" y="1556787"/>
            <a:ext cx="4320480" cy="3816429"/>
          </a:xfrm>
          <a:prstGeom prst="rect">
            <a:avLst/>
          </a:prstGeom>
          <a:noFill/>
        </p:spPr>
        <p:txBody>
          <a:bodyPr>
            <a:spAutoFit/>
          </a:bodyPr>
          <a:lstStyle/>
          <a:p>
            <a:pPr>
              <a:defRPr/>
            </a:pPr>
            <a:r>
              <a:rPr lang="zh-CN" altLang="en-US" sz="4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rPr>
              <a:t>问题</a:t>
            </a:r>
            <a:r>
              <a:rPr lang="en-US" altLang="zh-CN" sz="4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rPr>
              <a:t>8</a:t>
            </a:r>
            <a:r>
              <a:rPr lang="zh-CN" altLang="en-US" sz="4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rPr>
              <a:t>：</a:t>
            </a:r>
            <a:endParaRPr lang="en-US" altLang="zh-CN" sz="4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endParaRPr>
          </a:p>
          <a:p>
            <a:pPr>
              <a:spcBef>
                <a:spcPts val="1200"/>
              </a:spcBef>
              <a:defRPr/>
            </a:pPr>
            <a:r>
              <a:rPr lang="zh-CN" altLang="en-US" sz="3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rPr>
              <a:t>你能举出一些例子，说明</a:t>
            </a:r>
            <a:r>
              <a:rPr lang="en-US" altLang="zh-CN" sz="3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rPr>
              <a:t>queue</a:t>
            </a:r>
            <a:r>
              <a:rPr lang="zh-CN" altLang="en-US" sz="3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rPr>
              <a:t>这种结构中哪些数据成分必须有？它们必须满足什么性质？哪些操作必须提供，它们又必须遵循什么约定？</a:t>
            </a:r>
            <a:endParaRPr lang="en-US" altLang="zh-CN"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79577" y="1916833"/>
            <a:ext cx="7632847" cy="2431435"/>
          </a:xfrm>
          <a:prstGeom prst="rect">
            <a:avLst/>
          </a:prstGeom>
          <a:noFill/>
        </p:spPr>
        <p:txBody>
          <a:bodyPr>
            <a:spAutoFit/>
          </a:bodyPr>
          <a:lstStyle/>
          <a:p>
            <a:pPr>
              <a:defRPr/>
            </a:pPr>
            <a:r>
              <a:rPr lang="zh-CN" altLang="en-US"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charset="0"/>
                <a:ea typeface="宋体" charset="-122"/>
              </a:rPr>
              <a:t>问题</a:t>
            </a:r>
            <a:r>
              <a:rPr lang="en-US" altLang="zh-CN"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charset="0"/>
                <a:ea typeface="宋体" charset="-122"/>
              </a:rPr>
              <a:t>9</a:t>
            </a:r>
            <a:r>
              <a:rPr lang="zh-CN" altLang="en-US"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charset="0"/>
                <a:ea typeface="宋体" charset="-122"/>
              </a:rPr>
              <a:t>：</a:t>
            </a:r>
            <a:endParaRPr lang="en-US" altLang="zh-CN"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charset="0"/>
              <a:ea typeface="宋体" charset="-122"/>
            </a:endParaRPr>
          </a:p>
          <a:p>
            <a:pPr>
              <a:spcBef>
                <a:spcPts val="1200"/>
              </a:spcBef>
              <a:defRPr/>
            </a:pPr>
            <a:r>
              <a:rPr lang="zh-CN" altLang="en-US" sz="4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charset="0"/>
                <a:ea typeface="宋体" charset="-122"/>
              </a:rPr>
              <a:t>栈</a:t>
            </a:r>
            <a:r>
              <a:rPr lang="zh-CN" altLang="en-US" sz="4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charset="0"/>
                <a:ea typeface="宋体" charset="-122"/>
              </a:rPr>
              <a:t>与队列的本质差别是什么？为什么我们需要这种差别？</a:t>
            </a:r>
            <a:endParaRPr lang="en-US" altLang="zh-CN" sz="4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charset="0"/>
              <a:ea typeface="宋体"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39617" y="1700808"/>
            <a:ext cx="7203321" cy="3016210"/>
          </a:xfrm>
          <a:prstGeom prst="rect">
            <a:avLst/>
          </a:prstGeom>
          <a:noFill/>
        </p:spPr>
        <p:txBody>
          <a:bodyPr>
            <a:spAutoFit/>
          </a:bodyPr>
          <a:lstStyle/>
          <a:p>
            <a:pPr>
              <a:defRPr/>
            </a:pPr>
            <a:r>
              <a:rPr lang="zh-CN" altLang="en-US" sz="48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Arial" charset="0"/>
                <a:ea typeface="宋体" charset="-122"/>
              </a:rPr>
              <a:t>问题</a:t>
            </a:r>
            <a:r>
              <a:rPr lang="en-US" altLang="zh-CN" sz="48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Arial" charset="0"/>
                <a:ea typeface="宋体" charset="-122"/>
              </a:rPr>
              <a:t>10:</a:t>
            </a:r>
            <a:endParaRPr lang="en-US" altLang="zh-CN" sz="48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Arial" charset="0"/>
              <a:ea typeface="宋体" charset="-122"/>
            </a:endParaRPr>
          </a:p>
          <a:p>
            <a:pPr>
              <a:spcBef>
                <a:spcPts val="1200"/>
              </a:spcBef>
              <a:defRPr/>
            </a:pPr>
            <a:r>
              <a:rPr lang="zh-CN" altLang="en-US" sz="4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Arial" charset="0"/>
                <a:ea typeface="宋体" charset="-122"/>
              </a:rPr>
              <a:t>你觉得在我们的讨论的“结构”的背后是否有什么基本的数学概念吗？</a:t>
            </a:r>
            <a:endParaRPr lang="en-US" altLang="zh-CN" sz="4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Arial" charset="0"/>
              <a:ea typeface="宋体"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你能从上例中的</a:t>
            </a:r>
            <a:r>
              <a:rPr lang="en-US" altLang="zh-CN" dirty="0" smtClean="0"/>
              <a:t>”</a:t>
            </a:r>
            <a:r>
              <a:rPr lang="en-US" altLang="zh-CN" sz="3200" dirty="0" smtClean="0"/>
              <a:t> </a:t>
            </a:r>
            <a:r>
              <a:rPr lang="en-US" altLang="zh-CN" sz="3200" dirty="0" err="1"/>
              <a:t>var</a:t>
            </a:r>
            <a:r>
              <a:rPr lang="en-US" altLang="zh-CN" sz="3200" dirty="0"/>
              <a:t> elements: array[0:n] of char; </a:t>
            </a:r>
            <a:r>
              <a:rPr lang="en-US" altLang="zh-CN" sz="3200" dirty="0" smtClean="0"/>
              <a:t>”</a:t>
            </a:r>
            <a:r>
              <a:rPr lang="zh-CN" altLang="en-US" sz="3200" dirty="0" smtClean="0"/>
              <a:t>以及某个具体输入“</a:t>
            </a:r>
            <a:r>
              <a:rPr lang="en-US" altLang="zh-CN" sz="3200" dirty="0" err="1" smtClean="0"/>
              <a:t>damrnqiz</a:t>
            </a:r>
            <a:r>
              <a:rPr lang="zh-CN" altLang="en-US" sz="3200" dirty="0" smtClean="0"/>
              <a:t>”中解释以下几个概念的关系吗？</a:t>
            </a:r>
            <a:endParaRPr lang="en-US" altLang="zh-CN" sz="3200" dirty="0" smtClean="0"/>
          </a:p>
          <a:p>
            <a:pPr marL="344487" lvl="1" indent="0">
              <a:buNone/>
            </a:pPr>
            <a:endParaRPr lang="en-US" altLang="zh-CN" dirty="0" smtClean="0"/>
          </a:p>
          <a:p>
            <a:pPr marL="344487" lvl="1" indent="0">
              <a:buNone/>
            </a:pPr>
            <a:r>
              <a:rPr lang="en-US" altLang="zh-CN" dirty="0"/>
              <a:t>	</a:t>
            </a:r>
            <a:r>
              <a:rPr lang="en-US" altLang="zh-CN" dirty="0" smtClean="0"/>
              <a:t>		</a:t>
            </a:r>
            <a:r>
              <a:rPr lang="zh-CN" altLang="en-US" dirty="0" smtClean="0"/>
              <a:t>数据；数据类型；数据结构</a:t>
            </a:r>
            <a:endParaRPr lang="zh-CN" altLang="en-US" dirty="0"/>
          </a:p>
        </p:txBody>
      </p:sp>
      <p:sp>
        <p:nvSpPr>
          <p:cNvPr id="4" name="文本框 3"/>
          <p:cNvSpPr txBox="1"/>
          <p:nvPr/>
        </p:nvSpPr>
        <p:spPr>
          <a:xfrm>
            <a:off x="1798188" y="4509120"/>
            <a:ext cx="8595623" cy="584775"/>
          </a:xfrm>
          <a:prstGeom prst="rect">
            <a:avLst/>
          </a:prstGeom>
          <a:noFill/>
        </p:spPr>
        <p:txBody>
          <a:bodyPr wrap="none" rtlCol="0">
            <a:spAutoFit/>
          </a:bodyPr>
          <a:lstStyle/>
          <a:p>
            <a:r>
              <a:rPr lang="zh-CN" altLang="en-US" sz="3200" dirty="0" smtClean="0"/>
              <a:t>我们引入</a:t>
            </a:r>
            <a:r>
              <a:rPr lang="en-US" altLang="zh-CN" sz="3200" dirty="0" smtClean="0"/>
              <a:t>Dynamic set</a:t>
            </a:r>
            <a:r>
              <a:rPr lang="zh-CN" altLang="en-US" sz="3200" dirty="0" smtClean="0"/>
              <a:t>这个概念的用意是什么？</a:t>
            </a:r>
            <a:endParaRPr lang="zh-CN" altLang="en-US" sz="3200" dirty="0"/>
          </a:p>
        </p:txBody>
      </p:sp>
    </p:spTree>
    <p:extLst>
      <p:ext uri="{BB962C8B-B14F-4D97-AF65-F5344CB8AC3E}">
        <p14:creationId xmlns:p14="http://schemas.microsoft.com/office/powerpoint/2010/main" val="3930512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zh-CN" altLang="en-US" smtClean="0"/>
              <a:t>链表：一切操作均围绕指针</a:t>
            </a:r>
          </a:p>
        </p:txBody>
      </p:sp>
      <p:pic>
        <p:nvPicPr>
          <p:cNvPr id="1536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751" y="1196976"/>
            <a:ext cx="49688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1451" y="2003425"/>
            <a:ext cx="496887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8076" y="2997201"/>
            <a:ext cx="496887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028430" y="4386016"/>
            <a:ext cx="6207148" cy="1415772"/>
          </a:xfrm>
          <a:prstGeom prst="rect">
            <a:avLst/>
          </a:prstGeom>
          <a:noFill/>
        </p:spPr>
        <p:txBody>
          <a:bodyPr wrap="none">
            <a:spAutoFit/>
          </a:bodyPr>
          <a:lstStyle/>
          <a:p>
            <a:pPr>
              <a:defRPr/>
            </a:pPr>
            <a:r>
              <a:rPr lang="zh-CN" altLang="en-US" sz="40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Arial" charset="0"/>
                <a:ea typeface="宋体" charset="-122"/>
              </a:rPr>
              <a:t>问题</a:t>
            </a:r>
            <a:r>
              <a:rPr lang="en-US" altLang="zh-CN" sz="40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Arial" charset="0"/>
                <a:ea typeface="宋体" charset="-122"/>
              </a:rPr>
              <a:t>11</a:t>
            </a:r>
            <a:r>
              <a:rPr lang="zh-CN" altLang="en-US" sz="40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Arial" charset="0"/>
                <a:ea typeface="宋体" charset="-122"/>
              </a:rPr>
              <a:t>：</a:t>
            </a:r>
            <a:endParaRPr lang="en-US" altLang="zh-CN" sz="40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Arial" charset="0"/>
              <a:ea typeface="宋体" charset="-122"/>
            </a:endParaRPr>
          </a:p>
          <a:p>
            <a:pPr>
              <a:spcBef>
                <a:spcPts val="1200"/>
              </a:spcBef>
              <a:defRPr/>
            </a:pPr>
            <a:r>
              <a:rPr lang="zh-CN" altLang="en-US" sz="36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Arial" charset="0"/>
                <a:ea typeface="宋体" charset="-122"/>
              </a:rPr>
              <a:t>这个结构有什么不便之处吗？</a:t>
            </a:r>
            <a:endParaRPr lang="en-US" altLang="zh-CN" sz="36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Arial"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1214" y="476250"/>
            <a:ext cx="8353425" cy="2408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1450" y="3011488"/>
            <a:ext cx="2952750" cy="187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57925" y="3011488"/>
            <a:ext cx="2933700" cy="187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488083" y="4883207"/>
            <a:ext cx="5540299" cy="1292662"/>
          </a:xfrm>
          <a:prstGeom prst="rect">
            <a:avLst/>
          </a:prstGeom>
          <a:noFill/>
        </p:spPr>
        <p:txBody>
          <a:bodyPr wrap="none">
            <a:spAutoFit/>
          </a:bodyPr>
          <a:lstStyle/>
          <a:p>
            <a:pPr>
              <a:defRPr/>
            </a:pPr>
            <a:r>
              <a:rPr lang="zh-CN" altLang="en-US" sz="36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Arial" charset="0"/>
                <a:ea typeface="宋体" charset="-122"/>
              </a:rPr>
              <a:t>问题</a:t>
            </a:r>
            <a:r>
              <a:rPr lang="en-US" altLang="zh-CN" sz="36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Arial" charset="0"/>
                <a:ea typeface="宋体" charset="-122"/>
              </a:rPr>
              <a:t>12</a:t>
            </a:r>
            <a:r>
              <a:rPr lang="zh-CN" altLang="en-US" sz="36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Arial" charset="0"/>
                <a:ea typeface="宋体" charset="-122"/>
              </a:rPr>
              <a:t>：</a:t>
            </a:r>
            <a:endParaRPr lang="en-US" altLang="zh-CN" sz="36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Arial" charset="0"/>
              <a:ea typeface="宋体" charset="-122"/>
            </a:endParaRPr>
          </a:p>
          <a:p>
            <a:pPr>
              <a:spcBef>
                <a:spcPts val="1200"/>
              </a:spcBef>
              <a:defRPr/>
            </a:pPr>
            <a:r>
              <a:rPr lang="zh-CN" altLang="en-US" sz="32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Arial" charset="0"/>
                <a:ea typeface="宋体" charset="-122"/>
              </a:rPr>
              <a:t>删除一个对象的代价是多少？</a:t>
            </a:r>
            <a:endParaRPr lang="en-US" altLang="zh-CN" sz="32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Arial"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3700" y="908720"/>
            <a:ext cx="10801200" cy="1815882"/>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zh-CN" alt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charset="0"/>
                <a:ea typeface="宋体" charset="-122"/>
              </a:rPr>
              <a:t>问题</a:t>
            </a:r>
            <a:r>
              <a:rPr lang="en-US" altLang="zh-CN"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charset="0"/>
                <a:ea typeface="宋体" charset="-122"/>
              </a:rPr>
              <a:t>13</a:t>
            </a:r>
            <a:r>
              <a:rPr lang="zh-CN" alt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charset="0"/>
                <a:ea typeface="宋体" charset="-122"/>
              </a:rPr>
              <a:t>：</a:t>
            </a:r>
            <a:endParaRPr lang="en-US" altLang="zh-CN"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charset="0"/>
              <a:ea typeface="宋体" charset="-122"/>
            </a:endParaRPr>
          </a:p>
          <a:p>
            <a:pPr>
              <a:spcBef>
                <a:spcPts val="1200"/>
              </a:spcBef>
              <a:defRPr/>
            </a:pPr>
            <a:r>
              <a:rPr lang="zh-CN" altLang="en-US"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charset="0"/>
                <a:ea typeface="宋体" charset="-122"/>
              </a:rPr>
              <a:t>你能就下两例说说看，指针到底是什么？</a:t>
            </a:r>
            <a:endParaRPr lang="en-US" altLang="zh-CN"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charset="0"/>
              <a:ea typeface="宋体" charset="-122"/>
            </a:endParaRPr>
          </a:p>
        </p:txBody>
      </p: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9188" y="3140968"/>
            <a:ext cx="10185712" cy="689259"/>
          </a:xfrm>
          <a:prstGeom prst="rect">
            <a:avLst/>
          </a:prstGeom>
        </p:spPr>
      </p:pic>
      <p:pic>
        <p:nvPicPr>
          <p:cNvPr id="4" name="图片 3"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3712" y="4005064"/>
            <a:ext cx="4478843" cy="2649251"/>
          </a:xfrm>
          <a:prstGeom prst="rect">
            <a:avLst/>
          </a:prstGeom>
        </p:spPr>
      </p:pic>
    </p:spTree>
    <p:extLst>
      <p:ext uri="{BB962C8B-B14F-4D97-AF65-F5344CB8AC3E}">
        <p14:creationId xmlns:p14="http://schemas.microsoft.com/office/powerpoint/2010/main" val="39577732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zh-CN" altLang="en-US" smtClean="0"/>
              <a:t>进一步的改进</a:t>
            </a:r>
          </a:p>
        </p:txBody>
      </p:sp>
      <p:pic>
        <p:nvPicPr>
          <p:cNvPr id="174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88" y="1412875"/>
            <a:ext cx="7993062" cy="303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Group 6"/>
          <p:cNvGrpSpPr>
            <a:grpSpLocks/>
          </p:cNvGrpSpPr>
          <p:nvPr/>
        </p:nvGrpSpPr>
        <p:grpSpPr bwMode="auto">
          <a:xfrm>
            <a:off x="3000375" y="1125539"/>
            <a:ext cx="5543550" cy="4205287"/>
            <a:chOff x="1475656" y="1124744"/>
            <a:chExt cx="5544616" cy="4206081"/>
          </a:xfrm>
        </p:grpSpPr>
        <p:sp>
          <p:nvSpPr>
            <p:cNvPr id="3" name="Rounded Rectangle 2"/>
            <p:cNvSpPr/>
            <p:nvPr/>
          </p:nvSpPr>
          <p:spPr>
            <a:xfrm>
              <a:off x="1475656" y="1124744"/>
              <a:ext cx="1440140" cy="374403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5" name="Straight Arrow Connector 4"/>
            <p:cNvCxnSpPr/>
            <p:nvPr/>
          </p:nvCxnSpPr>
          <p:spPr>
            <a:xfrm>
              <a:off x="2771305" y="4868776"/>
              <a:ext cx="360432" cy="2159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416" name="TextBox 5"/>
            <p:cNvSpPr txBox="1">
              <a:spLocks noChangeArrowheads="1"/>
            </p:cNvSpPr>
            <p:nvPr/>
          </p:nvSpPr>
          <p:spPr bwMode="auto">
            <a:xfrm>
              <a:off x="3131840" y="4869160"/>
              <a:ext cx="38884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rgbClr val="C00000"/>
                  </a:solidFill>
                  <a:latin typeface="华文新魏" panose="02010800040101010101" pitchFamily="2" charset="-122"/>
                  <a:ea typeface="华文新魏" panose="02010800040101010101" pitchFamily="2" charset="-122"/>
                </a:rPr>
                <a:t>监控“边界条件”</a:t>
              </a:r>
            </a:p>
          </p:txBody>
        </p:sp>
      </p:grpSp>
      <p:sp>
        <p:nvSpPr>
          <p:cNvPr id="2" name="Rectangle 1"/>
          <p:cNvSpPr/>
          <p:nvPr/>
        </p:nvSpPr>
        <p:spPr>
          <a:xfrm>
            <a:off x="6168009" y="586930"/>
            <a:ext cx="3430747" cy="1169551"/>
          </a:xfrm>
          <a:prstGeom prst="rect">
            <a:avLst/>
          </a:prstGeom>
          <a:noFill/>
        </p:spPr>
        <p:txBody>
          <a:bodyPr wrap="none">
            <a:spAutoFit/>
          </a:bodyPr>
          <a:lstStyle/>
          <a:p>
            <a:pPr>
              <a:defRPr/>
            </a:pPr>
            <a:r>
              <a:rPr lang="zh-CN" alt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rPr>
              <a:t>问题</a:t>
            </a:r>
            <a:r>
              <a:rPr lang="en-US" altLang="zh-CN" sz="3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rPr>
              <a:t>14;</a:t>
            </a:r>
            <a:endParaRPr lang="en-US" altLang="zh-CN"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endParaRPr>
          </a:p>
          <a:p>
            <a:pPr>
              <a:spcBef>
                <a:spcPts val="1200"/>
              </a:spcBef>
              <a:defRPr/>
            </a:pPr>
            <a:r>
              <a:rPr lang="zh-CN" altLang="en-US"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rPr>
              <a:t>为什么是“改进”？</a:t>
            </a:r>
            <a:endParaRPr lang="en-US" altLang="zh-CN"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ppt_w</p:attrName>
                                        </p:attrNameLst>
                                      </p:cBhvr>
                                      <p:tavLst>
                                        <p:tav tm="0">
                                          <p:val>
                                            <p:fltVal val="0"/>
                                          </p:val>
                                        </p:tav>
                                        <p:tav tm="100000">
                                          <p:val>
                                            <p:strVal val="#ppt_w"/>
                                          </p:val>
                                        </p:tav>
                                      </p:tavLst>
                                    </p:anim>
                                    <p:anim calcmode="lin" valueType="num">
                                      <p:cBhvr>
                                        <p:cTn id="13" dur="1000" fill="hold"/>
                                        <p:tgtEl>
                                          <p:spTgt spid="2"/>
                                        </p:tgtEl>
                                        <p:attrNameLst>
                                          <p:attrName>ppt_h</p:attrName>
                                        </p:attrNameLst>
                                      </p:cBhvr>
                                      <p:tavLst>
                                        <p:tav tm="0">
                                          <p:val>
                                            <p:fltVal val="0"/>
                                          </p:val>
                                        </p:tav>
                                        <p:tav tm="100000">
                                          <p:val>
                                            <p:strVal val="#ppt_h"/>
                                          </p:val>
                                        </p:tav>
                                      </p:tavLst>
                                    </p:anim>
                                    <p:anim calcmode="lin" valueType="num">
                                      <p:cBhvr>
                                        <p:cTn id="14" dur="1000" fill="hold"/>
                                        <p:tgtEl>
                                          <p:spTgt spid="2"/>
                                        </p:tgtEl>
                                        <p:attrNameLst>
                                          <p:attrName>style.rotation</p:attrName>
                                        </p:attrNameLst>
                                      </p:cBhvr>
                                      <p:tavLst>
                                        <p:tav tm="0">
                                          <p:val>
                                            <p:fltVal val="90"/>
                                          </p:val>
                                        </p:tav>
                                        <p:tav tm="100000">
                                          <p:val>
                                            <p:fltVal val="0"/>
                                          </p:val>
                                        </p:tav>
                                      </p:tavLst>
                                    </p:anim>
                                    <p:animEffect transition="in" filter="fade">
                                      <p:cBhvr>
                                        <p:cTn id="15"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zh-CN" altLang="en-US" dirty="0" smtClean="0"/>
              <a:t>两列表单数组实现</a:t>
            </a:r>
          </a:p>
        </p:txBody>
      </p:sp>
      <p:sp>
        <p:nvSpPr>
          <p:cNvPr id="19459" name="Content Placeholder 2"/>
          <p:cNvSpPr>
            <a:spLocks noGrp="1"/>
          </p:cNvSpPr>
          <p:nvPr>
            <p:ph idx="1"/>
          </p:nvPr>
        </p:nvSpPr>
        <p:spPr>
          <a:xfrm>
            <a:off x="1992313" y="1196976"/>
            <a:ext cx="8229600" cy="1152525"/>
          </a:xfrm>
        </p:spPr>
        <p:txBody>
          <a:bodyPr/>
          <a:lstStyle/>
          <a:p>
            <a:r>
              <a:rPr lang="zh-CN" altLang="en-US" sz="2800"/>
              <a:t>基本原理：在一个数组空间维护两个链表，“实际数据”和“可用空间”。“此消彼长”</a:t>
            </a:r>
          </a:p>
        </p:txBody>
      </p:sp>
      <p:pic>
        <p:nvPicPr>
          <p:cNvPr id="194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651" y="2349500"/>
            <a:ext cx="7561263" cy="3671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312024" y="4185084"/>
            <a:ext cx="3186432" cy="2031325"/>
          </a:xfrm>
          <a:prstGeom prst="rect">
            <a:avLst/>
          </a:prstGeom>
          <a:noFill/>
        </p:spPr>
        <p:txBody>
          <a:bodyPr>
            <a:spAutoFit/>
          </a:bodyPr>
          <a:lstStyle/>
          <a:p>
            <a:pPr>
              <a:defRPr/>
            </a:pPr>
            <a:r>
              <a:rPr lang="zh-CN" altLang="en-US" sz="4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Arial" charset="0"/>
                <a:ea typeface="宋体" charset="-122"/>
              </a:rPr>
              <a:t>问题</a:t>
            </a:r>
            <a:r>
              <a:rPr lang="en-US" altLang="zh-CN" sz="40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Arial" charset="0"/>
                <a:ea typeface="宋体" charset="-122"/>
              </a:rPr>
              <a:t>15</a:t>
            </a:r>
            <a:r>
              <a:rPr lang="zh-CN" altLang="en-US" sz="40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Arial" charset="0"/>
                <a:ea typeface="宋体" charset="-122"/>
              </a:rPr>
              <a:t>：</a:t>
            </a:r>
            <a:endParaRPr lang="en-US" altLang="zh-CN" sz="4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Arial" charset="0"/>
              <a:ea typeface="宋体" charset="-122"/>
            </a:endParaRPr>
          </a:p>
          <a:p>
            <a:pPr>
              <a:spcBef>
                <a:spcPts val="1200"/>
              </a:spcBef>
              <a:defRPr/>
            </a:pPr>
            <a:r>
              <a:rPr lang="zh-CN" altLang="en-US" sz="36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Arial" charset="0"/>
                <a:ea typeface="宋体" charset="-122"/>
              </a:rPr>
              <a:t>你能解释一下这几个图吗？</a:t>
            </a:r>
            <a:endParaRPr lang="en-US" altLang="zh-CN" sz="36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Arial"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981200" y="476250"/>
            <a:ext cx="8229600" cy="941388"/>
          </a:xfrm>
        </p:spPr>
        <p:txBody>
          <a:bodyPr/>
          <a:lstStyle/>
          <a:p>
            <a:r>
              <a:rPr lang="zh-CN" altLang="en-US" smtClean="0"/>
              <a:t>根树</a:t>
            </a:r>
            <a:r>
              <a:rPr lang="en-US" altLang="zh-CN" smtClean="0"/>
              <a:t>:</a:t>
            </a:r>
            <a:r>
              <a:rPr lang="zh-CN" altLang="en-US" smtClean="0"/>
              <a:t> 如何从链表的角度看它</a:t>
            </a:r>
            <a:r>
              <a:rPr lang="en-US" altLang="zh-CN" smtClean="0"/>
              <a:t>?</a:t>
            </a:r>
          </a:p>
        </p:txBody>
      </p:sp>
      <p:sp>
        <p:nvSpPr>
          <p:cNvPr id="20483" name="Oval 4"/>
          <p:cNvSpPr>
            <a:spLocks noChangeArrowheads="1"/>
          </p:cNvSpPr>
          <p:nvPr/>
        </p:nvSpPr>
        <p:spPr bwMode="auto">
          <a:xfrm>
            <a:off x="5902325" y="1700214"/>
            <a:ext cx="192088" cy="179387"/>
          </a:xfrm>
          <a:prstGeom prst="ellipse">
            <a:avLst/>
          </a:prstGeom>
          <a:solidFill>
            <a:srgbClr val="FFFF00"/>
          </a:solidFill>
          <a:ln w="38100">
            <a:solidFill>
              <a:srgbClr val="FF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84" name="Oval 5"/>
          <p:cNvSpPr>
            <a:spLocks noChangeArrowheads="1"/>
          </p:cNvSpPr>
          <p:nvPr/>
        </p:nvSpPr>
        <p:spPr bwMode="auto">
          <a:xfrm>
            <a:off x="4306889" y="2709864"/>
            <a:ext cx="193675" cy="180975"/>
          </a:xfrm>
          <a:prstGeom prst="ellipse">
            <a:avLst/>
          </a:prstGeom>
          <a:solidFill>
            <a:srgbClr val="99CC00"/>
          </a:solidFill>
          <a:ln w="38100">
            <a:solidFill>
              <a:srgbClr val="FF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85" name="Oval 6"/>
          <p:cNvSpPr>
            <a:spLocks noChangeArrowheads="1"/>
          </p:cNvSpPr>
          <p:nvPr/>
        </p:nvSpPr>
        <p:spPr bwMode="auto">
          <a:xfrm>
            <a:off x="5370514" y="2709864"/>
            <a:ext cx="192087" cy="180975"/>
          </a:xfrm>
          <a:prstGeom prst="ellipse">
            <a:avLst/>
          </a:prstGeom>
          <a:solidFill>
            <a:srgbClr val="99CC00"/>
          </a:solidFill>
          <a:ln w="38100">
            <a:solidFill>
              <a:srgbClr val="FF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86" name="Oval 7"/>
          <p:cNvSpPr>
            <a:spLocks noChangeArrowheads="1"/>
          </p:cNvSpPr>
          <p:nvPr/>
        </p:nvSpPr>
        <p:spPr bwMode="auto">
          <a:xfrm>
            <a:off x="6494464" y="2709864"/>
            <a:ext cx="193675" cy="180975"/>
          </a:xfrm>
          <a:prstGeom prst="ellipse">
            <a:avLst/>
          </a:prstGeom>
          <a:solidFill>
            <a:srgbClr val="99CC00"/>
          </a:solidFill>
          <a:ln w="38100">
            <a:solidFill>
              <a:srgbClr val="FF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87" name="Oval 8"/>
          <p:cNvSpPr>
            <a:spLocks noChangeArrowheads="1"/>
          </p:cNvSpPr>
          <p:nvPr/>
        </p:nvSpPr>
        <p:spPr bwMode="auto">
          <a:xfrm>
            <a:off x="7497764" y="2709864"/>
            <a:ext cx="192087" cy="180975"/>
          </a:xfrm>
          <a:prstGeom prst="ellipse">
            <a:avLst/>
          </a:prstGeom>
          <a:solidFill>
            <a:srgbClr val="FFCC00"/>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88" name="Oval 9"/>
          <p:cNvSpPr>
            <a:spLocks noChangeArrowheads="1"/>
          </p:cNvSpPr>
          <p:nvPr/>
        </p:nvSpPr>
        <p:spPr bwMode="auto">
          <a:xfrm>
            <a:off x="4306889" y="3568700"/>
            <a:ext cx="193675" cy="179388"/>
          </a:xfrm>
          <a:prstGeom prst="ellipse">
            <a:avLst/>
          </a:prstGeom>
          <a:solidFill>
            <a:srgbClr val="99CC00"/>
          </a:solidFill>
          <a:ln w="38100">
            <a:solidFill>
              <a:srgbClr val="FF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89" name="Oval 10"/>
          <p:cNvSpPr>
            <a:spLocks noChangeArrowheads="1"/>
          </p:cNvSpPr>
          <p:nvPr/>
        </p:nvSpPr>
        <p:spPr bwMode="auto">
          <a:xfrm>
            <a:off x="5043489" y="3568700"/>
            <a:ext cx="192087" cy="179388"/>
          </a:xfrm>
          <a:prstGeom prst="ellipse">
            <a:avLst/>
          </a:prstGeom>
          <a:solidFill>
            <a:srgbClr val="FFCC00"/>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90" name="Oval 11"/>
          <p:cNvSpPr>
            <a:spLocks noChangeArrowheads="1"/>
          </p:cNvSpPr>
          <p:nvPr/>
        </p:nvSpPr>
        <p:spPr bwMode="auto">
          <a:xfrm>
            <a:off x="5759450" y="3568700"/>
            <a:ext cx="192088" cy="179388"/>
          </a:xfrm>
          <a:prstGeom prst="ellipse">
            <a:avLst/>
          </a:prstGeom>
          <a:solidFill>
            <a:srgbClr val="FFCC00"/>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91" name="Oval 12"/>
          <p:cNvSpPr>
            <a:spLocks noChangeArrowheads="1"/>
          </p:cNvSpPr>
          <p:nvPr/>
        </p:nvSpPr>
        <p:spPr bwMode="auto">
          <a:xfrm>
            <a:off x="6515101" y="3568700"/>
            <a:ext cx="193675" cy="179388"/>
          </a:xfrm>
          <a:prstGeom prst="ellipse">
            <a:avLst/>
          </a:prstGeom>
          <a:solidFill>
            <a:srgbClr val="99CC00"/>
          </a:solidFill>
          <a:ln w="38100">
            <a:solidFill>
              <a:srgbClr val="FF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92" name="Oval 13"/>
          <p:cNvSpPr>
            <a:spLocks noChangeArrowheads="1"/>
          </p:cNvSpPr>
          <p:nvPr/>
        </p:nvSpPr>
        <p:spPr bwMode="auto">
          <a:xfrm>
            <a:off x="6557963" y="4405314"/>
            <a:ext cx="190500" cy="179387"/>
          </a:xfrm>
          <a:prstGeom prst="ellipse">
            <a:avLst/>
          </a:prstGeom>
          <a:solidFill>
            <a:srgbClr val="FFCC00"/>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93" name="Oval 14"/>
          <p:cNvSpPr>
            <a:spLocks noChangeArrowheads="1"/>
          </p:cNvSpPr>
          <p:nvPr/>
        </p:nvSpPr>
        <p:spPr bwMode="auto">
          <a:xfrm>
            <a:off x="3795714" y="4408489"/>
            <a:ext cx="193675" cy="179387"/>
          </a:xfrm>
          <a:prstGeom prst="ellipse">
            <a:avLst/>
          </a:prstGeom>
          <a:solidFill>
            <a:srgbClr val="FFCC00"/>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94" name="Oval 15"/>
          <p:cNvSpPr>
            <a:spLocks noChangeArrowheads="1"/>
          </p:cNvSpPr>
          <p:nvPr/>
        </p:nvSpPr>
        <p:spPr bwMode="auto">
          <a:xfrm>
            <a:off x="4737100" y="4405314"/>
            <a:ext cx="192088" cy="179387"/>
          </a:xfrm>
          <a:prstGeom prst="ellipse">
            <a:avLst/>
          </a:prstGeom>
          <a:solidFill>
            <a:srgbClr val="FFCC00"/>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95" name="Line 16"/>
          <p:cNvSpPr>
            <a:spLocks noChangeShapeType="1"/>
          </p:cNvSpPr>
          <p:nvPr/>
        </p:nvSpPr>
        <p:spPr bwMode="auto">
          <a:xfrm flipH="1">
            <a:off x="4529138" y="1857376"/>
            <a:ext cx="1352550" cy="90646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96" name="Line 17"/>
          <p:cNvSpPr>
            <a:spLocks noChangeShapeType="1"/>
          </p:cNvSpPr>
          <p:nvPr/>
        </p:nvSpPr>
        <p:spPr bwMode="auto">
          <a:xfrm flipH="1">
            <a:off x="5521326" y="1909763"/>
            <a:ext cx="422275" cy="80486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97" name="Line 18"/>
          <p:cNvSpPr>
            <a:spLocks noChangeShapeType="1"/>
          </p:cNvSpPr>
          <p:nvPr/>
        </p:nvSpPr>
        <p:spPr bwMode="auto">
          <a:xfrm>
            <a:off x="6086476" y="1890713"/>
            <a:ext cx="449263" cy="7874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98" name="Line 19"/>
          <p:cNvSpPr>
            <a:spLocks noChangeShapeType="1"/>
          </p:cNvSpPr>
          <p:nvPr/>
        </p:nvSpPr>
        <p:spPr bwMode="auto">
          <a:xfrm>
            <a:off x="6127750" y="1814513"/>
            <a:ext cx="1366838" cy="9207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99" name="Line 20"/>
          <p:cNvSpPr>
            <a:spLocks noChangeShapeType="1"/>
          </p:cNvSpPr>
          <p:nvPr/>
        </p:nvSpPr>
        <p:spPr bwMode="auto">
          <a:xfrm>
            <a:off x="4418013" y="2924176"/>
            <a:ext cx="0" cy="6254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00" name="Line 21"/>
          <p:cNvSpPr>
            <a:spLocks noChangeShapeType="1"/>
          </p:cNvSpPr>
          <p:nvPr/>
        </p:nvSpPr>
        <p:spPr bwMode="auto">
          <a:xfrm flipH="1">
            <a:off x="5187951" y="2906713"/>
            <a:ext cx="244475" cy="6794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01" name="Line 22"/>
          <p:cNvSpPr>
            <a:spLocks noChangeShapeType="1"/>
          </p:cNvSpPr>
          <p:nvPr/>
        </p:nvSpPr>
        <p:spPr bwMode="auto">
          <a:xfrm>
            <a:off x="5519738" y="2914650"/>
            <a:ext cx="292100" cy="6429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02" name="Line 23"/>
          <p:cNvSpPr>
            <a:spLocks noChangeShapeType="1"/>
          </p:cNvSpPr>
          <p:nvPr/>
        </p:nvSpPr>
        <p:spPr bwMode="auto">
          <a:xfrm>
            <a:off x="6597650" y="2909888"/>
            <a:ext cx="0" cy="6477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03" name="Line 24"/>
          <p:cNvSpPr>
            <a:spLocks noChangeShapeType="1"/>
          </p:cNvSpPr>
          <p:nvPr/>
        </p:nvSpPr>
        <p:spPr bwMode="auto">
          <a:xfrm flipH="1">
            <a:off x="3960813" y="3721101"/>
            <a:ext cx="366712" cy="6762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04" name="Line 25"/>
          <p:cNvSpPr>
            <a:spLocks noChangeShapeType="1"/>
          </p:cNvSpPr>
          <p:nvPr/>
        </p:nvSpPr>
        <p:spPr bwMode="auto">
          <a:xfrm>
            <a:off x="4457701" y="3729038"/>
            <a:ext cx="341313" cy="6969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05" name="Line 26"/>
          <p:cNvSpPr>
            <a:spLocks noChangeShapeType="1"/>
          </p:cNvSpPr>
          <p:nvPr/>
        </p:nvSpPr>
        <p:spPr bwMode="auto">
          <a:xfrm>
            <a:off x="6632575" y="3781425"/>
            <a:ext cx="0" cy="6302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06" name="Oval 27"/>
          <p:cNvSpPr>
            <a:spLocks noChangeArrowheads="1"/>
          </p:cNvSpPr>
          <p:nvPr/>
        </p:nvSpPr>
        <p:spPr bwMode="auto">
          <a:xfrm>
            <a:off x="8391526" y="1698625"/>
            <a:ext cx="193675" cy="179388"/>
          </a:xfrm>
          <a:prstGeom prst="ellipse">
            <a:avLst/>
          </a:prstGeom>
          <a:solidFill>
            <a:srgbClr val="FFFF00"/>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507" name="Oval 28"/>
          <p:cNvSpPr>
            <a:spLocks noChangeArrowheads="1"/>
          </p:cNvSpPr>
          <p:nvPr/>
        </p:nvSpPr>
        <p:spPr bwMode="auto">
          <a:xfrm>
            <a:off x="8391526" y="2125664"/>
            <a:ext cx="193675" cy="179387"/>
          </a:xfrm>
          <a:prstGeom prst="ellipse">
            <a:avLst/>
          </a:prstGeom>
          <a:solidFill>
            <a:srgbClr val="99CC00"/>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508" name="Oval 29"/>
          <p:cNvSpPr>
            <a:spLocks noChangeArrowheads="1"/>
          </p:cNvSpPr>
          <p:nvPr/>
        </p:nvSpPr>
        <p:spPr bwMode="auto">
          <a:xfrm>
            <a:off x="8391526" y="2554289"/>
            <a:ext cx="193675" cy="179387"/>
          </a:xfrm>
          <a:prstGeom prst="ellipse">
            <a:avLst/>
          </a:prstGeom>
          <a:solidFill>
            <a:srgbClr val="FFCC00"/>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509" name="Oval 30"/>
          <p:cNvSpPr>
            <a:spLocks noChangeArrowheads="1"/>
          </p:cNvSpPr>
          <p:nvPr/>
        </p:nvSpPr>
        <p:spPr bwMode="auto">
          <a:xfrm>
            <a:off x="8391526" y="2981325"/>
            <a:ext cx="193675" cy="179388"/>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510" name="Text Box 31"/>
          <p:cNvSpPr txBox="1">
            <a:spLocks noChangeArrowheads="1"/>
          </p:cNvSpPr>
          <p:nvPr/>
        </p:nvSpPr>
        <p:spPr bwMode="auto">
          <a:xfrm>
            <a:off x="8640763" y="1620838"/>
            <a:ext cx="855662"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a:latin typeface="Times New Roman" panose="02020603050405020304" pitchFamily="18" charset="0"/>
              </a:rPr>
              <a:t>Root</a:t>
            </a:r>
          </a:p>
        </p:txBody>
      </p:sp>
      <p:sp>
        <p:nvSpPr>
          <p:cNvPr id="20511" name="Text Box 32"/>
          <p:cNvSpPr txBox="1">
            <a:spLocks noChangeArrowheads="1"/>
          </p:cNvSpPr>
          <p:nvPr/>
        </p:nvSpPr>
        <p:spPr bwMode="auto">
          <a:xfrm>
            <a:off x="8640763" y="2078038"/>
            <a:ext cx="106680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a:latin typeface="Times New Roman" panose="02020603050405020304" pitchFamily="18" charset="0"/>
              </a:rPr>
              <a:t>Inner node</a:t>
            </a:r>
          </a:p>
        </p:txBody>
      </p:sp>
      <p:sp>
        <p:nvSpPr>
          <p:cNvPr id="20512" name="Text Box 33"/>
          <p:cNvSpPr txBox="1">
            <a:spLocks noChangeArrowheads="1"/>
          </p:cNvSpPr>
          <p:nvPr/>
        </p:nvSpPr>
        <p:spPr bwMode="auto">
          <a:xfrm>
            <a:off x="8645525" y="2916238"/>
            <a:ext cx="159543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a:latin typeface="Times New Roman" panose="02020603050405020304" pitchFamily="18" charset="0"/>
              </a:rPr>
              <a:t>Branching node</a:t>
            </a:r>
          </a:p>
        </p:txBody>
      </p:sp>
      <p:sp>
        <p:nvSpPr>
          <p:cNvPr id="20513" name="Text Box 34"/>
          <p:cNvSpPr txBox="1">
            <a:spLocks noChangeArrowheads="1"/>
          </p:cNvSpPr>
          <p:nvPr/>
        </p:nvSpPr>
        <p:spPr bwMode="auto">
          <a:xfrm>
            <a:off x="8645526" y="2478088"/>
            <a:ext cx="855663"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a:latin typeface="Times New Roman" panose="02020603050405020304" pitchFamily="18" charset="0"/>
              </a:rPr>
              <a:t>Leaf</a:t>
            </a:r>
          </a:p>
        </p:txBody>
      </p:sp>
      <p:sp>
        <p:nvSpPr>
          <p:cNvPr id="20514" name="Text Box 35"/>
          <p:cNvSpPr txBox="1">
            <a:spLocks noChangeArrowheads="1"/>
          </p:cNvSpPr>
          <p:nvPr/>
        </p:nvSpPr>
        <p:spPr bwMode="auto">
          <a:xfrm>
            <a:off x="2233613" y="1601789"/>
            <a:ext cx="1344612"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a:latin typeface="Times New Roman" panose="02020603050405020304" pitchFamily="18" charset="0"/>
              </a:rPr>
              <a:t>Level 0</a:t>
            </a:r>
          </a:p>
        </p:txBody>
      </p:sp>
      <p:sp>
        <p:nvSpPr>
          <p:cNvPr id="20515" name="Text Box 36"/>
          <p:cNvSpPr txBox="1">
            <a:spLocks noChangeArrowheads="1"/>
          </p:cNvSpPr>
          <p:nvPr/>
        </p:nvSpPr>
        <p:spPr bwMode="auto">
          <a:xfrm>
            <a:off x="2233613" y="2627314"/>
            <a:ext cx="1344612"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a:latin typeface="Times New Roman" panose="02020603050405020304" pitchFamily="18" charset="0"/>
              </a:rPr>
              <a:t>Level 1</a:t>
            </a:r>
          </a:p>
        </p:txBody>
      </p:sp>
      <p:sp>
        <p:nvSpPr>
          <p:cNvPr id="20516" name="Text Box 37"/>
          <p:cNvSpPr txBox="1">
            <a:spLocks noChangeArrowheads="1"/>
          </p:cNvSpPr>
          <p:nvPr/>
        </p:nvSpPr>
        <p:spPr bwMode="auto">
          <a:xfrm>
            <a:off x="2233613" y="3441701"/>
            <a:ext cx="1344612"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a:latin typeface="Times New Roman" panose="02020603050405020304" pitchFamily="18" charset="0"/>
              </a:rPr>
              <a:t>Level 2</a:t>
            </a:r>
          </a:p>
        </p:txBody>
      </p:sp>
      <p:sp>
        <p:nvSpPr>
          <p:cNvPr id="20517" name="Text Box 38"/>
          <p:cNvSpPr txBox="1">
            <a:spLocks noChangeArrowheads="1"/>
          </p:cNvSpPr>
          <p:nvPr/>
        </p:nvSpPr>
        <p:spPr bwMode="auto">
          <a:xfrm>
            <a:off x="2233613" y="4287839"/>
            <a:ext cx="1344612"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a:latin typeface="Times New Roman" panose="02020603050405020304" pitchFamily="18" charset="0"/>
              </a:rPr>
              <a:t>Level 3</a:t>
            </a:r>
          </a:p>
        </p:txBody>
      </p:sp>
      <p:sp>
        <p:nvSpPr>
          <p:cNvPr id="20518" name="Line 39"/>
          <p:cNvSpPr>
            <a:spLocks noChangeShapeType="1"/>
          </p:cNvSpPr>
          <p:nvPr/>
        </p:nvSpPr>
        <p:spPr bwMode="auto">
          <a:xfrm flipH="1">
            <a:off x="7948613" y="1841501"/>
            <a:ext cx="0" cy="15287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9" name="Line 40"/>
          <p:cNvSpPr>
            <a:spLocks noChangeShapeType="1"/>
          </p:cNvSpPr>
          <p:nvPr/>
        </p:nvSpPr>
        <p:spPr bwMode="auto">
          <a:xfrm>
            <a:off x="7934325" y="3622676"/>
            <a:ext cx="0" cy="7969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0" name="Line 41"/>
          <p:cNvSpPr>
            <a:spLocks noChangeShapeType="1"/>
          </p:cNvSpPr>
          <p:nvPr/>
        </p:nvSpPr>
        <p:spPr bwMode="auto">
          <a:xfrm flipH="1" flipV="1">
            <a:off x="7597776" y="1700214"/>
            <a:ext cx="333375" cy="1238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1" name="Line 42"/>
          <p:cNvSpPr>
            <a:spLocks noChangeShapeType="1"/>
          </p:cNvSpPr>
          <p:nvPr/>
        </p:nvSpPr>
        <p:spPr bwMode="auto">
          <a:xfrm flipH="1">
            <a:off x="7664450" y="4422775"/>
            <a:ext cx="255588" cy="1793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2" name="Text Box 43"/>
          <p:cNvSpPr txBox="1">
            <a:spLocks noChangeArrowheads="1"/>
          </p:cNvSpPr>
          <p:nvPr/>
        </p:nvSpPr>
        <p:spPr bwMode="auto">
          <a:xfrm>
            <a:off x="7345364" y="3297238"/>
            <a:ext cx="1227137"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a:latin typeface="Times New Roman" panose="02020603050405020304" pitchFamily="18" charset="0"/>
              </a:rPr>
              <a:t>Height=3</a:t>
            </a:r>
          </a:p>
        </p:txBody>
      </p:sp>
      <p:sp>
        <p:nvSpPr>
          <p:cNvPr id="20523" name="TextBox 1"/>
          <p:cNvSpPr txBox="1">
            <a:spLocks noChangeArrowheads="1"/>
          </p:cNvSpPr>
          <p:nvPr/>
        </p:nvSpPr>
        <p:spPr bwMode="auto">
          <a:xfrm>
            <a:off x="2135560" y="5119688"/>
            <a:ext cx="8208912" cy="1423096"/>
          </a:xfrm>
          <a:prstGeom prst="rect">
            <a:avLst/>
          </a:prstGeom>
          <a:solidFill>
            <a:schemeClr val="accent5">
              <a:lumMod val="20000"/>
              <a:lumOff val="80000"/>
            </a:schemeClr>
          </a:solidFill>
          <a:ln>
            <a:noFill/>
          </a:ln>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dirty="0">
                <a:latin typeface="微软雅黑" panose="020B0503020204020204" pitchFamily="34" charset="-122"/>
                <a:ea typeface="微软雅黑" panose="020B0503020204020204" pitchFamily="34" charset="-122"/>
              </a:rPr>
              <a:t>如果</a:t>
            </a:r>
            <a:r>
              <a:rPr lang="zh-CN" altLang="en-US" sz="2800" dirty="0" smtClean="0">
                <a:latin typeface="微软雅黑" panose="020B0503020204020204" pitchFamily="34" charset="-122"/>
                <a:ea typeface="微软雅黑" panose="020B0503020204020204" pitchFamily="34" charset="-122"/>
              </a:rPr>
              <a:t>任意</a:t>
            </a:r>
            <a:r>
              <a:rPr lang="zh-CN" altLang="en-US" sz="2800" dirty="0">
                <a:latin typeface="微软雅黑" panose="020B0503020204020204" pitchFamily="34" charset="-122"/>
                <a:ea typeface="微软雅黑" panose="020B0503020204020204" pitchFamily="34" charset="-122"/>
              </a:rPr>
              <a:t>结点最多有两个子结点</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 则该根树成为二叉树</a:t>
            </a:r>
            <a:r>
              <a:rPr lang="en-US" altLang="zh-CN" sz="2800" dirty="0">
                <a:latin typeface="微软雅黑" panose="020B0503020204020204" pitchFamily="34" charset="-122"/>
                <a:ea typeface="微软雅黑" panose="020B0503020204020204" pitchFamily="34" charset="-122"/>
              </a:rPr>
              <a:t>(binary tree),</a:t>
            </a:r>
            <a:r>
              <a:rPr lang="zh-CN" altLang="en-US" sz="2800" dirty="0">
                <a:latin typeface="微软雅黑" panose="020B0503020204020204" pitchFamily="34" charset="-122"/>
                <a:ea typeface="微软雅黑" panose="020B0503020204020204" pitchFamily="34" charset="-122"/>
              </a:rPr>
              <a:t> 显然用指针实现链表的方法很容易扩展到</a:t>
            </a:r>
            <a:r>
              <a:rPr lang="zh-CN" altLang="en-US" sz="2800" dirty="0" smtClean="0">
                <a:latin typeface="微软雅黑" panose="020B0503020204020204" pitchFamily="34" charset="-122"/>
                <a:ea typeface="微软雅黑" panose="020B0503020204020204" pitchFamily="34" charset="-122"/>
              </a:rPr>
              <a:t>二叉树</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408" y="561976"/>
            <a:ext cx="3384550"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3534" y="2781300"/>
            <a:ext cx="5895975" cy="316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triped Right Arrow 1"/>
          <p:cNvSpPr/>
          <p:nvPr/>
        </p:nvSpPr>
        <p:spPr>
          <a:xfrm rot="1807928">
            <a:off x="3229870" y="2693800"/>
            <a:ext cx="936104" cy="504056"/>
          </a:xfrm>
          <a:prstGeom prst="stripedRightArrow">
            <a:avLst/>
          </a:prstGeom>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TextBox 2"/>
          <p:cNvSpPr txBox="1">
            <a:spLocks noChangeArrowheads="1"/>
          </p:cNvSpPr>
          <p:nvPr/>
        </p:nvSpPr>
        <p:spPr bwMode="auto">
          <a:xfrm>
            <a:off x="5519936" y="1196975"/>
            <a:ext cx="6120679"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dirty="0">
                <a:solidFill>
                  <a:srgbClr val="C00000"/>
                </a:solidFill>
                <a:latin typeface="微软雅黑" panose="020B0503020204020204" pitchFamily="34" charset="-122"/>
                <a:ea typeface="微软雅黑" panose="020B0503020204020204" pitchFamily="34" charset="-122"/>
              </a:rPr>
              <a:t>这其实意味着</a:t>
            </a:r>
            <a:r>
              <a:rPr lang="en-US" altLang="zh-CN" sz="3200" dirty="0">
                <a:solidFill>
                  <a:srgbClr val="C00000"/>
                </a:solidFill>
                <a:latin typeface="微软雅黑" panose="020B0503020204020204" pitchFamily="34" charset="-122"/>
                <a:ea typeface="微软雅黑" panose="020B0503020204020204" pitchFamily="34" charset="-122"/>
              </a:rPr>
              <a:t>:</a:t>
            </a:r>
            <a:r>
              <a:rPr lang="zh-CN" altLang="en-US" sz="3200" dirty="0">
                <a:solidFill>
                  <a:srgbClr val="C00000"/>
                </a:solidFill>
                <a:latin typeface="微软雅黑" panose="020B0503020204020204" pitchFamily="34" charset="-122"/>
                <a:ea typeface="微软雅黑" panose="020B0503020204020204" pitchFamily="34" charset="-122"/>
              </a:rPr>
              <a:t> </a:t>
            </a:r>
            <a:endParaRPr lang="en-US" altLang="zh-CN" sz="3200" dirty="0">
              <a:solidFill>
                <a:srgbClr val="C00000"/>
              </a:solidFill>
              <a:latin typeface="微软雅黑" panose="020B0503020204020204" pitchFamily="34" charset="-122"/>
              <a:ea typeface="微软雅黑" panose="020B0503020204020204" pitchFamily="34" charset="-122"/>
            </a:endParaRPr>
          </a:p>
          <a:p>
            <a:pPr eaLnBrk="1" hangingPunct="1"/>
            <a:r>
              <a:rPr lang="zh-CN" altLang="en-US" sz="3200" dirty="0">
                <a:solidFill>
                  <a:srgbClr val="C00000"/>
                </a:solidFill>
                <a:latin typeface="微软雅黑" panose="020B0503020204020204" pitchFamily="34" charset="-122"/>
                <a:ea typeface="微软雅黑" panose="020B0503020204020204" pitchFamily="34" charset="-122"/>
              </a:rPr>
              <a:t>即使问题逻辑需要多叉树</a:t>
            </a:r>
            <a:r>
              <a:rPr lang="en-US" altLang="zh-CN" sz="3200" dirty="0">
                <a:solidFill>
                  <a:srgbClr val="C00000"/>
                </a:solidFill>
                <a:latin typeface="微软雅黑" panose="020B0503020204020204" pitchFamily="34" charset="-122"/>
                <a:ea typeface="微软雅黑" panose="020B0503020204020204" pitchFamily="34" charset="-122"/>
              </a:rPr>
              <a:t>,</a:t>
            </a:r>
            <a:r>
              <a:rPr lang="zh-CN" altLang="en-US" sz="3200" dirty="0">
                <a:solidFill>
                  <a:srgbClr val="C00000"/>
                </a:solidFill>
                <a:latin typeface="微软雅黑" panose="020B0503020204020204" pitchFamily="34" charset="-122"/>
                <a:ea typeface="微软雅黑" panose="020B0503020204020204" pitchFamily="34" charset="-122"/>
              </a:rPr>
              <a:t> 我们也可以将其转换为二叉树来实现</a:t>
            </a:r>
            <a:r>
              <a:rPr lang="zh-CN" altLang="en-US" sz="3200" dirty="0" smtClean="0">
                <a:solidFill>
                  <a:srgbClr val="C00000"/>
                </a:solidFill>
                <a:latin typeface="微软雅黑" panose="020B0503020204020204" pitchFamily="34" charset="-122"/>
                <a:ea typeface="微软雅黑" panose="020B0503020204020204" pitchFamily="34" charset="-122"/>
              </a:rPr>
              <a:t>。</a:t>
            </a:r>
            <a:endParaRPr lang="en-US" altLang="zh-CN" sz="3200"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Open topics</a:t>
            </a:r>
            <a:endParaRPr lang="zh-CN" altLang="en-US" dirty="0"/>
          </a:p>
        </p:txBody>
      </p:sp>
      <p:sp>
        <p:nvSpPr>
          <p:cNvPr id="3" name="内容占位符 2"/>
          <p:cNvSpPr>
            <a:spLocks noGrp="1"/>
          </p:cNvSpPr>
          <p:nvPr>
            <p:ph idx="1"/>
          </p:nvPr>
        </p:nvSpPr>
        <p:spPr/>
        <p:txBody>
          <a:bodyPr/>
          <a:lstStyle/>
          <a:p>
            <a:r>
              <a:rPr lang="zh-CN" altLang="en-US" dirty="0" smtClean="0"/>
              <a:t>用</a:t>
            </a:r>
            <a:r>
              <a:rPr lang="zh-CN" altLang="en-US" dirty="0"/>
              <a:t>两个 </a:t>
            </a:r>
            <a:r>
              <a:rPr lang="en-US" altLang="zh-CN" dirty="0"/>
              <a:t>queue </a:t>
            </a:r>
            <a:r>
              <a:rPr lang="zh-CN" altLang="en-US" dirty="0"/>
              <a:t>模拟一个 </a:t>
            </a:r>
            <a:r>
              <a:rPr lang="en-US" altLang="zh-CN" dirty="0"/>
              <a:t>stack</a:t>
            </a:r>
            <a:r>
              <a:rPr lang="zh-CN" altLang="en-US" dirty="0"/>
              <a:t>，要求尽可能高效，且不使用额外空间（可使用常数个额外变量）</a:t>
            </a:r>
            <a:r>
              <a:rPr lang="zh-CN" altLang="en-US" dirty="0" smtClean="0"/>
              <a:t>。</a:t>
            </a:r>
            <a:endParaRPr lang="en-US" altLang="zh-CN" dirty="0" smtClean="0"/>
          </a:p>
          <a:p>
            <a:r>
              <a:rPr lang="zh-CN" altLang="en-US" smtClean="0"/>
              <a:t>证明上述算法的正确性。</a:t>
            </a:r>
            <a:endParaRPr lang="zh-CN" altLang="en-US" dirty="0"/>
          </a:p>
        </p:txBody>
      </p:sp>
    </p:spTree>
    <p:extLst>
      <p:ext uri="{BB962C8B-B14F-4D97-AF65-F5344CB8AC3E}">
        <p14:creationId xmlns:p14="http://schemas.microsoft.com/office/powerpoint/2010/main" val="36610563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zh-CN" altLang="en-US" smtClean="0"/>
              <a:t>课外作业</a:t>
            </a:r>
          </a:p>
        </p:txBody>
      </p:sp>
      <p:sp>
        <p:nvSpPr>
          <p:cNvPr id="23555" name="Content Placeholder 2"/>
          <p:cNvSpPr>
            <a:spLocks noGrp="1"/>
          </p:cNvSpPr>
          <p:nvPr>
            <p:ph idx="1"/>
          </p:nvPr>
        </p:nvSpPr>
        <p:spPr>
          <a:xfrm>
            <a:off x="1981200" y="1268413"/>
            <a:ext cx="8229600" cy="4862512"/>
          </a:xfrm>
        </p:spPr>
        <p:txBody>
          <a:bodyPr/>
          <a:lstStyle/>
          <a:p>
            <a:r>
              <a:rPr lang="en-US" altLang="zh-CN" smtClean="0"/>
              <a:t>TC pp.235-: ex.10.1-4; 10.1-5; 10.1-6</a:t>
            </a:r>
          </a:p>
          <a:p>
            <a:r>
              <a:rPr lang="en-US" altLang="zh-CN" smtClean="0"/>
              <a:t>TC pp.240-: ex.10.2-1; 10.2-2; 10.2-3; 10.2-6;</a:t>
            </a:r>
          </a:p>
          <a:p>
            <a:r>
              <a:rPr lang="en-US" altLang="zh-CN" smtClean="0"/>
              <a:t>TC pp.245-: ex.10.3-4; 10.3-5;</a:t>
            </a:r>
          </a:p>
          <a:p>
            <a:r>
              <a:rPr lang="en-US" altLang="zh-CN" smtClean="0"/>
              <a:t>TC pp.248-: ex.10.4-2; 10.4-3; 10.4-4</a:t>
            </a:r>
          </a:p>
          <a:p>
            <a:r>
              <a:rPr lang="en-US" altLang="zh-CN" smtClean="0"/>
              <a:t>TC pp.249-: prob.10-3</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屏幕剪辑"/>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20676" y="277814"/>
            <a:ext cx="6554936" cy="6319538"/>
          </a:xfrm>
        </p:spPr>
      </p:pic>
      <p:sp>
        <p:nvSpPr>
          <p:cNvPr id="5" name="文本框 4"/>
          <p:cNvSpPr txBox="1"/>
          <p:nvPr/>
        </p:nvSpPr>
        <p:spPr>
          <a:xfrm>
            <a:off x="1127448" y="692696"/>
            <a:ext cx="3096344" cy="4832092"/>
          </a:xfrm>
          <a:prstGeom prst="rect">
            <a:avLst/>
          </a:prstGeom>
          <a:noFill/>
        </p:spPr>
        <p:txBody>
          <a:bodyPr wrap="square" rtlCol="0">
            <a:spAutoFit/>
          </a:bodyPr>
          <a:lstStyle/>
          <a:p>
            <a:r>
              <a:rPr lang="zh-CN" altLang="en-US" sz="4400" dirty="0" smtClean="0"/>
              <a:t>问题</a:t>
            </a:r>
            <a:r>
              <a:rPr lang="en-US" altLang="zh-CN" sz="4400" dirty="0" smtClean="0"/>
              <a:t>3</a:t>
            </a:r>
            <a:r>
              <a:rPr lang="zh-CN" altLang="en-US" sz="4400" dirty="0" smtClean="0"/>
              <a:t>：你除了能看出动态集合上常见的操作外，能否看出“结构”来？</a:t>
            </a:r>
            <a:endParaRPr lang="zh-CN" altLang="en-US" sz="4400" dirty="0"/>
          </a:p>
        </p:txBody>
      </p:sp>
      <p:sp>
        <p:nvSpPr>
          <p:cNvPr id="6" name="云形 5"/>
          <p:cNvSpPr/>
          <p:nvPr/>
        </p:nvSpPr>
        <p:spPr>
          <a:xfrm>
            <a:off x="5087888" y="1412776"/>
            <a:ext cx="6264696" cy="3816424"/>
          </a:xfrm>
          <a:prstGeom prst="cloud">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solidFill>
                  <a:schemeClr val="accent4"/>
                </a:solidFill>
              </a:rPr>
              <a:t>本质上，我们所采用的所有表达动态集合的高级数据结构，定义其上的操作，少不了上述基本功能</a:t>
            </a:r>
            <a:endParaRPr lang="zh-CN" altLang="en-US" sz="3200" b="1" dirty="0">
              <a:solidFill>
                <a:schemeClr val="accent4"/>
              </a:solidFill>
            </a:endParaRPr>
          </a:p>
        </p:txBody>
      </p:sp>
    </p:spTree>
    <p:extLst>
      <p:ext uri="{BB962C8B-B14F-4D97-AF65-F5344CB8AC3E}">
        <p14:creationId xmlns:p14="http://schemas.microsoft.com/office/powerpoint/2010/main" val="1471077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4</a:t>
            </a:r>
            <a:r>
              <a:rPr lang="zh-CN" altLang="en-US" dirty="0" smtClean="0"/>
              <a:t>：我们只能采用数组来组织和管理动态集合吗？</a:t>
            </a:r>
            <a:endParaRPr lang="zh-CN" altLang="en-US" dirty="0"/>
          </a:p>
        </p:txBody>
      </p:sp>
      <p:pic>
        <p:nvPicPr>
          <p:cNvPr id="4" name="内容占位符 3" descr="屏幕剪辑"/>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552" y="1844824"/>
            <a:ext cx="3661192" cy="4530725"/>
          </a:xfrm>
        </p:spPr>
      </p:pic>
      <p:grpSp>
        <p:nvGrpSpPr>
          <p:cNvPr id="8" name="组合 7"/>
          <p:cNvGrpSpPr/>
          <p:nvPr/>
        </p:nvGrpSpPr>
        <p:grpSpPr>
          <a:xfrm>
            <a:off x="3503712" y="2924944"/>
            <a:ext cx="8434472" cy="1872208"/>
            <a:chOff x="3503712" y="2924944"/>
            <a:chExt cx="8434472" cy="1872208"/>
          </a:xfrm>
        </p:grpSpPr>
        <p:pic>
          <p:nvPicPr>
            <p:cNvPr id="5" name="图片 4"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3712" y="2924944"/>
              <a:ext cx="8434472" cy="1656184"/>
            </a:xfrm>
            <a:prstGeom prst="rect">
              <a:avLst/>
            </a:prstGeom>
          </p:spPr>
        </p:pic>
        <p:sp>
          <p:nvSpPr>
            <p:cNvPr id="6" name="矩形 5"/>
            <p:cNvSpPr/>
            <p:nvPr/>
          </p:nvSpPr>
          <p:spPr>
            <a:xfrm>
              <a:off x="3503712" y="2924944"/>
              <a:ext cx="1944216"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768408" y="4293096"/>
              <a:ext cx="2088232"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535573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9336" y="44624"/>
            <a:ext cx="10972800" cy="1377358"/>
          </a:xfrm>
          <a:solidFill>
            <a:schemeClr val="accent3"/>
          </a:solidFill>
        </p:spPr>
        <p:txBody>
          <a:bodyPr/>
          <a:lstStyle/>
          <a:p>
            <a:r>
              <a:rPr lang="zh-CN" altLang="en-US" sz="4400" dirty="0" smtClean="0"/>
              <a:t>其实，动态集合的不同组织</a:t>
            </a:r>
            <a:r>
              <a:rPr lang="zh-CN" altLang="en-US" sz="4400" dirty="0"/>
              <a:t>方式，可能带来算法的变化和效率的变化</a:t>
            </a:r>
            <a:endParaRPr lang="zh-CN" altLang="en-US" dirty="0"/>
          </a:p>
        </p:txBody>
      </p:sp>
      <p:sp>
        <p:nvSpPr>
          <p:cNvPr id="3" name="内容占位符 2"/>
          <p:cNvSpPr>
            <a:spLocks noGrp="1"/>
          </p:cNvSpPr>
          <p:nvPr>
            <p:ph idx="1"/>
          </p:nvPr>
        </p:nvSpPr>
        <p:spPr>
          <a:xfrm>
            <a:off x="609600" y="1988840"/>
            <a:ext cx="5198368" cy="4032447"/>
          </a:xfrm>
        </p:spPr>
        <p:txBody>
          <a:bodyPr/>
          <a:lstStyle/>
          <a:p>
            <a:r>
              <a:rPr lang="zh-CN" altLang="en-US" dirty="0" smtClean="0"/>
              <a:t>定义栈的管理动作：</a:t>
            </a:r>
            <a:r>
              <a:rPr lang="en-US" altLang="zh-CN" dirty="0" smtClean="0"/>
              <a:t>initialize(S):</a:t>
            </a:r>
            <a:r>
              <a:rPr lang="zh-CN" altLang="en-US" dirty="0" smtClean="0"/>
              <a:t>创建一个栈；</a:t>
            </a:r>
            <a:endParaRPr lang="en-US" altLang="zh-CN" dirty="0" smtClean="0"/>
          </a:p>
          <a:p>
            <a:pPr marL="0" indent="0">
              <a:buNone/>
            </a:pPr>
            <a:r>
              <a:rPr lang="en-US" altLang="zh-CN" dirty="0"/>
              <a:t> </a:t>
            </a:r>
            <a:r>
              <a:rPr lang="en-US" altLang="zh-CN" dirty="0" smtClean="0"/>
              <a:t>  push(</a:t>
            </a:r>
            <a:r>
              <a:rPr lang="en-US" altLang="zh-CN" dirty="0" err="1" smtClean="0"/>
              <a:t>S,c</a:t>
            </a:r>
            <a:r>
              <a:rPr lang="en-US" altLang="zh-CN" dirty="0" smtClean="0"/>
              <a:t>)</a:t>
            </a:r>
            <a:r>
              <a:rPr lang="en-US" altLang="zh-CN" dirty="0"/>
              <a:t>:</a:t>
            </a:r>
            <a:r>
              <a:rPr lang="zh-CN" altLang="en-US" dirty="0" smtClean="0"/>
              <a:t>将</a:t>
            </a:r>
            <a:r>
              <a:rPr lang="en-US" altLang="zh-CN" dirty="0" smtClean="0"/>
              <a:t>c</a:t>
            </a:r>
            <a:r>
              <a:rPr lang="zh-CN" altLang="en-US" dirty="0" smtClean="0"/>
              <a:t>压入栈</a:t>
            </a:r>
            <a:r>
              <a:rPr lang="en-US" altLang="zh-CN" dirty="0" smtClean="0"/>
              <a:t>S</a:t>
            </a:r>
            <a:r>
              <a:rPr lang="zh-CN" altLang="en-US" dirty="0" smtClean="0"/>
              <a:t>中</a:t>
            </a:r>
            <a:r>
              <a:rPr lang="en-US" altLang="zh-CN" dirty="0" smtClean="0"/>
              <a:t>;</a:t>
            </a:r>
          </a:p>
          <a:p>
            <a:pPr marL="0" indent="0">
              <a:buNone/>
            </a:pPr>
            <a:r>
              <a:rPr lang="en-US" altLang="zh-CN" dirty="0" smtClean="0"/>
              <a:t>   top(S)</a:t>
            </a:r>
            <a:r>
              <a:rPr lang="en-US" altLang="zh-CN" dirty="0"/>
              <a:t>:</a:t>
            </a:r>
            <a:r>
              <a:rPr lang="zh-CN" altLang="en-US" dirty="0" smtClean="0"/>
              <a:t>栈顶元素；</a:t>
            </a:r>
            <a:endParaRPr lang="en-US" altLang="zh-CN" dirty="0" smtClean="0"/>
          </a:p>
          <a:p>
            <a:pPr marL="0" indent="0">
              <a:buNone/>
            </a:pPr>
            <a:r>
              <a:rPr lang="en-US" altLang="zh-CN" dirty="0" smtClean="0"/>
              <a:t>   pop(S)</a:t>
            </a:r>
            <a:r>
              <a:rPr lang="en-US" altLang="zh-CN" dirty="0"/>
              <a:t>:</a:t>
            </a:r>
            <a:r>
              <a:rPr lang="zh-CN" altLang="en-US" dirty="0" smtClean="0"/>
              <a:t>将栈顶元素去除</a:t>
            </a:r>
            <a:r>
              <a:rPr lang="en-US" altLang="zh-CN" dirty="0" smtClean="0"/>
              <a:t>; </a:t>
            </a:r>
          </a:p>
          <a:p>
            <a:pPr marL="0" indent="0">
              <a:buNone/>
            </a:pPr>
            <a:r>
              <a:rPr lang="en-US" altLang="zh-CN" dirty="0"/>
              <a:t> </a:t>
            </a:r>
            <a:r>
              <a:rPr lang="en-US" altLang="zh-CN" dirty="0" smtClean="0"/>
              <a:t>  empty(S):</a:t>
            </a:r>
            <a:r>
              <a:rPr lang="zh-CN" altLang="en-US" dirty="0" smtClean="0"/>
              <a:t>判定</a:t>
            </a:r>
            <a:r>
              <a:rPr lang="en-US" altLang="zh-CN" dirty="0" smtClean="0"/>
              <a:t>S</a:t>
            </a:r>
            <a:r>
              <a:rPr lang="zh-CN" altLang="en-US" dirty="0" smtClean="0"/>
              <a:t>是否为空</a:t>
            </a:r>
            <a:endParaRPr lang="en-US" altLang="zh-CN" dirty="0" smtClean="0"/>
          </a:p>
          <a:p>
            <a:pPr marL="0" indent="0">
              <a:buNone/>
            </a:pPr>
            <a:r>
              <a:rPr lang="en-US" altLang="zh-CN" dirty="0"/>
              <a:t> </a:t>
            </a:r>
            <a:r>
              <a:rPr lang="en-US" altLang="zh-CN" dirty="0" smtClean="0"/>
              <a:t>  full(s):</a:t>
            </a:r>
            <a:r>
              <a:rPr lang="zh-CN" altLang="en-US" dirty="0" smtClean="0"/>
              <a:t>判断</a:t>
            </a:r>
            <a:r>
              <a:rPr lang="en-US" altLang="zh-CN" dirty="0" smtClean="0"/>
              <a:t>S</a:t>
            </a:r>
            <a:r>
              <a:rPr lang="zh-CN" altLang="en-US" dirty="0" smtClean="0"/>
              <a:t>是否满</a:t>
            </a:r>
            <a:endParaRPr lang="zh-CN" altLang="en-US" dirty="0"/>
          </a:p>
        </p:txBody>
      </p:sp>
      <p:sp>
        <p:nvSpPr>
          <p:cNvPr id="4" name="文本框 3"/>
          <p:cNvSpPr txBox="1"/>
          <p:nvPr/>
        </p:nvSpPr>
        <p:spPr>
          <a:xfrm>
            <a:off x="6744072" y="1196752"/>
            <a:ext cx="4680520" cy="5632311"/>
          </a:xfrm>
          <a:prstGeom prst="rect">
            <a:avLst/>
          </a:prstGeom>
          <a:solidFill>
            <a:schemeClr val="accent3"/>
          </a:solidFill>
        </p:spPr>
        <p:txBody>
          <a:bodyPr wrap="square" rtlCol="0">
            <a:spAutoFit/>
          </a:bodyPr>
          <a:lstStyle/>
          <a:p>
            <a:r>
              <a:rPr lang="en-US" altLang="zh-CN" sz="2400" dirty="0" smtClean="0"/>
              <a:t>Program reverse(input, output)</a:t>
            </a:r>
          </a:p>
          <a:p>
            <a:r>
              <a:rPr lang="en-US" altLang="zh-CN" sz="2400" dirty="0" smtClean="0"/>
              <a:t>   </a:t>
            </a:r>
            <a:r>
              <a:rPr lang="en-US" altLang="zh-CN" sz="2400" dirty="0" err="1" smtClean="0"/>
              <a:t>var</a:t>
            </a:r>
            <a:r>
              <a:rPr lang="en-US" altLang="zh-CN" sz="2400" dirty="0" smtClean="0"/>
              <a:t> s: stack; c: char</a:t>
            </a:r>
          </a:p>
          <a:p>
            <a:r>
              <a:rPr lang="en-US" altLang="zh-CN" sz="2400" dirty="0"/>
              <a:t> </a:t>
            </a:r>
            <a:r>
              <a:rPr lang="en-US" altLang="zh-CN" sz="2400" dirty="0" smtClean="0"/>
              <a:t>  begin</a:t>
            </a:r>
          </a:p>
          <a:p>
            <a:r>
              <a:rPr lang="en-US" altLang="zh-CN" sz="2400" dirty="0" smtClean="0"/>
              <a:t>       initialize(s);</a:t>
            </a:r>
          </a:p>
          <a:p>
            <a:r>
              <a:rPr lang="en-US" altLang="zh-CN" sz="2400" dirty="0"/>
              <a:t> </a:t>
            </a:r>
            <a:r>
              <a:rPr lang="en-US" altLang="zh-CN" sz="2400" dirty="0" smtClean="0"/>
              <a:t>      read (c);</a:t>
            </a:r>
          </a:p>
          <a:p>
            <a:r>
              <a:rPr lang="en-US" altLang="zh-CN" sz="2400" dirty="0"/>
              <a:t> </a:t>
            </a:r>
            <a:r>
              <a:rPr lang="en-US" altLang="zh-CN" sz="2400" dirty="0" smtClean="0"/>
              <a:t>      while c&lt;&gt;”#” do</a:t>
            </a:r>
          </a:p>
          <a:p>
            <a:r>
              <a:rPr lang="en-US" altLang="zh-CN" sz="2400" dirty="0"/>
              <a:t> </a:t>
            </a:r>
            <a:r>
              <a:rPr lang="en-US" altLang="zh-CN" sz="2400" dirty="0" smtClean="0"/>
              <a:t>         begin</a:t>
            </a:r>
          </a:p>
          <a:p>
            <a:r>
              <a:rPr lang="en-US" altLang="zh-CN" sz="2400" dirty="0"/>
              <a:t> </a:t>
            </a:r>
            <a:r>
              <a:rPr lang="en-US" altLang="zh-CN" sz="2400" dirty="0" smtClean="0"/>
              <a:t>            push(</a:t>
            </a:r>
            <a:r>
              <a:rPr lang="en-US" altLang="zh-CN" sz="2400" dirty="0" err="1" smtClean="0"/>
              <a:t>s,c</a:t>
            </a:r>
            <a:r>
              <a:rPr lang="en-US" altLang="zh-CN" sz="2400" dirty="0" smtClean="0"/>
              <a:t>);read(c);</a:t>
            </a:r>
          </a:p>
          <a:p>
            <a:r>
              <a:rPr lang="en-US" altLang="zh-CN" sz="2400" dirty="0"/>
              <a:t> </a:t>
            </a:r>
            <a:r>
              <a:rPr lang="en-US" altLang="zh-CN" sz="2400" dirty="0" smtClean="0"/>
              <a:t>         end</a:t>
            </a:r>
          </a:p>
          <a:p>
            <a:r>
              <a:rPr lang="en-US" altLang="zh-CN" sz="2400" dirty="0"/>
              <a:t> </a:t>
            </a:r>
            <a:r>
              <a:rPr lang="en-US" altLang="zh-CN" sz="2400" dirty="0" smtClean="0"/>
              <a:t>      while not empty(s)  do</a:t>
            </a:r>
          </a:p>
          <a:p>
            <a:r>
              <a:rPr lang="en-US" altLang="zh-CN" sz="2400" dirty="0"/>
              <a:t> </a:t>
            </a:r>
            <a:r>
              <a:rPr lang="en-US" altLang="zh-CN" sz="2400" dirty="0" smtClean="0"/>
              <a:t>          begin</a:t>
            </a:r>
          </a:p>
          <a:p>
            <a:r>
              <a:rPr lang="en-US" altLang="zh-CN" sz="2400" dirty="0"/>
              <a:t> </a:t>
            </a:r>
            <a:r>
              <a:rPr lang="en-US" altLang="zh-CN" sz="2400" dirty="0" smtClean="0"/>
              <a:t>            write(top(s));</a:t>
            </a:r>
          </a:p>
          <a:p>
            <a:r>
              <a:rPr lang="en-US" altLang="zh-CN" sz="2400" dirty="0"/>
              <a:t> </a:t>
            </a:r>
            <a:r>
              <a:rPr lang="en-US" altLang="zh-CN" sz="2400" dirty="0" smtClean="0"/>
              <a:t>            pop(s);</a:t>
            </a:r>
          </a:p>
          <a:p>
            <a:r>
              <a:rPr lang="en-US" altLang="zh-CN" sz="2400" dirty="0"/>
              <a:t> </a:t>
            </a:r>
            <a:r>
              <a:rPr lang="en-US" altLang="zh-CN" sz="2400" dirty="0" smtClean="0"/>
              <a:t>          end</a:t>
            </a:r>
          </a:p>
          <a:p>
            <a:r>
              <a:rPr lang="en-US" altLang="zh-CN" sz="2400" dirty="0"/>
              <a:t> </a:t>
            </a:r>
            <a:r>
              <a:rPr lang="en-US" altLang="zh-CN" sz="2400" dirty="0" smtClean="0"/>
              <a:t>   end</a:t>
            </a:r>
            <a:endParaRPr lang="zh-CN" altLang="en-US" sz="2400" dirty="0"/>
          </a:p>
        </p:txBody>
      </p:sp>
    </p:spTree>
    <p:extLst>
      <p:ext uri="{BB962C8B-B14F-4D97-AF65-F5344CB8AC3E}">
        <p14:creationId xmlns:p14="http://schemas.microsoft.com/office/powerpoint/2010/main" val="869523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但是，上述程序是无法执行的：</a:t>
            </a:r>
            <a:endParaRPr lang="zh-CN" altLang="en-US" dirty="0"/>
          </a:p>
        </p:txBody>
      </p:sp>
      <p:sp>
        <p:nvSpPr>
          <p:cNvPr id="3" name="内容占位符 2"/>
          <p:cNvSpPr>
            <a:spLocks noGrp="1"/>
          </p:cNvSpPr>
          <p:nvPr>
            <p:ph idx="1"/>
          </p:nvPr>
        </p:nvSpPr>
        <p:spPr/>
        <p:txBody>
          <a:bodyPr/>
          <a:lstStyle/>
          <a:p>
            <a:r>
              <a:rPr lang="zh-CN" altLang="en-US" dirty="0" smtClean="0"/>
              <a:t>大多数语言并没有像提供</a:t>
            </a:r>
            <a:r>
              <a:rPr lang="en-US" altLang="zh-CN" dirty="0" smtClean="0"/>
              <a:t>array, record, pointer</a:t>
            </a:r>
            <a:r>
              <a:rPr lang="zh-CN" altLang="en-US" dirty="0" smtClean="0"/>
              <a:t>那样提供</a:t>
            </a:r>
            <a:r>
              <a:rPr lang="en-US" altLang="zh-CN" dirty="0" smtClean="0"/>
              <a:t>stack</a:t>
            </a:r>
            <a:r>
              <a:rPr lang="zh-CN" altLang="en-US" dirty="0" smtClean="0"/>
              <a:t>这样的语言设施供我们使用：</a:t>
            </a:r>
            <a:endParaRPr lang="en-US" altLang="zh-CN" dirty="0" smtClean="0"/>
          </a:p>
          <a:p>
            <a:pPr lvl="1"/>
            <a:r>
              <a:rPr lang="zh-CN" altLang="en-US" dirty="0" smtClean="0"/>
              <a:t>如此的数据抽象，不是都被语言支持</a:t>
            </a:r>
            <a:endParaRPr lang="en-US" altLang="zh-CN" dirty="0" smtClean="0"/>
          </a:p>
          <a:p>
            <a:r>
              <a:rPr lang="zh-CN" altLang="en-US" dirty="0" smtClean="0"/>
              <a:t>我们还会根据应用需求、管理需求进行这样那样的抽象，构造自己的数据管理方式：</a:t>
            </a:r>
            <a:endParaRPr lang="en-US" altLang="zh-CN" dirty="0" smtClean="0"/>
          </a:p>
          <a:p>
            <a:pPr lvl="1"/>
            <a:r>
              <a:rPr lang="zh-CN" altLang="en-US" dirty="0" smtClean="0"/>
              <a:t>队列、链表、树、图</a:t>
            </a:r>
            <a:r>
              <a:rPr lang="en-US" altLang="zh-CN" dirty="0" smtClean="0"/>
              <a:t>……</a:t>
            </a:r>
            <a:endParaRPr lang="zh-CN" altLang="en-US" dirty="0"/>
          </a:p>
        </p:txBody>
      </p:sp>
      <p:sp>
        <p:nvSpPr>
          <p:cNvPr id="4" name="云形 3"/>
          <p:cNvSpPr/>
          <p:nvPr/>
        </p:nvSpPr>
        <p:spPr>
          <a:xfrm>
            <a:off x="3791744" y="4581128"/>
            <a:ext cx="6336704" cy="2016224"/>
          </a:xfrm>
          <a:prstGeom prst="cloud">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accent4"/>
                </a:solidFill>
              </a:rPr>
              <a:t>问题</a:t>
            </a:r>
            <a:r>
              <a:rPr lang="en-US" altLang="zh-CN" sz="2800" b="1" dirty="0" smtClean="0">
                <a:solidFill>
                  <a:schemeClr val="accent4"/>
                </a:solidFill>
              </a:rPr>
              <a:t>5</a:t>
            </a:r>
            <a:r>
              <a:rPr lang="zh-CN" altLang="en-US" sz="2800" b="1" dirty="0" smtClean="0">
                <a:solidFill>
                  <a:schemeClr val="accent4"/>
                </a:solidFill>
              </a:rPr>
              <a:t>：至此，你必须能清楚的理解什么叫“定义并实现一个数据结构”</a:t>
            </a:r>
            <a:endParaRPr lang="zh-CN" altLang="en-US" sz="2800" b="1" dirty="0">
              <a:solidFill>
                <a:schemeClr val="accent4"/>
              </a:solidFill>
            </a:endParaRPr>
          </a:p>
        </p:txBody>
      </p:sp>
    </p:spTree>
    <p:extLst>
      <p:ext uri="{BB962C8B-B14F-4D97-AF65-F5344CB8AC3E}">
        <p14:creationId xmlns:p14="http://schemas.microsoft.com/office/powerpoint/2010/main" val="4152368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200" y="1422564"/>
            <a:ext cx="1936729" cy="1999058"/>
          </a:xfrm>
        </p:spPr>
        <p:txBody>
          <a:bodyPr/>
          <a:lstStyle/>
          <a:p>
            <a:r>
              <a:rPr lang="zh-CN" altLang="en-US" dirty="0" smtClean="0"/>
              <a:t>数据结构</a:t>
            </a:r>
            <a:r>
              <a:rPr lang="en-US" altLang="zh-CN" dirty="0" smtClean="0"/>
              <a:t>stack</a:t>
            </a:r>
            <a:r>
              <a:rPr lang="zh-CN" altLang="en-US" dirty="0" smtClean="0"/>
              <a:t>的定义</a:t>
            </a:r>
            <a:endParaRPr lang="zh-CN" altLang="en-US" dirty="0"/>
          </a:p>
        </p:txBody>
      </p:sp>
      <p:pic>
        <p:nvPicPr>
          <p:cNvPr id="4" name="内容占位符 3" descr="屏幕剪辑"/>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46329" y="83953"/>
            <a:ext cx="7078063" cy="2667372"/>
          </a:xfrm>
        </p:spPr>
      </p:pic>
      <p:pic>
        <p:nvPicPr>
          <p:cNvPr id="5" name="图片 4"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1128" y="2636912"/>
            <a:ext cx="6801799" cy="3934374"/>
          </a:xfrm>
          <a:prstGeom prst="rect">
            <a:avLst/>
          </a:prstGeom>
        </p:spPr>
      </p:pic>
      <p:sp>
        <p:nvSpPr>
          <p:cNvPr id="6" name="矩形 5"/>
          <p:cNvSpPr/>
          <p:nvPr/>
        </p:nvSpPr>
        <p:spPr>
          <a:xfrm>
            <a:off x="2546329" y="83953"/>
            <a:ext cx="597343" cy="32071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云形 6"/>
          <p:cNvSpPr/>
          <p:nvPr/>
        </p:nvSpPr>
        <p:spPr>
          <a:xfrm>
            <a:off x="7392144" y="2070222"/>
            <a:ext cx="4799856" cy="2591083"/>
          </a:xfrm>
          <a:prstGeom prst="cloud">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solidFill>
                  <a:schemeClr val="accent4"/>
                </a:solidFill>
              </a:rPr>
              <a:t>问题</a:t>
            </a:r>
            <a:r>
              <a:rPr lang="en-US" altLang="zh-CN" sz="3200" b="1" dirty="0" smtClean="0">
                <a:solidFill>
                  <a:schemeClr val="accent4"/>
                </a:solidFill>
              </a:rPr>
              <a:t>6</a:t>
            </a:r>
            <a:r>
              <a:rPr lang="zh-CN" altLang="en-US" sz="3200" b="1" dirty="0" smtClean="0">
                <a:solidFill>
                  <a:schemeClr val="accent4"/>
                </a:solidFill>
              </a:rPr>
              <a:t>：定义一个数据结构，必须定义哪些东西？</a:t>
            </a:r>
            <a:endParaRPr lang="zh-CN" altLang="en-US" sz="3200" b="1" dirty="0">
              <a:solidFill>
                <a:schemeClr val="accent4"/>
              </a:solidFill>
            </a:endParaRPr>
          </a:p>
        </p:txBody>
      </p:sp>
    </p:spTree>
    <p:extLst>
      <p:ext uri="{BB962C8B-B14F-4D97-AF65-F5344CB8AC3E}">
        <p14:creationId xmlns:p14="http://schemas.microsoft.com/office/powerpoint/2010/main" val="3845423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14"/>
            <a:ext cx="10972800" cy="1322387"/>
          </a:xfrm>
        </p:spPr>
        <p:txBody>
          <a:bodyPr/>
          <a:lstStyle/>
          <a:p>
            <a:r>
              <a:rPr lang="zh-CN" altLang="en-US" dirty="0" smtClean="0"/>
              <a:t>用高级语言提供的基本数据类型和数据结构来实现在自定义结构中定义的数据和操作</a:t>
            </a:r>
            <a:endParaRPr lang="zh-CN" altLang="en-US" dirty="0"/>
          </a:p>
        </p:txBody>
      </p:sp>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1355" y="2132856"/>
            <a:ext cx="6789290" cy="3528392"/>
          </a:xfrm>
        </p:spPr>
      </p:pic>
    </p:spTree>
    <p:extLst>
      <p:ext uri="{BB962C8B-B14F-4D97-AF65-F5344CB8AC3E}">
        <p14:creationId xmlns:p14="http://schemas.microsoft.com/office/powerpoint/2010/main" val="2959118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a:themeElements>
    <a:clrScheme name="default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default">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default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default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default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default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default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Template>
  <TotalTime>5870</TotalTime>
  <Pages>0</Pages>
  <Words>1972</Words>
  <Characters>0</Characters>
  <Application>Microsoft Office PowerPoint</Application>
  <DocSecurity>0</DocSecurity>
  <PresentationFormat>宽屏</PresentationFormat>
  <Lines>0</Lines>
  <Paragraphs>234</Paragraphs>
  <Slides>38</Slides>
  <Notes>16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38</vt:i4>
      </vt:variant>
    </vt:vector>
  </HeadingPairs>
  <TitlesOfParts>
    <vt:vector size="49" baseType="lpstr">
      <vt:lpstr>华文行楷</vt:lpstr>
      <vt:lpstr>华文新魏</vt:lpstr>
      <vt:lpstr>楷体</vt:lpstr>
      <vt:lpstr>宋体</vt:lpstr>
      <vt:lpstr>微软雅黑</vt:lpstr>
      <vt:lpstr>Arial</vt:lpstr>
      <vt:lpstr>Cambria Math</vt:lpstr>
      <vt:lpstr>Garamond</vt:lpstr>
      <vt:lpstr>Times New Roman</vt:lpstr>
      <vt:lpstr>Wingdings</vt:lpstr>
      <vt:lpstr>default</vt:lpstr>
      <vt:lpstr>计算机问题求解 – 论题2-11     -  基本的数据结构</vt:lpstr>
      <vt:lpstr>问题：任意输入一行字符串，以#结束。输出这个字符串的反串</vt:lpstr>
      <vt:lpstr>问题2：</vt:lpstr>
      <vt:lpstr>PowerPoint 演示文稿</vt:lpstr>
      <vt:lpstr>问题4：我们只能采用数组来组织和管理动态集合吗？</vt:lpstr>
      <vt:lpstr>其实，动态集合的不同组织方式，可能带来算法的变化和效率的变化</vt:lpstr>
      <vt:lpstr>但是，上述程序是无法执行的：</vt:lpstr>
      <vt:lpstr>数据结构stack的定义</vt:lpstr>
      <vt:lpstr>用高级语言提供的基本数据类型和数据结构来实现在自定义结构中定义的数据和操作</vt:lpstr>
      <vt:lpstr>数据实现部分：</vt:lpstr>
      <vt:lpstr>操作实现部分</vt:lpstr>
      <vt:lpstr>PowerPoint 演示文稿</vt:lpstr>
      <vt:lpstr>实际上，我们还可以采用不同的实现方式来实现某个数据管理方式！</vt:lpstr>
      <vt:lpstr>如果我们在构造自己的数据组织方式时，写出了一个关于这个方式的“约定”，而暂时没有涉及实现细节，甚至不再关心实现细节而交由其他人员实现时，我们写出来的“约定”就有了新名词：</vt:lpstr>
      <vt:lpstr>完整的stack的ADT</vt:lpstr>
      <vt:lpstr>自然语言能够描述清楚ADT中各个成分吗？</vt:lpstr>
      <vt:lpstr>Stack的数据部分的形式约束</vt:lpstr>
      <vt:lpstr>Stack操作部分的形式约束</vt:lpstr>
      <vt:lpstr>Stack操作部分的形式约束</vt:lpstr>
      <vt:lpstr>Stack操作部分的形式约束</vt:lpstr>
      <vt:lpstr>a-stack: 一种用数组实现的栈结构</vt:lpstr>
      <vt:lpstr>下面的函数f是干什么的？</vt:lpstr>
      <vt:lpstr>a-stack中push操作的验证</vt:lpstr>
      <vt:lpstr>∀a1∈a(_-^)stack:              pre-condition(s.push(f(a1),b))⇒pre-condition(a.push(a1,b))</vt:lpstr>
      <vt:lpstr>∀a1∈a(_-^)stack:                pre-condition(s.push(f(a1),b)  and post-condition(a.push(a1,b)  )                               ⇒ post-condition(s.push(f(a1),b)</vt:lpstr>
      <vt:lpstr>以定义ADT为目标去定义数据结构的好处：</vt:lpstr>
      <vt:lpstr>PowerPoint 演示文稿</vt:lpstr>
      <vt:lpstr>PowerPoint 演示文稿</vt:lpstr>
      <vt:lpstr>PowerPoint 演示文稿</vt:lpstr>
      <vt:lpstr>链表：一切操作均围绕指针</vt:lpstr>
      <vt:lpstr>PowerPoint 演示文稿</vt:lpstr>
      <vt:lpstr>PowerPoint 演示文稿</vt:lpstr>
      <vt:lpstr>进一步的改进</vt:lpstr>
      <vt:lpstr>两列表单数组实现</vt:lpstr>
      <vt:lpstr>根树: 如何从链表的角度看它?</vt:lpstr>
      <vt:lpstr>PowerPoint 演示文稿</vt:lpstr>
      <vt:lpstr>Open topics</vt:lpstr>
      <vt:lpstr>课外作业</vt:lpstr>
    </vt:vector>
  </TitlesOfParts>
  <Company>Nanjing University</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计算机问题求解     -  算法在计算机科学中的地位</dc:title>
  <dc:creator>Chen Daoxu</dc:creator>
  <cp:lastModifiedBy>hengxin wei</cp:lastModifiedBy>
  <cp:revision>122</cp:revision>
  <cp:lastPrinted>1601-01-01T00:00:00Z</cp:lastPrinted>
  <dcterms:created xsi:type="dcterms:W3CDTF">2010-10-07T02:50:25Z</dcterms:created>
  <dcterms:modified xsi:type="dcterms:W3CDTF">2018-05-12T07:43:41Z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3</vt:r8>
  </property>
  <property fmtid="{D5CDD505-2E9C-101B-9397-08002B2CF9AE}" pid="3" name="KSOProductBuildVer">
    <vt:lpwstr>2052-6.6.0.2461</vt:lpwstr>
  </property>
</Properties>
</file>