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338" r:id="rId4"/>
    <p:sldId id="339" r:id="rId5"/>
    <p:sldId id="340" r:id="rId6"/>
    <p:sldId id="341" r:id="rId7"/>
    <p:sldId id="342" r:id="rId8"/>
    <p:sldId id="293" r:id="rId9"/>
    <p:sldId id="295" r:id="rId10"/>
    <p:sldId id="343" r:id="rId11"/>
    <p:sldId id="294" r:id="rId12"/>
    <p:sldId id="296" r:id="rId13"/>
    <p:sldId id="297" r:id="rId14"/>
    <p:sldId id="298" r:id="rId15"/>
    <p:sldId id="344" r:id="rId16"/>
    <p:sldId id="345" r:id="rId17"/>
    <p:sldId id="346" r:id="rId18"/>
    <p:sldId id="347" r:id="rId19"/>
    <p:sldId id="348" r:id="rId20"/>
    <p:sldId id="303" r:id="rId21"/>
    <p:sldId id="299" r:id="rId22"/>
    <p:sldId id="349" r:id="rId23"/>
    <p:sldId id="300" r:id="rId24"/>
    <p:sldId id="350" r:id="rId25"/>
    <p:sldId id="351" r:id="rId26"/>
    <p:sldId id="352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1D91-6CDF-BC43-82A1-613BC97C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7033-34BA-A548-913B-84EA2C89D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263D-CFEB-964A-A1B5-D5F31E1E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A66E-ABD9-B74E-B0FE-E87D230D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BFB5-FE60-EF49-A542-B6C6D1BF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6E3-3154-0646-8D52-A8F36155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759DC-AEF1-5747-84F1-259110CF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FED4-355C-9843-B1BA-118F0529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2933-84B7-3448-B63C-3596F668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96AF-2A1D-3A46-AC71-2D4EA239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7CBCA-2A13-1F45-9EB9-278B1C5A5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31C70-4531-F749-96CC-6A0D63C69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473C-1A5B-EB4F-B47A-77308AAD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F3D2-E1F5-A646-AF78-DA29F80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FA38-55CF-4B4A-9461-B5FD6E0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3693-5648-0140-9716-0F0324BA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BA82-F041-2C40-9CCC-719B566C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312D-B739-8B4A-B435-9B50D7C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0F7E-207E-EA4C-9EB2-6601F65B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F15D-9AD7-884D-93FD-D288ACF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E4FF-B4C6-294C-B99A-DFDECF57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DD4F-0A8F-A44F-B1D1-851BB3C2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91C-290F-2A46-A656-B403630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1189-2A98-6A4C-A451-B639A4B2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7826-ADA6-494E-AB3A-8AB87186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F73-1AA1-A94C-A87E-198289D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F46C-BFBE-0347-BDF8-65866FDF8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CB17-9291-504B-9A4F-5BBF469E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C1E9-3A64-9A4E-B4B0-A45DF59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BA76-981F-5549-946D-FB3072EB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3B21-9DCD-7F41-A96B-EFD159E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3D6-7E10-A740-88E2-375EF9B0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9754-B35C-AE46-B605-9C0979FA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0A4A-1E10-294C-BA9A-6A1BB0DB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7DCFF-9E44-8A4C-A75A-C9C4F8E4E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4F48E-7C9F-3A4D-A357-26F628E6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EFA77-05E1-1347-90FA-04BAEBB9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7D6BC-845A-4A48-A1EE-C14AA85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B9234-2FF3-2E4F-B538-F89B542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C16-EC2E-2A42-A738-C9DEC7AC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72F5-1F4A-6640-9567-28DBEAD6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8C227-7247-454D-8C71-2D137D2D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30427-7DF6-EB40-925C-88007DFF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55DDB-D6CB-DF48-972A-401E93D8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3782D-EF35-3543-BC02-F47B4BC3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5E2E-275C-F342-9029-0306935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36C9-0DD1-5A40-800F-070955B7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D155-6CE5-9B40-9148-D4EC3E94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DBC7F-29E4-A842-830A-BAF0483E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2501-BAA0-714A-8016-BA0F368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B37A-A12D-3E4B-8BB4-CB1E50E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1B82-32A8-B846-BFD1-92300A39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089-03E8-CA45-B184-A7B1D9BE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D3159-8E75-0542-8365-EBA602E54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67F7-06C0-8A4B-8C20-56807A8D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C1F7-4B28-8C48-932E-447A0246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F7E1-C63A-D94D-89D0-F01187C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F74-38DB-6443-A511-B9EC851F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76B62-2ABC-4A44-AD1B-6D74E395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225C-00F4-BA4F-8C26-558679BA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EC3B-D2A5-9D45-B097-B10821A8F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DADE-79B4-C748-BDC4-4EBA2A84E7E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E7CE-2647-7F45-9448-1953694E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59A0-24B4-0E4D-A3E4-ADB236C4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plusplus.com/reference/vector/vector/eras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BA36-8FA7-3B46-BDCE-F2CB4FD9F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592" y="753883"/>
            <a:ext cx="6583135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Arrays, Vectors &amp;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E9FD65-8337-AD48-9F2A-A9FB7FD1DACA}"/>
              </a:ext>
            </a:extLst>
          </p:cNvPr>
          <p:cNvSpPr txBox="1">
            <a:spLocks/>
          </p:cNvSpPr>
          <p:nvPr/>
        </p:nvSpPr>
        <p:spPr>
          <a:xfrm>
            <a:off x="1420969" y="2202286"/>
            <a:ext cx="3666186" cy="939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9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 checking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5E054-103D-2B40-B6A0-5341E8CF2049}"/>
              </a:ext>
            </a:extLst>
          </p:cNvPr>
          <p:cNvSpPr txBox="1"/>
          <p:nvPr/>
        </p:nvSpPr>
        <p:spPr>
          <a:xfrm>
            <a:off x="1264171" y="2289587"/>
            <a:ext cx="9663657" cy="279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bounds checking?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bounds checking?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we enforce bounds checking when designing a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72140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3A9A9-56A2-0E43-825A-056D38911EAB}"/>
              </a:ext>
            </a:extLst>
          </p:cNvPr>
          <p:cNvSpPr txBox="1"/>
          <p:nvPr/>
        </p:nvSpPr>
        <p:spPr>
          <a:xfrm>
            <a:off x="1226895" y="1877140"/>
            <a:ext cx="691276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a;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EDE22-6389-A744-A0C3-FCB73A5ECD78}"/>
              </a:ext>
            </a:extLst>
          </p:cNvPr>
          <p:cNvSpPr txBox="1"/>
          <p:nvPr/>
        </p:nvSpPr>
        <p:spPr>
          <a:xfrm>
            <a:off x="1226895" y="2377243"/>
            <a:ext cx="691276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b(10);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DF2A5-1081-D54B-A1B2-1369A87991BB}"/>
              </a:ext>
            </a:extLst>
          </p:cNvPr>
          <p:cNvSpPr txBox="1"/>
          <p:nvPr/>
        </p:nvSpPr>
        <p:spPr>
          <a:xfrm>
            <a:off x="1241885" y="2899644"/>
            <a:ext cx="691276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c(10, 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8C07E-EB75-0B4B-A0FA-B751D657447B}"/>
              </a:ext>
            </a:extLst>
          </p:cNvPr>
          <p:cNvSpPr txBox="1"/>
          <p:nvPr/>
        </p:nvSpPr>
        <p:spPr>
          <a:xfrm>
            <a:off x="1241885" y="3482006"/>
            <a:ext cx="691276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d{1, 2, 4, 8, 16};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F4BE9-388F-9541-AF4E-68BF07B52671}"/>
              </a:ext>
            </a:extLst>
          </p:cNvPr>
          <p:cNvSpPr txBox="1"/>
          <p:nvPr/>
        </p:nvSpPr>
        <p:spPr>
          <a:xfrm>
            <a:off x="5955697" y="1832725"/>
            <a:ext cx="290349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 empty vector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CDF73-3FC1-374A-9C91-C15159475C7D}"/>
              </a:ext>
            </a:extLst>
          </p:cNvPr>
          <p:cNvSpPr txBox="1"/>
          <p:nvPr/>
        </p:nvSpPr>
        <p:spPr>
          <a:xfrm>
            <a:off x="5955696" y="2342060"/>
            <a:ext cx="4657339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vector with ten 0s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D4A259-DEE0-A648-9570-95741243AE11}"/>
              </a:ext>
            </a:extLst>
          </p:cNvPr>
          <p:cNvSpPr txBox="1"/>
          <p:nvPr/>
        </p:nvSpPr>
        <p:spPr>
          <a:xfrm>
            <a:off x="5955695" y="2887908"/>
            <a:ext cx="4657339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vector with ten 1s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66188-53E6-8B4E-A375-D6A976E2462D}"/>
              </a:ext>
            </a:extLst>
          </p:cNvPr>
          <p:cNvSpPr txBox="1"/>
          <p:nvPr/>
        </p:nvSpPr>
        <p:spPr>
          <a:xfrm>
            <a:off x="5955694" y="3518137"/>
            <a:ext cx="4657339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supported by C++11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C4BF5-9C99-6044-AAE8-197BEA220026}"/>
              </a:ext>
            </a:extLst>
          </p:cNvPr>
          <p:cNvSpPr txBox="1"/>
          <p:nvPr/>
        </p:nvSpPr>
        <p:spPr>
          <a:xfrm>
            <a:off x="5029776" y="4093583"/>
            <a:ext cx="6219767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g++  -c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some_file.cpp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-o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some_file.o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1768-690E-5746-A380-DF26E5C8B338}"/>
              </a:ext>
            </a:extLst>
          </p:cNvPr>
          <p:cNvSpPr txBox="1"/>
          <p:nvPr/>
        </p:nvSpPr>
        <p:spPr>
          <a:xfrm>
            <a:off x="1256875" y="4902949"/>
            <a:ext cx="6912765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[5] = {1, 2, 4, 8, 16};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v(begin(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), end(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73039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49F88-33A1-D548-A5F0-F56016677677}"/>
              </a:ext>
            </a:extLst>
          </p:cNvPr>
          <p:cNvSpPr txBox="1"/>
          <p:nvPr/>
        </p:nvSpPr>
        <p:spPr>
          <a:xfrm>
            <a:off x="958122" y="1922785"/>
            <a:ext cx="6716842" cy="25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v;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!= 18; ++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</a:t>
            </a:r>
            <a:r>
              <a:rPr lang="en-US" sz="2400" b="1" dirty="0" err="1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push_back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</a:t>
            </a:r>
            <a:r>
              <a:rPr lang="en-US" sz="2400" b="1" dirty="0" err="1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size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&lt;&lt; “ / “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</a:t>
            </a:r>
            <a:r>
              <a:rPr lang="en-US" sz="2400" b="1" dirty="0" err="1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capacity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A0F87-CA9E-2E44-831C-33EEB18520AB}"/>
              </a:ext>
            </a:extLst>
          </p:cNvPr>
          <p:cNvSpPr txBox="1"/>
          <p:nvPr/>
        </p:nvSpPr>
        <p:spPr>
          <a:xfrm>
            <a:off x="451363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[Oct 12,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63438-2A0F-F242-BA08-FBA173FA1947}"/>
              </a:ext>
            </a:extLst>
          </p:cNvPr>
          <p:cNvSpPr/>
          <p:nvPr/>
        </p:nvSpPr>
        <p:spPr>
          <a:xfrm>
            <a:off x="8934091" y="722674"/>
            <a:ext cx="118427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 / 1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2 / 2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3 / 4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4 / 4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5 / 8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6 / 8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7 / 8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8 / 8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9 / 16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10 / 16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11 / 16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12 / 16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13 / 16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14 / 16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15 / 16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16 / 16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17 / 32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18 / 32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02B4FA7-7970-4544-8E59-D8ABC0F5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94568"/>
              </p:ext>
            </p:extLst>
          </p:nvPr>
        </p:nvGraphicFramePr>
        <p:xfrm>
          <a:off x="1732043" y="4851056"/>
          <a:ext cx="5169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1092382845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894935726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192210835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3133902725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867844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F3DA70FD-9192-484F-BF06-7B33C6E526FC}"/>
              </a:ext>
            </a:extLst>
          </p:cNvPr>
          <p:cNvSpPr/>
          <p:nvPr/>
        </p:nvSpPr>
        <p:spPr>
          <a:xfrm>
            <a:off x="1717053" y="5357581"/>
            <a:ext cx="26516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5, capacity = 8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150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vs. operator [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1167983" y="2241028"/>
            <a:ext cx="4288436" cy="47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v{1, 2, 4, 8, 16};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4184E-2749-824F-9B3F-ECDA72A40FF5}"/>
              </a:ext>
            </a:extLst>
          </p:cNvPr>
          <p:cNvSpPr txBox="1"/>
          <p:nvPr/>
        </p:nvSpPr>
        <p:spPr>
          <a:xfrm>
            <a:off x="1197964" y="3445098"/>
            <a:ext cx="4288436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v[7] = 9;</a:t>
            </a:r>
          </a:p>
          <a:p>
            <a:pPr algn="just">
              <a:lnSpc>
                <a:spcPts val="328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v[7]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8EC9-97F1-294A-B8F5-6B5BE9C0506D}"/>
              </a:ext>
            </a:extLst>
          </p:cNvPr>
          <p:cNvSpPr txBox="1"/>
          <p:nvPr/>
        </p:nvSpPr>
        <p:spPr>
          <a:xfrm>
            <a:off x="5922361" y="3445098"/>
            <a:ext cx="4288436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v.at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(7) = 9;</a:t>
            </a:r>
          </a:p>
          <a:p>
            <a:pPr algn="just">
              <a:lnSpc>
                <a:spcPts val="328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v.at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(7)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DAE33-360A-434E-8625-F36511D16BE6}"/>
              </a:ext>
            </a:extLst>
          </p:cNvPr>
          <p:cNvSpPr txBox="1"/>
          <p:nvPr/>
        </p:nvSpPr>
        <p:spPr>
          <a:xfrm>
            <a:off x="1197964" y="4668707"/>
            <a:ext cx="2789420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bounds checking.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behavior.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5C2E5-7488-F249-855E-9EC721229106}"/>
              </a:ext>
            </a:extLst>
          </p:cNvPr>
          <p:cNvSpPr txBox="1"/>
          <p:nvPr/>
        </p:nvSpPr>
        <p:spPr>
          <a:xfrm>
            <a:off x="5922360" y="4668707"/>
            <a:ext cx="5260301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Bounds checking.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 a runtime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out_of_range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exception.</a:t>
            </a:r>
          </a:p>
        </p:txBody>
      </p:sp>
    </p:spTree>
    <p:extLst>
      <p:ext uri="{BB962C8B-B14F-4D97-AF65-F5344CB8AC3E}">
        <p14:creationId xmlns:p14="http://schemas.microsoft.com/office/powerpoint/2010/main" val="164319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68945-83F0-C04F-941B-4F49AD4F772F}"/>
              </a:ext>
            </a:extLst>
          </p:cNvPr>
          <p:cNvSpPr txBox="1"/>
          <p:nvPr/>
        </p:nvSpPr>
        <p:spPr>
          <a:xfrm>
            <a:off x="2797534" y="2128766"/>
            <a:ext cx="4288436" cy="47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v{1, 2, 4, 8, 16};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D8C21-FCA0-4C45-B09D-CD8430C20EDB}"/>
              </a:ext>
            </a:extLst>
          </p:cNvPr>
          <p:cNvSpPr txBox="1"/>
          <p:nvPr/>
        </p:nvSpPr>
        <p:spPr>
          <a:xfrm>
            <a:off x="2797534" y="3071386"/>
            <a:ext cx="5937355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&gt;::</a:t>
            </a:r>
            <a:r>
              <a:rPr lang="en-US" sz="2200" b="1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iterator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</a:t>
            </a:r>
            <a:r>
              <a:rPr lang="en-US" sz="2200" b="1" dirty="0" err="1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begin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 ; it !=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</a:t>
            </a:r>
            <a:r>
              <a:rPr lang="en-US" sz="2200" b="1" dirty="0" err="1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end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 ++it)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*it &lt;&lt; ”  ”;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8ACB0-AC0D-DD45-A0E8-96BE1958D18D}"/>
              </a:ext>
            </a:extLst>
          </p:cNvPr>
          <p:cNvSpPr txBox="1"/>
          <p:nvPr/>
        </p:nvSpPr>
        <p:spPr>
          <a:xfrm>
            <a:off x="5456415" y="1448286"/>
            <a:ext cx="1129077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迭代器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B042D-21B4-A145-AAB2-3138ADAF1D04}"/>
              </a:ext>
            </a:extLst>
          </p:cNvPr>
          <p:cNvCxnSpPr>
            <a:cxnSpLocks/>
          </p:cNvCxnSpPr>
          <p:nvPr/>
        </p:nvCxnSpPr>
        <p:spPr>
          <a:xfrm flipH="1">
            <a:off x="5456416" y="2007585"/>
            <a:ext cx="309795" cy="1200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DBF573-5498-124F-B724-16CF1A31C411}"/>
              </a:ext>
            </a:extLst>
          </p:cNvPr>
          <p:cNvSpPr txBox="1"/>
          <p:nvPr/>
        </p:nvSpPr>
        <p:spPr>
          <a:xfrm>
            <a:off x="8615774" y="2165039"/>
            <a:ext cx="265682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的第一个元素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F8741F-F03E-AF44-9E33-5DF95E4AD1E9}"/>
              </a:ext>
            </a:extLst>
          </p:cNvPr>
          <p:cNvCxnSpPr>
            <a:cxnSpLocks/>
          </p:cNvCxnSpPr>
          <p:nvPr/>
        </p:nvCxnSpPr>
        <p:spPr>
          <a:xfrm flipH="1">
            <a:off x="7301454" y="2602614"/>
            <a:ext cx="1314321" cy="605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8BE37-DFA9-4545-91D6-B9941A404474}"/>
              </a:ext>
            </a:extLst>
          </p:cNvPr>
          <p:cNvSpPr txBox="1"/>
          <p:nvPr/>
        </p:nvSpPr>
        <p:spPr>
          <a:xfrm>
            <a:off x="1363861" y="4614350"/>
            <a:ext cx="4737704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的最后一个元素的下一个位置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AB175A-E898-9846-9CF7-90A1AE98103E}"/>
              </a:ext>
            </a:extLst>
          </p:cNvPr>
          <p:cNvCxnSpPr>
            <a:cxnSpLocks/>
          </p:cNvCxnSpPr>
          <p:nvPr/>
        </p:nvCxnSpPr>
        <p:spPr>
          <a:xfrm flipV="1">
            <a:off x="4362134" y="4116546"/>
            <a:ext cx="212617" cy="4687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6EB727-C7A5-3F46-B872-A6D8140610A0}"/>
              </a:ext>
            </a:extLst>
          </p:cNvPr>
          <p:cNvSpPr txBox="1"/>
          <p:nvPr/>
        </p:nvSpPr>
        <p:spPr>
          <a:xfrm>
            <a:off x="5131737" y="5380812"/>
            <a:ext cx="3377565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迭代器向后移动一个位置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E8E8B7-E859-9142-B94F-DAE6EE10CB1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766212" y="4116544"/>
            <a:ext cx="305373" cy="12642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D28BE7-1DF4-8740-A8ED-44AE7C8DB12C}"/>
              </a:ext>
            </a:extLst>
          </p:cNvPr>
          <p:cNvSpPr txBox="1"/>
          <p:nvPr/>
        </p:nvSpPr>
        <p:spPr>
          <a:xfrm>
            <a:off x="6671707" y="4599438"/>
            <a:ext cx="4151188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Dereference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取指向位置的值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4C90C9-5E88-A34C-87C3-CE1C28AEA5DC}"/>
              </a:ext>
            </a:extLst>
          </p:cNvPr>
          <p:cNvCxnSpPr>
            <a:cxnSpLocks/>
          </p:cNvCxnSpPr>
          <p:nvPr/>
        </p:nvCxnSpPr>
        <p:spPr>
          <a:xfrm flipH="1" flipV="1">
            <a:off x="7301455" y="4116544"/>
            <a:ext cx="241974" cy="5127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6CB563-4EE1-6048-9F7E-B2C1C75F0B03}"/>
              </a:ext>
            </a:extLst>
          </p:cNvPr>
          <p:cNvSpPr txBox="1"/>
          <p:nvPr/>
        </p:nvSpPr>
        <p:spPr>
          <a:xfrm>
            <a:off x="936196" y="2395215"/>
            <a:ext cx="1726845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相等判断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而非大小判断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E00645-F081-6F42-AEEB-7CDD10ACAD77}"/>
              </a:ext>
            </a:extLst>
          </p:cNvPr>
          <p:cNvCxnSpPr>
            <a:cxnSpLocks/>
          </p:cNvCxnSpPr>
          <p:nvPr/>
        </p:nvCxnSpPr>
        <p:spPr>
          <a:xfrm>
            <a:off x="2582050" y="3071386"/>
            <a:ext cx="1210460" cy="6761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9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CF01721-150F-1D46-9000-E55ADF0AA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85880"/>
              </p:ext>
            </p:extLst>
          </p:nvPr>
        </p:nvGraphicFramePr>
        <p:xfrm>
          <a:off x="3291020" y="2979230"/>
          <a:ext cx="5169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1092382845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894935726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192210835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3133902725"/>
                    </a:ext>
                  </a:extLst>
                </a:gridCol>
                <a:gridCol w="646125">
                  <a:extLst>
                    <a:ext uri="{9D8B030D-6E8A-4147-A177-3AD203B41FA5}">
                      <a16:colId xmlns:a16="http://schemas.microsoft.com/office/drawing/2014/main" val="867844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FAA366-946B-6D48-9FDB-68853D1B65A4}"/>
              </a:ext>
            </a:extLst>
          </p:cNvPr>
          <p:cNvCxnSpPr>
            <a:cxnSpLocks/>
          </p:cNvCxnSpPr>
          <p:nvPr/>
        </p:nvCxnSpPr>
        <p:spPr>
          <a:xfrm>
            <a:off x="3582646" y="2520292"/>
            <a:ext cx="0" cy="34212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2AA1FE-CEEC-D64E-94FC-B3DC1D757727}"/>
              </a:ext>
            </a:extLst>
          </p:cNvPr>
          <p:cNvSpPr txBox="1"/>
          <p:nvPr/>
        </p:nvSpPr>
        <p:spPr>
          <a:xfrm>
            <a:off x="3148473" y="1948610"/>
            <a:ext cx="119867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begin( )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BBA1B2-0620-AE4C-A8C0-116F82D70950}"/>
              </a:ext>
            </a:extLst>
          </p:cNvPr>
          <p:cNvCxnSpPr>
            <a:cxnSpLocks/>
          </p:cNvCxnSpPr>
          <p:nvPr/>
        </p:nvCxnSpPr>
        <p:spPr>
          <a:xfrm>
            <a:off x="6838010" y="2520292"/>
            <a:ext cx="0" cy="34212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E1C441-E194-244A-B46F-71EB4C5F40C8}"/>
              </a:ext>
            </a:extLst>
          </p:cNvPr>
          <p:cNvSpPr txBox="1"/>
          <p:nvPr/>
        </p:nvSpPr>
        <p:spPr>
          <a:xfrm>
            <a:off x="6493778" y="1948610"/>
            <a:ext cx="89832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end( )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577DEB-EF9F-414B-A96C-74EAEFC74043}"/>
              </a:ext>
            </a:extLst>
          </p:cNvPr>
          <p:cNvSpPr txBox="1"/>
          <p:nvPr/>
        </p:nvSpPr>
        <p:spPr>
          <a:xfrm>
            <a:off x="3148473" y="4150955"/>
            <a:ext cx="5719686" cy="155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left-closed, right-open?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use != instead of &lt; or &lt;=?</a:t>
            </a:r>
          </a:p>
        </p:txBody>
      </p:sp>
    </p:spTree>
    <p:extLst>
      <p:ext uri="{BB962C8B-B14F-4D97-AF65-F5344CB8AC3E}">
        <p14:creationId xmlns:p14="http://schemas.microsoft.com/office/powerpoint/2010/main" val="334367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7B2FB-BB0F-7946-86FC-353FAD03DCCF}"/>
              </a:ext>
            </a:extLst>
          </p:cNvPr>
          <p:cNvSpPr txBox="1"/>
          <p:nvPr/>
        </p:nvSpPr>
        <p:spPr>
          <a:xfrm>
            <a:off x="1013705" y="1825994"/>
            <a:ext cx="4982362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[ ] = {1, 2, 4, 8, 16};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 v(begin(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), end(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6F3F1-36AC-FC4A-A316-8321FFE751F6}"/>
              </a:ext>
            </a:extLst>
          </p:cNvPr>
          <p:cNvSpPr txBox="1"/>
          <p:nvPr/>
        </p:nvSpPr>
        <p:spPr>
          <a:xfrm>
            <a:off x="1013704" y="3158136"/>
            <a:ext cx="5177235" cy="206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&gt;::iterator it;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 it = begin(v); it != end(v); ++it 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   // do something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8B948-8032-C349-AC07-BF9BFB825D3B}"/>
              </a:ext>
            </a:extLst>
          </p:cNvPr>
          <p:cNvSpPr/>
          <p:nvPr/>
        </p:nvSpPr>
        <p:spPr>
          <a:xfrm>
            <a:off x="8669314" y="2287397"/>
            <a:ext cx="839449" cy="4047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18ED6-C48B-B849-BEFD-7522D1BE7B0F}"/>
              </a:ext>
            </a:extLst>
          </p:cNvPr>
          <p:cNvSpPr txBox="1"/>
          <p:nvPr/>
        </p:nvSpPr>
        <p:spPr>
          <a:xfrm>
            <a:off x="7872607" y="1647647"/>
            <a:ext cx="243286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begin(</a:t>
            </a:r>
            <a:r>
              <a:rPr lang="en-US" altLang="ja-JP" sz="20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arr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 / end(</a:t>
            </a:r>
            <a:r>
              <a:rPr lang="en-US" altLang="ja-JP" sz="20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arr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855EE-CBF3-9A4D-844A-8221484C9433}"/>
              </a:ext>
            </a:extLst>
          </p:cNvPr>
          <p:cNvCxnSpPr>
            <a:cxnSpLocks/>
          </p:cNvCxnSpPr>
          <p:nvPr/>
        </p:nvCxnSpPr>
        <p:spPr>
          <a:xfrm>
            <a:off x="8085239" y="2494652"/>
            <a:ext cx="58407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2592A1-3642-BB48-A57E-B2AFBDCE6115}"/>
              </a:ext>
            </a:extLst>
          </p:cNvPr>
          <p:cNvSpPr txBox="1"/>
          <p:nvPr/>
        </p:nvSpPr>
        <p:spPr>
          <a:xfrm>
            <a:off x="6775014" y="2181557"/>
            <a:ext cx="145154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array </a:t>
            </a:r>
            <a:r>
              <a:rPr lang="en-US" altLang="ja-JP" sz="20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arr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8C3148-2CC3-4E41-8EF5-64272387ED52}"/>
              </a:ext>
            </a:extLst>
          </p:cNvPr>
          <p:cNvCxnSpPr>
            <a:cxnSpLocks/>
          </p:cNvCxnSpPr>
          <p:nvPr/>
        </p:nvCxnSpPr>
        <p:spPr>
          <a:xfrm>
            <a:off x="9500559" y="2494652"/>
            <a:ext cx="58407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0C3D19-94DF-1644-AEB4-B62BC4E9EFB6}"/>
              </a:ext>
            </a:extLst>
          </p:cNvPr>
          <p:cNvSpPr txBox="1"/>
          <p:nvPr/>
        </p:nvSpPr>
        <p:spPr>
          <a:xfrm>
            <a:off x="10144594" y="2175205"/>
            <a:ext cx="119421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iterator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81BBEF-5B44-AA4E-B970-ACA3419B49FA}"/>
              </a:ext>
            </a:extLst>
          </p:cNvPr>
          <p:cNvSpPr/>
          <p:nvPr/>
        </p:nvSpPr>
        <p:spPr>
          <a:xfrm>
            <a:off x="8669314" y="3932400"/>
            <a:ext cx="839449" cy="4047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ED4A34-2AC4-BD4F-B768-A6484E3CED93}"/>
              </a:ext>
            </a:extLst>
          </p:cNvPr>
          <p:cNvSpPr txBox="1"/>
          <p:nvPr/>
        </p:nvSpPr>
        <p:spPr>
          <a:xfrm>
            <a:off x="8181591" y="4402437"/>
            <a:ext cx="2007598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begin(v) / end(v)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842A2-C9FD-9645-B5A2-EBF4EE885EE2}"/>
              </a:ext>
            </a:extLst>
          </p:cNvPr>
          <p:cNvCxnSpPr>
            <a:cxnSpLocks/>
          </p:cNvCxnSpPr>
          <p:nvPr/>
        </p:nvCxnSpPr>
        <p:spPr>
          <a:xfrm>
            <a:off x="8085239" y="4139655"/>
            <a:ext cx="58407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35BB0-F5EA-6D4A-B251-DB957CFF08DA}"/>
              </a:ext>
            </a:extLst>
          </p:cNvPr>
          <p:cNvSpPr txBox="1"/>
          <p:nvPr/>
        </p:nvSpPr>
        <p:spPr>
          <a:xfrm>
            <a:off x="6962224" y="3826560"/>
            <a:ext cx="120437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vector v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543062-6614-AA4B-A606-B3C1037B5365}"/>
              </a:ext>
            </a:extLst>
          </p:cNvPr>
          <p:cNvCxnSpPr>
            <a:cxnSpLocks/>
          </p:cNvCxnSpPr>
          <p:nvPr/>
        </p:nvCxnSpPr>
        <p:spPr>
          <a:xfrm>
            <a:off x="9500559" y="4139655"/>
            <a:ext cx="58407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29D56D-9669-BD4F-96BA-7C0A69242262}"/>
              </a:ext>
            </a:extLst>
          </p:cNvPr>
          <p:cNvSpPr txBox="1"/>
          <p:nvPr/>
        </p:nvSpPr>
        <p:spPr>
          <a:xfrm>
            <a:off x="10144594" y="3820208"/>
            <a:ext cx="119421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iterator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819E74-16E0-3043-AD50-4C0E06E8C104}"/>
              </a:ext>
            </a:extLst>
          </p:cNvPr>
          <p:cNvCxnSpPr>
            <a:cxnSpLocks/>
          </p:cNvCxnSpPr>
          <p:nvPr/>
        </p:nvCxnSpPr>
        <p:spPr>
          <a:xfrm>
            <a:off x="9083333" y="2849951"/>
            <a:ext cx="0" cy="97025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AC610F-842F-5549-9492-E6D6D9CE44EE}"/>
              </a:ext>
            </a:extLst>
          </p:cNvPr>
          <p:cNvSpPr txBox="1"/>
          <p:nvPr/>
        </p:nvSpPr>
        <p:spPr>
          <a:xfrm>
            <a:off x="9185390" y="3020735"/>
            <a:ext cx="145154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</a:t>
            </a:r>
            <a:endParaRPr lang="en-US" sz="20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3B3FB2-E913-0844-AE98-43176CA2397B}"/>
              </a:ext>
            </a:extLst>
          </p:cNvPr>
          <p:cNvSpPr txBox="1"/>
          <p:nvPr/>
        </p:nvSpPr>
        <p:spPr>
          <a:xfrm>
            <a:off x="7872607" y="4812683"/>
            <a:ext cx="352577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实际调用</a:t>
            </a:r>
            <a:r>
              <a:rPr lang="en-US" altLang="ja-JP" sz="20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v.begin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 )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ja-JP" sz="20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v.end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 )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7B373A-B57B-104A-9616-B33380710979}"/>
              </a:ext>
            </a:extLst>
          </p:cNvPr>
          <p:cNvSpPr txBox="1"/>
          <p:nvPr/>
        </p:nvSpPr>
        <p:spPr>
          <a:xfrm>
            <a:off x="4768272" y="5497562"/>
            <a:ext cx="663010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重载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在同一个可见域中为不同的函数赋予同样的名字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9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6F3F1-36AC-FC4A-A316-8321FFE751F6}"/>
              </a:ext>
            </a:extLst>
          </p:cNvPr>
          <p:cNvSpPr txBox="1"/>
          <p:nvPr/>
        </p:nvSpPr>
        <p:spPr>
          <a:xfrm>
            <a:off x="743884" y="1963193"/>
            <a:ext cx="9284537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Reference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http://www.cplusplus.com/reference/vector/vector/erase/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85250-6626-254A-B3A1-B4D6BFE14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93" y="2957556"/>
            <a:ext cx="9897804" cy="15607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E342F0-EDDA-974E-9AC0-130C75D1F7BA}"/>
              </a:ext>
            </a:extLst>
          </p:cNvPr>
          <p:cNvSpPr txBox="1"/>
          <p:nvPr/>
        </p:nvSpPr>
        <p:spPr>
          <a:xfrm>
            <a:off x="3509251" y="3039358"/>
            <a:ext cx="1412204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函数声明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CA9E06-579B-874D-831E-E17664D2471C}"/>
              </a:ext>
            </a:extLst>
          </p:cNvPr>
          <p:cNvSpPr txBox="1"/>
          <p:nvPr/>
        </p:nvSpPr>
        <p:spPr>
          <a:xfrm>
            <a:off x="6503234" y="4096717"/>
            <a:ext cx="5071672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删除两个迭代器之间的所有值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左闭右开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16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ADC96-1DEE-694B-9C73-A9CEAD17727A}"/>
              </a:ext>
            </a:extLst>
          </p:cNvPr>
          <p:cNvSpPr txBox="1"/>
          <p:nvPr/>
        </p:nvSpPr>
        <p:spPr>
          <a:xfrm>
            <a:off x="4951904" y="3583797"/>
            <a:ext cx="4147126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删除一个迭代器指向的位置上的值</a:t>
            </a:r>
            <a:endParaRPr lang="en-US" altLang="ja-JP" sz="20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FE41F8-934E-BE4F-B643-0698AD06D0A1}"/>
              </a:ext>
            </a:extLst>
          </p:cNvPr>
          <p:cNvSpPr txBox="1"/>
          <p:nvPr/>
        </p:nvSpPr>
        <p:spPr>
          <a:xfrm>
            <a:off x="748260" y="4942684"/>
            <a:ext cx="9009089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返回一个新的迭代器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指向最后一个被删除值的下一个位置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可能是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sz="16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56759C-BB57-D049-87ED-1FF909D38080}"/>
              </a:ext>
            </a:extLst>
          </p:cNvPr>
          <p:cNvSpPr txBox="1"/>
          <p:nvPr/>
        </p:nvSpPr>
        <p:spPr>
          <a:xfrm>
            <a:off x="763250" y="5408648"/>
            <a:ext cx="10089629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上原有的迭代器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position/first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之前的继续有效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position/first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及其后的失效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53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7B2FB-BB0F-7946-86FC-353FAD03DCCF}"/>
              </a:ext>
            </a:extLst>
          </p:cNvPr>
          <p:cNvSpPr txBox="1"/>
          <p:nvPr/>
        </p:nvSpPr>
        <p:spPr>
          <a:xfrm>
            <a:off x="1013703" y="1976675"/>
            <a:ext cx="6061653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 v{1, 2, 4, 8, 16, 32, 64, 128, 256};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6F3F1-36AC-FC4A-A316-8321FFE751F6}"/>
              </a:ext>
            </a:extLst>
          </p:cNvPr>
          <p:cNvSpPr txBox="1"/>
          <p:nvPr/>
        </p:nvSpPr>
        <p:spPr>
          <a:xfrm>
            <a:off x="1013703" y="2934900"/>
            <a:ext cx="6305871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&gt;::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const_iterator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v.begin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+ 3;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v.erase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(it);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*it;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882C2-50EE-FE43-BB98-2CE5F3345A50}"/>
              </a:ext>
            </a:extLst>
          </p:cNvPr>
          <p:cNvSpPr txBox="1"/>
          <p:nvPr/>
        </p:nvSpPr>
        <p:spPr>
          <a:xfrm>
            <a:off x="3045502" y="3440743"/>
            <a:ext cx="466194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erase 8. return value ignored.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007FC-275F-3643-8D45-433DA54EF929}"/>
              </a:ext>
            </a:extLst>
          </p:cNvPr>
          <p:cNvSpPr txBox="1"/>
          <p:nvPr/>
        </p:nvSpPr>
        <p:spPr>
          <a:xfrm>
            <a:off x="1013702" y="4771888"/>
            <a:ext cx="5417078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it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v.erase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v.begin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() + 1,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v.begin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() + 4);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*it;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183412-D870-4044-A947-C87AB31F5544}"/>
              </a:ext>
            </a:extLst>
          </p:cNvPr>
          <p:cNvSpPr txBox="1"/>
          <p:nvPr/>
        </p:nvSpPr>
        <p:spPr>
          <a:xfrm>
            <a:off x="6430780" y="4771888"/>
            <a:ext cx="466194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erase 2, 4, 16. it points to 32.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02390A-02D6-5B44-A0B4-63F691CAB5DF}"/>
              </a:ext>
            </a:extLst>
          </p:cNvPr>
          <p:cNvSpPr txBox="1"/>
          <p:nvPr/>
        </p:nvSpPr>
        <p:spPr>
          <a:xfrm>
            <a:off x="7709319" y="3440742"/>
            <a:ext cx="3460229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1, 2, 4, 16, 32, 64, 128, 256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EAC4-83CA-E64C-B8E8-BAEC517FB3BC}"/>
              </a:ext>
            </a:extLst>
          </p:cNvPr>
          <p:cNvSpPr txBox="1"/>
          <p:nvPr/>
        </p:nvSpPr>
        <p:spPr>
          <a:xfrm>
            <a:off x="3045501" y="3948574"/>
            <a:ext cx="6997909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dangerous: iterator invalidated. (undefined behavior)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01D5F7-194D-2046-84C1-FCAA394BF40D}"/>
              </a:ext>
            </a:extLst>
          </p:cNvPr>
          <p:cNvSpPr txBox="1"/>
          <p:nvPr/>
        </p:nvSpPr>
        <p:spPr>
          <a:xfrm>
            <a:off x="8636830" y="5251619"/>
            <a:ext cx="245589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1, 32, 64, 128, 256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EAFF28-6A08-3745-8BB6-4881736E0F13}"/>
              </a:ext>
            </a:extLst>
          </p:cNvPr>
          <p:cNvSpPr txBox="1"/>
          <p:nvPr/>
        </p:nvSpPr>
        <p:spPr>
          <a:xfrm>
            <a:off x="2871865" y="5294467"/>
            <a:ext cx="466194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print 32.</a:t>
            </a:r>
          </a:p>
        </p:txBody>
      </p:sp>
    </p:spTree>
    <p:extLst>
      <p:ext uri="{BB962C8B-B14F-4D97-AF65-F5344CB8AC3E}">
        <p14:creationId xmlns:p14="http://schemas.microsoft.com/office/powerpoint/2010/main" val="1352495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7B2FB-BB0F-7946-86FC-353FAD03DCCF}"/>
              </a:ext>
            </a:extLst>
          </p:cNvPr>
          <p:cNvSpPr txBox="1"/>
          <p:nvPr/>
        </p:nvSpPr>
        <p:spPr>
          <a:xfrm>
            <a:off x="1013703" y="1871745"/>
            <a:ext cx="6061653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 v{1, 2, 4, 8, 16, 32, 64, 128, 256};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6F3F1-36AC-FC4A-A316-8321FFE751F6}"/>
              </a:ext>
            </a:extLst>
          </p:cNvPr>
          <p:cNvSpPr txBox="1"/>
          <p:nvPr/>
        </p:nvSpPr>
        <p:spPr>
          <a:xfrm>
            <a:off x="1013703" y="2395259"/>
            <a:ext cx="6305871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&gt;::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const_iterator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v.begin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+ 3;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v.erase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(it);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*it;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882C2-50EE-FE43-BB98-2CE5F3345A50}"/>
              </a:ext>
            </a:extLst>
          </p:cNvPr>
          <p:cNvSpPr txBox="1"/>
          <p:nvPr/>
        </p:nvSpPr>
        <p:spPr>
          <a:xfrm>
            <a:off x="3045502" y="2901102"/>
            <a:ext cx="466194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erase 8. return value ignored.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EAC4-83CA-E64C-B8E8-BAEC517FB3BC}"/>
              </a:ext>
            </a:extLst>
          </p:cNvPr>
          <p:cNvSpPr txBox="1"/>
          <p:nvPr/>
        </p:nvSpPr>
        <p:spPr>
          <a:xfrm>
            <a:off x="3045502" y="3395447"/>
            <a:ext cx="7051623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dangerous: iterator invalidated. (undefined behavior)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BE34D-54E1-D14B-BF67-EF08A45B5718}"/>
              </a:ext>
            </a:extLst>
          </p:cNvPr>
          <p:cNvSpPr txBox="1"/>
          <p:nvPr/>
        </p:nvSpPr>
        <p:spPr>
          <a:xfrm>
            <a:off x="845694" y="4193178"/>
            <a:ext cx="1065800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未定义行为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标准未明确规定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因此相应情况的具体处理取决于各个编译器的具体实现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500DA-4E0E-A64F-B40B-5460AFE53CF6}"/>
              </a:ext>
            </a:extLst>
          </p:cNvPr>
          <p:cNvSpPr/>
          <p:nvPr/>
        </p:nvSpPr>
        <p:spPr>
          <a:xfrm>
            <a:off x="9963781" y="3483146"/>
            <a:ext cx="85911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16</a:t>
            </a:r>
            <a:endParaRPr lang="en-US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75F61-CB6B-F348-AD3F-776E1B86E5EB}"/>
              </a:ext>
            </a:extLst>
          </p:cNvPr>
          <p:cNvSpPr txBox="1"/>
          <p:nvPr/>
        </p:nvSpPr>
        <p:spPr>
          <a:xfrm>
            <a:off x="451363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[Oct 12,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67C0B-F4C9-5248-B8EA-73356C97CD24}"/>
              </a:ext>
            </a:extLst>
          </p:cNvPr>
          <p:cNvSpPr txBox="1"/>
          <p:nvPr/>
        </p:nvSpPr>
        <p:spPr>
          <a:xfrm>
            <a:off x="850068" y="4751683"/>
            <a:ext cx="5475780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正确的程序不应当依赖未定义行为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00CFC-E63E-8640-B1B8-53E457D5350B}"/>
              </a:ext>
            </a:extLst>
          </p:cNvPr>
          <p:cNvSpPr txBox="1"/>
          <p:nvPr/>
        </p:nvSpPr>
        <p:spPr>
          <a:xfrm>
            <a:off x="857869" y="5325413"/>
            <a:ext cx="848100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学习过程中应注意区分哪些行为是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标准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哪些行为是编译器扩展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3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arrays </a:t>
            </a:r>
            <a:r>
              <a:rPr lang="ja-JP" altLang="en-US" sz="28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数组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1586657" y="1787197"/>
            <a:ext cx="3569887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a[5] = {1, 2, 4, 8, 16};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883170" y="3540443"/>
            <a:ext cx="1059670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container of unnamed objects of a single type that we access by position.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A1EF-1C32-7142-AC9F-3DD6D9A9AEDB}"/>
              </a:ext>
            </a:extLst>
          </p:cNvPr>
          <p:cNvSpPr txBox="1"/>
          <p:nvPr/>
        </p:nvSpPr>
        <p:spPr>
          <a:xfrm>
            <a:off x="1471305" y="4168323"/>
            <a:ext cx="4135016" cy="20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Unnamed objects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type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by 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07B42-2C58-1B49-A2FD-8DBD8592EB91}"/>
              </a:ext>
            </a:extLst>
          </p:cNvPr>
          <p:cNvSpPr txBox="1"/>
          <p:nvPr/>
        </p:nvSpPr>
        <p:spPr>
          <a:xfrm>
            <a:off x="4336624" y="2619582"/>
            <a:ext cx="40555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BF048C-9DE9-834E-9BC3-B08255975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0020"/>
              </p:ext>
            </p:extLst>
          </p:nvPr>
        </p:nvGraphicFramePr>
        <p:xfrm>
          <a:off x="4940089" y="2742349"/>
          <a:ext cx="50883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666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1017666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1017666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1017666">
                  <a:extLst>
                    <a:ext uri="{9D8B030D-6E8A-4147-A177-3AD203B41FA5}">
                      <a16:colId xmlns:a16="http://schemas.microsoft.com/office/drawing/2014/main" val="192210835"/>
                    </a:ext>
                  </a:extLst>
                </a:gridCol>
                <a:gridCol w="1017666">
                  <a:extLst>
                    <a:ext uri="{9D8B030D-6E8A-4147-A177-3AD203B41FA5}">
                      <a16:colId xmlns:a16="http://schemas.microsoft.com/office/drawing/2014/main" val="313390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E6B1E23-4772-7545-AD7E-4CA8294DB0C2}"/>
              </a:ext>
            </a:extLst>
          </p:cNvPr>
          <p:cNvSpPr txBox="1"/>
          <p:nvPr/>
        </p:nvSpPr>
        <p:spPr>
          <a:xfrm>
            <a:off x="5117182" y="5640619"/>
            <a:ext cx="1913205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b = a[2];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47190-92B5-3C49-B2A7-283494833EF3}"/>
              </a:ext>
            </a:extLst>
          </p:cNvPr>
          <p:cNvSpPr txBox="1"/>
          <p:nvPr/>
        </p:nvSpPr>
        <p:spPr>
          <a:xfrm>
            <a:off x="7338993" y="5640618"/>
            <a:ext cx="1280351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a[3]=7;</a:t>
            </a:r>
          </a:p>
        </p:txBody>
      </p:sp>
    </p:spTree>
    <p:extLst>
      <p:ext uri="{BB962C8B-B14F-4D97-AF65-F5344CB8AC3E}">
        <p14:creationId xmlns:p14="http://schemas.microsoft.com/office/powerpoint/2010/main" val="32267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45D6A-56F1-FE4E-9737-1E7FC1B13ED8}"/>
              </a:ext>
            </a:extLst>
          </p:cNvPr>
          <p:cNvSpPr txBox="1"/>
          <p:nvPr/>
        </p:nvSpPr>
        <p:spPr>
          <a:xfrm>
            <a:off x="1623622" y="2747844"/>
            <a:ext cx="8944756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如果删除的不是最后一个元素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erase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被删除位置后的所有数据来填充因为删除而产生的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空位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”。</a:t>
            </a:r>
            <a:endParaRPr lang="en-US" altLang="zh-CN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8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FDD7BB-31F9-2B44-B1BB-6A4F5C9B9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14526"/>
              </p:ext>
            </p:extLst>
          </p:nvPr>
        </p:nvGraphicFramePr>
        <p:xfrm>
          <a:off x="4130468" y="2019861"/>
          <a:ext cx="63026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92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092382845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894935726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4173101504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657102261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523267671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2017069233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723376612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2751033097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019791858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3248917332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421284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2D86BA8-8310-494B-BEE1-6394AFAC4BA7}"/>
              </a:ext>
            </a:extLst>
          </p:cNvPr>
          <p:cNvSpPr txBox="1"/>
          <p:nvPr/>
        </p:nvSpPr>
        <p:spPr>
          <a:xfrm>
            <a:off x="1276663" y="1937746"/>
            <a:ext cx="2320977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“Hello, World!”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000C7-D24D-C549-A9DD-E699C774AEA5}"/>
              </a:ext>
            </a:extLst>
          </p:cNvPr>
          <p:cNvSpPr txBox="1"/>
          <p:nvPr/>
        </p:nvSpPr>
        <p:spPr>
          <a:xfrm>
            <a:off x="1576514" y="2806239"/>
            <a:ext cx="73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s1[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] = {'H’, 'e’, 'l’, 'l’, 'o’, ',’, ' ‘, 'W’, 'o’, 'r’, 'l’, 'd’, '!’, '\0'};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C9088-7B8E-F142-AA7C-F3EFB23E29AA}"/>
              </a:ext>
            </a:extLst>
          </p:cNvPr>
          <p:cNvSpPr txBox="1"/>
          <p:nvPr/>
        </p:nvSpPr>
        <p:spPr>
          <a:xfrm>
            <a:off x="9530086" y="779752"/>
            <a:ext cx="1838704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null character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F5E8E-5AB7-614E-B95E-1D79F30D2CD6}"/>
              </a:ext>
            </a:extLst>
          </p:cNvPr>
          <p:cNvCxnSpPr>
            <a:cxnSpLocks/>
          </p:cNvCxnSpPr>
          <p:nvPr/>
        </p:nvCxnSpPr>
        <p:spPr>
          <a:xfrm flipH="1">
            <a:off x="10178321" y="1339650"/>
            <a:ext cx="149902" cy="5980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F5ACD4-3638-8742-A993-3F48237EF306}"/>
              </a:ext>
            </a:extLst>
          </p:cNvPr>
          <p:cNvSpPr txBox="1"/>
          <p:nvPr/>
        </p:nvSpPr>
        <p:spPr>
          <a:xfrm>
            <a:off x="1606493" y="5033041"/>
            <a:ext cx="390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s3[ ] = “Hello, World!”;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0D340-F5F4-F44E-9EBB-77B67EA49693}"/>
              </a:ext>
            </a:extLst>
          </p:cNvPr>
          <p:cNvSpPr txBox="1"/>
          <p:nvPr/>
        </p:nvSpPr>
        <p:spPr>
          <a:xfrm>
            <a:off x="1591503" y="3233152"/>
            <a:ext cx="73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s1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603F8-2DF1-384E-9A92-C496BA62CA97}"/>
              </a:ext>
            </a:extLst>
          </p:cNvPr>
          <p:cNvSpPr txBox="1"/>
          <p:nvPr/>
        </p:nvSpPr>
        <p:spPr>
          <a:xfrm>
            <a:off x="1621483" y="5474944"/>
            <a:ext cx="73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s3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D6CEDD-A571-904C-A384-7BB941234BBD}"/>
              </a:ext>
            </a:extLst>
          </p:cNvPr>
          <p:cNvSpPr/>
          <p:nvPr/>
        </p:nvSpPr>
        <p:spPr>
          <a:xfrm>
            <a:off x="6917120" y="3213125"/>
            <a:ext cx="261296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Hello, World!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9059E6-E3E1-004E-8CE8-B3831645675D}"/>
              </a:ext>
            </a:extLst>
          </p:cNvPr>
          <p:cNvSpPr/>
          <p:nvPr/>
        </p:nvSpPr>
        <p:spPr>
          <a:xfrm>
            <a:off x="6917120" y="5470705"/>
            <a:ext cx="261296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Hello, World!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6F16F2-542E-F042-B3EB-31E7042DE972}"/>
              </a:ext>
            </a:extLst>
          </p:cNvPr>
          <p:cNvSpPr txBox="1"/>
          <p:nvPr/>
        </p:nvSpPr>
        <p:spPr>
          <a:xfrm>
            <a:off x="4083911" y="1386336"/>
            <a:ext cx="316792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Null-terminated string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DE654-0A0F-B84A-B1F7-3E69BCAD1F05}"/>
              </a:ext>
            </a:extLst>
          </p:cNvPr>
          <p:cNvSpPr txBox="1"/>
          <p:nvPr/>
        </p:nvSpPr>
        <p:spPr>
          <a:xfrm>
            <a:off x="1591504" y="3934798"/>
            <a:ext cx="73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s2[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] = {'H’, 'e’, 'l’, 'l’, 'o’, ',’, ' ‘, 'W’, 'o’, 'r’, 'l’, 'd’, '!’, '\0'};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359463-45A1-FF47-9C42-1D5A750FFBD8}"/>
              </a:ext>
            </a:extLst>
          </p:cNvPr>
          <p:cNvSpPr txBox="1"/>
          <p:nvPr/>
        </p:nvSpPr>
        <p:spPr>
          <a:xfrm>
            <a:off x="1606493" y="4361711"/>
            <a:ext cx="73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s2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1E108-93C7-B340-A6FF-0652D62496D8}"/>
              </a:ext>
            </a:extLst>
          </p:cNvPr>
          <p:cNvSpPr/>
          <p:nvPr/>
        </p:nvSpPr>
        <p:spPr>
          <a:xfrm>
            <a:off x="6917120" y="4357472"/>
            <a:ext cx="261296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Hello, World!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78EF90-AF3B-1943-93B7-0A1DFD066BD5}"/>
              </a:ext>
            </a:extLst>
          </p:cNvPr>
          <p:cNvSpPr txBox="1"/>
          <p:nvPr/>
        </p:nvSpPr>
        <p:spPr>
          <a:xfrm>
            <a:off x="1621483" y="5931229"/>
            <a:ext cx="738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(s3) /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AC53F-11D8-814C-9112-8BEE6A197CA9}"/>
              </a:ext>
            </a:extLst>
          </p:cNvPr>
          <p:cNvSpPr/>
          <p:nvPr/>
        </p:nvSpPr>
        <p:spPr>
          <a:xfrm>
            <a:off x="6917120" y="5866955"/>
            <a:ext cx="261296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14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3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FDD7BB-31F9-2B44-B1BB-6A4F5C9B95AB}"/>
              </a:ext>
            </a:extLst>
          </p:cNvPr>
          <p:cNvGraphicFramePr>
            <a:graphicFrameLocks noGrp="1"/>
          </p:cNvGraphicFramePr>
          <p:nvPr/>
        </p:nvGraphicFramePr>
        <p:xfrm>
          <a:off x="4130468" y="2019861"/>
          <a:ext cx="63026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92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092382845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894935726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4173101504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657102261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523267671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2017069233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723376612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2751033097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1019791858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3248917332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421284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2D86BA8-8310-494B-BEE1-6394AFAC4BA7}"/>
              </a:ext>
            </a:extLst>
          </p:cNvPr>
          <p:cNvSpPr txBox="1"/>
          <p:nvPr/>
        </p:nvSpPr>
        <p:spPr>
          <a:xfrm>
            <a:off x="1276663" y="1937746"/>
            <a:ext cx="2320977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“Hello, World!”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C9088-7B8E-F142-AA7C-F3EFB23E29AA}"/>
              </a:ext>
            </a:extLst>
          </p:cNvPr>
          <p:cNvSpPr txBox="1"/>
          <p:nvPr/>
        </p:nvSpPr>
        <p:spPr>
          <a:xfrm>
            <a:off x="9530086" y="779752"/>
            <a:ext cx="1838704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null character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F5E8E-5AB7-614E-B95E-1D79F30D2CD6}"/>
              </a:ext>
            </a:extLst>
          </p:cNvPr>
          <p:cNvCxnSpPr>
            <a:cxnSpLocks/>
          </p:cNvCxnSpPr>
          <p:nvPr/>
        </p:nvCxnSpPr>
        <p:spPr>
          <a:xfrm flipH="1">
            <a:off x="10178321" y="1339650"/>
            <a:ext cx="149902" cy="5980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F5ACD4-3638-8742-A993-3F48237EF306}"/>
              </a:ext>
            </a:extLst>
          </p:cNvPr>
          <p:cNvSpPr txBox="1"/>
          <p:nvPr/>
        </p:nvSpPr>
        <p:spPr>
          <a:xfrm>
            <a:off x="1393227" y="3202749"/>
            <a:ext cx="390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char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*s4= “Hello, World!”;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603F8-2DF1-384E-9A92-C496BA62CA97}"/>
              </a:ext>
            </a:extLst>
          </p:cNvPr>
          <p:cNvSpPr txBox="1"/>
          <p:nvPr/>
        </p:nvSpPr>
        <p:spPr>
          <a:xfrm>
            <a:off x="1393228" y="3640413"/>
            <a:ext cx="284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s4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9059E6-E3E1-004E-8CE8-B3831645675D}"/>
              </a:ext>
            </a:extLst>
          </p:cNvPr>
          <p:cNvSpPr/>
          <p:nvPr/>
        </p:nvSpPr>
        <p:spPr>
          <a:xfrm>
            <a:off x="4443996" y="3640413"/>
            <a:ext cx="261296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Hello, World!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6F16F2-542E-F042-B3EB-31E7042DE972}"/>
              </a:ext>
            </a:extLst>
          </p:cNvPr>
          <p:cNvSpPr txBox="1"/>
          <p:nvPr/>
        </p:nvSpPr>
        <p:spPr>
          <a:xfrm>
            <a:off x="4083911" y="1386336"/>
            <a:ext cx="316792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Null-terminated string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ACF66-ED2A-F444-8B15-5A019197BDE5}"/>
              </a:ext>
            </a:extLst>
          </p:cNvPr>
          <p:cNvSpPr txBox="1"/>
          <p:nvPr/>
        </p:nvSpPr>
        <p:spPr>
          <a:xfrm>
            <a:off x="1393227" y="4661281"/>
            <a:ext cx="390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*s5= “Hello, World!”;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F3DD3C-44CC-134D-9559-6C96C8F124D6}"/>
              </a:ext>
            </a:extLst>
          </p:cNvPr>
          <p:cNvSpPr txBox="1"/>
          <p:nvPr/>
        </p:nvSpPr>
        <p:spPr>
          <a:xfrm>
            <a:off x="1393228" y="5098945"/>
            <a:ext cx="284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s5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D89A03-A8F6-874F-800F-61F636281ACC}"/>
              </a:ext>
            </a:extLst>
          </p:cNvPr>
          <p:cNvSpPr txBox="1"/>
          <p:nvPr/>
        </p:nvSpPr>
        <p:spPr>
          <a:xfrm>
            <a:off x="4574500" y="4646291"/>
            <a:ext cx="6818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warning: ISO C++11 does not allow conversion from</a:t>
            </a:r>
          </a:p>
          <a:p>
            <a:pPr algn="just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string literal to ‘char *’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48D23C-F8ED-874F-97FB-FA6272F9DB49}"/>
              </a:ext>
            </a:extLst>
          </p:cNvPr>
          <p:cNvSpPr txBox="1"/>
          <p:nvPr/>
        </p:nvSpPr>
        <p:spPr>
          <a:xfrm>
            <a:off x="451363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[Oct 12,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0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593E90-2ED7-7F42-B641-AAAAF171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622030"/>
            <a:ext cx="9436100" cy="3352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0DB41D-BE20-694D-A98B-F07A6119E4AE}"/>
              </a:ext>
            </a:extLst>
          </p:cNvPr>
          <p:cNvSpPr txBox="1"/>
          <p:nvPr/>
        </p:nvSpPr>
        <p:spPr>
          <a:xfrm>
            <a:off x="1246683" y="1690688"/>
            <a:ext cx="8406983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a variable-length 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5862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DB41D-BE20-694D-A98B-F07A6119E4AE}"/>
              </a:ext>
            </a:extLst>
          </p:cNvPr>
          <p:cNvSpPr txBox="1"/>
          <p:nvPr/>
        </p:nvSpPr>
        <p:spPr>
          <a:xfrm>
            <a:off x="1366604" y="2125402"/>
            <a:ext cx="8406983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9ADDA-8EE8-D44A-A724-B277560954C8}"/>
              </a:ext>
            </a:extLst>
          </p:cNvPr>
          <p:cNvSpPr txBox="1"/>
          <p:nvPr/>
        </p:nvSpPr>
        <p:spPr>
          <a:xfrm>
            <a:off x="1366604" y="2979344"/>
            <a:ext cx="8406983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s2(“Hello, World!”);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08645-E84D-2542-B04F-6F0935B76CB6}"/>
              </a:ext>
            </a:extLst>
          </p:cNvPr>
          <p:cNvSpPr txBox="1"/>
          <p:nvPr/>
        </p:nvSpPr>
        <p:spPr>
          <a:xfrm>
            <a:off x="1366604" y="3863350"/>
            <a:ext cx="8406983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s3(s2);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0D189-DCC4-774C-9153-45C4C78173A4}"/>
              </a:ext>
            </a:extLst>
          </p:cNvPr>
          <p:cNvSpPr txBox="1"/>
          <p:nvPr/>
        </p:nvSpPr>
        <p:spPr>
          <a:xfrm>
            <a:off x="1366604" y="4792327"/>
            <a:ext cx="8406983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s4(s2.begin( ), s2.begin( ) + 5);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57A49-A209-6145-BC95-AC9A976F8A5B}"/>
              </a:ext>
            </a:extLst>
          </p:cNvPr>
          <p:cNvSpPr txBox="1"/>
          <p:nvPr/>
        </p:nvSpPr>
        <p:spPr>
          <a:xfrm>
            <a:off x="6709344" y="2166941"/>
            <a:ext cx="2464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empty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052C7-96A7-F845-936D-400E714FC115}"/>
              </a:ext>
            </a:extLst>
          </p:cNvPr>
          <p:cNvSpPr txBox="1"/>
          <p:nvPr/>
        </p:nvSpPr>
        <p:spPr>
          <a:xfrm>
            <a:off x="6709344" y="3054379"/>
            <a:ext cx="2464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Hello, World!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03C9-8AFE-CA45-85A0-79D0545ABBF3}"/>
              </a:ext>
            </a:extLst>
          </p:cNvPr>
          <p:cNvSpPr txBox="1"/>
          <p:nvPr/>
        </p:nvSpPr>
        <p:spPr>
          <a:xfrm>
            <a:off x="6709343" y="3932553"/>
            <a:ext cx="2464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Hello, World!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A1431-B7F7-1440-B94E-F396BF75BCA9}"/>
              </a:ext>
            </a:extLst>
          </p:cNvPr>
          <p:cNvSpPr txBox="1"/>
          <p:nvPr/>
        </p:nvSpPr>
        <p:spPr>
          <a:xfrm>
            <a:off x="6709343" y="4873586"/>
            <a:ext cx="2464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Hello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EE716-7A10-2D41-AFF5-B2371C82AC49}"/>
              </a:ext>
            </a:extLst>
          </p:cNvPr>
          <p:cNvSpPr txBox="1"/>
          <p:nvPr/>
        </p:nvSpPr>
        <p:spPr>
          <a:xfrm>
            <a:off x="7469467" y="5288429"/>
            <a:ext cx="2918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left-closed, right-open</a:t>
            </a:r>
          </a:p>
        </p:txBody>
      </p:sp>
    </p:spTree>
    <p:extLst>
      <p:ext uri="{BB962C8B-B14F-4D97-AF65-F5344CB8AC3E}">
        <p14:creationId xmlns:p14="http://schemas.microsoft.com/office/powerpoint/2010/main" val="1827931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DB41D-BE20-694D-A98B-F07A6119E4AE}"/>
              </a:ext>
            </a:extLst>
          </p:cNvPr>
          <p:cNvSpPr txBox="1"/>
          <p:nvPr/>
        </p:nvSpPr>
        <p:spPr>
          <a:xfrm>
            <a:off x="1653849" y="1907436"/>
            <a:ext cx="8406983" cy="37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s1(“Hello”);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s1.length( 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s2(“World”);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(s1 == s2)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s3 = s1 + “, “ + s2 + “!”;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s3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s4 = s3.substr(7, 10);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s4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C5D88F-A48D-AD45-B616-8C1478CDB1EC}"/>
              </a:ext>
            </a:extLst>
          </p:cNvPr>
          <p:cNvSpPr/>
          <p:nvPr/>
        </p:nvSpPr>
        <p:spPr>
          <a:xfrm>
            <a:off x="5435779" y="2433096"/>
            <a:ext cx="472778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5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915AA-3593-6A4C-BE8D-481A88799A28}"/>
              </a:ext>
            </a:extLst>
          </p:cNvPr>
          <p:cNvSpPr/>
          <p:nvPr/>
        </p:nvSpPr>
        <p:spPr>
          <a:xfrm>
            <a:off x="5435779" y="3358866"/>
            <a:ext cx="472778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D804D-16C4-7543-BFFB-5129FC8D3C12}"/>
              </a:ext>
            </a:extLst>
          </p:cNvPr>
          <p:cNvSpPr/>
          <p:nvPr/>
        </p:nvSpPr>
        <p:spPr>
          <a:xfrm>
            <a:off x="5435779" y="4253015"/>
            <a:ext cx="19268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Hello, World!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702072-6B6D-AF47-80D4-599753D16BD9}"/>
              </a:ext>
            </a:extLst>
          </p:cNvPr>
          <p:cNvSpPr/>
          <p:nvPr/>
        </p:nvSpPr>
        <p:spPr>
          <a:xfrm>
            <a:off x="5435779" y="5193775"/>
            <a:ext cx="114733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World!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5279B-B929-7444-96C5-4B14F23DDEF4}"/>
              </a:ext>
            </a:extLst>
          </p:cNvPr>
          <p:cNvSpPr txBox="1"/>
          <p:nvPr/>
        </p:nvSpPr>
        <p:spPr>
          <a:xfrm>
            <a:off x="5332683" y="3828847"/>
            <a:ext cx="306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string concatenation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542074-7334-0343-8B6D-38BE15C6177E}"/>
              </a:ext>
            </a:extLst>
          </p:cNvPr>
          <p:cNvSpPr txBox="1"/>
          <p:nvPr/>
        </p:nvSpPr>
        <p:spPr>
          <a:xfrm>
            <a:off x="5356600" y="4729911"/>
            <a:ext cx="531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substring. 10 characters starting from s3[7].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75C73-68AE-B14B-A290-AB33B439924B}"/>
              </a:ext>
            </a:extLst>
          </p:cNvPr>
          <p:cNvSpPr txBox="1"/>
          <p:nvPr/>
        </p:nvSpPr>
        <p:spPr>
          <a:xfrm>
            <a:off x="6115277" y="2447961"/>
            <a:ext cx="306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equivalent to s1.size(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ED051-D401-C943-956F-23A95E099C30}"/>
              </a:ext>
            </a:extLst>
          </p:cNvPr>
          <p:cNvSpPr txBox="1"/>
          <p:nvPr/>
        </p:nvSpPr>
        <p:spPr>
          <a:xfrm>
            <a:off x="6115276" y="3371586"/>
            <a:ext cx="384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(matching)</a:t>
            </a:r>
          </a:p>
        </p:txBody>
      </p:sp>
    </p:spTree>
    <p:extLst>
      <p:ext uri="{BB962C8B-B14F-4D97-AF65-F5344CB8AC3E}">
        <p14:creationId xmlns:p14="http://schemas.microsoft.com/office/powerpoint/2010/main" val="1965623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DB41D-BE20-694D-A98B-F07A6119E4AE}"/>
              </a:ext>
            </a:extLst>
          </p:cNvPr>
          <p:cNvSpPr txBox="1"/>
          <p:nvPr/>
        </p:nvSpPr>
        <p:spPr>
          <a:xfrm>
            <a:off x="1554994" y="1690688"/>
            <a:ext cx="8406983" cy="430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push_back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insert( )   &amp;   erase( )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empty( )   &amp;   clear( )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at( )   &amp;   operator [ ]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data( )   &amp;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c_str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begin( )   &amp;   end( )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find(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C1CD8-1D20-9345-8EC3-8144C19FC544}"/>
              </a:ext>
            </a:extLst>
          </p:cNvPr>
          <p:cNvSpPr txBox="1"/>
          <p:nvPr/>
        </p:nvSpPr>
        <p:spPr>
          <a:xfrm>
            <a:off x="4893275" y="1879550"/>
            <a:ext cx="616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添加字符到串尾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有与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lang="ja-JP" altLang="en-US" sz="20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类似的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capacity</a:t>
            </a:r>
            <a:r>
              <a:rPr lang="ja-JP" altLang="en-US" sz="2000" b="1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增长策略</a:t>
            </a:r>
            <a:endParaRPr lang="en-US" sz="2000" b="1" dirty="0">
              <a:solidFill>
                <a:srgbClr val="00B050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40679-47D8-7241-B849-915C084743CB}"/>
              </a:ext>
            </a:extLst>
          </p:cNvPr>
          <p:cNvSpPr txBox="1"/>
          <p:nvPr/>
        </p:nvSpPr>
        <p:spPr>
          <a:xfrm>
            <a:off x="4893275" y="2515120"/>
            <a:ext cx="616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有与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类似的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迭代器失效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08436-5A93-EC49-A887-8734E02F8292}"/>
              </a:ext>
            </a:extLst>
          </p:cNvPr>
          <p:cNvSpPr txBox="1"/>
          <p:nvPr/>
        </p:nvSpPr>
        <p:spPr>
          <a:xfrm>
            <a:off x="4893275" y="3117377"/>
            <a:ext cx="616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判断是否为空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清空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ja-JP" altLang="en-US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并不实际释放内存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CFC76-FB64-CD48-AB01-580FD3F1745D}"/>
              </a:ext>
            </a:extLst>
          </p:cNvPr>
          <p:cNvSpPr txBox="1"/>
          <p:nvPr/>
        </p:nvSpPr>
        <p:spPr>
          <a:xfrm>
            <a:off x="4893275" y="3742164"/>
            <a:ext cx="616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元素操作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at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有自动的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bounds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checking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 ]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没有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2DBF4-0627-4E48-AEDD-9661AECD0949}"/>
              </a:ext>
            </a:extLst>
          </p:cNvPr>
          <p:cNvSpPr txBox="1"/>
          <p:nvPr/>
        </p:nvSpPr>
        <p:spPr>
          <a:xfrm>
            <a:off x="4893275" y="4366951"/>
            <a:ext cx="616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获取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C-style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的字符串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ja-JP" altLang="en-US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两个函数等价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23385-470D-2A43-A63F-D7B9B8357815}"/>
              </a:ext>
            </a:extLst>
          </p:cNvPr>
          <p:cNvSpPr txBox="1"/>
          <p:nvPr/>
        </p:nvSpPr>
        <p:spPr>
          <a:xfrm>
            <a:off x="4893275" y="4966226"/>
            <a:ext cx="616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迭代器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分别指向首字符和尾字符的下一个位置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4F3F5-B4AC-174D-878F-3B29E958256D}"/>
              </a:ext>
            </a:extLst>
          </p:cNvPr>
          <p:cNvSpPr txBox="1"/>
          <p:nvPr/>
        </p:nvSpPr>
        <p:spPr>
          <a:xfrm>
            <a:off x="4893275" y="5565501"/>
            <a:ext cx="616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ja-JP" altLang="en-US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字符或子串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62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516C2-5A32-B741-A617-4E619E7275E7}"/>
              </a:ext>
            </a:extLst>
          </p:cNvPr>
          <p:cNvSpPr/>
          <p:nvPr/>
        </p:nvSpPr>
        <p:spPr>
          <a:xfrm>
            <a:off x="838200" y="1997504"/>
            <a:ext cx="1062909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Primer, Chapters 4 &amp; 5</a:t>
            </a:r>
          </a:p>
        </p:txBody>
      </p:sp>
    </p:spTree>
    <p:extLst>
      <p:ext uri="{BB962C8B-B14F-4D97-AF65-F5344CB8AC3E}">
        <p14:creationId xmlns:p14="http://schemas.microsoft.com/office/powerpoint/2010/main" val="412488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arrays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1331825" y="2641636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a[5] = {1, 2, 4, 8, 16};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838200" y="1821885"/>
            <a:ext cx="7256489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/ initialization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6A086-993A-514F-A27F-431FA48195A0}"/>
              </a:ext>
            </a:extLst>
          </p:cNvPr>
          <p:cNvSpPr txBox="1"/>
          <p:nvPr/>
        </p:nvSpPr>
        <p:spPr>
          <a:xfrm>
            <a:off x="1331824" y="3363662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b[5] = {1, 2, 4};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C343E-494D-6842-96C6-E8147F717EB5}"/>
              </a:ext>
            </a:extLst>
          </p:cNvPr>
          <p:cNvSpPr txBox="1"/>
          <p:nvPr/>
        </p:nvSpPr>
        <p:spPr>
          <a:xfrm>
            <a:off x="5305892" y="3365482"/>
            <a:ext cx="616076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equivalent to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b[5] = {1, 2, 4, 0, 0};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20CFE6-CF95-9641-9FE9-31E9120A2DF2}"/>
              </a:ext>
            </a:extLst>
          </p:cNvPr>
          <p:cNvSpPr txBox="1"/>
          <p:nvPr/>
        </p:nvSpPr>
        <p:spPr>
          <a:xfrm>
            <a:off x="1331824" y="4102498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c[ ] = {1, 2, 4, 8, 16};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A56C9-9BE3-BD4C-8974-524C50C18F8C}"/>
              </a:ext>
            </a:extLst>
          </p:cNvPr>
          <p:cNvSpPr txBox="1"/>
          <p:nvPr/>
        </p:nvSpPr>
        <p:spPr>
          <a:xfrm>
            <a:off x="5305892" y="4102498"/>
            <a:ext cx="536710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equivalent to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c[5] = {1, 2, 4, 8, 16};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7E285-9204-B142-98A3-84E1284F93D3}"/>
              </a:ext>
            </a:extLst>
          </p:cNvPr>
          <p:cNvSpPr txBox="1"/>
          <p:nvPr/>
        </p:nvSpPr>
        <p:spPr>
          <a:xfrm>
            <a:off x="1346814" y="4961162"/>
            <a:ext cx="3569887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 = 5;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d[N] = {1, 2, 4, 8, 16};</a:t>
            </a:r>
          </a:p>
        </p:txBody>
      </p:sp>
    </p:spTree>
    <p:extLst>
      <p:ext uri="{BB962C8B-B14F-4D97-AF65-F5344CB8AC3E}">
        <p14:creationId xmlns:p14="http://schemas.microsoft.com/office/powerpoint/2010/main" val="140741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arrays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1511707" y="3031380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a[4] = {1, 2, 4, 8, 16};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1018082" y="2211629"/>
            <a:ext cx="7256489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NOT do the following.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C343E-494D-6842-96C6-E8147F717EB5}"/>
              </a:ext>
            </a:extLst>
          </p:cNvPr>
          <p:cNvSpPr txBox="1"/>
          <p:nvPr/>
        </p:nvSpPr>
        <p:spPr>
          <a:xfrm>
            <a:off x="4916147" y="4534707"/>
            <a:ext cx="616076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error: array initializer must be an initializer list</a:t>
            </a:r>
            <a:endParaRPr lang="en-US" sz="2200" b="1" dirty="0">
              <a:solidFill>
                <a:srgbClr val="C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7E285-9204-B142-98A3-84E1284F93D3}"/>
              </a:ext>
            </a:extLst>
          </p:cNvPr>
          <p:cNvSpPr txBox="1"/>
          <p:nvPr/>
        </p:nvSpPr>
        <p:spPr>
          <a:xfrm>
            <a:off x="1511707" y="4041865"/>
            <a:ext cx="3569887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b[5] = {1, 2, 4, 8, 16};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c[5] = b;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5A229-4A52-344A-9228-646D4CC0B883}"/>
              </a:ext>
            </a:extLst>
          </p:cNvPr>
          <p:cNvSpPr txBox="1"/>
          <p:nvPr/>
        </p:nvSpPr>
        <p:spPr>
          <a:xfrm>
            <a:off x="4933636" y="3046369"/>
            <a:ext cx="5439559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error: excess elements in array initializer</a:t>
            </a:r>
            <a:endParaRPr lang="en-US" sz="2200" b="1" dirty="0">
              <a:solidFill>
                <a:srgbClr val="C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7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arrays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6748760" y="2750864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a[5] = {1, 2, 4, 8, 16};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793231" y="1811130"/>
            <a:ext cx="66532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names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(constant) pointers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B69AC-1FA9-844D-92DB-624FAC62D0A4}"/>
              </a:ext>
            </a:extLst>
          </p:cNvPr>
          <p:cNvSpPr txBox="1"/>
          <p:nvPr/>
        </p:nvSpPr>
        <p:spPr>
          <a:xfrm>
            <a:off x="1632680" y="2729189"/>
            <a:ext cx="40555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B4E811-4EA1-7945-81B5-CF9B309F0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49549"/>
              </p:ext>
            </p:extLst>
          </p:nvPr>
        </p:nvGraphicFramePr>
        <p:xfrm>
          <a:off x="2236145" y="2851956"/>
          <a:ext cx="37242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45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922108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313390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9A6657-ECFC-8D4F-B3DE-9F588201A2D2}"/>
              </a:ext>
            </a:extLst>
          </p:cNvPr>
          <p:cNvSpPr txBox="1"/>
          <p:nvPr/>
        </p:nvSpPr>
        <p:spPr>
          <a:xfrm>
            <a:off x="1040155" y="3342187"/>
            <a:ext cx="40555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A27CC7-F88A-C040-A3A6-AEAD7B305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11378"/>
              </p:ext>
            </p:extLst>
          </p:nvPr>
        </p:nvGraphicFramePr>
        <p:xfrm>
          <a:off x="2236145" y="3875763"/>
          <a:ext cx="37242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45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922108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313390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ADA920-BC41-1E47-9FCE-DABE21D31223}"/>
              </a:ext>
            </a:extLst>
          </p:cNvPr>
          <p:cNvSpPr/>
          <p:nvPr/>
        </p:nvSpPr>
        <p:spPr>
          <a:xfrm>
            <a:off x="793231" y="3898248"/>
            <a:ext cx="839449" cy="4047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3DE07-8BE5-6742-A421-8315D05A34B3}"/>
              </a:ext>
            </a:extLst>
          </p:cNvPr>
          <p:cNvCxnSpPr>
            <a:endCxn id="13" idx="1"/>
          </p:cNvCxnSpPr>
          <p:nvPr/>
        </p:nvCxnSpPr>
        <p:spPr>
          <a:xfrm>
            <a:off x="1242934" y="4100615"/>
            <a:ext cx="993211" cy="37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A3282C-1081-8245-BD0C-4F8D7A9AE98C}"/>
              </a:ext>
            </a:extLst>
          </p:cNvPr>
          <p:cNvSpPr txBox="1"/>
          <p:nvPr/>
        </p:nvSpPr>
        <p:spPr>
          <a:xfrm>
            <a:off x="6765793" y="3394027"/>
            <a:ext cx="1527746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 = a;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445A31-4C53-FD44-8B8C-09B59F2A7D06}"/>
              </a:ext>
            </a:extLst>
          </p:cNvPr>
          <p:cNvSpPr txBox="1"/>
          <p:nvPr/>
        </p:nvSpPr>
        <p:spPr>
          <a:xfrm>
            <a:off x="9103631" y="3344410"/>
            <a:ext cx="870056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C5243-F42D-1E40-B6A7-299B79EED2E5}"/>
              </a:ext>
            </a:extLst>
          </p:cNvPr>
          <p:cNvSpPr txBox="1"/>
          <p:nvPr/>
        </p:nvSpPr>
        <p:spPr>
          <a:xfrm>
            <a:off x="6750802" y="4023804"/>
            <a:ext cx="2352829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*q = a;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1B34B-0DAC-2C4C-838A-C78D18E08DD6}"/>
              </a:ext>
            </a:extLst>
          </p:cNvPr>
          <p:cNvSpPr txBox="1"/>
          <p:nvPr/>
        </p:nvSpPr>
        <p:spPr>
          <a:xfrm>
            <a:off x="9103631" y="4024083"/>
            <a:ext cx="870056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F4C28-37E5-BF47-8821-3DA7A4AFF9E1}"/>
              </a:ext>
            </a:extLst>
          </p:cNvPr>
          <p:cNvSpPr txBox="1"/>
          <p:nvPr/>
        </p:nvSpPr>
        <p:spPr>
          <a:xfrm>
            <a:off x="2784271" y="4903808"/>
            <a:ext cx="1527746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b = 3;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a = &amp;b;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3B1240-DF8D-904E-BF95-ACFB3A1D551A}"/>
              </a:ext>
            </a:extLst>
          </p:cNvPr>
          <p:cNvSpPr txBox="1"/>
          <p:nvPr/>
        </p:nvSpPr>
        <p:spPr>
          <a:xfrm>
            <a:off x="4252052" y="5398564"/>
            <a:ext cx="560943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error: array type ‘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[5]’ is not assignable.</a:t>
            </a:r>
          </a:p>
        </p:txBody>
      </p:sp>
    </p:spTree>
    <p:extLst>
      <p:ext uri="{BB962C8B-B14F-4D97-AF65-F5344CB8AC3E}">
        <p14:creationId xmlns:p14="http://schemas.microsoft.com/office/powerpoint/2010/main" val="294067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arrays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6883671" y="3529571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a[5] = {1, 2, 4, 8, 16};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793231" y="1811130"/>
            <a:ext cx="66532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names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(constant) pointers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C5243-F42D-1E40-B6A7-299B79EED2E5}"/>
              </a:ext>
            </a:extLst>
          </p:cNvPr>
          <p:cNvSpPr txBox="1"/>
          <p:nvPr/>
        </p:nvSpPr>
        <p:spPr>
          <a:xfrm>
            <a:off x="1659334" y="5395357"/>
            <a:ext cx="2352829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c = *(a + 3);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86619-71FA-C84D-B486-0F747A9209FB}"/>
              </a:ext>
            </a:extLst>
          </p:cNvPr>
          <p:cNvSpPr txBox="1"/>
          <p:nvPr/>
        </p:nvSpPr>
        <p:spPr>
          <a:xfrm>
            <a:off x="4131220" y="5395356"/>
            <a:ext cx="692194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equivalent to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= a[3];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arithmetic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134E24-D48A-C44E-BE8E-1FF76167F671}"/>
              </a:ext>
            </a:extLst>
          </p:cNvPr>
          <p:cNvSpPr txBox="1"/>
          <p:nvPr/>
        </p:nvSpPr>
        <p:spPr>
          <a:xfrm>
            <a:off x="1654749" y="4915977"/>
            <a:ext cx="2352829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b = *a;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4A306B-D322-0B40-82C9-33EAD450DFB0}"/>
              </a:ext>
            </a:extLst>
          </p:cNvPr>
          <p:cNvSpPr txBox="1"/>
          <p:nvPr/>
        </p:nvSpPr>
        <p:spPr>
          <a:xfrm>
            <a:off x="4126636" y="4915976"/>
            <a:ext cx="6148706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equivalent to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= a[0];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2A7EED-6B0A-F742-B835-7B28B3D15D01}"/>
              </a:ext>
            </a:extLst>
          </p:cNvPr>
          <p:cNvSpPr txBox="1"/>
          <p:nvPr/>
        </p:nvSpPr>
        <p:spPr>
          <a:xfrm>
            <a:off x="1632680" y="2729189"/>
            <a:ext cx="40555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9B72B19-9E66-CA4D-BE8B-5114A3532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02180"/>
              </p:ext>
            </p:extLst>
          </p:nvPr>
        </p:nvGraphicFramePr>
        <p:xfrm>
          <a:off x="2236145" y="2851956"/>
          <a:ext cx="37242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45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922108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313390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454E3FA-350B-3A46-8440-D1A3402D9151}"/>
              </a:ext>
            </a:extLst>
          </p:cNvPr>
          <p:cNvSpPr txBox="1"/>
          <p:nvPr/>
        </p:nvSpPr>
        <p:spPr>
          <a:xfrm>
            <a:off x="1040155" y="3342187"/>
            <a:ext cx="40555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30C8087-CEB7-FA47-92FD-851BD519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92449"/>
              </p:ext>
            </p:extLst>
          </p:nvPr>
        </p:nvGraphicFramePr>
        <p:xfrm>
          <a:off x="2236145" y="3875763"/>
          <a:ext cx="37242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45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922108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313390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FBD2B204-29F4-FD42-A61D-4C91C056B97C}"/>
              </a:ext>
            </a:extLst>
          </p:cNvPr>
          <p:cNvSpPr/>
          <p:nvPr/>
        </p:nvSpPr>
        <p:spPr>
          <a:xfrm>
            <a:off x="793231" y="3898248"/>
            <a:ext cx="839449" cy="4047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A3229-620D-324D-9937-0095210870FE}"/>
              </a:ext>
            </a:extLst>
          </p:cNvPr>
          <p:cNvCxnSpPr>
            <a:endCxn id="29" idx="1"/>
          </p:cNvCxnSpPr>
          <p:nvPr/>
        </p:nvCxnSpPr>
        <p:spPr>
          <a:xfrm>
            <a:off x="1242934" y="4100615"/>
            <a:ext cx="993211" cy="37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2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arrays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793231" y="1811130"/>
            <a:ext cx="66532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names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(constant) pointers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F4C28-37E5-BF47-8821-3DA7A4AFF9E1}"/>
              </a:ext>
            </a:extLst>
          </p:cNvPr>
          <p:cNvSpPr txBox="1"/>
          <p:nvPr/>
        </p:nvSpPr>
        <p:spPr>
          <a:xfrm>
            <a:off x="1641955" y="4510081"/>
            <a:ext cx="3769494" cy="18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**p = &amp;a;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(*q)[5] = &amp;a;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**q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*(*q + 4)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3B1240-DF8D-904E-BF95-ACFB3A1D551A}"/>
              </a:ext>
            </a:extLst>
          </p:cNvPr>
          <p:cNvSpPr txBox="1"/>
          <p:nvPr/>
        </p:nvSpPr>
        <p:spPr>
          <a:xfrm>
            <a:off x="5741456" y="4495091"/>
            <a:ext cx="4655999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error: </a:t>
            </a:r>
            <a:r>
              <a:rPr lang="ja-JP" altLang="en-US" sz="2000" b="1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不能用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(*)[5]</a:t>
            </a:r>
            <a:r>
              <a:rPr lang="ja-JP" altLang="en-US" sz="2000" b="1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1083A9-9AE8-4A45-B275-C26BCB0277C3}"/>
              </a:ext>
            </a:extLst>
          </p:cNvPr>
          <p:cNvSpPr txBox="1"/>
          <p:nvPr/>
        </p:nvSpPr>
        <p:spPr>
          <a:xfrm>
            <a:off x="1632680" y="2729189"/>
            <a:ext cx="40555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CC69FB-1388-DD48-AD23-9AA70C03D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70070"/>
              </p:ext>
            </p:extLst>
          </p:nvPr>
        </p:nvGraphicFramePr>
        <p:xfrm>
          <a:off x="2236145" y="2851956"/>
          <a:ext cx="37242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45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922108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313390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562A600-CF7A-934A-B7F0-DC565B431554}"/>
              </a:ext>
            </a:extLst>
          </p:cNvPr>
          <p:cNvSpPr txBox="1"/>
          <p:nvPr/>
        </p:nvSpPr>
        <p:spPr>
          <a:xfrm>
            <a:off x="1040155" y="3342187"/>
            <a:ext cx="40555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CC438A9-E429-5A4E-B0FD-520FBFF3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9328"/>
              </p:ext>
            </p:extLst>
          </p:nvPr>
        </p:nvGraphicFramePr>
        <p:xfrm>
          <a:off x="2236145" y="3875763"/>
          <a:ext cx="37242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45">
                  <a:extLst>
                    <a:ext uri="{9D8B030D-6E8A-4147-A177-3AD203B41FA5}">
                      <a16:colId xmlns:a16="http://schemas.microsoft.com/office/drawing/2014/main" val="2768879087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24897113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309553552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192210835"/>
                    </a:ext>
                  </a:extLst>
                </a:gridCol>
                <a:gridCol w="744845">
                  <a:extLst>
                    <a:ext uri="{9D8B030D-6E8A-4147-A177-3AD203B41FA5}">
                      <a16:colId xmlns:a16="http://schemas.microsoft.com/office/drawing/2014/main" val="313390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806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D3997DD7-D118-744D-A02E-A9AEA9C914AA}"/>
              </a:ext>
            </a:extLst>
          </p:cNvPr>
          <p:cNvSpPr/>
          <p:nvPr/>
        </p:nvSpPr>
        <p:spPr>
          <a:xfrm>
            <a:off x="793231" y="3898248"/>
            <a:ext cx="839449" cy="4047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2DCBC3-6164-9049-B43F-1091C34D5FCF}"/>
              </a:ext>
            </a:extLst>
          </p:cNvPr>
          <p:cNvCxnSpPr>
            <a:endCxn id="26" idx="1"/>
          </p:cNvCxnSpPr>
          <p:nvPr/>
        </p:nvCxnSpPr>
        <p:spPr>
          <a:xfrm>
            <a:off x="1242934" y="4100615"/>
            <a:ext cx="993211" cy="37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905FD9-EF5A-224D-8C3D-4DC532D17DAE}"/>
              </a:ext>
            </a:extLst>
          </p:cNvPr>
          <p:cNvSpPr txBox="1"/>
          <p:nvPr/>
        </p:nvSpPr>
        <p:spPr>
          <a:xfrm>
            <a:off x="5741457" y="4935258"/>
            <a:ext cx="186174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CF2E5-6252-A24D-AAF9-0F41C74C4115}"/>
              </a:ext>
            </a:extLst>
          </p:cNvPr>
          <p:cNvSpPr txBox="1"/>
          <p:nvPr/>
        </p:nvSpPr>
        <p:spPr>
          <a:xfrm>
            <a:off x="5741457" y="5386095"/>
            <a:ext cx="295283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the result is 1.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56B792-1704-CD41-B816-3166E5A40D66}"/>
              </a:ext>
            </a:extLst>
          </p:cNvPr>
          <p:cNvSpPr txBox="1"/>
          <p:nvPr/>
        </p:nvSpPr>
        <p:spPr>
          <a:xfrm>
            <a:off x="5741457" y="5863013"/>
            <a:ext cx="295283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ok. the result is 16.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24DF2-4807-B745-9828-BDB20CA2B58F}"/>
              </a:ext>
            </a:extLst>
          </p:cNvPr>
          <p:cNvSpPr txBox="1"/>
          <p:nvPr/>
        </p:nvSpPr>
        <p:spPr>
          <a:xfrm>
            <a:off x="6883671" y="3529571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a[5] = {1, 2, 4, 8, 16};</a:t>
            </a:r>
          </a:p>
        </p:txBody>
      </p:sp>
    </p:spTree>
    <p:extLst>
      <p:ext uri="{BB962C8B-B14F-4D97-AF65-F5344CB8AC3E}">
        <p14:creationId xmlns:p14="http://schemas.microsoft.com/office/powerpoint/2010/main" val="253998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index out of bounds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2CE0F-EE7A-144B-93A2-98BA58B2D405}"/>
              </a:ext>
            </a:extLst>
          </p:cNvPr>
          <p:cNvSpPr txBox="1"/>
          <p:nvPr/>
        </p:nvSpPr>
        <p:spPr>
          <a:xfrm>
            <a:off x="1349531" y="2083883"/>
            <a:ext cx="356988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a[5] = {1, 2, 4, 8, 16};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07DAB-78B3-8145-BF13-6C0493B0E176}"/>
              </a:ext>
            </a:extLst>
          </p:cNvPr>
          <p:cNvSpPr txBox="1"/>
          <p:nvPr/>
        </p:nvSpPr>
        <p:spPr>
          <a:xfrm>
            <a:off x="1364521" y="2996074"/>
            <a:ext cx="2038245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a[5];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9FBC0-3591-E841-B8FD-004F72B3A4F7}"/>
              </a:ext>
            </a:extLst>
          </p:cNvPr>
          <p:cNvSpPr txBox="1"/>
          <p:nvPr/>
        </p:nvSpPr>
        <p:spPr>
          <a:xfrm>
            <a:off x="4017583" y="3001954"/>
            <a:ext cx="659545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warning: array index 5 is past the end of the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A7743-EDBA-4849-88E2-39290C64D265}"/>
              </a:ext>
            </a:extLst>
          </p:cNvPr>
          <p:cNvSpPr txBox="1"/>
          <p:nvPr/>
        </p:nvSpPr>
        <p:spPr>
          <a:xfrm>
            <a:off x="1349530" y="3868002"/>
            <a:ext cx="2907676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*(a + 5);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EA2F6-B21B-6149-92F0-3CA0AFEE7AB0}"/>
              </a:ext>
            </a:extLst>
          </p:cNvPr>
          <p:cNvSpPr txBox="1"/>
          <p:nvPr/>
        </p:nvSpPr>
        <p:spPr>
          <a:xfrm>
            <a:off x="4002593" y="3868002"/>
            <a:ext cx="659545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problematic, but will be accepted by the compiler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7CAEDC-C4C5-3D43-98F1-0094F738AA64}"/>
              </a:ext>
            </a:extLst>
          </p:cNvPr>
          <p:cNvSpPr/>
          <p:nvPr/>
        </p:nvSpPr>
        <p:spPr>
          <a:xfrm>
            <a:off x="3134474" y="4945019"/>
            <a:ext cx="5533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warnings should be treated as errors.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8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 checking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D1DA4-56BB-5D45-A67D-DF33C61B6AAC}"/>
              </a:ext>
            </a:extLst>
          </p:cNvPr>
          <p:cNvSpPr txBox="1"/>
          <p:nvPr/>
        </p:nvSpPr>
        <p:spPr>
          <a:xfrm>
            <a:off x="838200" y="1540787"/>
            <a:ext cx="3569887" cy="9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 = 5;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a[N] = {1, 2, 4, 8, 16};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5E054-103D-2B40-B6A0-5341E8CF2049}"/>
              </a:ext>
            </a:extLst>
          </p:cNvPr>
          <p:cNvSpPr txBox="1"/>
          <p:nvPr/>
        </p:nvSpPr>
        <p:spPr>
          <a:xfrm>
            <a:off x="838200" y="2694323"/>
            <a:ext cx="5411032" cy="37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j = 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… some other code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(j &gt;= 0 &amp;&amp; j &lt; N)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something with element a[j]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report an index-out-of-bound error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CECA1-59E8-AE4C-B023-6FA407012CE9}"/>
              </a:ext>
            </a:extLst>
          </p:cNvPr>
          <p:cNvSpPr txBox="1"/>
          <p:nvPr/>
        </p:nvSpPr>
        <p:spPr>
          <a:xfrm>
            <a:off x="7036634" y="2694323"/>
            <a:ext cx="4317166" cy="18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j = 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… some other code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assert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(j &gt;= 0 &amp;&amp; j &lt; N);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do something with element a[j]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446F20-67B7-2444-AACF-4B94BF8CC94C}"/>
              </a:ext>
            </a:extLst>
          </p:cNvPr>
          <p:cNvCxnSpPr/>
          <p:nvPr/>
        </p:nvCxnSpPr>
        <p:spPr>
          <a:xfrm>
            <a:off x="6520721" y="2694323"/>
            <a:ext cx="0" cy="3376693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5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15332</TotalTime>
  <Words>2145</Words>
  <Application>Microsoft Macintosh PowerPoint</Application>
  <PresentationFormat>Widescreen</PresentationFormat>
  <Paragraphs>347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KaiTi</vt:lpstr>
      <vt:lpstr>Arial</vt:lpstr>
      <vt:lpstr>Calibri</vt:lpstr>
      <vt:lpstr>Calibri Light</vt:lpstr>
      <vt:lpstr>Cambria</vt:lpstr>
      <vt:lpstr>Times New Roman</vt:lpstr>
      <vt:lpstr>Office Theme</vt:lpstr>
      <vt:lpstr>Arrays, Vectors &amp; Strings</vt:lpstr>
      <vt:lpstr>Built-in arrays 数组</vt:lpstr>
      <vt:lpstr>Built-in arrays</vt:lpstr>
      <vt:lpstr>Built-in arrays</vt:lpstr>
      <vt:lpstr>Built-in arrays</vt:lpstr>
      <vt:lpstr>Built-in arrays</vt:lpstr>
      <vt:lpstr>Built-in arrays</vt:lpstr>
      <vt:lpstr>Array index out of bounds</vt:lpstr>
      <vt:lpstr>Bounds checking</vt:lpstr>
      <vt:lpstr>Bounds checking</vt:lpstr>
      <vt:lpstr>vector</vt:lpstr>
      <vt:lpstr>push_back</vt:lpstr>
      <vt:lpstr>at vs. operator [ ]</vt:lpstr>
      <vt:lpstr>Iterators</vt:lpstr>
      <vt:lpstr>Iterators</vt:lpstr>
      <vt:lpstr>Iterators</vt:lpstr>
      <vt:lpstr>erase</vt:lpstr>
      <vt:lpstr>erase</vt:lpstr>
      <vt:lpstr>erase</vt:lpstr>
      <vt:lpstr>erase</vt:lpstr>
      <vt:lpstr>Strings</vt:lpstr>
      <vt:lpstr>Strings</vt:lpstr>
      <vt:lpstr>string</vt:lpstr>
      <vt:lpstr>string</vt:lpstr>
      <vt:lpstr>string</vt:lpstr>
      <vt:lpstr>string operations</vt:lpstr>
      <vt:lpstr>Next lecture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Getting Started</dc:title>
  <dc:creator>Hao Wang</dc:creator>
  <cp:lastModifiedBy>Hao Wang</cp:lastModifiedBy>
  <cp:revision>2145</cp:revision>
  <dcterms:created xsi:type="dcterms:W3CDTF">2018-09-19T14:28:04Z</dcterms:created>
  <dcterms:modified xsi:type="dcterms:W3CDTF">2018-10-12T13:08:44Z</dcterms:modified>
</cp:coreProperties>
</file>