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326" r:id="rId7"/>
    <p:sldId id="327" r:id="rId8"/>
    <p:sldId id="328" r:id="rId9"/>
    <p:sldId id="329" r:id="rId10"/>
    <p:sldId id="330" r:id="rId11"/>
    <p:sldId id="261" r:id="rId12"/>
    <p:sldId id="305" r:id="rId13"/>
    <p:sldId id="323" r:id="rId14"/>
    <p:sldId id="331" r:id="rId15"/>
    <p:sldId id="262" r:id="rId16"/>
    <p:sldId id="263" r:id="rId17"/>
    <p:sldId id="264" r:id="rId18"/>
    <p:sldId id="294" r:id="rId19"/>
    <p:sldId id="271" r:id="rId20"/>
    <p:sldId id="269" r:id="rId21"/>
    <p:sldId id="292" r:id="rId22"/>
    <p:sldId id="270" r:id="rId23"/>
    <p:sldId id="272" r:id="rId24"/>
    <p:sldId id="273" r:id="rId25"/>
    <p:sldId id="275" r:id="rId26"/>
    <p:sldId id="295" r:id="rId27"/>
    <p:sldId id="332" r:id="rId28"/>
    <p:sldId id="277" r:id="rId29"/>
    <p:sldId id="278" r:id="rId30"/>
    <p:sldId id="274" r:id="rId31"/>
    <p:sldId id="333" r:id="rId32"/>
    <p:sldId id="27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06C3E9-A4E2-4B69-9910-441A846ADCBA}">
          <p14:sldIdLst>
            <p14:sldId id="256"/>
            <p14:sldId id="258"/>
            <p14:sldId id="257"/>
            <p14:sldId id="259"/>
            <p14:sldId id="260"/>
            <p14:sldId id="326"/>
            <p14:sldId id="327"/>
            <p14:sldId id="328"/>
            <p14:sldId id="329"/>
            <p14:sldId id="330"/>
            <p14:sldId id="261"/>
            <p14:sldId id="305"/>
            <p14:sldId id="323"/>
            <p14:sldId id="331"/>
            <p14:sldId id="262"/>
            <p14:sldId id="263"/>
            <p14:sldId id="264"/>
            <p14:sldId id="294"/>
            <p14:sldId id="271"/>
            <p14:sldId id="269"/>
            <p14:sldId id="292"/>
            <p14:sldId id="270"/>
            <p14:sldId id="272"/>
            <p14:sldId id="273"/>
            <p14:sldId id="275"/>
            <p14:sldId id="295"/>
            <p14:sldId id="332"/>
            <p14:sldId id="277"/>
            <p14:sldId id="278"/>
            <p14:sldId id="274"/>
            <p14:sldId id="33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0F1"/>
    <a:srgbClr val="FE9A32"/>
    <a:srgbClr val="339933"/>
    <a:srgbClr val="FC6D3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1" autoAdjust="0"/>
  </p:normalViewPr>
  <p:slideViewPr>
    <p:cSldViewPr snapToGrid="0" showGuides="1">
      <p:cViewPr varScale="1">
        <p:scale>
          <a:sx n="72" d="100"/>
          <a:sy n="72" d="100"/>
        </p:scale>
        <p:origin x="228" y="41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2C0AD-87E8-4BD9-B0C8-2DC3BD16AEA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7482C-7210-4695-95EE-55E528192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4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7482C-7210-4695-95EE-55E52819204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3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4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2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1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1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0B10-2652-4C69-AC13-BC18B429DB0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0636-EAE6-48A8-BAA2-ED59CC15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5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hyperlink" Target="https://www.programiz.com/python-programming/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https://www.programiz.com/python-programming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programiz.com/python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microsoft.com/office/2007/relationships/hdphoto" Target="../media/hdphoto1.wdp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</a:t>
            </a:r>
            <a:br>
              <a:rPr lang="en-US" altLang="zh-CN" dirty="0"/>
            </a:br>
            <a:r>
              <a:rPr lang="zh-CN" altLang="en-US"/>
              <a:t>程序设计语言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马骏</a:t>
            </a:r>
            <a:endParaRPr lang="en-US" altLang="zh-CN" dirty="0"/>
          </a:p>
          <a:p>
            <a:r>
              <a:rPr lang="en-US" altLang="zh-CN" dirty="0"/>
              <a:t>majun@nju.edu.cn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37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60C6076-55D6-4CD0-858A-DF9B9B79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、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pic>
        <p:nvPicPr>
          <p:cNvPr id="1028" name="Picture 4" descr="æ¥çæºå¾å">
            <a:extLst>
              <a:ext uri="{FF2B5EF4-FFF2-40B4-BE49-F238E27FC236}">
                <a16:creationId xmlns:a16="http://schemas.microsoft.com/office/drawing/2014/main" id="{9925FD0A-F773-4406-881E-42C066C79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53" y="2214596"/>
            <a:ext cx="3619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图1">
            <a:extLst>
              <a:ext uri="{FF2B5EF4-FFF2-40B4-BE49-F238E27FC236}">
                <a16:creationId xmlns:a16="http://schemas.microsoft.com/office/drawing/2014/main" id="{DE88A678-C695-4B29-9BBC-CD15FC7707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2060"/>
            <a:ext cx="5737225" cy="345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97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00808"/>
            <a:ext cx="8763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580444" y="1580444"/>
            <a:ext cx="9144000" cy="184855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HelloWorldApp.Java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779095"/>
            <a:ext cx="6667500" cy="1857375"/>
          </a:xfrm>
          <a:prstGeom prst="rect">
            <a:avLst/>
          </a:prstGeom>
        </p:spPr>
      </p:pic>
      <p:sp>
        <p:nvSpPr>
          <p:cNvPr id="6" name="线形标注 2 5"/>
          <p:cNvSpPr/>
          <p:nvPr/>
        </p:nvSpPr>
        <p:spPr>
          <a:xfrm flipH="1">
            <a:off x="1704622" y="1690688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048"/>
              <a:gd name="adj6" fmla="val -166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包名</a:t>
            </a:r>
          </a:p>
        </p:txBody>
      </p:sp>
      <p:sp>
        <p:nvSpPr>
          <p:cNvPr id="7" name="线形标注 2 6"/>
          <p:cNvSpPr/>
          <p:nvPr/>
        </p:nvSpPr>
        <p:spPr>
          <a:xfrm flipH="1">
            <a:off x="1704622" y="2610733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048"/>
              <a:gd name="adj6" fmla="val -166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定义类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8687505" y="1622243"/>
            <a:ext cx="148448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6784"/>
              <a:gd name="adj6" fmla="val -21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类方法</a:t>
            </a:r>
            <a:endParaRPr lang="en-US" altLang="zh-CN" dirty="0"/>
          </a:p>
          <a:p>
            <a:pPr algn="ctr"/>
            <a:r>
              <a:rPr lang="zh-CN" altLang="en-US" dirty="0"/>
              <a:t>程序入口</a:t>
            </a:r>
          </a:p>
        </p:txBody>
      </p:sp>
    </p:spTree>
    <p:extLst>
      <p:ext uri="{BB962C8B-B14F-4D97-AF65-F5344CB8AC3E}">
        <p14:creationId xmlns:p14="http://schemas.microsoft.com/office/powerpoint/2010/main" val="39579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package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从逻辑概念看，包（</a:t>
            </a:r>
            <a:r>
              <a:rPr lang="en-US" altLang="zh-CN" sz="2400" dirty="0"/>
              <a:t>package</a:t>
            </a:r>
            <a:r>
              <a:rPr lang="zh-CN" altLang="en-US" sz="2400" dirty="0"/>
              <a:t>）是类的</a:t>
            </a:r>
            <a:r>
              <a:rPr lang="zh-CN" altLang="en-US" sz="2400" b="1" dirty="0">
                <a:solidFill>
                  <a:srgbClr val="FF0000"/>
                </a:solidFill>
              </a:rPr>
              <a:t>集合</a:t>
            </a:r>
            <a:r>
              <a:rPr lang="zh-CN" altLang="en-US" sz="2400" dirty="0"/>
              <a:t>，一个包中包含多个类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从存储概念看，包是类的</a:t>
            </a:r>
            <a:r>
              <a:rPr lang="zh-CN" altLang="en-US" sz="2400" b="1" dirty="0">
                <a:solidFill>
                  <a:srgbClr val="FF0000"/>
                </a:solidFill>
              </a:rPr>
              <a:t>组织方式</a:t>
            </a:r>
            <a:endParaRPr lang="en-US" altLang="zh-CN" sz="2400" dirty="0"/>
          </a:p>
          <a:p>
            <a:pPr lvl="1"/>
            <a:r>
              <a:rPr lang="zh-CN" altLang="en-US" sz="2000" dirty="0"/>
              <a:t>一个包对应一个文件夹，一个文件夹中包含</a:t>
            </a:r>
            <a:r>
              <a:rPr lang="zh-CN" altLang="en-US" sz="2000" b="1" dirty="0">
                <a:solidFill>
                  <a:srgbClr val="FF0000"/>
                </a:solidFill>
              </a:rPr>
              <a:t>多个字节码</a:t>
            </a:r>
            <a:r>
              <a:rPr lang="zh-CN" altLang="en-US" sz="2000" dirty="0"/>
              <a:t>文件；</a:t>
            </a:r>
          </a:p>
          <a:p>
            <a:pPr lvl="1"/>
            <a:r>
              <a:rPr lang="zh-CN" altLang="en-US" sz="2000" dirty="0"/>
              <a:t>包与类的关系，就像文件夹与文件的关系</a:t>
            </a:r>
            <a:endParaRPr lang="en-US" altLang="zh-CN" sz="2000" dirty="0"/>
          </a:p>
          <a:p>
            <a:pPr lvl="1"/>
            <a:r>
              <a:rPr lang="zh-CN" altLang="en-US" sz="2000" dirty="0"/>
              <a:t>包中还可以再有子包，称为包等级，子包对应一个子文件夹</a:t>
            </a:r>
          </a:p>
          <a:p>
            <a:endParaRPr lang="zh-CN" altLang="en-US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6464" y="461499"/>
            <a:ext cx="3733800" cy="3533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169" y="461499"/>
            <a:ext cx="1952625" cy="2276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64BE27-936C-4008-9D66-A87C18A6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64" y="4071635"/>
            <a:ext cx="5262336" cy="1104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58A31F-1908-4E8B-97CE-3567F2F1B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464" y="5176212"/>
            <a:ext cx="5262337" cy="10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8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package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.java</a:t>
            </a:r>
            <a:r>
              <a:rPr lang="zh-CN" altLang="en-US" sz="2400" dirty="0"/>
              <a:t>文件中可以定义多个</a:t>
            </a:r>
            <a:r>
              <a:rPr lang="en-US" altLang="zh-CN" sz="2400" dirty="0"/>
              <a:t>class</a:t>
            </a:r>
          </a:p>
          <a:p>
            <a:pPr lvl="1"/>
            <a:r>
              <a:rPr lang="zh-CN" altLang="en-US" sz="2000" dirty="0"/>
              <a:t>但最外层</a:t>
            </a:r>
            <a:r>
              <a:rPr lang="en-US" altLang="zh-CN" sz="2000" dirty="0"/>
              <a:t>class</a:t>
            </a:r>
            <a:r>
              <a:rPr lang="zh-CN" altLang="en-US" sz="2000" dirty="0"/>
              <a:t>只能有一个申明为</a:t>
            </a:r>
            <a:r>
              <a:rPr lang="en-US" altLang="zh-CN" sz="2000" dirty="0"/>
              <a:t>public</a:t>
            </a:r>
          </a:p>
          <a:p>
            <a:pPr lvl="1"/>
            <a:r>
              <a:rPr lang="zh-CN" altLang="en-US" sz="2000" dirty="0"/>
              <a:t>内部类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同一个</a:t>
            </a:r>
            <a:r>
              <a:rPr lang="en-US" altLang="zh-CN" sz="2400" dirty="0"/>
              <a:t>.java</a:t>
            </a:r>
            <a:r>
              <a:rPr lang="zh-CN" altLang="en-US" sz="2400" dirty="0"/>
              <a:t>文件中的所有类，经过编译后分别生成对应的</a:t>
            </a:r>
            <a:r>
              <a:rPr lang="en-US" altLang="zh-CN" sz="2400" dirty="0"/>
              <a:t>.class</a:t>
            </a:r>
            <a:r>
              <a:rPr lang="zh-CN" altLang="en-US" sz="2400" dirty="0"/>
              <a:t>文件，处于相应</a:t>
            </a:r>
            <a:r>
              <a:rPr lang="en-US" altLang="zh-CN" sz="2400" dirty="0"/>
              <a:t>package</a:t>
            </a:r>
            <a:r>
              <a:rPr lang="zh-CN" altLang="en-US" sz="2400" dirty="0"/>
              <a:t>所对应的文件夹中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EF0173-EB3C-4374-80DC-A1106681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356" y="728330"/>
            <a:ext cx="1784982" cy="25411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BD56CD-5554-4E6D-B2F1-35DFD313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348" y="912721"/>
            <a:ext cx="3019425" cy="1304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A1B900-7773-4D80-905B-94DF4EFA3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356" y="4912241"/>
            <a:ext cx="5322846" cy="14034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C94C67-EC6B-42BC-9980-418543C25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357" y="3603581"/>
            <a:ext cx="5418416" cy="8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基础语法（输入、输出）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609"/>
            <a:ext cx="2809875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5010"/>
            <a:ext cx="3619500" cy="1123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2" y="4619086"/>
            <a:ext cx="2466975" cy="1285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3" y="3694622"/>
            <a:ext cx="5138737" cy="9334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96000" y="1739927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>
                <a:solidFill>
                  <a:srgbClr val="252830"/>
                </a:solidFill>
                <a:effectLst/>
                <a:latin typeface="Open Sans"/>
              </a:rPr>
              <a:t>Output formatting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25" y="2158498"/>
            <a:ext cx="5057775" cy="790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025" y="3224212"/>
            <a:ext cx="3895725" cy="8667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025" y="4104188"/>
            <a:ext cx="5133975" cy="523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6025" y="4839664"/>
            <a:ext cx="3362325" cy="9239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004002" y="6316039"/>
            <a:ext cx="401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hlinkClick r:id="rId10"/>
              </a:rPr>
              <a:t>https://www.programiz.com/python-programming/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68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基础语法（输入、输出）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1539081"/>
            <a:ext cx="5257800" cy="275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4291806"/>
            <a:ext cx="5257799" cy="1666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87" y="3958431"/>
            <a:ext cx="4581525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63" y="1624410"/>
            <a:ext cx="5805488" cy="2085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687" y="4969670"/>
            <a:ext cx="5019675" cy="609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04002" y="6316039"/>
            <a:ext cx="401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hlinkClick r:id="rId7"/>
              </a:rPr>
              <a:t>https://www.programiz.com/python-programming/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510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基础语法（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8004002" y="6316039"/>
            <a:ext cx="401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hlinkClick r:id="rId2"/>
              </a:rPr>
              <a:t>https://www.programiz.com/python-programming/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852612"/>
            <a:ext cx="2733675" cy="1362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" y="3281362"/>
            <a:ext cx="5167313" cy="215265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171575" y="5105400"/>
            <a:ext cx="24907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9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1844676"/>
            <a:ext cx="7772400" cy="45069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声明类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类声明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成员变量的声明</a:t>
            </a:r>
            <a:r>
              <a:rPr lang="en-US" altLang="zh-CN" sz="2000" dirty="0"/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成员方法的声明及实现</a:t>
            </a:r>
            <a:r>
              <a:rPr lang="en-US" altLang="zh-CN" sz="2000" dirty="0"/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[</a:t>
            </a:r>
            <a:r>
              <a:rPr lang="zh-CN" altLang="en-US" sz="2000" dirty="0"/>
              <a:t>修饰符</a:t>
            </a:r>
            <a:r>
              <a:rPr lang="en-US" altLang="zh-CN" sz="2000" dirty="0"/>
              <a:t>]  class  </a:t>
            </a:r>
            <a:r>
              <a:rPr lang="zh-CN" altLang="en-US" sz="2000" dirty="0"/>
              <a:t>类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</a:t>
            </a:r>
            <a:r>
              <a:rPr lang="en-US" altLang="zh-CN" sz="2000" dirty="0"/>
              <a:t>&gt;  [extends  </a:t>
            </a:r>
            <a:r>
              <a:rPr lang="zh-CN" altLang="en-US" sz="2000" dirty="0"/>
              <a:t>父类</a:t>
            </a:r>
            <a:r>
              <a:rPr lang="en-US" altLang="zh-CN" sz="2000" dirty="0"/>
              <a:t>]  [implements </a:t>
            </a:r>
            <a:r>
              <a:rPr lang="zh-CN" altLang="en-US" sz="2000" dirty="0"/>
              <a:t>接口列表</a:t>
            </a:r>
            <a:r>
              <a:rPr lang="en-US" altLang="zh-CN" sz="2000" dirty="0"/>
              <a:t>]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</a:t>
            </a:r>
            <a:endParaRPr lang="en-US" altLang="zh-CN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  class  Date1		//</a:t>
            </a:r>
            <a:r>
              <a:rPr lang="zh-CN" altLang="en-US" sz="2000" dirty="0"/>
              <a:t>类声明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year, month, day;		//</a:t>
            </a:r>
            <a:r>
              <a:rPr lang="zh-CN" altLang="en-US" sz="2000" dirty="0"/>
              <a:t>声明成员变量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D0FFC03C-C0D4-4FBF-AC21-E6714613A30A}"/>
              </a:ext>
            </a:extLst>
          </p:cNvPr>
          <p:cNvSpPr/>
          <p:nvPr/>
        </p:nvSpPr>
        <p:spPr>
          <a:xfrm>
            <a:off x="6586869" y="2349795"/>
            <a:ext cx="261560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9584"/>
              <a:gd name="adj6" fmla="val -103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abstract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37" y="2372519"/>
            <a:ext cx="6410325" cy="3257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656" y="369619"/>
            <a:ext cx="2169144" cy="92569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471862" y="3059668"/>
            <a:ext cx="8065381" cy="1562105"/>
            <a:chOff x="3471862" y="3059668"/>
            <a:chExt cx="8065381" cy="1562105"/>
          </a:xfrm>
        </p:grpSpPr>
        <p:sp>
          <p:nvSpPr>
            <p:cNvPr id="9" name="圆角矩形 8"/>
            <p:cNvSpPr/>
            <p:nvPr/>
          </p:nvSpPr>
          <p:spPr>
            <a:xfrm>
              <a:off x="3471862" y="3307644"/>
              <a:ext cx="5248275" cy="13141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735352" y="3059668"/>
              <a:ext cx="28018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构造函数，创建对象时刻自动调用，完成初始化</a:t>
              </a:r>
              <a:endParaRPr lang="en-US" altLang="zh-CN" dirty="0"/>
            </a:p>
            <a:p>
              <a:r>
                <a:rPr lang="zh-CN" altLang="en-US" dirty="0"/>
                <a:t>一个类可以定义多个构造函数（具有不同的参数个数、参数类型</a:t>
              </a:r>
              <a:r>
                <a:rPr lang="en-US" altLang="zh-CN" dirty="0"/>
                <a:t>…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49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00808"/>
            <a:ext cx="8763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</a:p>
        </p:txBody>
      </p:sp>
    </p:spTree>
    <p:extLst>
      <p:ext uri="{BB962C8B-B14F-4D97-AF65-F5344CB8AC3E}">
        <p14:creationId xmlns:p14="http://schemas.microsoft.com/office/powerpoint/2010/main" val="193823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377281"/>
            <a:ext cx="6248400" cy="3248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656" y="369619"/>
            <a:ext cx="2169144" cy="92569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471862" y="3059668"/>
            <a:ext cx="8065381" cy="1562105"/>
            <a:chOff x="3471862" y="3059668"/>
            <a:chExt cx="8065381" cy="1562105"/>
          </a:xfrm>
        </p:grpSpPr>
        <p:sp>
          <p:nvSpPr>
            <p:cNvPr id="9" name="圆角矩形 8"/>
            <p:cNvSpPr/>
            <p:nvPr/>
          </p:nvSpPr>
          <p:spPr>
            <a:xfrm>
              <a:off x="3471862" y="3059668"/>
              <a:ext cx="5248275" cy="15621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735352" y="3059668"/>
              <a:ext cx="28018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构造函数，完成初始化</a:t>
              </a:r>
              <a:endParaRPr lang="en-US" altLang="zh-CN" dirty="0"/>
            </a:p>
            <a:p>
              <a:r>
                <a:rPr lang="zh-CN" altLang="en-US" dirty="0"/>
                <a:t>一个类可以定义多个构造函数（具有不同的参数个数、参数类型</a:t>
              </a:r>
              <a:r>
                <a:rPr lang="en-US" altLang="zh-CN" dirty="0"/>
                <a:t>…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71862" y="4745588"/>
            <a:ext cx="8065381" cy="923330"/>
            <a:chOff x="3471862" y="3059668"/>
            <a:chExt cx="8065381" cy="923330"/>
          </a:xfrm>
        </p:grpSpPr>
        <p:sp>
          <p:nvSpPr>
            <p:cNvPr id="20" name="圆角矩形 19"/>
            <p:cNvSpPr/>
            <p:nvPr/>
          </p:nvSpPr>
          <p:spPr>
            <a:xfrm>
              <a:off x="3471862" y="3059668"/>
              <a:ext cx="5248275" cy="706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35352" y="3059668"/>
              <a:ext cx="28018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析构函数，</a:t>
              </a:r>
              <a:endParaRPr lang="en-US" altLang="zh-CN" dirty="0"/>
            </a:p>
            <a:p>
              <a:r>
                <a:rPr lang="zh-CN" altLang="en-US" dirty="0"/>
                <a:t>对象销毁时自动调用；、参数类型</a:t>
              </a:r>
              <a:r>
                <a:rPr lang="en-US" altLang="zh-CN" dirty="0"/>
                <a:t>…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97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没有返回值、函数名为类名的函数</a:t>
            </a:r>
            <a:endParaRPr lang="en-US" altLang="zh-CN" dirty="0"/>
          </a:p>
          <a:p>
            <a:pPr lvl="1"/>
            <a:r>
              <a:rPr lang="zh-CN" altLang="en-US" dirty="0"/>
              <a:t>用于初始化对象的各个成员</a:t>
            </a:r>
            <a:endParaRPr lang="en-US" altLang="zh-CN" dirty="0"/>
          </a:p>
          <a:p>
            <a:pPr lvl="1"/>
            <a:r>
              <a:rPr lang="zh-CN" altLang="en-US" dirty="0"/>
              <a:t>一个类可以定义多个构造函数（具有不同的参数个数、参数类型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如果不显式定义构造函数，系统会自动提供一个不带任何参数的默认构造函数</a:t>
            </a:r>
            <a:endParaRPr lang="en-US" altLang="zh-CN" dirty="0"/>
          </a:p>
          <a:p>
            <a:pPr lvl="1"/>
            <a:r>
              <a:rPr lang="zh-CN" altLang="en-US" dirty="0"/>
              <a:t>一旦显式定义了一个构造函数，系统不再提供默认构造函数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62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656" y="369619"/>
            <a:ext cx="2169144" cy="925692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5225" y="1872456"/>
            <a:ext cx="47815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4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类的定义（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656" y="369619"/>
            <a:ext cx="2169144" cy="925692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9921" y="2166938"/>
            <a:ext cx="4689670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714" y="2166938"/>
            <a:ext cx="32861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9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创建实例（</a:t>
            </a:r>
            <a:r>
              <a:rPr lang="en-US" altLang="zh-CN" dirty="0"/>
              <a:t>Java VS C++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969" y="2037733"/>
            <a:ext cx="5208764" cy="4152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72" y="2037733"/>
            <a:ext cx="5128718" cy="4152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B1F07D-0CBD-464E-BA9B-0DEB04D93DEF}"/>
              </a:ext>
            </a:extLst>
          </p:cNvPr>
          <p:cNvSpPr txBox="1"/>
          <p:nvPr/>
        </p:nvSpPr>
        <p:spPr>
          <a:xfrm>
            <a:off x="8768551" y="5215472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Point p3;           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对象的生命周期（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5487261" cy="1923370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zh-CN" altLang="en-US" b="1" dirty="0"/>
              <a:t>静态对象：</a:t>
            </a:r>
            <a:r>
              <a:rPr lang="zh-CN" altLang="en-US" dirty="0"/>
              <a:t>在第一次进行作用域时被创建，在</a:t>
            </a:r>
            <a:r>
              <a:rPr lang="en-US" altLang="zh-CN" dirty="0"/>
              <a:t>main</a:t>
            </a:r>
            <a:r>
              <a:rPr lang="zh-CN" altLang="en-US" dirty="0"/>
              <a:t>退出后被销毁（若程序不进入其作用域，则不会被创建）。</a:t>
            </a:r>
          </a:p>
          <a:p>
            <a:pPr latinLnBrk="1"/>
            <a:r>
              <a:rPr lang="zh-CN" altLang="en-US" b="1" dirty="0"/>
              <a:t>局部对象：</a:t>
            </a:r>
            <a:r>
              <a:rPr lang="zh-CN" altLang="en-US" dirty="0"/>
              <a:t>在进入作用域时被创建，在退出作用域时被销毁。</a:t>
            </a:r>
            <a:endParaRPr lang="en-US" altLang="zh-CN" dirty="0"/>
          </a:p>
        </p:txBody>
      </p:sp>
      <p:pic>
        <p:nvPicPr>
          <p:cNvPr id="1026" name="Picture 2" descr="âjava å¯¹è±¡çå½å¨æ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3" y="3748996"/>
            <a:ext cx="5807034" cy="28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java garbage collection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34" y="1258899"/>
            <a:ext cx="5203053" cy="35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680798" y="5150229"/>
            <a:ext cx="5167489" cy="111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dirty="0"/>
              <a:t>所有对象均通过</a:t>
            </a:r>
            <a:r>
              <a:rPr lang="en-US" altLang="zh-CN" dirty="0"/>
              <a:t>new </a:t>
            </a:r>
            <a:r>
              <a:rPr lang="zh-CN" altLang="en-US" dirty="0"/>
              <a:t>创建，无需显示调用 </a:t>
            </a:r>
            <a:r>
              <a:rPr lang="en-US" altLang="zh-CN" dirty="0"/>
              <a:t>delete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05486" y="843240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Garbage Collection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36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 void finalize()            	//</a:t>
            </a:r>
            <a:r>
              <a:rPr lang="zh-CN" altLang="en-US" sz="2000" dirty="0"/>
              <a:t>析构方法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语句序列</a:t>
            </a:r>
            <a:r>
              <a:rPr lang="en-US" altLang="zh-CN" sz="2000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chemeClr val="folHlink"/>
                </a:solidFill>
              </a:rPr>
              <a:t>GC</a:t>
            </a:r>
            <a:r>
              <a:rPr lang="zh-CN" altLang="en-US" sz="2000" dirty="0">
                <a:solidFill>
                  <a:schemeClr val="folHlink"/>
                </a:solidFill>
              </a:rPr>
              <a:t>在进行垃圾收集的时候会自动调用对象的</a:t>
            </a:r>
            <a:r>
              <a:rPr lang="en-US" altLang="zh-CN" sz="2000" dirty="0">
                <a:solidFill>
                  <a:schemeClr val="folHlink"/>
                </a:solidFill>
              </a:rPr>
              <a:t>finalize</a:t>
            </a:r>
            <a:r>
              <a:rPr lang="zh-CN" altLang="en-US" sz="2000" dirty="0">
                <a:solidFill>
                  <a:schemeClr val="folHlink"/>
                </a:solidFill>
              </a:rPr>
              <a:t>方法，用来进行一些用户自定义的非内存清理工作，因为垃圾收集器不会处理内存以外的东西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GC</a:t>
            </a:r>
            <a:r>
              <a:rPr lang="zh-CN" altLang="en-US" sz="2000" dirty="0"/>
              <a:t>以独立的低优先级的方式运行，只有当其他线程挂起等待该内存释放的情况出现时，它才开始运行释放对象的内存。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可以调用</a:t>
            </a:r>
            <a:r>
              <a:rPr lang="en-US" altLang="zh-CN" sz="1600" dirty="0" err="1"/>
              <a:t>System.gc</a:t>
            </a:r>
            <a:r>
              <a:rPr lang="en-US" altLang="zh-CN" sz="1600" dirty="0"/>
              <a:t>() </a:t>
            </a:r>
            <a:r>
              <a:rPr lang="zh-CN" altLang="en-US" sz="1600" dirty="0"/>
              <a:t>方法建议垃圾回收器来释放这些对象的内存，但不是命令 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olidFill>
                  <a:schemeClr val="folHlink"/>
                </a:solidFill>
              </a:rPr>
              <a:t>除非垃圾回收器认为你的 应用程序需要额外的内存，否则它不会试图释放不再使用的对象的内存 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不像</a:t>
            </a:r>
            <a:r>
              <a:rPr lang="en-US" altLang="zh-CN" sz="2000" dirty="0"/>
              <a:t>C</a:t>
            </a:r>
            <a:r>
              <a:rPr lang="zh-CN" altLang="en-US" sz="2000" dirty="0"/>
              <a:t>＋＋析构函数会自动调用父类析构函数</a:t>
            </a:r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53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的析构函数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660037-5500-4C73-9D4A-DE0FB031A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00" y="1690688"/>
            <a:ext cx="3848579" cy="3094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551A60-1EDD-4029-A88A-DFFBBAB09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672" y="4819542"/>
            <a:ext cx="1974478" cy="16255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13CA19-4761-4DAF-911E-12AC45DE6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156" y="1492584"/>
            <a:ext cx="2864291" cy="1081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E6C89F-E99A-4C74-A37A-0FE5A0FA3BE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1599" y="2996012"/>
            <a:ext cx="1671214" cy="2825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F83F70-C6D4-4953-8940-0211B18D6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100" y="1481358"/>
            <a:ext cx="2864292" cy="10923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5DE317-DFE1-479A-B051-461CA5CF80C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44300" y="2996012"/>
            <a:ext cx="1730946" cy="2725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9F1ED2-6C88-42D2-B79E-D2804794955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68932" y="2996012"/>
            <a:ext cx="1762178" cy="2725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EDAE95-1E66-4804-9612-66CC8FC530F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427503" y="2996012"/>
            <a:ext cx="1777819" cy="2825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10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41686" cy="4351338"/>
          </a:xfrm>
        </p:spPr>
        <p:txBody>
          <a:bodyPr/>
          <a:lstStyle/>
          <a:p>
            <a:r>
              <a:rPr lang="zh-CN" altLang="en-US" dirty="0"/>
              <a:t>形如“</a:t>
            </a:r>
            <a:r>
              <a:rPr lang="en-US" altLang="zh-CN" dirty="0"/>
              <a:t>~A()</a:t>
            </a:r>
            <a:r>
              <a:rPr lang="zh-CN" altLang="en-US" dirty="0"/>
              <a:t>”的成员函数，</a:t>
            </a:r>
            <a:r>
              <a:rPr lang="en-US" altLang="zh-CN" dirty="0"/>
              <a:t>A</a:t>
            </a:r>
            <a:r>
              <a:rPr lang="zh-CN" altLang="en-US" dirty="0"/>
              <a:t>为类名</a:t>
            </a:r>
            <a:endParaRPr lang="en-US" altLang="zh-CN" dirty="0"/>
          </a:p>
          <a:p>
            <a:r>
              <a:rPr lang="zh-CN" altLang="en-US" dirty="0"/>
              <a:t>对象销毁时，系统自动调用</a:t>
            </a:r>
            <a:endParaRPr lang="en-US" altLang="zh-CN" dirty="0"/>
          </a:p>
          <a:p>
            <a:r>
              <a:rPr lang="zh-CN" altLang="en-US" dirty="0"/>
              <a:t>用于释放对象所占有的各种资源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72" y="2037733"/>
            <a:ext cx="5128718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2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938" y="2017712"/>
            <a:ext cx="3506837" cy="141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17712"/>
            <a:ext cx="4736684" cy="39877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99" y="2017712"/>
            <a:ext cx="2809509" cy="141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199" y="4013947"/>
            <a:ext cx="2809509" cy="1378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938" y="4029640"/>
            <a:ext cx="3426921" cy="11374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533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支持面向对象程序设计思想的编程语言</a:t>
            </a:r>
            <a:endParaRPr lang="en-US" altLang="zh-CN" dirty="0"/>
          </a:p>
          <a:p>
            <a:pPr lvl="1"/>
            <a:r>
              <a:rPr lang="en-US" altLang="zh-CN" dirty="0" err="1"/>
              <a:t>simula</a:t>
            </a:r>
            <a:r>
              <a:rPr lang="en-US" altLang="zh-CN" dirty="0"/>
              <a:t> 67</a:t>
            </a:r>
            <a:r>
              <a:rPr lang="zh-CN" altLang="en-US" dirty="0"/>
              <a:t>，</a:t>
            </a:r>
            <a:r>
              <a:rPr lang="en-US" altLang="zh-CN" dirty="0"/>
              <a:t>Smalltalk…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C++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JAVA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Python…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8" y="3557655"/>
            <a:ext cx="3639960" cy="218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æ¥çæºå¾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0" y="3545099"/>
            <a:ext cx="2421466" cy="24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82" y="3705401"/>
            <a:ext cx="3025620" cy="20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æ¥çæºå¾å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54" y="3429000"/>
            <a:ext cx="2602088" cy="26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68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对象的生命周期（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zh-CN" altLang="en-US" dirty="0"/>
              <a:t>作用域由</a:t>
            </a:r>
            <a:r>
              <a:rPr lang="en-US" altLang="zh-CN" dirty="0"/>
              <a:t>{}</a:t>
            </a:r>
            <a:r>
              <a:rPr lang="zh-CN" altLang="en-US" dirty="0"/>
              <a:t>定义。</a:t>
            </a:r>
          </a:p>
          <a:p>
            <a:pPr latinLnBrk="1"/>
            <a:r>
              <a:rPr lang="zh-CN" altLang="en-US" b="1" dirty="0">
                <a:solidFill>
                  <a:srgbClr val="C00000"/>
                </a:solidFill>
              </a:rPr>
              <a:t>全局对象</a:t>
            </a:r>
            <a:r>
              <a:rPr lang="zh-CN" altLang="en-US" b="1" dirty="0"/>
              <a:t>：</a:t>
            </a:r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开始前被创建，</a:t>
            </a:r>
            <a:r>
              <a:rPr lang="en-US" altLang="zh-CN" dirty="0"/>
              <a:t>main</a:t>
            </a:r>
            <a:r>
              <a:rPr lang="zh-CN" altLang="en-US" dirty="0"/>
              <a:t>退出后被销毁。</a:t>
            </a:r>
          </a:p>
          <a:p>
            <a:pPr latinLnBrk="1"/>
            <a:r>
              <a:rPr lang="zh-CN" altLang="en-US" b="1" dirty="0">
                <a:solidFill>
                  <a:srgbClr val="C00000"/>
                </a:solidFill>
              </a:rPr>
              <a:t>静态对象</a:t>
            </a:r>
            <a:r>
              <a:rPr lang="zh-CN" altLang="en-US" b="1" dirty="0"/>
              <a:t>：</a:t>
            </a:r>
            <a:r>
              <a:rPr lang="zh-CN" altLang="en-US" dirty="0"/>
              <a:t>在第一次进行作用域时被创建，在</a:t>
            </a:r>
            <a:r>
              <a:rPr lang="en-US" altLang="zh-CN" dirty="0"/>
              <a:t>main</a:t>
            </a:r>
            <a:r>
              <a:rPr lang="zh-CN" altLang="en-US" dirty="0"/>
              <a:t>退出后被销毁（若程序不进入其作用域，则不会被创建）。</a:t>
            </a:r>
            <a:endParaRPr lang="en-US" altLang="zh-CN" dirty="0"/>
          </a:p>
          <a:p>
            <a:pPr lvl="1" latinLnBrk="1"/>
            <a:r>
              <a:rPr lang="zh-CN" altLang="en-US" dirty="0"/>
              <a:t>局部静态对象</a:t>
            </a:r>
            <a:endParaRPr lang="en-US" altLang="zh-CN" dirty="0"/>
          </a:p>
          <a:p>
            <a:pPr lvl="1" latinLnBrk="1"/>
            <a:r>
              <a:rPr lang="zh-CN" altLang="en-US" dirty="0"/>
              <a:t>静态成员对象</a:t>
            </a:r>
          </a:p>
          <a:p>
            <a:pPr latinLnBrk="1"/>
            <a:r>
              <a:rPr lang="zh-CN" altLang="en-US" b="1" dirty="0">
                <a:solidFill>
                  <a:srgbClr val="C00000"/>
                </a:solidFill>
              </a:rPr>
              <a:t>局部对象</a:t>
            </a:r>
            <a:r>
              <a:rPr lang="zh-CN" altLang="en-US" b="1" dirty="0"/>
              <a:t>：</a:t>
            </a:r>
            <a:r>
              <a:rPr lang="zh-CN" altLang="en-US" dirty="0"/>
              <a:t>在进入作用域时被创建，在退出作用域时被销毁。</a:t>
            </a:r>
          </a:p>
          <a:p>
            <a:pPr latinLnBrk="1"/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zh-CN" altLang="en-US" b="1" dirty="0">
                <a:solidFill>
                  <a:srgbClr val="C00000"/>
                </a:solidFill>
              </a:rPr>
              <a:t>创建</a:t>
            </a:r>
            <a:r>
              <a:rPr lang="zh-CN" altLang="en-US" b="1" dirty="0"/>
              <a:t>：</a:t>
            </a:r>
            <a:r>
              <a:rPr lang="zh-CN" altLang="en-US" dirty="0"/>
              <a:t>的对象会一直存在，即使指向该对象的指针已被销毁，容易造成内存泄漏。（对象会一直存在直到程序退出时才会销毁，但不是“优雅”地销毁）</a:t>
            </a:r>
            <a:endParaRPr lang="en-US" altLang="zh-CN" dirty="0"/>
          </a:p>
          <a:p>
            <a:pPr lvl="1" latinLnBrk="1"/>
            <a:r>
              <a:rPr lang="zh-CN" altLang="en-US" dirty="0"/>
              <a:t>需要显式调用</a:t>
            </a:r>
            <a:r>
              <a:rPr lang="en-US" altLang="zh-CN" dirty="0"/>
              <a:t>delete</a:t>
            </a:r>
            <a:r>
              <a:rPr lang="zh-CN" altLang="en-US" dirty="0"/>
              <a:t>并释放对象所占有的其他资源（析构函数）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720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77E2765-0631-4F24-B87F-46178A422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31" y="1576734"/>
            <a:ext cx="5101734" cy="49199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F4A268-EBCF-485B-B198-F4A03671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对象的生命周期（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DA0762-BBA5-4AB8-8D2C-619472D7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70212"/>
            <a:ext cx="2537637" cy="2693559"/>
          </a:xfrm>
          <a:prstGeom prst="rect">
            <a:avLst/>
          </a:prstGeom>
        </p:spPr>
      </p:pic>
      <p:sp>
        <p:nvSpPr>
          <p:cNvPr id="9" name="标注: 双弯曲线形(无边框) 8">
            <a:extLst>
              <a:ext uri="{FF2B5EF4-FFF2-40B4-BE49-F238E27FC236}">
                <a16:creationId xmlns:a16="http://schemas.microsoft.com/office/drawing/2014/main" id="{455DA4BF-B141-4BBA-BEF4-C2B73F9AE3CE}"/>
              </a:ext>
            </a:extLst>
          </p:cNvPr>
          <p:cNvSpPr/>
          <p:nvPr/>
        </p:nvSpPr>
        <p:spPr>
          <a:xfrm flipH="1">
            <a:off x="967563" y="5623664"/>
            <a:ext cx="1988288" cy="19670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08109"/>
              <a:gd name="adj6" fmla="val -48217"/>
              <a:gd name="adj7" fmla="val -419471"/>
              <a:gd name="adj8" fmla="val -177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全局对象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EE6922-BE9A-4993-A2BC-8252701A997A}"/>
              </a:ext>
            </a:extLst>
          </p:cNvPr>
          <p:cNvGrpSpPr/>
          <p:nvPr/>
        </p:nvGrpSpPr>
        <p:grpSpPr>
          <a:xfrm>
            <a:off x="967563" y="2142464"/>
            <a:ext cx="5305646" cy="3173815"/>
            <a:chOff x="967563" y="2142464"/>
            <a:chExt cx="5305646" cy="3173815"/>
          </a:xfrm>
        </p:grpSpPr>
        <p:sp>
          <p:nvSpPr>
            <p:cNvPr id="8" name="标注: 双弯曲线形(无边框) 7">
              <a:extLst>
                <a:ext uri="{FF2B5EF4-FFF2-40B4-BE49-F238E27FC236}">
                  <a16:creationId xmlns:a16="http://schemas.microsoft.com/office/drawing/2014/main" id="{1A362484-1B4B-4EBC-9F36-D8364102FCC5}"/>
                </a:ext>
              </a:extLst>
            </p:cNvPr>
            <p:cNvSpPr/>
            <p:nvPr/>
          </p:nvSpPr>
          <p:spPr>
            <a:xfrm>
              <a:off x="967563" y="5119577"/>
              <a:ext cx="1988288" cy="196702"/>
            </a:xfrm>
            <a:prstGeom prst="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00002"/>
                <a:gd name="adj6" fmla="val 22371"/>
                <a:gd name="adj7" fmla="val -997850"/>
                <a:gd name="adj8" fmla="val 780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静态成员对象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179094-CD35-4A12-8039-42FCA56A5201}"/>
                </a:ext>
              </a:extLst>
            </p:cNvPr>
            <p:cNvSpPr/>
            <p:nvPr/>
          </p:nvSpPr>
          <p:spPr>
            <a:xfrm>
              <a:off x="3689498" y="2142464"/>
              <a:ext cx="2583711" cy="1620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B745FD3-1D66-4CD4-B8E6-FE5923B911F4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961707" y="2223510"/>
              <a:ext cx="1727791" cy="289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标注: 双弯曲线形(无边框) 16">
            <a:extLst>
              <a:ext uri="{FF2B5EF4-FFF2-40B4-BE49-F238E27FC236}">
                <a16:creationId xmlns:a16="http://schemas.microsoft.com/office/drawing/2014/main" id="{3132D460-D4F9-4432-9582-7ABAD3E883F0}"/>
              </a:ext>
            </a:extLst>
          </p:cNvPr>
          <p:cNvSpPr/>
          <p:nvPr/>
        </p:nvSpPr>
        <p:spPr>
          <a:xfrm>
            <a:off x="8706293" y="3548616"/>
            <a:ext cx="1988288" cy="19670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83784"/>
              <a:gd name="adj6" fmla="val -66131"/>
              <a:gd name="adj7" fmla="val 280530"/>
              <a:gd name="adj8" fmla="val -2299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局部静态对象</a:t>
            </a:r>
          </a:p>
        </p:txBody>
      </p:sp>
      <p:sp>
        <p:nvSpPr>
          <p:cNvPr id="18" name="标注: 双弯曲线形(无边框) 17">
            <a:extLst>
              <a:ext uri="{FF2B5EF4-FFF2-40B4-BE49-F238E27FC236}">
                <a16:creationId xmlns:a16="http://schemas.microsoft.com/office/drawing/2014/main" id="{09835305-3644-439B-937D-CB3902384592}"/>
              </a:ext>
            </a:extLst>
          </p:cNvPr>
          <p:cNvSpPr/>
          <p:nvPr/>
        </p:nvSpPr>
        <p:spPr>
          <a:xfrm>
            <a:off x="8706293" y="4736732"/>
            <a:ext cx="1988288" cy="19670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62163"/>
              <a:gd name="adj6" fmla="val -90730"/>
              <a:gd name="adj7" fmla="val -241093"/>
              <a:gd name="adj8" fmla="val -2294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局部对象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E3F8840-DF34-4C29-80C5-4D8EB456A3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2085" y="21504"/>
            <a:ext cx="5294710" cy="25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成员函数的声明和定义</a:t>
            </a:r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97" y="1335030"/>
            <a:ext cx="5098143" cy="41879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35030"/>
            <a:ext cx="5631543" cy="531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05" y="1335030"/>
            <a:ext cx="3100603" cy="12194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圆角矩形 6"/>
          <p:cNvSpPr/>
          <p:nvPr/>
        </p:nvSpPr>
        <p:spPr>
          <a:xfrm>
            <a:off x="8658905" y="1901371"/>
            <a:ext cx="3068637" cy="188686"/>
          </a:xfrm>
          <a:prstGeom prst="roundRect">
            <a:avLst/>
          </a:prstGeom>
          <a:solidFill>
            <a:srgbClr val="FC6D3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编译执行</a:t>
            </a:r>
            <a:r>
              <a:rPr lang="en-US" altLang="zh-CN" dirty="0"/>
              <a:t>VS</a:t>
            </a:r>
            <a:r>
              <a:rPr lang="zh-CN" altLang="en-US" dirty="0"/>
              <a:t>解释执行</a:t>
            </a:r>
          </a:p>
        </p:txBody>
      </p:sp>
      <p:pic>
        <p:nvPicPr>
          <p:cNvPr id="2050" name="Picture 2" descr="æ¥çæºå¾å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1" y="2019041"/>
            <a:ext cx="5172797" cy="372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6838950" y="1962596"/>
            <a:ext cx="4514850" cy="3939822"/>
            <a:chOff x="6838950" y="2019041"/>
            <a:chExt cx="4514850" cy="3939822"/>
          </a:xfrm>
        </p:grpSpPr>
        <p:sp>
          <p:nvSpPr>
            <p:cNvPr id="4" name="圆角矩形 3"/>
            <p:cNvSpPr/>
            <p:nvPr/>
          </p:nvSpPr>
          <p:spPr>
            <a:xfrm>
              <a:off x="7041798" y="5100908"/>
              <a:ext cx="4109154" cy="8579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Machine Level Language Code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838950" y="2019041"/>
              <a:ext cx="4514850" cy="8692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Source Code</a:t>
              </a:r>
              <a:endParaRPr lang="zh-CN" altLang="en-US" dirty="0"/>
            </a:p>
          </p:txBody>
        </p:sp>
        <p:sp>
          <p:nvSpPr>
            <p:cNvPr id="6" name="下箭头 5"/>
            <p:cNvSpPr/>
            <p:nvPr/>
          </p:nvSpPr>
          <p:spPr>
            <a:xfrm>
              <a:off x="7913511" y="3001174"/>
              <a:ext cx="564445" cy="200942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647289" y="3344604"/>
              <a:ext cx="16930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Interpret </a:t>
              </a:r>
            </a:p>
            <a:p>
              <a:r>
                <a:rPr lang="en-US" altLang="zh-CN" dirty="0"/>
                <a:t>Each Instruction</a:t>
              </a:r>
            </a:p>
            <a:p>
              <a:r>
                <a:rPr lang="en-US" altLang="zh-CN" dirty="0"/>
                <a:t>Line by Line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36978" y="5958863"/>
            <a:ext cx="23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PASCAL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C#...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38950" y="6049175"/>
            <a:ext cx="302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RUBY</a:t>
            </a:r>
            <a:r>
              <a:rPr lang="zh-CN" altLang="en-US" dirty="0"/>
              <a:t>，</a:t>
            </a:r>
            <a:r>
              <a:rPr lang="en-US" altLang="zh-CN" dirty="0"/>
              <a:t>MATLAB</a:t>
            </a:r>
            <a:r>
              <a:rPr lang="zh-CN" altLang="en-US" dirty="0"/>
              <a:t>，</a:t>
            </a:r>
            <a:r>
              <a:rPr lang="en-US" altLang="zh-CN" dirty="0"/>
              <a:t>JavaScript…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72267" y="1962596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效率高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平台相关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47289" y="4211489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效率低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平台无关</a:t>
            </a:r>
          </a:p>
        </p:txBody>
      </p:sp>
    </p:spTree>
    <p:extLst>
      <p:ext uri="{BB962C8B-B14F-4D97-AF65-F5344CB8AC3E}">
        <p14:creationId xmlns:p14="http://schemas.microsoft.com/office/powerpoint/2010/main" val="27306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两者的结合</a:t>
            </a:r>
          </a:p>
        </p:txBody>
      </p:sp>
      <p:pic>
        <p:nvPicPr>
          <p:cNvPr id="3074" name="Picture 2" descr="âJVMâçå¾çæç´¢ç»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2762"/>
            <a:ext cx="46041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æ¥çæºå¾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35" y="1782762"/>
            <a:ext cx="5520619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310135" y="509128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兼顾编译执行与解释执行的优点：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平台无关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“高效率”</a:t>
            </a:r>
          </a:p>
        </p:txBody>
      </p:sp>
    </p:spTree>
    <p:extLst>
      <p:ext uri="{BB962C8B-B14F-4D97-AF65-F5344CB8AC3E}">
        <p14:creationId xmlns:p14="http://schemas.microsoft.com/office/powerpoint/2010/main" val="235196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4B55EA6-6ADD-4251-95A2-18064C35D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的诞生和发展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251243-77D7-4D67-BF08-24AD01459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前身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1991</a:t>
            </a:r>
            <a:r>
              <a:rPr lang="zh-CN" altLang="en-US" sz="2000" dirty="0"/>
              <a:t>年，</a:t>
            </a:r>
            <a:r>
              <a:rPr lang="en-US" altLang="zh-CN" sz="2000" dirty="0"/>
              <a:t>Sun</a:t>
            </a:r>
            <a:r>
              <a:rPr lang="zh-CN" altLang="en-US" sz="2000" dirty="0"/>
              <a:t>公司的</a:t>
            </a:r>
            <a:r>
              <a:rPr lang="en-US" altLang="zh-CN" sz="2000" dirty="0"/>
              <a:t>Green</a:t>
            </a:r>
            <a:r>
              <a:rPr lang="zh-CN" altLang="en-US" sz="2000" dirty="0"/>
              <a:t>项目，</a:t>
            </a:r>
            <a:r>
              <a:rPr lang="en-US" altLang="zh-CN" sz="2000" dirty="0"/>
              <a:t>Oak</a:t>
            </a:r>
            <a:r>
              <a:rPr lang="zh-CN" altLang="en-US" sz="2000" dirty="0"/>
              <a:t>，</a:t>
            </a:r>
            <a:r>
              <a:rPr lang="en-US" altLang="zh-CN" sz="2000" dirty="0"/>
              <a:t>James Gosling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诞生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1994</a:t>
            </a:r>
            <a:r>
              <a:rPr lang="zh-CN" altLang="en-US" sz="2000" dirty="0"/>
              <a:t>年，改名</a:t>
            </a:r>
            <a:r>
              <a:rPr lang="en-US" altLang="zh-CN" sz="2000" dirty="0"/>
              <a:t>Java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JDK</a:t>
            </a:r>
            <a:r>
              <a:rPr lang="zh-CN" altLang="en-US" sz="2400" dirty="0"/>
              <a:t>版本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1995</a:t>
            </a:r>
            <a:r>
              <a:rPr lang="zh-CN" altLang="en-US" sz="2200" dirty="0"/>
              <a:t>－</a:t>
            </a:r>
            <a:r>
              <a:rPr lang="en-US" altLang="zh-CN" sz="2200" dirty="0"/>
              <a:t>1997</a:t>
            </a:r>
            <a:r>
              <a:rPr lang="zh-CN" altLang="en-US" sz="2200" dirty="0"/>
              <a:t>，</a:t>
            </a:r>
            <a:r>
              <a:rPr lang="en-US" altLang="zh-CN" sz="2200" dirty="0"/>
              <a:t>JDK1.0-JDK1.1</a:t>
            </a:r>
            <a:endParaRPr lang="zh-CN" altLang="en-US" sz="2200" dirty="0"/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1998</a:t>
            </a:r>
            <a:r>
              <a:rPr lang="zh-CN" altLang="en-US" sz="2200" dirty="0"/>
              <a:t>年，</a:t>
            </a:r>
            <a:r>
              <a:rPr lang="en-US" altLang="zh-CN" sz="2200" dirty="0"/>
              <a:t>JDK1.2(JAVA2)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2010</a:t>
            </a:r>
            <a:r>
              <a:rPr lang="zh-CN" altLang="en-US" sz="2200" dirty="0"/>
              <a:t>年，</a:t>
            </a:r>
            <a:r>
              <a:rPr lang="en-US" altLang="zh-CN" sz="2200" dirty="0"/>
              <a:t>Sun</a:t>
            </a:r>
            <a:r>
              <a:rPr lang="zh-CN" altLang="en-US" sz="2200" dirty="0"/>
              <a:t>公司被</a:t>
            </a:r>
            <a:r>
              <a:rPr lang="en-US" altLang="zh-CN" sz="2200" dirty="0"/>
              <a:t>Oracle</a:t>
            </a:r>
            <a:r>
              <a:rPr lang="zh-CN" altLang="en-US" sz="2200" dirty="0"/>
              <a:t>收购</a:t>
            </a:r>
            <a:endParaRPr lang="en-US" altLang="zh-CN" sz="2200" dirty="0"/>
          </a:p>
          <a:p>
            <a:pPr lvl="1">
              <a:lnSpc>
                <a:spcPct val="80000"/>
              </a:lnSpc>
            </a:pPr>
            <a:r>
              <a:rPr lang="en-US" altLang="zh-CN" sz="2200" dirty="0" err="1"/>
              <a:t>Now,JDK</a:t>
            </a:r>
            <a:r>
              <a:rPr lang="en-US" altLang="zh-CN" sz="2200" dirty="0"/>
              <a:t> 10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三个平台（</a:t>
            </a:r>
            <a:r>
              <a:rPr lang="en-US" altLang="zh-CN" sz="2400" dirty="0"/>
              <a:t>JDK1.3</a:t>
            </a:r>
            <a:r>
              <a:rPr lang="zh-CN" altLang="en-US" sz="2400" dirty="0"/>
              <a:t>开始</a:t>
            </a:r>
            <a:r>
              <a:rPr lang="en-US" altLang="zh-CN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J2ME</a:t>
            </a:r>
            <a:r>
              <a:rPr lang="zh-CN" altLang="en-US" sz="2200" dirty="0"/>
              <a:t>（嵌入式平台）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J2SE</a:t>
            </a:r>
            <a:r>
              <a:rPr lang="zh-CN" altLang="en-US" sz="2200" dirty="0"/>
              <a:t>（标准平台）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J2EE</a:t>
            </a:r>
            <a:r>
              <a:rPr lang="zh-CN" altLang="en-US" sz="2200" dirty="0"/>
              <a:t>（企业级平台）</a:t>
            </a:r>
          </a:p>
        </p:txBody>
      </p:sp>
      <p:pic>
        <p:nvPicPr>
          <p:cNvPr id="10244" name="Picture 4" descr="C:\Documents and Settings\mike\My Documents\My Pictures\james.jpg">
            <a:extLst>
              <a:ext uri="{FF2B5EF4-FFF2-40B4-BE49-F238E27FC236}">
                <a16:creationId xmlns:a16="http://schemas.microsoft.com/office/drawing/2014/main" id="{B1ADDB0B-AC52-4FD0-A5AA-3BD8DBB0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56" y="500172"/>
            <a:ext cx="1924935" cy="288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æ¥çæºå¾å">
            <a:extLst>
              <a:ext uri="{FF2B5EF4-FFF2-40B4-BE49-F238E27FC236}">
                <a16:creationId xmlns:a16="http://schemas.microsoft.com/office/drawing/2014/main" id="{8DACE0C6-C705-479B-97CB-4BE1A8A6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43" y="3686716"/>
            <a:ext cx="3639960" cy="218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D0FDDF4-DB83-48C8-99C7-7088A1514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语言的特点及优势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3167994-A9F3-416B-BC08-57BC7232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665" y="1844676"/>
            <a:ext cx="9543423" cy="4506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简单性和完全面向对象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有选择的继承了</a:t>
            </a:r>
            <a:r>
              <a:rPr lang="en-US" altLang="zh-CN" dirty="0"/>
              <a:t>C++</a:t>
            </a:r>
            <a:r>
              <a:rPr lang="zh-CN" altLang="en-US" dirty="0"/>
              <a:t>的语法规则和面向对象的基本机制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放弃了</a:t>
            </a:r>
            <a:r>
              <a:rPr lang="en-US" altLang="zh-CN" dirty="0"/>
              <a:t>C++</a:t>
            </a:r>
            <a:r>
              <a:rPr lang="zh-CN" altLang="en-US" dirty="0"/>
              <a:t>中模糊、复杂、安全性差、不适应网络应用的特性以及面向过程的设计方式，例如：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结构，指针，</a:t>
            </a:r>
            <a:r>
              <a:rPr lang="en-US" altLang="zh-CN" dirty="0"/>
              <a:t>#define</a:t>
            </a:r>
            <a:r>
              <a:rPr lang="zh-CN" altLang="en-US" dirty="0"/>
              <a:t>语句，多重继承，全局变量和函数，</a:t>
            </a:r>
            <a:r>
              <a:rPr lang="en-US" altLang="zh-CN" dirty="0"/>
              <a:t>GOTO</a:t>
            </a:r>
            <a:r>
              <a:rPr lang="zh-CN" altLang="en-US" dirty="0"/>
              <a:t>语句 ，操作符重载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平台无关性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虚拟机：</a:t>
            </a:r>
            <a:r>
              <a:rPr lang="en-US" altLang="zh-CN" dirty="0"/>
              <a:t>JVM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“</a:t>
            </a:r>
            <a:r>
              <a:rPr lang="en-US" altLang="zh-CN" dirty="0"/>
              <a:t>Write once</a:t>
            </a:r>
            <a:r>
              <a:rPr lang="zh-CN" altLang="en-US" dirty="0"/>
              <a:t>，</a:t>
            </a:r>
            <a:r>
              <a:rPr lang="en-US" altLang="zh-CN" dirty="0"/>
              <a:t>run anywhere”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D5EC7-A073-4CB6-8015-D6049A1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、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pic>
        <p:nvPicPr>
          <p:cNvPr id="10" name="Picture 2" descr="æ¥çæºå¾å">
            <a:extLst>
              <a:ext uri="{FF2B5EF4-FFF2-40B4-BE49-F238E27FC236}">
                <a16:creationId xmlns:a16="http://schemas.microsoft.com/office/drawing/2014/main" id="{4B6908B7-58E2-424C-83C4-D2ADCEB3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849" y="259464"/>
            <a:ext cx="2651926" cy="159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757BDBA-46C4-47A8-9786-ACB4BF5F5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3" y="2052084"/>
            <a:ext cx="3648075" cy="4191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D867A51-0FA0-48C5-A6B4-C491ACEF1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558" y="2052084"/>
            <a:ext cx="3467100" cy="4191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4B75C76-E0EF-4863-ABE7-426324210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633" y="2013984"/>
            <a:ext cx="3571875" cy="4267200"/>
          </a:xfrm>
          <a:prstGeom prst="rect">
            <a:avLst/>
          </a:prstGeom>
          <a:ln>
            <a:noFill/>
          </a:ln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5771689-3759-4911-A3C3-948978641BF6}"/>
              </a:ext>
            </a:extLst>
          </p:cNvPr>
          <p:cNvSpPr/>
          <p:nvPr/>
        </p:nvSpPr>
        <p:spPr>
          <a:xfrm>
            <a:off x="1084521" y="3131288"/>
            <a:ext cx="3048000" cy="2862322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java virtual machine , JVM)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一个应用程序，运行于实际的物理计算机之上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定义了指令集、寄存器集、栈、垃圾收集堆、内存区域等五个逻辑部分，提供了跨平台能力的基础框架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实现了统一的计算机，是</a:t>
            </a:r>
            <a:r>
              <a:rPr lang="en-US" altLang="zh-CN" dirty="0"/>
              <a:t>java</a:t>
            </a:r>
            <a:r>
              <a:rPr lang="zh-CN" altLang="en-US" dirty="0"/>
              <a:t>程序运行的平台</a:t>
            </a:r>
            <a:endParaRPr lang="en-US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BEDFCAA-E83C-425C-B873-A887B61BC981}"/>
              </a:ext>
            </a:extLst>
          </p:cNvPr>
          <p:cNvSpPr/>
          <p:nvPr/>
        </p:nvSpPr>
        <p:spPr>
          <a:xfrm>
            <a:off x="4697043" y="3270065"/>
            <a:ext cx="2938130" cy="2308324"/>
          </a:xfrm>
          <a:prstGeom prst="rect">
            <a:avLst/>
          </a:prstGeom>
          <a:solidFill>
            <a:srgbClr val="FE9A3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运行时环境（</a:t>
            </a:r>
            <a:r>
              <a:rPr lang="en-US" altLang="zh-CN" dirty="0"/>
              <a:t>Java Runtime Environment</a:t>
            </a:r>
            <a:r>
              <a:rPr lang="zh-CN" altLang="en-US" dirty="0"/>
              <a:t>，</a:t>
            </a:r>
            <a:r>
              <a:rPr lang="en-US" altLang="zh-CN" dirty="0"/>
              <a:t>JRE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运行、测试和传输应用程序的 </a:t>
            </a:r>
            <a:r>
              <a:rPr lang="en-US" altLang="zh-CN" dirty="0"/>
              <a:t>Java </a:t>
            </a:r>
            <a:r>
              <a:rPr lang="zh-CN" altLang="en-US" dirty="0"/>
              <a:t>平台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包括 </a:t>
            </a:r>
            <a:r>
              <a:rPr lang="en-US" altLang="zh-CN" dirty="0"/>
              <a:t>Java </a:t>
            </a:r>
            <a:r>
              <a:rPr lang="zh-CN" altLang="en-US" dirty="0"/>
              <a:t>虚拟机、</a:t>
            </a:r>
            <a:r>
              <a:rPr lang="en-US" altLang="zh-CN" dirty="0"/>
              <a:t>Java </a:t>
            </a:r>
            <a:r>
              <a:rPr lang="zh-CN" altLang="en-US" dirty="0"/>
              <a:t>平台核心类和支持文件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不包含开发工具 </a:t>
            </a:r>
            <a:r>
              <a:rPr lang="en-US" altLang="zh-CN" dirty="0"/>
              <a:t>— </a:t>
            </a:r>
            <a:r>
              <a:rPr lang="zh-CN" altLang="en-US" dirty="0"/>
              <a:t>编译器、调试器和其它工具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D18B9-3C10-4910-80A5-999D44721558}"/>
              </a:ext>
            </a:extLst>
          </p:cNvPr>
          <p:cNvSpPr/>
          <p:nvPr/>
        </p:nvSpPr>
        <p:spPr>
          <a:xfrm>
            <a:off x="8307388" y="3227833"/>
            <a:ext cx="3048000" cy="2308324"/>
          </a:xfrm>
          <a:prstGeom prst="rect">
            <a:avLst/>
          </a:prstGeom>
          <a:solidFill>
            <a:srgbClr val="02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JDK</a:t>
            </a:r>
            <a:r>
              <a:rPr lang="zh-CN" altLang="en-US" dirty="0"/>
              <a:t>即</a:t>
            </a:r>
            <a:r>
              <a:rPr lang="en-US" altLang="zh-CN" dirty="0"/>
              <a:t>Java Develop Kit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开发工具包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包括：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类库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编译器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解释器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命令行工具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135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60C6076-55D6-4CD0-858A-DF9B9B7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、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pic>
        <p:nvPicPr>
          <p:cNvPr id="1026" name="Picture 2" descr="æ¥çæºå¾å">
            <a:extLst>
              <a:ext uri="{FF2B5EF4-FFF2-40B4-BE49-F238E27FC236}">
                <a16:creationId xmlns:a16="http://schemas.microsoft.com/office/drawing/2014/main" id="{A0F980F0-8E98-4401-BF1B-09DAE984E6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1" y="2171054"/>
            <a:ext cx="38100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00F049C-0C5D-4C46-B5BD-AB765B792943}"/>
              </a:ext>
            </a:extLst>
          </p:cNvPr>
          <p:cNvSpPr txBox="1">
            <a:spLocks/>
          </p:cNvSpPr>
          <p:nvPr/>
        </p:nvSpPr>
        <p:spPr>
          <a:xfrm>
            <a:off x="5609157" y="2903223"/>
            <a:ext cx="580843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96CE3152-D0AA-4DA2-862E-B55B5E2E6E5A}"/>
              </a:ext>
            </a:extLst>
          </p:cNvPr>
          <p:cNvSpPr txBox="1">
            <a:spLocks/>
          </p:cNvSpPr>
          <p:nvPr/>
        </p:nvSpPr>
        <p:spPr>
          <a:xfrm>
            <a:off x="5545361" y="2073729"/>
            <a:ext cx="5693253" cy="382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JDK</a:t>
            </a:r>
            <a:r>
              <a:rPr lang="zh-CN" altLang="en-US" dirty="0"/>
              <a:t>与</a:t>
            </a:r>
            <a:r>
              <a:rPr lang="en-US" altLang="zh-CN" dirty="0"/>
              <a:t>JRE</a:t>
            </a:r>
            <a:r>
              <a:rPr lang="zh-CN" altLang="en-US" dirty="0"/>
              <a:t>的简单的区别：</a:t>
            </a:r>
            <a:endParaRPr lang="en-US" altLang="zh-CN" dirty="0"/>
          </a:p>
          <a:p>
            <a:pPr lvl="1"/>
            <a:r>
              <a:rPr lang="en-US" altLang="zh-CN" dirty="0"/>
              <a:t>JDK</a:t>
            </a:r>
            <a:r>
              <a:rPr lang="zh-CN" altLang="en-US" dirty="0"/>
              <a:t>可以编译</a:t>
            </a:r>
            <a:r>
              <a:rPr lang="en-US" altLang="zh-CN" dirty="0"/>
              <a:t>java</a:t>
            </a:r>
            <a:r>
              <a:rPr lang="zh-CN" altLang="en-US" dirty="0"/>
              <a:t>源文件；</a:t>
            </a:r>
            <a:r>
              <a:rPr lang="en-US" altLang="zh-CN" dirty="0" err="1"/>
              <a:t>jre</a:t>
            </a:r>
            <a:r>
              <a:rPr lang="zh-CN" altLang="en-US" dirty="0"/>
              <a:t>只能执行</a:t>
            </a:r>
            <a:r>
              <a:rPr lang="en-US" altLang="zh-CN" dirty="0"/>
              <a:t>class</a:t>
            </a:r>
            <a:r>
              <a:rPr lang="zh-CN" altLang="en-US" dirty="0"/>
              <a:t>字节码，不能编译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en-US" altLang="zh-CN" dirty="0"/>
              <a:t>JRE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运行环境，只能运行被编译好的字节码文件而已，它没有编译工具；而</a:t>
            </a:r>
            <a:r>
              <a:rPr lang="en-US" altLang="zh-CN" dirty="0"/>
              <a:t>JDK</a:t>
            </a:r>
            <a:r>
              <a:rPr lang="zh-CN" altLang="en-US" dirty="0"/>
              <a:t>含有开发程序所需的调试、编译、运行的基本工具。例如：</a:t>
            </a:r>
            <a:endParaRPr lang="en-US" altLang="zh-CN" dirty="0"/>
          </a:p>
          <a:p>
            <a:pPr lvl="2"/>
            <a:r>
              <a:rPr lang="en-US" altLang="zh-CN" dirty="0"/>
              <a:t>javac.exe</a:t>
            </a:r>
            <a:r>
              <a:rPr lang="zh-CN" altLang="en-US" dirty="0"/>
              <a:t>是包含在</a:t>
            </a:r>
            <a:r>
              <a:rPr lang="en-US" altLang="zh-CN" dirty="0" err="1"/>
              <a:t>jdk</a:t>
            </a:r>
            <a:r>
              <a:rPr lang="zh-CN" altLang="en-US" dirty="0"/>
              <a:t>中，</a:t>
            </a:r>
            <a:r>
              <a:rPr lang="en-US" altLang="zh-CN" dirty="0" err="1"/>
              <a:t>jre</a:t>
            </a:r>
            <a:r>
              <a:rPr lang="zh-CN" altLang="en-US" dirty="0"/>
              <a:t>中没有，只是执行环境。</a:t>
            </a:r>
            <a:endParaRPr lang="en-US" altLang="zh-CN" dirty="0"/>
          </a:p>
          <a:p>
            <a:pPr lvl="1"/>
            <a:r>
              <a:rPr lang="zh-CN" altLang="en-US" dirty="0"/>
              <a:t>如果仅仅是为了运行</a:t>
            </a:r>
            <a:r>
              <a:rPr lang="en-US" altLang="zh-CN" dirty="0"/>
              <a:t>Java</a:t>
            </a:r>
            <a:r>
              <a:rPr lang="zh-CN" altLang="en-US" dirty="0"/>
              <a:t>程序，而不是从事</a:t>
            </a:r>
            <a:r>
              <a:rPr lang="en-US" altLang="zh-CN" dirty="0"/>
              <a:t>Java</a:t>
            </a:r>
            <a:r>
              <a:rPr lang="zh-CN" altLang="en-US" dirty="0"/>
              <a:t>开发，可以直接下载</a:t>
            </a:r>
            <a:r>
              <a:rPr lang="en-US" altLang="zh-CN" dirty="0"/>
              <a:t>JRE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5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1216</Words>
  <Application>Microsoft Office PowerPoint</Application>
  <PresentationFormat>宽屏</PresentationFormat>
  <Paragraphs>171</Paragraphs>
  <Slides>32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Open Sans</vt:lpstr>
      <vt:lpstr>等线</vt:lpstr>
      <vt:lpstr>宋体</vt:lpstr>
      <vt:lpstr>Arial</vt:lpstr>
      <vt:lpstr>Calibri</vt:lpstr>
      <vt:lpstr>Calibri Light</vt:lpstr>
      <vt:lpstr>Wingdings</vt:lpstr>
      <vt:lpstr>Office 主题</vt:lpstr>
      <vt:lpstr>面向对象 程序设计语言基础</vt:lpstr>
      <vt:lpstr>面向对象程序设计</vt:lpstr>
      <vt:lpstr>面向对象程序设计语言</vt:lpstr>
      <vt:lpstr>编译执行VS解释执行</vt:lpstr>
      <vt:lpstr>两者的结合</vt:lpstr>
      <vt:lpstr>Java的诞生和发展</vt:lpstr>
      <vt:lpstr>Java语言的特点及优势</vt:lpstr>
      <vt:lpstr>JVM、JRE、 JDK</vt:lpstr>
      <vt:lpstr>JVM、JRE、 JDK</vt:lpstr>
      <vt:lpstr>JVM、JRE、 JDK</vt:lpstr>
      <vt:lpstr>面向对象程序设计</vt:lpstr>
      <vt:lpstr>HelloWorldApp.Java</vt:lpstr>
      <vt:lpstr>Java的package</vt:lpstr>
      <vt:lpstr>Java的package</vt:lpstr>
      <vt:lpstr>Python基础语法（输入、输出）</vt:lpstr>
      <vt:lpstr>Python基础语法（输入、输出）</vt:lpstr>
      <vt:lpstr>Python基础语法（function）</vt:lpstr>
      <vt:lpstr>类的定义（Java）</vt:lpstr>
      <vt:lpstr>类的定义（Java）</vt:lpstr>
      <vt:lpstr>类的定义（C++）</vt:lpstr>
      <vt:lpstr>构造函数</vt:lpstr>
      <vt:lpstr>类的定义（C++）</vt:lpstr>
      <vt:lpstr>类的定义（C++）</vt:lpstr>
      <vt:lpstr>创建实例（Java VS C++）</vt:lpstr>
      <vt:lpstr>对象的生命周期（Java）</vt:lpstr>
      <vt:lpstr>Java的析构函数</vt:lpstr>
      <vt:lpstr>Java的析构函数</vt:lpstr>
      <vt:lpstr>C++的析构函数</vt:lpstr>
      <vt:lpstr>Example-1</vt:lpstr>
      <vt:lpstr>对象的生命周期（C++）</vt:lpstr>
      <vt:lpstr>对象的生命周期（C++）</vt:lpstr>
      <vt:lpstr>成员函数的声明和定义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语言基础</dc:title>
  <dc:creator>ma jun</dc:creator>
  <cp:lastModifiedBy>majun@nju.edu.cn</cp:lastModifiedBy>
  <cp:revision>237</cp:revision>
  <dcterms:created xsi:type="dcterms:W3CDTF">2018-07-18T07:07:59Z</dcterms:created>
  <dcterms:modified xsi:type="dcterms:W3CDTF">2018-09-10T12:39:35Z</dcterms:modified>
</cp:coreProperties>
</file>