
<file path=[Content_Types].xml><?xml version="1.0" encoding="utf-8"?>
<Types xmlns="http://schemas.openxmlformats.org/package/2006/content-types">
  <Default Extension="tmp" ContentType="image/p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64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352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53" r:id="rId19"/>
    <p:sldId id="354" r:id="rId20"/>
    <p:sldId id="357" r:id="rId21"/>
    <p:sldId id="356" r:id="rId22"/>
    <p:sldId id="355" r:id="rId23"/>
    <p:sldId id="320" r:id="rId24"/>
    <p:sldId id="292" r:id="rId25"/>
    <p:sldId id="323" r:id="rId26"/>
    <p:sldId id="324" r:id="rId27"/>
    <p:sldId id="325" r:id="rId28"/>
    <p:sldId id="326" r:id="rId29"/>
    <p:sldId id="327" r:id="rId30"/>
    <p:sldId id="359" r:id="rId31"/>
    <p:sldId id="328" r:id="rId32"/>
    <p:sldId id="329" r:id="rId33"/>
    <p:sldId id="344" r:id="rId34"/>
    <p:sldId id="332" r:id="rId35"/>
    <p:sldId id="331" r:id="rId36"/>
    <p:sldId id="333" r:id="rId37"/>
    <p:sldId id="34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03" r:id="rId48"/>
    <p:sldId id="362" r:id="rId49"/>
    <p:sldId id="363" r:id="rId50"/>
    <p:sldId id="364" r:id="rId51"/>
    <p:sldId id="365" r:id="rId52"/>
    <p:sldId id="306" r:id="rId53"/>
    <p:sldId id="307" r:id="rId54"/>
    <p:sldId id="361" r:id="rId55"/>
    <p:sldId id="360" r:id="rId56"/>
    <p:sldId id="273" r:id="rId57"/>
    <p:sldId id="346" r:id="rId58"/>
    <p:sldId id="347" r:id="rId59"/>
    <p:sldId id="348" r:id="rId60"/>
    <p:sldId id="349" r:id="rId61"/>
    <p:sldId id="350" r:id="rId62"/>
    <p:sldId id="351" r:id="rId6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85" autoAdjust="0"/>
  </p:normalViewPr>
  <p:slideViewPr>
    <p:cSldViewPr>
      <p:cViewPr varScale="1">
        <p:scale>
          <a:sx n="116" d="100"/>
          <a:sy n="116" d="100"/>
        </p:scale>
        <p:origin x="319" y="7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48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A3EBF2-CADF-45FB-A357-B3AF3E18B51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01238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公司只关心每天最多可以生产多少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每天温尼泊能收到多少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3EBF2-CADF-45FB-A357-B3AF3E18B516}" type="slidenum">
              <a:rPr lang="zh-CN" altLang="zh-CN" smtClean="0"/>
              <a:pPr/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9491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851F23-CF8A-4895-915C-EFDF5F67F33D}" type="slidenum">
              <a:rPr lang="zh-CN" altLang="en-US" sz="1200"/>
              <a:pPr eaLnBrk="1" hangingPunct="1"/>
              <a:t>14</a:t>
            </a:fld>
            <a:endParaRPr lang="en-US" altLang="zh-CN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43490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EBC72E-8372-46A3-9572-2C0AA778A62E}" type="slidenum">
              <a:rPr lang="zh-CN" altLang="en-US" sz="1200"/>
              <a:pPr eaLnBrk="1" hangingPunct="1"/>
              <a:t>15</a:t>
            </a:fld>
            <a:endParaRPr lang="en-US" altLang="zh-CN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39751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34C34B-3B64-407A-A020-EBDF9B778AFD}" type="slidenum">
              <a:rPr lang="zh-CN" altLang="en-US" sz="1200"/>
              <a:pPr eaLnBrk="1" hangingPunct="1"/>
              <a:t>16</a:t>
            </a:fld>
            <a:endParaRPr lang="en-US" altLang="zh-CN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38764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3EBF2-CADF-45FB-A357-B3AF3E18B516}" type="slidenum">
              <a:rPr lang="zh-CN" altLang="zh-CN" smtClean="0"/>
              <a:pPr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7052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851F23-CF8A-4895-915C-EFDF5F67F33D}" type="slidenum">
              <a:rPr lang="zh-CN" altLang="en-US" sz="1200"/>
              <a:pPr eaLnBrk="1" hangingPunct="1"/>
              <a:t>18</a:t>
            </a:fld>
            <a:endParaRPr lang="en-US" altLang="zh-CN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82841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</a:t>
            </a:r>
            <a:r>
              <a:rPr lang="zh-CN" altLang="en-US" dirty="0" smtClean="0"/>
              <a:t>‘对</a:t>
            </a:r>
            <a:r>
              <a:rPr lang="en-US" altLang="zh-CN" dirty="0" smtClean="0"/>
              <a:t>f</a:t>
            </a:r>
            <a:r>
              <a:rPr lang="zh-CN" altLang="en-US" smtClean="0"/>
              <a:t>的增广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3EBF2-CADF-45FB-A357-B3AF3E18B516}" type="slidenum">
              <a:rPr lang="zh-CN" altLang="zh-CN" smtClean="0"/>
              <a:pPr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770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E8D0DF-630E-4FEA-9E57-781F30ED6867}" type="slidenum">
              <a:rPr lang="zh-CN" altLang="en-US"/>
              <a:pPr eaLnBrk="1" hangingPunct="1"/>
              <a:t>24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3575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增广结果是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的一个新的流，更大的流；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3EBF2-CADF-45FB-A357-B3AF3E18B516}" type="slidenum">
              <a:rPr lang="zh-CN" altLang="zh-CN" smtClean="0"/>
              <a:pPr/>
              <a:t>25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82876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能否找到？</a:t>
            </a:r>
            <a:endParaRPr lang="en-US" altLang="zh-CN" dirty="0" smtClean="0"/>
          </a:p>
          <a:p>
            <a:r>
              <a:rPr lang="zh-CN" altLang="en-US" dirty="0" smtClean="0"/>
              <a:t>残余能力是否一定大于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最小的残余能力是否一定可以被利用？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3EBF2-CADF-45FB-A357-B3AF3E18B516}" type="slidenum">
              <a:rPr lang="zh-CN" altLang="zh-CN" smtClean="0"/>
              <a:pPr/>
              <a:t>28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4004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D34D22-4BC5-44DA-924C-742E5A926C35}" type="slidenum">
              <a:rPr lang="zh-CN" altLang="en-US" sz="1200"/>
              <a:pPr eaLnBrk="1" hangingPunct="1"/>
              <a:t>30</a:t>
            </a:fld>
            <a:endParaRPr lang="en-US" altLang="zh-CN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34919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E22F7B-CC1E-4D85-A368-B6E166663B24}" type="slidenum">
              <a:rPr lang="zh-CN" altLang="en-US"/>
              <a:pPr eaLnBrk="1" hangingPunct="1"/>
              <a:t>5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70149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所有由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中节点发出的流的和</a:t>
            </a:r>
            <a:r>
              <a:rPr lang="zh-CN" altLang="en-US" baseline="0" dirty="0" smtClean="0"/>
              <a:t>   减去   所有进入</a:t>
            </a:r>
            <a:r>
              <a:rPr lang="en-US" altLang="zh-CN" baseline="0" dirty="0" smtClean="0"/>
              <a:t>S</a:t>
            </a:r>
            <a:r>
              <a:rPr lang="zh-CN" altLang="en-US" baseline="0" dirty="0" smtClean="0"/>
              <a:t>中节点的流的和</a:t>
            </a:r>
            <a:endParaRPr lang="en-US" altLang="zh-CN" baseline="0" dirty="0" smtClean="0"/>
          </a:p>
          <a:p>
            <a:r>
              <a:rPr lang="zh-CN" altLang="en-US" baseline="0" dirty="0" smtClean="0"/>
              <a:t>其中，</a:t>
            </a:r>
            <a:r>
              <a:rPr lang="en-US" altLang="zh-CN" baseline="0" dirty="0" smtClean="0"/>
              <a:t>S</a:t>
            </a:r>
            <a:r>
              <a:rPr lang="zh-CN" altLang="en-US" baseline="0" dirty="0" smtClean="0"/>
              <a:t>中节点发给</a:t>
            </a:r>
            <a:r>
              <a:rPr lang="en-US" altLang="zh-CN" baseline="0" dirty="0" smtClean="0"/>
              <a:t>S</a:t>
            </a:r>
            <a:r>
              <a:rPr lang="zh-CN" altLang="en-US" baseline="0" dirty="0" smtClean="0"/>
              <a:t>中其它节点的流和  等于  </a:t>
            </a:r>
            <a:r>
              <a:rPr lang="en-US" altLang="zh-CN" baseline="0" dirty="0" smtClean="0"/>
              <a:t>S</a:t>
            </a:r>
            <a:r>
              <a:rPr lang="zh-CN" altLang="en-US" baseline="0" dirty="0" smtClean="0"/>
              <a:t>中节点收到的</a:t>
            </a:r>
            <a:r>
              <a:rPr lang="en-US" altLang="zh-CN" baseline="0" dirty="0" smtClean="0"/>
              <a:t>S</a:t>
            </a:r>
            <a:r>
              <a:rPr lang="zh-CN" altLang="en-US" baseline="0" dirty="0" smtClean="0"/>
              <a:t>中其它节点发出的流和</a:t>
            </a:r>
            <a:endParaRPr lang="en-US" altLang="zh-CN" baseline="0" dirty="0" smtClean="0"/>
          </a:p>
          <a:p>
            <a:r>
              <a:rPr lang="zh-CN" altLang="en-US" baseline="0" dirty="0" smtClean="0"/>
              <a:t>因此才有书中证明结束前第二个刮号内的值是</a:t>
            </a:r>
            <a:r>
              <a:rPr lang="en-US" altLang="zh-CN" baseline="0" dirty="0" smtClean="0"/>
              <a:t>0.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3EBF2-CADF-45FB-A357-B3AF3E18B516}" type="slidenum">
              <a:rPr lang="zh-CN" altLang="zh-CN" smtClean="0"/>
              <a:pPr/>
              <a:t>32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29563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任意割的净流量一定小于割容量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3EBF2-CADF-45FB-A357-B3AF3E18B516}" type="slidenum">
              <a:rPr lang="zh-CN" altLang="zh-CN" smtClean="0"/>
              <a:pPr/>
              <a:t>34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283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98BD41-8290-4B81-B173-27F769D14FC2}" type="slidenum">
              <a:rPr lang="zh-CN" altLang="en-US" sz="1200"/>
              <a:pPr eaLnBrk="1" hangingPunct="1"/>
              <a:t>38</a:t>
            </a:fld>
            <a:endParaRPr lang="en-US" altLang="zh-CN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73230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F8E3D0-D11E-4F7B-B6A7-258BF3044B2D}" type="slidenum">
              <a:rPr lang="zh-CN" altLang="en-US" sz="1200"/>
              <a:pPr eaLnBrk="1" hangingPunct="1"/>
              <a:t>39</a:t>
            </a:fld>
            <a:endParaRPr lang="en-US" altLang="zh-CN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935255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DA49AA-7038-419B-83F2-8F57C8195481}" type="slidenum">
              <a:rPr lang="zh-CN" altLang="en-US" sz="1200"/>
              <a:pPr eaLnBrk="1" hangingPunct="1"/>
              <a:t>40</a:t>
            </a:fld>
            <a:endParaRPr lang="en-US" altLang="zh-CN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51872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3E3D2B-3B52-4356-BEA0-9EDC1470DFAB}" type="slidenum">
              <a:rPr lang="zh-CN" altLang="en-US" sz="1200"/>
              <a:pPr eaLnBrk="1" hangingPunct="1"/>
              <a:t>41</a:t>
            </a:fld>
            <a:endParaRPr lang="en-US" altLang="zh-CN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16651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FDDEF9-2EF8-4779-94D9-BC1A3447D8E0}" type="slidenum">
              <a:rPr lang="zh-CN" altLang="en-US" sz="1200"/>
              <a:pPr eaLnBrk="1" hangingPunct="1"/>
              <a:t>42</a:t>
            </a:fld>
            <a:endParaRPr lang="en-US" altLang="zh-CN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28071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111636-9D23-4862-ABAF-1578934839C4}" type="slidenum">
              <a:rPr lang="zh-CN" altLang="en-US" sz="1200"/>
              <a:pPr eaLnBrk="1" hangingPunct="1"/>
              <a:t>43</a:t>
            </a:fld>
            <a:endParaRPr lang="en-US" altLang="zh-CN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27973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592D25-554D-4DFC-8D45-DBFD2161C1B3}" type="slidenum">
              <a:rPr lang="zh-CN" altLang="en-US" sz="1200"/>
              <a:pPr eaLnBrk="1" hangingPunct="1"/>
              <a:t>44</a:t>
            </a:fld>
            <a:endParaRPr lang="en-US" altLang="zh-CN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276117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41B58F-4778-4639-BC91-DB48CA72DB72}" type="slidenum">
              <a:rPr lang="zh-CN" altLang="en-US" sz="1200"/>
              <a:pPr eaLnBrk="1" hangingPunct="1"/>
              <a:t>45</a:t>
            </a:fld>
            <a:endParaRPr lang="en-US" altLang="zh-CN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8157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容量限制</a:t>
            </a:r>
            <a:endParaRPr lang="en-US" altLang="zh-CN" dirty="0" smtClean="0"/>
          </a:p>
          <a:p>
            <a:r>
              <a:rPr lang="zh-CN" altLang="en-US" dirty="0" smtClean="0"/>
              <a:t>流量守恒：除了源节点和汇节点，所有节点流入和流出的都抵消。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3EBF2-CADF-45FB-A357-B3AF3E18B516}" type="slidenum">
              <a:rPr lang="zh-CN" altLang="zh-CN" smtClean="0"/>
              <a:pPr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779343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73935D-64E2-4BE6-8BD3-307BB7159C5E}" type="slidenum">
              <a:rPr lang="zh-CN" altLang="en-US" sz="1200"/>
              <a:pPr eaLnBrk="1" hangingPunct="1"/>
              <a:t>46</a:t>
            </a:fld>
            <a:endParaRPr lang="en-US" altLang="zh-CN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38858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21A4A5-9EC9-4A68-8B96-C425A707114E}" type="slidenum">
              <a:rPr lang="zh-CN" altLang="en-US"/>
              <a:pPr eaLnBrk="1" hangingPunct="1"/>
              <a:t>47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731423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4192C8-8521-44F1-82DE-0974E0D73785}" type="slidenum">
              <a:rPr lang="zh-CN" altLang="en-US"/>
              <a:pPr eaLnBrk="1" hangingPunct="1"/>
              <a:t>51</a:t>
            </a:fld>
            <a:endParaRPr lang="en-US" altLang="zh-CN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362519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BF0BE7-3FF7-4C41-BB6B-2E9041B01C63}" type="slidenum">
              <a:rPr lang="zh-CN" altLang="en-US"/>
              <a:pPr eaLnBrk="1" hangingPunct="1"/>
              <a:t>52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05622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E45BD1-F4A0-4181-9375-13A9D48BAFAB}" type="slidenum">
              <a:rPr lang="zh-CN" altLang="en-US"/>
              <a:pPr eaLnBrk="1" hangingPunct="1"/>
              <a:t>53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016417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82ED36-D1A1-4EE3-A8A3-27321AE97702}" type="slidenum">
              <a:rPr lang="zh-CN" altLang="en-US" sz="1200"/>
              <a:pPr eaLnBrk="1" hangingPunct="1"/>
              <a:t>54</a:t>
            </a:fld>
            <a:endParaRPr lang="en-US" altLang="zh-CN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522437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82ED36-D1A1-4EE3-A8A3-27321AE97702}" type="slidenum">
              <a:rPr lang="zh-CN" altLang="en-US" sz="1200"/>
              <a:pPr eaLnBrk="1" hangingPunct="1"/>
              <a:t>57</a:t>
            </a:fld>
            <a:endParaRPr lang="en-US" altLang="zh-CN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199503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24A0E1-CE86-4DE7-9CC2-8E61F277E576}" type="slidenum">
              <a:rPr lang="zh-CN" altLang="en-US" sz="1200"/>
              <a:pPr eaLnBrk="1" hangingPunct="1"/>
              <a:t>58</a:t>
            </a:fld>
            <a:endParaRPr lang="en-US" altLang="zh-CN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580491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896275-008B-46DE-A3CF-5CC4F8AEAD9F}" type="slidenum">
              <a:rPr lang="zh-CN" altLang="en-US" sz="1200"/>
              <a:pPr eaLnBrk="1" hangingPunct="1"/>
              <a:t>59</a:t>
            </a:fld>
            <a:endParaRPr lang="en-US" altLang="zh-CN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保留</a:t>
            </a:r>
            <a:r>
              <a:rPr lang="en-US" altLang="zh-CN" smtClean="0"/>
              <a:t>A1</a:t>
            </a:r>
            <a:r>
              <a:rPr lang="zh-CN" altLang="en-US" smtClean="0"/>
              <a:t>到</a:t>
            </a:r>
            <a:r>
              <a:rPr lang="en-US" altLang="zh-CN" smtClean="0"/>
              <a:t>B</a:t>
            </a:r>
            <a:r>
              <a:rPr lang="zh-CN" altLang="en-US" smtClean="0"/>
              <a:t>中的一条边并不会导致</a:t>
            </a:r>
            <a:r>
              <a:rPr lang="en-US" altLang="zh-CN" smtClean="0"/>
              <a:t>X</a:t>
            </a:r>
            <a:r>
              <a:rPr lang="zh-CN" altLang="en-US" smtClean="0"/>
              <a:t>和</a:t>
            </a:r>
            <a:r>
              <a:rPr lang="en-US" altLang="zh-CN" smtClean="0"/>
              <a:t>Y</a:t>
            </a:r>
            <a:r>
              <a:rPr lang="zh-CN" altLang="en-US" smtClean="0"/>
              <a:t>的连通。</a:t>
            </a:r>
          </a:p>
        </p:txBody>
      </p:sp>
    </p:spTree>
    <p:extLst>
      <p:ext uri="{BB962C8B-B14F-4D97-AF65-F5344CB8AC3E}">
        <p14:creationId xmlns:p14="http://schemas.microsoft.com/office/powerpoint/2010/main" val="9745168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792019-04DE-4C8F-9A2E-17DC53157218}" type="slidenum">
              <a:rPr lang="zh-CN" altLang="en-US" sz="1200"/>
              <a:pPr eaLnBrk="1" hangingPunct="1"/>
              <a:t>60</a:t>
            </a:fld>
            <a:endParaRPr lang="en-US" altLang="zh-CN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S3</a:t>
            </a:r>
            <a:r>
              <a:rPr lang="zh-CN" altLang="en-US" smtClean="0"/>
              <a:t>如果还有边，</a:t>
            </a:r>
            <a:r>
              <a:rPr lang="en-US" altLang="zh-CN" smtClean="0"/>
              <a:t>X</a:t>
            </a:r>
            <a:r>
              <a:rPr lang="zh-CN" altLang="en-US" smtClean="0"/>
              <a:t>和</a:t>
            </a:r>
            <a:r>
              <a:rPr lang="en-US" altLang="zh-CN" smtClean="0"/>
              <a:t>Y</a:t>
            </a:r>
            <a:r>
              <a:rPr lang="zh-CN" altLang="en-US" smtClean="0"/>
              <a:t>就一定相连。</a:t>
            </a:r>
          </a:p>
        </p:txBody>
      </p:sp>
    </p:spTree>
    <p:extLst>
      <p:ext uri="{BB962C8B-B14F-4D97-AF65-F5344CB8AC3E}">
        <p14:creationId xmlns:p14="http://schemas.microsoft.com/office/powerpoint/2010/main" val="956654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|f|</a:t>
            </a:r>
            <a:r>
              <a:rPr lang="en-US" altLang="zh-CN" baseline="0" dirty="0" smtClean="0"/>
              <a:t> = </a:t>
            </a:r>
            <a:r>
              <a:rPr lang="zh-CN" altLang="en-US" dirty="0" smtClean="0"/>
              <a:t>从源节点流出的总流量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流入源节点的流量（一般为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最大流：给定</a:t>
            </a:r>
            <a:r>
              <a:rPr lang="en-US" altLang="zh-CN" dirty="0" smtClean="0"/>
              <a:t>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，希望找到值最大的一个流。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3EBF2-CADF-45FB-A357-B3AF3E18B516}" type="slidenum">
              <a:rPr lang="zh-CN" altLang="zh-CN" smtClean="0"/>
              <a:pPr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447265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7FD16D-4693-49A7-B595-D0C5F917D5F9}" type="slidenum">
              <a:rPr lang="zh-CN" altLang="en-US" sz="1200"/>
              <a:pPr eaLnBrk="1" hangingPunct="1"/>
              <a:t>61</a:t>
            </a:fld>
            <a:endParaRPr lang="en-US" altLang="zh-CN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213404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371A77-EFCF-403A-9687-B6582DEE5EAC}" type="slidenum">
              <a:rPr lang="zh-CN" altLang="en-US" sz="1200"/>
              <a:pPr eaLnBrk="1" hangingPunct="1"/>
              <a:t>62</a:t>
            </a:fld>
            <a:endParaRPr lang="en-US" altLang="zh-CN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1058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D34D22-4BC5-44DA-924C-742E5A926C35}" type="slidenum">
              <a:rPr lang="zh-CN" altLang="en-US" sz="1200"/>
              <a:pPr eaLnBrk="1" hangingPunct="1"/>
              <a:t>9</a:t>
            </a:fld>
            <a:endParaRPr lang="en-US" altLang="zh-CN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98435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D34D22-4BC5-44DA-924C-742E5A926C35}" type="slidenum">
              <a:rPr lang="zh-CN" altLang="en-US" sz="1200"/>
              <a:pPr eaLnBrk="1" hangingPunct="1"/>
              <a:t>10</a:t>
            </a:fld>
            <a:endParaRPr lang="en-US" altLang="zh-CN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在现有网络中，找到一条增广路径，然后将其提升到最大值。</a:t>
            </a:r>
          </a:p>
        </p:txBody>
      </p:sp>
    </p:spTree>
    <p:extLst>
      <p:ext uri="{BB962C8B-B14F-4D97-AF65-F5344CB8AC3E}">
        <p14:creationId xmlns:p14="http://schemas.microsoft.com/office/powerpoint/2010/main" val="2223182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515784-C0A6-485E-BCE1-7D4757AB3315}" type="slidenum">
              <a:rPr lang="zh-CN" altLang="en-US" sz="1200"/>
              <a:pPr eaLnBrk="1" hangingPunct="1"/>
              <a:t>11</a:t>
            </a:fld>
            <a:endParaRPr lang="en-US" altLang="zh-CN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39585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851F23-CF8A-4895-915C-EFDF5F67F33D}" type="slidenum">
              <a:rPr lang="zh-CN" altLang="en-US" sz="1200"/>
              <a:pPr eaLnBrk="1" hangingPunct="1"/>
              <a:t>12</a:t>
            </a:fld>
            <a:endParaRPr lang="en-US" altLang="zh-CN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03937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2572BA-F625-48EC-B826-D1976C265827}" type="slidenum">
              <a:rPr lang="zh-CN" altLang="en-US" sz="1200"/>
              <a:pPr eaLnBrk="1" hangingPunct="1"/>
              <a:t>13</a:t>
            </a:fld>
            <a:endParaRPr lang="en-US" altLang="zh-CN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5126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451BA7-9E89-4669-BB4C-60DE51B4605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1698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0E71A-A959-4B51-9D83-782F3C8AB76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0322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D1D15-762E-445C-93C0-57BD0F4362B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102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C700C-43F9-404E-82FB-679ED9BE12E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5604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5CB39C-7DFB-4DF2-8407-6D7C63E9821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558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967D63-F104-4359-BF99-A57B2D3304E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2632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C1536C-30E4-4ECD-A1D6-9AAFFA8D43C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2398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E97A79-2F4E-4675-B5B8-EFDB5F9EFD0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48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018DE9-0055-4D8A-832E-0D1C80CF126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087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DA238-BA24-4103-BCE7-DAB77CE30DB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862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1F7F67-8902-4C74-90E0-6EEE05DF22E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4392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24BC31BE-08D9-4A79-9FF9-5542DAEB35D1}" type="slidenum">
              <a:rPr lang="zh-CN" altLang="zh-CN"/>
              <a:pPr/>
              <a:t>‹#›</a:t>
            </a:fld>
            <a:endParaRPr lang="zh-CN" altLang="zh-CN"/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tmp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tmp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7.jpeg"/><Relationship Id="rId4" Type="http://schemas.openxmlformats.org/officeDocument/2006/relationships/image" Target="../media/image38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jpeg"/><Relationship Id="rId4" Type="http://schemas.openxmlformats.org/officeDocument/2006/relationships/image" Target="../media/image40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论题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3-13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>    - 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最大流算法</a:t>
            </a:r>
            <a:endParaRPr lang="zh-CN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 smtClean="0"/>
              <a:t>8</a:t>
            </a:r>
            <a:r>
              <a:rPr lang="zh-CN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4</a:t>
            </a:r>
            <a:r>
              <a:rPr lang="zh-CN" dirty="0" smtClean="0"/>
              <a:t>日</a:t>
            </a:r>
            <a:endParaRPr 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How to get the maximum flow?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63813" y="1905000"/>
            <a:ext cx="6443663" cy="3243263"/>
            <a:chOff x="2563813" y="1905000"/>
            <a:chExt cx="6443663" cy="3243263"/>
          </a:xfrm>
        </p:grpSpPr>
        <p:sp>
          <p:nvSpPr>
            <p:cNvPr id="11267" name="Oval 5"/>
            <p:cNvSpPr>
              <a:spLocks noChangeArrowheads="1"/>
            </p:cNvSpPr>
            <p:nvPr/>
          </p:nvSpPr>
          <p:spPr bwMode="auto">
            <a:xfrm>
              <a:off x="2563813" y="3148014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68" name="Oval 6"/>
            <p:cNvSpPr>
              <a:spLocks noChangeArrowheads="1"/>
            </p:cNvSpPr>
            <p:nvPr/>
          </p:nvSpPr>
          <p:spPr bwMode="auto">
            <a:xfrm>
              <a:off x="4384675" y="2136776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69" name="Oval 7"/>
            <p:cNvSpPr>
              <a:spLocks noChangeArrowheads="1"/>
            </p:cNvSpPr>
            <p:nvPr/>
          </p:nvSpPr>
          <p:spPr bwMode="auto">
            <a:xfrm>
              <a:off x="6207125" y="2136776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0" name="Oval 8"/>
            <p:cNvSpPr>
              <a:spLocks noChangeArrowheads="1"/>
            </p:cNvSpPr>
            <p:nvPr/>
          </p:nvSpPr>
          <p:spPr bwMode="auto">
            <a:xfrm>
              <a:off x="4384675" y="4159251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1" name="Oval 9"/>
            <p:cNvSpPr>
              <a:spLocks noChangeArrowheads="1"/>
            </p:cNvSpPr>
            <p:nvPr/>
          </p:nvSpPr>
          <p:spPr bwMode="auto">
            <a:xfrm>
              <a:off x="6207125" y="4159251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2" name="Oval 10"/>
            <p:cNvSpPr>
              <a:spLocks noChangeArrowheads="1"/>
            </p:cNvSpPr>
            <p:nvPr/>
          </p:nvSpPr>
          <p:spPr bwMode="auto">
            <a:xfrm>
              <a:off x="8027988" y="3148014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3" name="Text Box 11"/>
            <p:cNvSpPr txBox="1">
              <a:spLocks noChangeArrowheads="1"/>
            </p:cNvSpPr>
            <p:nvPr/>
          </p:nvSpPr>
          <p:spPr bwMode="auto">
            <a:xfrm>
              <a:off x="8199439" y="3360738"/>
              <a:ext cx="8080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6</a:t>
              </a:r>
            </a:p>
          </p:txBody>
        </p:sp>
        <p:sp>
          <p:nvSpPr>
            <p:cNvPr id="11274" name="Text Box 12"/>
            <p:cNvSpPr txBox="1">
              <a:spLocks noChangeArrowheads="1"/>
            </p:cNvSpPr>
            <p:nvPr/>
          </p:nvSpPr>
          <p:spPr bwMode="auto">
            <a:xfrm>
              <a:off x="6426201" y="2308225"/>
              <a:ext cx="7651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5</a:t>
              </a:r>
            </a:p>
          </p:txBody>
        </p:sp>
        <p:sp>
          <p:nvSpPr>
            <p:cNvPr id="11275" name="Text Box 13"/>
            <p:cNvSpPr txBox="1">
              <a:spLocks noChangeArrowheads="1"/>
            </p:cNvSpPr>
            <p:nvPr/>
          </p:nvSpPr>
          <p:spPr bwMode="auto">
            <a:xfrm>
              <a:off x="4606926" y="2328863"/>
              <a:ext cx="7651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4</a:t>
              </a:r>
            </a:p>
          </p:txBody>
        </p:sp>
        <p:sp>
          <p:nvSpPr>
            <p:cNvPr id="11276" name="Text Box 14"/>
            <p:cNvSpPr txBox="1">
              <a:spLocks noChangeArrowheads="1"/>
            </p:cNvSpPr>
            <p:nvPr/>
          </p:nvSpPr>
          <p:spPr bwMode="auto">
            <a:xfrm>
              <a:off x="6438901" y="4351338"/>
              <a:ext cx="7651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3</a:t>
              </a:r>
            </a:p>
          </p:txBody>
        </p:sp>
        <p:sp>
          <p:nvSpPr>
            <p:cNvPr id="11277" name="Text Box 15"/>
            <p:cNvSpPr txBox="1">
              <a:spLocks noChangeArrowheads="1"/>
            </p:cNvSpPr>
            <p:nvPr/>
          </p:nvSpPr>
          <p:spPr bwMode="auto">
            <a:xfrm>
              <a:off x="4587876" y="4322763"/>
              <a:ext cx="7651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2</a:t>
              </a:r>
            </a:p>
          </p:txBody>
        </p:sp>
        <p:sp>
          <p:nvSpPr>
            <p:cNvPr id="11278" name="Text Box 16"/>
            <p:cNvSpPr txBox="1">
              <a:spLocks noChangeArrowheads="1"/>
            </p:cNvSpPr>
            <p:nvPr/>
          </p:nvSpPr>
          <p:spPr bwMode="auto">
            <a:xfrm>
              <a:off x="2768601" y="3308350"/>
              <a:ext cx="7651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1</a:t>
              </a:r>
            </a:p>
          </p:txBody>
        </p:sp>
        <p:sp>
          <p:nvSpPr>
            <p:cNvPr id="11279" name="Line 17"/>
            <p:cNvSpPr>
              <a:spLocks noChangeShapeType="1"/>
            </p:cNvSpPr>
            <p:nvPr/>
          </p:nvSpPr>
          <p:spPr bwMode="auto">
            <a:xfrm flipV="1">
              <a:off x="3287714" y="2727326"/>
              <a:ext cx="1127125" cy="6318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0" name="Line 18"/>
            <p:cNvSpPr>
              <a:spLocks noChangeShapeType="1"/>
            </p:cNvSpPr>
            <p:nvPr/>
          </p:nvSpPr>
          <p:spPr bwMode="auto">
            <a:xfrm>
              <a:off x="3246438" y="3802063"/>
              <a:ext cx="1168400" cy="5905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1" name="Line 19"/>
            <p:cNvSpPr>
              <a:spLocks noChangeShapeType="1"/>
            </p:cNvSpPr>
            <p:nvPr/>
          </p:nvSpPr>
          <p:spPr bwMode="auto">
            <a:xfrm>
              <a:off x="5175250" y="2495550"/>
              <a:ext cx="10429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2" name="Line 22"/>
            <p:cNvSpPr>
              <a:spLocks noChangeShapeType="1"/>
            </p:cNvSpPr>
            <p:nvPr/>
          </p:nvSpPr>
          <p:spPr bwMode="auto">
            <a:xfrm>
              <a:off x="6956426" y="2663825"/>
              <a:ext cx="1127125" cy="6746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3" name="Line 23"/>
            <p:cNvSpPr>
              <a:spLocks noChangeShapeType="1"/>
            </p:cNvSpPr>
            <p:nvPr/>
          </p:nvSpPr>
          <p:spPr bwMode="auto">
            <a:xfrm flipV="1">
              <a:off x="6985000" y="3781425"/>
              <a:ext cx="1119188" cy="685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4" name="Text Box 41"/>
            <p:cNvSpPr txBox="1">
              <a:spLocks noChangeArrowheads="1"/>
            </p:cNvSpPr>
            <p:nvPr/>
          </p:nvSpPr>
          <p:spPr bwMode="auto">
            <a:xfrm>
              <a:off x="7696200" y="4038600"/>
              <a:ext cx="776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</a:rPr>
                <a:t>5</a:t>
              </a:r>
            </a:p>
          </p:txBody>
        </p:sp>
        <p:grpSp>
          <p:nvGrpSpPr>
            <p:cNvPr id="11285" name="Group 51"/>
            <p:cNvGrpSpPr>
              <a:grpSpLocks/>
            </p:cNvGrpSpPr>
            <p:nvPr/>
          </p:nvGrpSpPr>
          <p:grpSpPr bwMode="auto">
            <a:xfrm>
              <a:off x="5087939" y="4581525"/>
              <a:ext cx="1368425" cy="566738"/>
              <a:chOff x="2309" y="2859"/>
              <a:chExt cx="635" cy="357"/>
            </a:xfrm>
          </p:grpSpPr>
          <p:sp>
            <p:nvSpPr>
              <p:cNvPr id="11292" name="Line 20"/>
              <p:cNvSpPr>
                <a:spLocks noChangeShapeType="1"/>
              </p:cNvSpPr>
              <p:nvPr/>
            </p:nvSpPr>
            <p:spPr bwMode="auto">
              <a:xfrm flipV="1">
                <a:off x="2309" y="2859"/>
                <a:ext cx="635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93" name="Text Box 42"/>
              <p:cNvSpPr txBox="1">
                <a:spLocks noChangeArrowheads="1"/>
              </p:cNvSpPr>
              <p:nvPr/>
            </p:nvSpPr>
            <p:spPr bwMode="auto">
              <a:xfrm>
                <a:off x="2448" y="2928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11286" name="Text Box 43"/>
            <p:cNvSpPr txBox="1">
              <a:spLocks noChangeArrowheads="1"/>
            </p:cNvSpPr>
            <p:nvPr/>
          </p:nvSpPr>
          <p:spPr bwMode="auto">
            <a:xfrm>
              <a:off x="3287713" y="4076700"/>
              <a:ext cx="863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1287" name="Text Box 44"/>
            <p:cNvSpPr txBox="1">
              <a:spLocks noChangeArrowheads="1"/>
            </p:cNvSpPr>
            <p:nvPr/>
          </p:nvSpPr>
          <p:spPr bwMode="auto">
            <a:xfrm>
              <a:off x="7467600" y="2514601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>
                  <a:solidFill>
                    <a:srgbClr val="FF0000"/>
                  </a:solidFill>
                </a:rPr>
                <a:t>2/7</a:t>
              </a:r>
            </a:p>
          </p:txBody>
        </p:sp>
        <p:sp>
          <p:nvSpPr>
            <p:cNvPr id="11288" name="Text Box 45"/>
            <p:cNvSpPr txBox="1">
              <a:spLocks noChangeArrowheads="1"/>
            </p:cNvSpPr>
            <p:nvPr/>
          </p:nvSpPr>
          <p:spPr bwMode="auto">
            <a:xfrm>
              <a:off x="5159376" y="1905000"/>
              <a:ext cx="7921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>
                  <a:solidFill>
                    <a:srgbClr val="FF0000"/>
                  </a:solidFill>
                </a:rPr>
                <a:t>2/5</a:t>
              </a:r>
            </a:p>
          </p:txBody>
        </p:sp>
        <p:sp>
          <p:nvSpPr>
            <p:cNvPr id="11289" name="Text Box 46"/>
            <p:cNvSpPr txBox="1">
              <a:spLocks noChangeArrowheads="1"/>
            </p:cNvSpPr>
            <p:nvPr/>
          </p:nvSpPr>
          <p:spPr bwMode="auto">
            <a:xfrm>
              <a:off x="3216275" y="2492375"/>
              <a:ext cx="8016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>
                  <a:solidFill>
                    <a:srgbClr val="FF0000"/>
                  </a:solidFill>
                </a:rPr>
                <a:t>2/6</a:t>
              </a:r>
            </a:p>
          </p:txBody>
        </p:sp>
        <p:sp>
          <p:nvSpPr>
            <p:cNvPr id="11290" name="Line 49"/>
            <p:cNvSpPr>
              <a:spLocks noChangeShapeType="1"/>
            </p:cNvSpPr>
            <p:nvPr/>
          </p:nvSpPr>
          <p:spPr bwMode="auto">
            <a:xfrm>
              <a:off x="4943475" y="2852739"/>
              <a:ext cx="1512888" cy="13684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1" name="Text Box 50"/>
            <p:cNvSpPr txBox="1">
              <a:spLocks noChangeArrowheads="1"/>
            </p:cNvSpPr>
            <p:nvPr/>
          </p:nvSpPr>
          <p:spPr bwMode="auto">
            <a:xfrm>
              <a:off x="5159376" y="3429000"/>
              <a:ext cx="7921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9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Path1 in N</a:t>
            </a:r>
          </a:p>
        </p:txBody>
      </p:sp>
      <p:sp>
        <p:nvSpPr>
          <p:cNvPr id="12291" name="Oval 4"/>
          <p:cNvSpPr>
            <a:spLocks noChangeArrowheads="1"/>
          </p:cNvSpPr>
          <p:nvPr/>
        </p:nvSpPr>
        <p:spPr bwMode="auto">
          <a:xfrm>
            <a:off x="2640013" y="2205038"/>
            <a:ext cx="576262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</a:t>
            </a:r>
          </a:p>
        </p:txBody>
      </p:sp>
      <p:sp>
        <p:nvSpPr>
          <p:cNvPr id="12292" name="Oval 5"/>
          <p:cNvSpPr>
            <a:spLocks noChangeArrowheads="1"/>
          </p:cNvSpPr>
          <p:nvPr/>
        </p:nvSpPr>
        <p:spPr bwMode="auto">
          <a:xfrm>
            <a:off x="4440238" y="2205038"/>
            <a:ext cx="576262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4</a:t>
            </a:r>
          </a:p>
        </p:txBody>
      </p:sp>
      <p:sp>
        <p:nvSpPr>
          <p:cNvPr id="12293" name="Oval 6"/>
          <p:cNvSpPr>
            <a:spLocks noChangeArrowheads="1"/>
          </p:cNvSpPr>
          <p:nvPr/>
        </p:nvSpPr>
        <p:spPr bwMode="auto">
          <a:xfrm>
            <a:off x="6240463" y="2205038"/>
            <a:ext cx="576262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</a:t>
            </a:r>
          </a:p>
        </p:txBody>
      </p:sp>
      <p:sp>
        <p:nvSpPr>
          <p:cNvPr id="12294" name="Line 8"/>
          <p:cNvSpPr>
            <a:spLocks noChangeShapeType="1"/>
          </p:cNvSpPr>
          <p:nvPr/>
        </p:nvSpPr>
        <p:spPr bwMode="auto">
          <a:xfrm>
            <a:off x="3216276" y="24923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5" name="Line 9"/>
          <p:cNvSpPr>
            <a:spLocks noChangeShapeType="1"/>
          </p:cNvSpPr>
          <p:nvPr/>
        </p:nvSpPr>
        <p:spPr bwMode="auto">
          <a:xfrm>
            <a:off x="5016501" y="24923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3000375" y="3213100"/>
            <a:ext cx="2306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Properly oriented</a:t>
            </a:r>
          </a:p>
        </p:txBody>
      </p:sp>
      <p:sp>
        <p:nvSpPr>
          <p:cNvPr id="12297" name="Text Box 12"/>
          <p:cNvSpPr txBox="1">
            <a:spLocks noChangeArrowheads="1"/>
          </p:cNvSpPr>
          <p:nvPr/>
        </p:nvSpPr>
        <p:spPr bwMode="auto">
          <a:xfrm>
            <a:off x="3411538" y="2009776"/>
            <a:ext cx="577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2/6</a:t>
            </a:r>
          </a:p>
        </p:txBody>
      </p:sp>
      <p:sp>
        <p:nvSpPr>
          <p:cNvPr id="12298" name="Text Box 13"/>
          <p:cNvSpPr txBox="1">
            <a:spLocks noChangeArrowheads="1"/>
          </p:cNvSpPr>
          <p:nvPr/>
        </p:nvSpPr>
        <p:spPr bwMode="auto">
          <a:xfrm>
            <a:off x="5211763" y="2009776"/>
            <a:ext cx="577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2/5</a:t>
            </a:r>
          </a:p>
        </p:txBody>
      </p:sp>
      <p:sp>
        <p:nvSpPr>
          <p:cNvPr id="12299" name="Oval 25"/>
          <p:cNvSpPr>
            <a:spLocks noChangeArrowheads="1"/>
          </p:cNvSpPr>
          <p:nvPr/>
        </p:nvSpPr>
        <p:spPr bwMode="auto">
          <a:xfrm>
            <a:off x="8112126" y="2205038"/>
            <a:ext cx="5762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</a:t>
            </a:r>
          </a:p>
        </p:txBody>
      </p:sp>
      <p:sp>
        <p:nvSpPr>
          <p:cNvPr id="12300" name="Line 26"/>
          <p:cNvSpPr>
            <a:spLocks noChangeShapeType="1"/>
          </p:cNvSpPr>
          <p:nvPr/>
        </p:nvSpPr>
        <p:spPr bwMode="auto">
          <a:xfrm>
            <a:off x="6888163" y="2492375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1" name="Text Box 27"/>
          <p:cNvSpPr txBox="1">
            <a:spLocks noChangeArrowheads="1"/>
          </p:cNvSpPr>
          <p:nvPr/>
        </p:nvSpPr>
        <p:spPr bwMode="auto">
          <a:xfrm>
            <a:off x="7083425" y="2009776"/>
            <a:ext cx="577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2/7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640013" y="2997200"/>
            <a:ext cx="7221538" cy="1944688"/>
            <a:chOff x="703" y="1888"/>
            <a:chExt cx="4549" cy="1225"/>
          </a:xfrm>
        </p:grpSpPr>
        <p:sp>
          <p:nvSpPr>
            <p:cNvPr id="12303" name="Text Box 22"/>
            <p:cNvSpPr txBox="1">
              <a:spLocks noChangeArrowheads="1"/>
            </p:cNvSpPr>
            <p:nvPr/>
          </p:nvSpPr>
          <p:spPr bwMode="auto">
            <a:xfrm>
              <a:off x="2913" y="1991"/>
              <a:ext cx="23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Value of flow increased by 3</a:t>
              </a:r>
            </a:p>
          </p:txBody>
        </p:sp>
        <p:grpSp>
          <p:nvGrpSpPr>
            <p:cNvPr id="12304" name="Group 38"/>
            <p:cNvGrpSpPr>
              <a:grpSpLocks/>
            </p:cNvGrpSpPr>
            <p:nvPr/>
          </p:nvGrpSpPr>
          <p:grpSpPr bwMode="auto">
            <a:xfrm>
              <a:off x="703" y="1888"/>
              <a:ext cx="3810" cy="1225"/>
              <a:chOff x="703" y="1888"/>
              <a:chExt cx="3810" cy="1225"/>
            </a:xfrm>
          </p:grpSpPr>
          <p:sp>
            <p:nvSpPr>
              <p:cNvPr id="12305" name="AutoShape 14"/>
              <p:cNvSpPr>
                <a:spLocks noChangeArrowheads="1"/>
              </p:cNvSpPr>
              <p:nvPr/>
            </p:nvSpPr>
            <p:spPr bwMode="auto">
              <a:xfrm>
                <a:off x="2517" y="1888"/>
                <a:ext cx="272" cy="726"/>
              </a:xfrm>
              <a:prstGeom prst="downArrow">
                <a:avLst>
                  <a:gd name="adj1" fmla="val 50000"/>
                  <a:gd name="adj2" fmla="val 6672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06" name="Oval 28"/>
              <p:cNvSpPr>
                <a:spLocks noChangeArrowheads="1"/>
              </p:cNvSpPr>
              <p:nvPr/>
            </p:nvSpPr>
            <p:spPr bwMode="auto">
              <a:xfrm>
                <a:off x="703" y="2750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1</a:t>
                </a:r>
              </a:p>
            </p:txBody>
          </p:sp>
          <p:sp>
            <p:nvSpPr>
              <p:cNvPr id="12307" name="Oval 29"/>
              <p:cNvSpPr>
                <a:spLocks noChangeArrowheads="1"/>
              </p:cNvSpPr>
              <p:nvPr/>
            </p:nvSpPr>
            <p:spPr bwMode="auto">
              <a:xfrm>
                <a:off x="1837" y="2750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4</a:t>
                </a:r>
              </a:p>
            </p:txBody>
          </p:sp>
          <p:sp>
            <p:nvSpPr>
              <p:cNvPr id="12308" name="Oval 30"/>
              <p:cNvSpPr>
                <a:spLocks noChangeArrowheads="1"/>
              </p:cNvSpPr>
              <p:nvPr/>
            </p:nvSpPr>
            <p:spPr bwMode="auto">
              <a:xfrm>
                <a:off x="2971" y="2750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5</a:t>
                </a:r>
              </a:p>
            </p:txBody>
          </p:sp>
          <p:sp>
            <p:nvSpPr>
              <p:cNvPr id="12309" name="Line 31"/>
              <p:cNvSpPr>
                <a:spLocks noChangeShapeType="1"/>
              </p:cNvSpPr>
              <p:nvPr/>
            </p:nvSpPr>
            <p:spPr bwMode="auto">
              <a:xfrm>
                <a:off x="1066" y="2931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10" name="Line 32"/>
              <p:cNvSpPr>
                <a:spLocks noChangeShapeType="1"/>
              </p:cNvSpPr>
              <p:nvPr/>
            </p:nvSpPr>
            <p:spPr bwMode="auto">
              <a:xfrm>
                <a:off x="2200" y="2931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11" name="Text Box 33"/>
              <p:cNvSpPr txBox="1">
                <a:spLocks noChangeArrowheads="1"/>
              </p:cNvSpPr>
              <p:nvPr/>
            </p:nvSpPr>
            <p:spPr bwMode="auto">
              <a:xfrm>
                <a:off x="1189" y="2627"/>
                <a:ext cx="36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dirty="0"/>
                  <a:t>5/6</a:t>
                </a:r>
              </a:p>
            </p:txBody>
          </p:sp>
          <p:sp>
            <p:nvSpPr>
              <p:cNvPr id="12312" name="Text Box 34"/>
              <p:cNvSpPr txBox="1">
                <a:spLocks noChangeArrowheads="1"/>
              </p:cNvSpPr>
              <p:nvPr/>
            </p:nvSpPr>
            <p:spPr bwMode="auto">
              <a:xfrm>
                <a:off x="2323" y="2627"/>
                <a:ext cx="36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dirty="0"/>
                  <a:t>5/5</a:t>
                </a:r>
              </a:p>
            </p:txBody>
          </p:sp>
          <p:sp>
            <p:nvSpPr>
              <p:cNvPr id="12313" name="Oval 35"/>
              <p:cNvSpPr>
                <a:spLocks noChangeArrowheads="1"/>
              </p:cNvSpPr>
              <p:nvPr/>
            </p:nvSpPr>
            <p:spPr bwMode="auto">
              <a:xfrm>
                <a:off x="4150" y="2750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6</a:t>
                </a:r>
              </a:p>
            </p:txBody>
          </p:sp>
          <p:sp>
            <p:nvSpPr>
              <p:cNvPr id="12314" name="Line 36"/>
              <p:cNvSpPr>
                <a:spLocks noChangeShapeType="1"/>
              </p:cNvSpPr>
              <p:nvPr/>
            </p:nvSpPr>
            <p:spPr bwMode="auto">
              <a:xfrm>
                <a:off x="3379" y="2931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15" name="Text Box 37"/>
              <p:cNvSpPr txBox="1">
                <a:spLocks noChangeArrowheads="1"/>
              </p:cNvSpPr>
              <p:nvPr/>
            </p:nvSpPr>
            <p:spPr bwMode="auto">
              <a:xfrm>
                <a:off x="3502" y="2627"/>
                <a:ext cx="36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dirty="0"/>
                  <a:t>5/7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901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How to get the maximum flow?</a:t>
            </a:r>
          </a:p>
        </p:txBody>
      </p:sp>
      <p:sp>
        <p:nvSpPr>
          <p:cNvPr id="13315" name="Oval 30"/>
          <p:cNvSpPr>
            <a:spLocks noChangeArrowheads="1"/>
          </p:cNvSpPr>
          <p:nvPr/>
        </p:nvSpPr>
        <p:spPr bwMode="auto">
          <a:xfrm>
            <a:off x="2563813" y="3148014"/>
            <a:ext cx="774700" cy="796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6" name="Oval 31"/>
          <p:cNvSpPr>
            <a:spLocks noChangeArrowheads="1"/>
          </p:cNvSpPr>
          <p:nvPr/>
        </p:nvSpPr>
        <p:spPr bwMode="auto">
          <a:xfrm>
            <a:off x="4384675" y="2136776"/>
            <a:ext cx="774700" cy="796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7" name="Oval 32"/>
          <p:cNvSpPr>
            <a:spLocks noChangeArrowheads="1"/>
          </p:cNvSpPr>
          <p:nvPr/>
        </p:nvSpPr>
        <p:spPr bwMode="auto">
          <a:xfrm>
            <a:off x="6207125" y="2136776"/>
            <a:ext cx="774700" cy="796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8" name="Oval 33"/>
          <p:cNvSpPr>
            <a:spLocks noChangeArrowheads="1"/>
          </p:cNvSpPr>
          <p:nvPr/>
        </p:nvSpPr>
        <p:spPr bwMode="auto">
          <a:xfrm>
            <a:off x="4384675" y="4159251"/>
            <a:ext cx="774700" cy="796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9" name="Oval 34"/>
          <p:cNvSpPr>
            <a:spLocks noChangeArrowheads="1"/>
          </p:cNvSpPr>
          <p:nvPr/>
        </p:nvSpPr>
        <p:spPr bwMode="auto">
          <a:xfrm>
            <a:off x="6207125" y="4159251"/>
            <a:ext cx="774700" cy="796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0" name="Oval 35"/>
          <p:cNvSpPr>
            <a:spLocks noChangeArrowheads="1"/>
          </p:cNvSpPr>
          <p:nvPr/>
        </p:nvSpPr>
        <p:spPr bwMode="auto">
          <a:xfrm>
            <a:off x="8027988" y="3148014"/>
            <a:ext cx="774700" cy="796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1" name="Text Box 36"/>
          <p:cNvSpPr txBox="1">
            <a:spLocks noChangeArrowheads="1"/>
          </p:cNvSpPr>
          <p:nvPr/>
        </p:nvSpPr>
        <p:spPr bwMode="auto">
          <a:xfrm>
            <a:off x="8199439" y="3360738"/>
            <a:ext cx="808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6</a:t>
            </a:r>
          </a:p>
        </p:txBody>
      </p:sp>
      <p:sp>
        <p:nvSpPr>
          <p:cNvPr id="13322" name="Text Box 37"/>
          <p:cNvSpPr txBox="1">
            <a:spLocks noChangeArrowheads="1"/>
          </p:cNvSpPr>
          <p:nvPr/>
        </p:nvSpPr>
        <p:spPr bwMode="auto">
          <a:xfrm>
            <a:off x="6426201" y="2308225"/>
            <a:ext cx="76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5</a:t>
            </a:r>
          </a:p>
        </p:txBody>
      </p:sp>
      <p:sp>
        <p:nvSpPr>
          <p:cNvPr id="13323" name="Text Box 38"/>
          <p:cNvSpPr txBox="1">
            <a:spLocks noChangeArrowheads="1"/>
          </p:cNvSpPr>
          <p:nvPr/>
        </p:nvSpPr>
        <p:spPr bwMode="auto">
          <a:xfrm>
            <a:off x="4606926" y="2328863"/>
            <a:ext cx="76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4</a:t>
            </a:r>
          </a:p>
        </p:txBody>
      </p:sp>
      <p:sp>
        <p:nvSpPr>
          <p:cNvPr id="13324" name="Text Box 39"/>
          <p:cNvSpPr txBox="1">
            <a:spLocks noChangeArrowheads="1"/>
          </p:cNvSpPr>
          <p:nvPr/>
        </p:nvSpPr>
        <p:spPr bwMode="auto">
          <a:xfrm>
            <a:off x="6438901" y="4351338"/>
            <a:ext cx="76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3</a:t>
            </a:r>
          </a:p>
        </p:txBody>
      </p:sp>
      <p:sp>
        <p:nvSpPr>
          <p:cNvPr id="13325" name="Text Box 40"/>
          <p:cNvSpPr txBox="1">
            <a:spLocks noChangeArrowheads="1"/>
          </p:cNvSpPr>
          <p:nvPr/>
        </p:nvSpPr>
        <p:spPr bwMode="auto">
          <a:xfrm>
            <a:off x="4587876" y="4322763"/>
            <a:ext cx="76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2</a:t>
            </a:r>
          </a:p>
        </p:txBody>
      </p:sp>
      <p:sp>
        <p:nvSpPr>
          <p:cNvPr id="13326" name="Text Box 41"/>
          <p:cNvSpPr txBox="1">
            <a:spLocks noChangeArrowheads="1"/>
          </p:cNvSpPr>
          <p:nvPr/>
        </p:nvSpPr>
        <p:spPr bwMode="auto">
          <a:xfrm>
            <a:off x="2768601" y="3308350"/>
            <a:ext cx="76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1</a:t>
            </a:r>
          </a:p>
        </p:txBody>
      </p:sp>
      <p:sp>
        <p:nvSpPr>
          <p:cNvPr id="13327" name="Line 42"/>
          <p:cNvSpPr>
            <a:spLocks noChangeShapeType="1"/>
          </p:cNvSpPr>
          <p:nvPr/>
        </p:nvSpPr>
        <p:spPr bwMode="auto">
          <a:xfrm flipV="1">
            <a:off x="3287714" y="2727326"/>
            <a:ext cx="1127125" cy="631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8" name="Line 43"/>
          <p:cNvSpPr>
            <a:spLocks noChangeShapeType="1"/>
          </p:cNvSpPr>
          <p:nvPr/>
        </p:nvSpPr>
        <p:spPr bwMode="auto">
          <a:xfrm>
            <a:off x="3246438" y="3802063"/>
            <a:ext cx="1168400" cy="590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9" name="Line 44"/>
          <p:cNvSpPr>
            <a:spLocks noChangeShapeType="1"/>
          </p:cNvSpPr>
          <p:nvPr/>
        </p:nvSpPr>
        <p:spPr bwMode="auto">
          <a:xfrm>
            <a:off x="5175250" y="2495550"/>
            <a:ext cx="10429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30" name="Line 45"/>
          <p:cNvSpPr>
            <a:spLocks noChangeShapeType="1"/>
          </p:cNvSpPr>
          <p:nvPr/>
        </p:nvSpPr>
        <p:spPr bwMode="auto">
          <a:xfrm>
            <a:off x="6956426" y="2663825"/>
            <a:ext cx="1127125" cy="6746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31" name="Line 46"/>
          <p:cNvSpPr>
            <a:spLocks noChangeShapeType="1"/>
          </p:cNvSpPr>
          <p:nvPr/>
        </p:nvSpPr>
        <p:spPr bwMode="auto">
          <a:xfrm flipV="1">
            <a:off x="6985000" y="3781425"/>
            <a:ext cx="1119188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32" name="Line 47"/>
          <p:cNvSpPr>
            <a:spLocks noChangeShapeType="1"/>
          </p:cNvSpPr>
          <p:nvPr/>
        </p:nvSpPr>
        <p:spPr bwMode="auto">
          <a:xfrm>
            <a:off x="5016501" y="2852739"/>
            <a:ext cx="1439863" cy="1368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33" name="Text Box 48"/>
          <p:cNvSpPr txBox="1">
            <a:spLocks noChangeArrowheads="1"/>
          </p:cNvSpPr>
          <p:nvPr/>
        </p:nvSpPr>
        <p:spPr bwMode="auto">
          <a:xfrm>
            <a:off x="4943476" y="3357563"/>
            <a:ext cx="722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334" name="Text Box 49"/>
          <p:cNvSpPr txBox="1">
            <a:spLocks noChangeArrowheads="1"/>
          </p:cNvSpPr>
          <p:nvPr/>
        </p:nvSpPr>
        <p:spPr bwMode="auto">
          <a:xfrm>
            <a:off x="7696201" y="4038601"/>
            <a:ext cx="631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 dirty="0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13335" name="Group 50"/>
          <p:cNvGrpSpPr>
            <a:grpSpLocks/>
          </p:cNvGrpSpPr>
          <p:nvPr/>
        </p:nvGrpSpPr>
        <p:grpSpPr bwMode="auto">
          <a:xfrm>
            <a:off x="5189538" y="4538663"/>
            <a:ext cx="1008062" cy="571500"/>
            <a:chOff x="2309" y="2859"/>
            <a:chExt cx="635" cy="360"/>
          </a:xfrm>
        </p:grpSpPr>
        <p:sp>
          <p:nvSpPr>
            <p:cNvPr id="13340" name="Line 51"/>
            <p:cNvSpPr>
              <a:spLocks noChangeShapeType="1"/>
            </p:cNvSpPr>
            <p:nvPr/>
          </p:nvSpPr>
          <p:spPr bwMode="auto">
            <a:xfrm flipV="1">
              <a:off x="2309" y="2859"/>
              <a:ext cx="63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1" name="Text Box 52"/>
            <p:cNvSpPr txBox="1">
              <a:spLocks noChangeArrowheads="1"/>
            </p:cNvSpPr>
            <p:nvPr/>
          </p:nvSpPr>
          <p:spPr bwMode="auto">
            <a:xfrm>
              <a:off x="2448" y="2928"/>
              <a:ext cx="3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13336" name="Text Box 53"/>
          <p:cNvSpPr txBox="1">
            <a:spLocks noChangeArrowheads="1"/>
          </p:cNvSpPr>
          <p:nvPr/>
        </p:nvSpPr>
        <p:spPr bwMode="auto">
          <a:xfrm>
            <a:off x="3575051" y="4076701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337" name="Text Box 54"/>
          <p:cNvSpPr txBox="1">
            <a:spLocks noChangeArrowheads="1"/>
          </p:cNvSpPr>
          <p:nvPr/>
        </p:nvSpPr>
        <p:spPr bwMode="auto">
          <a:xfrm>
            <a:off x="7467600" y="2514601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 dirty="0"/>
              <a:t>5/7</a:t>
            </a:r>
          </a:p>
        </p:txBody>
      </p:sp>
      <p:sp>
        <p:nvSpPr>
          <p:cNvPr id="13338" name="Text Box 55"/>
          <p:cNvSpPr txBox="1">
            <a:spLocks noChangeArrowheads="1"/>
          </p:cNvSpPr>
          <p:nvPr/>
        </p:nvSpPr>
        <p:spPr bwMode="auto">
          <a:xfrm>
            <a:off x="5410201" y="1905001"/>
            <a:ext cx="614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 dirty="0"/>
              <a:t>5/5</a:t>
            </a:r>
          </a:p>
        </p:txBody>
      </p:sp>
      <p:sp>
        <p:nvSpPr>
          <p:cNvPr id="13339" name="Text Box 56"/>
          <p:cNvSpPr txBox="1">
            <a:spLocks noChangeArrowheads="1"/>
          </p:cNvSpPr>
          <p:nvPr/>
        </p:nvSpPr>
        <p:spPr bwMode="auto">
          <a:xfrm>
            <a:off x="3359151" y="2492376"/>
            <a:ext cx="658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 dirty="0"/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8678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Path2 in N</a:t>
            </a:r>
          </a:p>
        </p:txBody>
      </p:sp>
      <p:sp>
        <p:nvSpPr>
          <p:cNvPr id="14339" name="Oval 4"/>
          <p:cNvSpPr>
            <a:spLocks noChangeArrowheads="1"/>
          </p:cNvSpPr>
          <p:nvPr/>
        </p:nvSpPr>
        <p:spPr bwMode="auto">
          <a:xfrm>
            <a:off x="2640013" y="2205038"/>
            <a:ext cx="576262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</a:t>
            </a:r>
          </a:p>
        </p:txBody>
      </p:sp>
      <p:sp>
        <p:nvSpPr>
          <p:cNvPr id="14340" name="Oval 5"/>
          <p:cNvSpPr>
            <a:spLocks noChangeArrowheads="1"/>
          </p:cNvSpPr>
          <p:nvPr/>
        </p:nvSpPr>
        <p:spPr bwMode="auto">
          <a:xfrm>
            <a:off x="4440238" y="2205038"/>
            <a:ext cx="576262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2</a:t>
            </a:r>
          </a:p>
        </p:txBody>
      </p:sp>
      <p:sp>
        <p:nvSpPr>
          <p:cNvPr id="14341" name="Oval 6"/>
          <p:cNvSpPr>
            <a:spLocks noChangeArrowheads="1"/>
          </p:cNvSpPr>
          <p:nvPr/>
        </p:nvSpPr>
        <p:spPr bwMode="auto">
          <a:xfrm>
            <a:off x="6240463" y="2205038"/>
            <a:ext cx="576262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3</a:t>
            </a:r>
          </a:p>
        </p:txBody>
      </p:sp>
      <p:sp>
        <p:nvSpPr>
          <p:cNvPr id="14342" name="Line 8"/>
          <p:cNvSpPr>
            <a:spLocks noChangeShapeType="1"/>
          </p:cNvSpPr>
          <p:nvPr/>
        </p:nvSpPr>
        <p:spPr bwMode="auto">
          <a:xfrm>
            <a:off x="3216276" y="24923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3" name="Line 9"/>
          <p:cNvSpPr>
            <a:spLocks noChangeShapeType="1"/>
          </p:cNvSpPr>
          <p:nvPr/>
        </p:nvSpPr>
        <p:spPr bwMode="auto">
          <a:xfrm>
            <a:off x="5016501" y="24923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3000375" y="3213100"/>
            <a:ext cx="2306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Properly oriented</a:t>
            </a:r>
          </a:p>
        </p:txBody>
      </p:sp>
      <p:sp>
        <p:nvSpPr>
          <p:cNvPr id="14345" name="Text Box 12"/>
          <p:cNvSpPr txBox="1">
            <a:spLocks noChangeArrowheads="1"/>
          </p:cNvSpPr>
          <p:nvPr/>
        </p:nvSpPr>
        <p:spPr bwMode="auto">
          <a:xfrm>
            <a:off x="3411538" y="2009776"/>
            <a:ext cx="569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4,0</a:t>
            </a:r>
          </a:p>
        </p:txBody>
      </p:sp>
      <p:sp>
        <p:nvSpPr>
          <p:cNvPr id="14346" name="Text Box 13"/>
          <p:cNvSpPr txBox="1">
            <a:spLocks noChangeArrowheads="1"/>
          </p:cNvSpPr>
          <p:nvPr/>
        </p:nvSpPr>
        <p:spPr bwMode="auto">
          <a:xfrm>
            <a:off x="5211763" y="2009775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5,0</a:t>
            </a:r>
          </a:p>
        </p:txBody>
      </p:sp>
      <p:sp>
        <p:nvSpPr>
          <p:cNvPr id="14347" name="Oval 25"/>
          <p:cNvSpPr>
            <a:spLocks noChangeArrowheads="1"/>
          </p:cNvSpPr>
          <p:nvPr/>
        </p:nvSpPr>
        <p:spPr bwMode="auto">
          <a:xfrm>
            <a:off x="8112126" y="2205038"/>
            <a:ext cx="5762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</a:t>
            </a:r>
          </a:p>
        </p:txBody>
      </p:sp>
      <p:sp>
        <p:nvSpPr>
          <p:cNvPr id="14348" name="Line 26"/>
          <p:cNvSpPr>
            <a:spLocks noChangeShapeType="1"/>
          </p:cNvSpPr>
          <p:nvPr/>
        </p:nvSpPr>
        <p:spPr bwMode="auto">
          <a:xfrm>
            <a:off x="6888163" y="2492375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9" name="Text Box 27"/>
          <p:cNvSpPr txBox="1">
            <a:spLocks noChangeArrowheads="1"/>
          </p:cNvSpPr>
          <p:nvPr/>
        </p:nvSpPr>
        <p:spPr bwMode="auto">
          <a:xfrm>
            <a:off x="7083425" y="2009775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5,0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640014" y="2997200"/>
            <a:ext cx="7221537" cy="1944688"/>
            <a:chOff x="703" y="1888"/>
            <a:chExt cx="4549" cy="1225"/>
          </a:xfrm>
        </p:grpSpPr>
        <p:sp>
          <p:nvSpPr>
            <p:cNvPr id="14351" name="Text Box 22"/>
            <p:cNvSpPr txBox="1">
              <a:spLocks noChangeArrowheads="1"/>
            </p:cNvSpPr>
            <p:nvPr/>
          </p:nvSpPr>
          <p:spPr bwMode="auto">
            <a:xfrm>
              <a:off x="2913" y="1991"/>
              <a:ext cx="23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Value of flow increased by 4</a:t>
              </a:r>
            </a:p>
          </p:txBody>
        </p:sp>
        <p:grpSp>
          <p:nvGrpSpPr>
            <p:cNvPr id="14352" name="Group 38"/>
            <p:cNvGrpSpPr>
              <a:grpSpLocks/>
            </p:cNvGrpSpPr>
            <p:nvPr/>
          </p:nvGrpSpPr>
          <p:grpSpPr bwMode="auto">
            <a:xfrm>
              <a:off x="703" y="1888"/>
              <a:ext cx="3810" cy="1225"/>
              <a:chOff x="703" y="1888"/>
              <a:chExt cx="3810" cy="1225"/>
            </a:xfrm>
          </p:grpSpPr>
          <p:sp>
            <p:nvSpPr>
              <p:cNvPr id="14353" name="AutoShape 14"/>
              <p:cNvSpPr>
                <a:spLocks noChangeArrowheads="1"/>
              </p:cNvSpPr>
              <p:nvPr/>
            </p:nvSpPr>
            <p:spPr bwMode="auto">
              <a:xfrm>
                <a:off x="2517" y="1888"/>
                <a:ext cx="272" cy="726"/>
              </a:xfrm>
              <a:prstGeom prst="downArrow">
                <a:avLst>
                  <a:gd name="adj1" fmla="val 50000"/>
                  <a:gd name="adj2" fmla="val 6672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54" name="Oval 28"/>
              <p:cNvSpPr>
                <a:spLocks noChangeArrowheads="1"/>
              </p:cNvSpPr>
              <p:nvPr/>
            </p:nvSpPr>
            <p:spPr bwMode="auto">
              <a:xfrm>
                <a:off x="703" y="2750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1</a:t>
                </a:r>
              </a:p>
            </p:txBody>
          </p:sp>
          <p:sp>
            <p:nvSpPr>
              <p:cNvPr id="14355" name="Oval 29"/>
              <p:cNvSpPr>
                <a:spLocks noChangeArrowheads="1"/>
              </p:cNvSpPr>
              <p:nvPr/>
            </p:nvSpPr>
            <p:spPr bwMode="auto">
              <a:xfrm>
                <a:off x="1837" y="2750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2</a:t>
                </a:r>
              </a:p>
            </p:txBody>
          </p:sp>
          <p:sp>
            <p:nvSpPr>
              <p:cNvPr id="14356" name="Oval 30"/>
              <p:cNvSpPr>
                <a:spLocks noChangeArrowheads="1"/>
              </p:cNvSpPr>
              <p:nvPr/>
            </p:nvSpPr>
            <p:spPr bwMode="auto">
              <a:xfrm>
                <a:off x="2971" y="2750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3</a:t>
                </a:r>
              </a:p>
            </p:txBody>
          </p:sp>
          <p:sp>
            <p:nvSpPr>
              <p:cNvPr id="14357" name="Line 31"/>
              <p:cNvSpPr>
                <a:spLocks noChangeShapeType="1"/>
              </p:cNvSpPr>
              <p:nvPr/>
            </p:nvSpPr>
            <p:spPr bwMode="auto">
              <a:xfrm>
                <a:off x="1066" y="2931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58" name="Line 32"/>
              <p:cNvSpPr>
                <a:spLocks noChangeShapeType="1"/>
              </p:cNvSpPr>
              <p:nvPr/>
            </p:nvSpPr>
            <p:spPr bwMode="auto">
              <a:xfrm>
                <a:off x="2200" y="2931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59" name="Text Box 33"/>
              <p:cNvSpPr txBox="1">
                <a:spLocks noChangeArrowheads="1"/>
              </p:cNvSpPr>
              <p:nvPr/>
            </p:nvSpPr>
            <p:spPr bwMode="auto">
              <a:xfrm>
                <a:off x="1189" y="2627"/>
                <a:ext cx="35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4,4</a:t>
                </a:r>
              </a:p>
            </p:txBody>
          </p:sp>
          <p:sp>
            <p:nvSpPr>
              <p:cNvPr id="14360" name="Text Box 34"/>
              <p:cNvSpPr txBox="1">
                <a:spLocks noChangeArrowheads="1"/>
              </p:cNvSpPr>
              <p:nvPr/>
            </p:nvSpPr>
            <p:spPr bwMode="auto">
              <a:xfrm>
                <a:off x="2323" y="2627"/>
                <a:ext cx="35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5,4</a:t>
                </a:r>
              </a:p>
            </p:txBody>
          </p:sp>
          <p:sp>
            <p:nvSpPr>
              <p:cNvPr id="14361" name="Oval 35"/>
              <p:cNvSpPr>
                <a:spLocks noChangeArrowheads="1"/>
              </p:cNvSpPr>
              <p:nvPr/>
            </p:nvSpPr>
            <p:spPr bwMode="auto">
              <a:xfrm>
                <a:off x="4150" y="2750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6</a:t>
                </a:r>
              </a:p>
            </p:txBody>
          </p:sp>
          <p:sp>
            <p:nvSpPr>
              <p:cNvPr id="14362" name="Line 36"/>
              <p:cNvSpPr>
                <a:spLocks noChangeShapeType="1"/>
              </p:cNvSpPr>
              <p:nvPr/>
            </p:nvSpPr>
            <p:spPr bwMode="auto">
              <a:xfrm>
                <a:off x="3379" y="2931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3" name="Text Box 37"/>
              <p:cNvSpPr txBox="1">
                <a:spLocks noChangeArrowheads="1"/>
              </p:cNvSpPr>
              <p:nvPr/>
            </p:nvSpPr>
            <p:spPr bwMode="auto">
              <a:xfrm>
                <a:off x="3502" y="2627"/>
                <a:ext cx="35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5,4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529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How to get the maximum flow?</a:t>
            </a:r>
          </a:p>
        </p:txBody>
      </p:sp>
      <p:sp>
        <p:nvSpPr>
          <p:cNvPr id="13315" name="Oval 30"/>
          <p:cNvSpPr>
            <a:spLocks noChangeArrowheads="1"/>
          </p:cNvSpPr>
          <p:nvPr/>
        </p:nvSpPr>
        <p:spPr bwMode="auto">
          <a:xfrm>
            <a:off x="2563813" y="3148014"/>
            <a:ext cx="774700" cy="796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6" name="Oval 31"/>
          <p:cNvSpPr>
            <a:spLocks noChangeArrowheads="1"/>
          </p:cNvSpPr>
          <p:nvPr/>
        </p:nvSpPr>
        <p:spPr bwMode="auto">
          <a:xfrm>
            <a:off x="4384675" y="2136776"/>
            <a:ext cx="774700" cy="796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7" name="Oval 32"/>
          <p:cNvSpPr>
            <a:spLocks noChangeArrowheads="1"/>
          </p:cNvSpPr>
          <p:nvPr/>
        </p:nvSpPr>
        <p:spPr bwMode="auto">
          <a:xfrm>
            <a:off x="6207125" y="2136776"/>
            <a:ext cx="774700" cy="796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8" name="Oval 33"/>
          <p:cNvSpPr>
            <a:spLocks noChangeArrowheads="1"/>
          </p:cNvSpPr>
          <p:nvPr/>
        </p:nvSpPr>
        <p:spPr bwMode="auto">
          <a:xfrm>
            <a:off x="4384675" y="4159251"/>
            <a:ext cx="774700" cy="796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9" name="Oval 34"/>
          <p:cNvSpPr>
            <a:spLocks noChangeArrowheads="1"/>
          </p:cNvSpPr>
          <p:nvPr/>
        </p:nvSpPr>
        <p:spPr bwMode="auto">
          <a:xfrm>
            <a:off x="6207125" y="4159251"/>
            <a:ext cx="774700" cy="796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0" name="Oval 35"/>
          <p:cNvSpPr>
            <a:spLocks noChangeArrowheads="1"/>
          </p:cNvSpPr>
          <p:nvPr/>
        </p:nvSpPr>
        <p:spPr bwMode="auto">
          <a:xfrm>
            <a:off x="8027988" y="3148014"/>
            <a:ext cx="774700" cy="796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1" name="Text Box 36"/>
          <p:cNvSpPr txBox="1">
            <a:spLocks noChangeArrowheads="1"/>
          </p:cNvSpPr>
          <p:nvPr/>
        </p:nvSpPr>
        <p:spPr bwMode="auto">
          <a:xfrm>
            <a:off x="8199439" y="3360738"/>
            <a:ext cx="808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6</a:t>
            </a:r>
          </a:p>
        </p:txBody>
      </p:sp>
      <p:sp>
        <p:nvSpPr>
          <p:cNvPr id="13322" name="Text Box 37"/>
          <p:cNvSpPr txBox="1">
            <a:spLocks noChangeArrowheads="1"/>
          </p:cNvSpPr>
          <p:nvPr/>
        </p:nvSpPr>
        <p:spPr bwMode="auto">
          <a:xfrm>
            <a:off x="6426201" y="2308225"/>
            <a:ext cx="76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5</a:t>
            </a:r>
          </a:p>
        </p:txBody>
      </p:sp>
      <p:sp>
        <p:nvSpPr>
          <p:cNvPr id="13323" name="Text Box 38"/>
          <p:cNvSpPr txBox="1">
            <a:spLocks noChangeArrowheads="1"/>
          </p:cNvSpPr>
          <p:nvPr/>
        </p:nvSpPr>
        <p:spPr bwMode="auto">
          <a:xfrm>
            <a:off x="4606926" y="2328863"/>
            <a:ext cx="76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4</a:t>
            </a:r>
          </a:p>
        </p:txBody>
      </p:sp>
      <p:sp>
        <p:nvSpPr>
          <p:cNvPr id="13324" name="Text Box 39"/>
          <p:cNvSpPr txBox="1">
            <a:spLocks noChangeArrowheads="1"/>
          </p:cNvSpPr>
          <p:nvPr/>
        </p:nvSpPr>
        <p:spPr bwMode="auto">
          <a:xfrm>
            <a:off x="6438901" y="4351338"/>
            <a:ext cx="76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3</a:t>
            </a:r>
          </a:p>
        </p:txBody>
      </p:sp>
      <p:sp>
        <p:nvSpPr>
          <p:cNvPr id="13325" name="Text Box 40"/>
          <p:cNvSpPr txBox="1">
            <a:spLocks noChangeArrowheads="1"/>
          </p:cNvSpPr>
          <p:nvPr/>
        </p:nvSpPr>
        <p:spPr bwMode="auto">
          <a:xfrm>
            <a:off x="4587876" y="4322763"/>
            <a:ext cx="76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2</a:t>
            </a:r>
          </a:p>
        </p:txBody>
      </p:sp>
      <p:sp>
        <p:nvSpPr>
          <p:cNvPr id="13326" name="Text Box 41"/>
          <p:cNvSpPr txBox="1">
            <a:spLocks noChangeArrowheads="1"/>
          </p:cNvSpPr>
          <p:nvPr/>
        </p:nvSpPr>
        <p:spPr bwMode="auto">
          <a:xfrm>
            <a:off x="2768601" y="3308350"/>
            <a:ext cx="76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1</a:t>
            </a:r>
          </a:p>
        </p:txBody>
      </p:sp>
      <p:sp>
        <p:nvSpPr>
          <p:cNvPr id="13327" name="Line 42"/>
          <p:cNvSpPr>
            <a:spLocks noChangeShapeType="1"/>
          </p:cNvSpPr>
          <p:nvPr/>
        </p:nvSpPr>
        <p:spPr bwMode="auto">
          <a:xfrm flipV="1">
            <a:off x="3287714" y="2727326"/>
            <a:ext cx="1127125" cy="631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8" name="Line 43"/>
          <p:cNvSpPr>
            <a:spLocks noChangeShapeType="1"/>
          </p:cNvSpPr>
          <p:nvPr/>
        </p:nvSpPr>
        <p:spPr bwMode="auto">
          <a:xfrm>
            <a:off x="3246438" y="3802063"/>
            <a:ext cx="1168400" cy="590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9" name="Line 44"/>
          <p:cNvSpPr>
            <a:spLocks noChangeShapeType="1"/>
          </p:cNvSpPr>
          <p:nvPr/>
        </p:nvSpPr>
        <p:spPr bwMode="auto">
          <a:xfrm>
            <a:off x="5175250" y="2495550"/>
            <a:ext cx="10429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30" name="Line 45"/>
          <p:cNvSpPr>
            <a:spLocks noChangeShapeType="1"/>
          </p:cNvSpPr>
          <p:nvPr/>
        </p:nvSpPr>
        <p:spPr bwMode="auto">
          <a:xfrm>
            <a:off x="6956426" y="2663825"/>
            <a:ext cx="1127125" cy="6746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31" name="Line 46"/>
          <p:cNvSpPr>
            <a:spLocks noChangeShapeType="1"/>
          </p:cNvSpPr>
          <p:nvPr/>
        </p:nvSpPr>
        <p:spPr bwMode="auto">
          <a:xfrm flipV="1">
            <a:off x="6985000" y="3781425"/>
            <a:ext cx="1119188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32" name="Line 47"/>
          <p:cNvSpPr>
            <a:spLocks noChangeShapeType="1"/>
          </p:cNvSpPr>
          <p:nvPr/>
        </p:nvSpPr>
        <p:spPr bwMode="auto">
          <a:xfrm>
            <a:off x="5016501" y="2852739"/>
            <a:ext cx="1439863" cy="1368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33" name="Text Box 48"/>
          <p:cNvSpPr txBox="1">
            <a:spLocks noChangeArrowheads="1"/>
          </p:cNvSpPr>
          <p:nvPr/>
        </p:nvSpPr>
        <p:spPr bwMode="auto">
          <a:xfrm>
            <a:off x="4943476" y="3357563"/>
            <a:ext cx="722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334" name="Text Box 49"/>
          <p:cNvSpPr txBox="1">
            <a:spLocks noChangeArrowheads="1"/>
          </p:cNvSpPr>
          <p:nvPr/>
        </p:nvSpPr>
        <p:spPr bwMode="auto">
          <a:xfrm>
            <a:off x="7696201" y="4038601"/>
            <a:ext cx="631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 dirty="0">
                <a:solidFill>
                  <a:srgbClr val="FF0000"/>
                </a:solidFill>
              </a:rPr>
              <a:t>4/5</a:t>
            </a:r>
          </a:p>
        </p:txBody>
      </p:sp>
      <p:grpSp>
        <p:nvGrpSpPr>
          <p:cNvPr id="13335" name="Group 50"/>
          <p:cNvGrpSpPr>
            <a:grpSpLocks/>
          </p:cNvGrpSpPr>
          <p:nvPr/>
        </p:nvGrpSpPr>
        <p:grpSpPr bwMode="auto">
          <a:xfrm>
            <a:off x="5189538" y="4538663"/>
            <a:ext cx="1008062" cy="571500"/>
            <a:chOff x="2309" y="2859"/>
            <a:chExt cx="635" cy="360"/>
          </a:xfrm>
        </p:grpSpPr>
        <p:sp>
          <p:nvSpPr>
            <p:cNvPr id="13340" name="Line 51"/>
            <p:cNvSpPr>
              <a:spLocks noChangeShapeType="1"/>
            </p:cNvSpPr>
            <p:nvPr/>
          </p:nvSpPr>
          <p:spPr bwMode="auto">
            <a:xfrm flipV="1">
              <a:off x="2309" y="2859"/>
              <a:ext cx="63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1" name="Text Box 52"/>
            <p:cNvSpPr txBox="1">
              <a:spLocks noChangeArrowheads="1"/>
            </p:cNvSpPr>
            <p:nvPr/>
          </p:nvSpPr>
          <p:spPr bwMode="auto">
            <a:xfrm>
              <a:off x="2448" y="2928"/>
              <a:ext cx="3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>
                  <a:solidFill>
                    <a:srgbClr val="FF0000"/>
                  </a:solidFill>
                </a:rPr>
                <a:t>4/5</a:t>
              </a:r>
            </a:p>
          </p:txBody>
        </p:sp>
      </p:grpSp>
      <p:sp>
        <p:nvSpPr>
          <p:cNvPr id="13336" name="Text Box 53"/>
          <p:cNvSpPr txBox="1">
            <a:spLocks noChangeArrowheads="1"/>
          </p:cNvSpPr>
          <p:nvPr/>
        </p:nvSpPr>
        <p:spPr bwMode="auto">
          <a:xfrm>
            <a:off x="3575051" y="4076701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 dirty="0">
                <a:solidFill>
                  <a:srgbClr val="FF0000"/>
                </a:solidFill>
              </a:rPr>
              <a:t>4/4</a:t>
            </a:r>
          </a:p>
        </p:txBody>
      </p:sp>
      <p:sp>
        <p:nvSpPr>
          <p:cNvPr id="13337" name="Text Box 54"/>
          <p:cNvSpPr txBox="1">
            <a:spLocks noChangeArrowheads="1"/>
          </p:cNvSpPr>
          <p:nvPr/>
        </p:nvSpPr>
        <p:spPr bwMode="auto">
          <a:xfrm>
            <a:off x="7467600" y="2514601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 dirty="0"/>
              <a:t>5/7</a:t>
            </a:r>
          </a:p>
        </p:txBody>
      </p:sp>
      <p:sp>
        <p:nvSpPr>
          <p:cNvPr id="13338" name="Text Box 55"/>
          <p:cNvSpPr txBox="1">
            <a:spLocks noChangeArrowheads="1"/>
          </p:cNvSpPr>
          <p:nvPr/>
        </p:nvSpPr>
        <p:spPr bwMode="auto">
          <a:xfrm>
            <a:off x="5410201" y="1905001"/>
            <a:ext cx="614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 dirty="0"/>
              <a:t>5/5</a:t>
            </a:r>
          </a:p>
        </p:txBody>
      </p:sp>
      <p:sp>
        <p:nvSpPr>
          <p:cNvPr id="13339" name="Text Box 56"/>
          <p:cNvSpPr txBox="1">
            <a:spLocks noChangeArrowheads="1"/>
          </p:cNvSpPr>
          <p:nvPr/>
        </p:nvSpPr>
        <p:spPr bwMode="auto">
          <a:xfrm>
            <a:off x="3359151" y="2492376"/>
            <a:ext cx="658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 dirty="0"/>
              <a:t>5/6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89725" y="5692776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No other path?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6596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Path3 in N</a:t>
            </a:r>
          </a:p>
        </p:txBody>
      </p:sp>
      <p:sp>
        <p:nvSpPr>
          <p:cNvPr id="16387" name="Oval 4"/>
          <p:cNvSpPr>
            <a:spLocks noChangeArrowheads="1"/>
          </p:cNvSpPr>
          <p:nvPr/>
        </p:nvSpPr>
        <p:spPr bwMode="auto">
          <a:xfrm>
            <a:off x="2640013" y="2205038"/>
            <a:ext cx="576262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</a:t>
            </a:r>
          </a:p>
        </p:txBody>
      </p:sp>
      <p:sp>
        <p:nvSpPr>
          <p:cNvPr id="16388" name="Oval 5"/>
          <p:cNvSpPr>
            <a:spLocks noChangeArrowheads="1"/>
          </p:cNvSpPr>
          <p:nvPr/>
        </p:nvSpPr>
        <p:spPr bwMode="auto">
          <a:xfrm>
            <a:off x="4440238" y="2205038"/>
            <a:ext cx="576262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4</a:t>
            </a:r>
          </a:p>
        </p:txBody>
      </p:sp>
      <p:sp>
        <p:nvSpPr>
          <p:cNvPr id="16389" name="Oval 6"/>
          <p:cNvSpPr>
            <a:spLocks noChangeArrowheads="1"/>
          </p:cNvSpPr>
          <p:nvPr/>
        </p:nvSpPr>
        <p:spPr bwMode="auto">
          <a:xfrm>
            <a:off x="6240463" y="2205038"/>
            <a:ext cx="576262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3</a:t>
            </a:r>
          </a:p>
        </p:txBody>
      </p:sp>
      <p:sp>
        <p:nvSpPr>
          <p:cNvPr id="16390" name="Line 8"/>
          <p:cNvSpPr>
            <a:spLocks noChangeShapeType="1"/>
          </p:cNvSpPr>
          <p:nvPr/>
        </p:nvSpPr>
        <p:spPr bwMode="auto">
          <a:xfrm>
            <a:off x="3216276" y="24923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1" name="Line 9"/>
          <p:cNvSpPr>
            <a:spLocks noChangeShapeType="1"/>
          </p:cNvSpPr>
          <p:nvPr/>
        </p:nvSpPr>
        <p:spPr bwMode="auto">
          <a:xfrm>
            <a:off x="5016501" y="24923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3000375" y="3213100"/>
            <a:ext cx="2306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Properly oriented</a:t>
            </a:r>
          </a:p>
        </p:txBody>
      </p:sp>
      <p:sp>
        <p:nvSpPr>
          <p:cNvPr id="16393" name="Text Box 12"/>
          <p:cNvSpPr txBox="1">
            <a:spLocks noChangeArrowheads="1"/>
          </p:cNvSpPr>
          <p:nvPr/>
        </p:nvSpPr>
        <p:spPr bwMode="auto">
          <a:xfrm>
            <a:off x="3411538" y="2009776"/>
            <a:ext cx="577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5/6</a:t>
            </a:r>
          </a:p>
        </p:txBody>
      </p:sp>
      <p:sp>
        <p:nvSpPr>
          <p:cNvPr id="16394" name="Text Box 13"/>
          <p:cNvSpPr txBox="1">
            <a:spLocks noChangeArrowheads="1"/>
          </p:cNvSpPr>
          <p:nvPr/>
        </p:nvSpPr>
        <p:spPr bwMode="auto">
          <a:xfrm>
            <a:off x="5211763" y="2009776"/>
            <a:ext cx="577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0/2</a:t>
            </a:r>
          </a:p>
        </p:txBody>
      </p:sp>
      <p:sp>
        <p:nvSpPr>
          <p:cNvPr id="16395" name="Oval 25"/>
          <p:cNvSpPr>
            <a:spLocks noChangeArrowheads="1"/>
          </p:cNvSpPr>
          <p:nvPr/>
        </p:nvSpPr>
        <p:spPr bwMode="auto">
          <a:xfrm>
            <a:off x="8112126" y="2205038"/>
            <a:ext cx="5762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</a:t>
            </a:r>
          </a:p>
        </p:txBody>
      </p:sp>
      <p:sp>
        <p:nvSpPr>
          <p:cNvPr id="16396" name="Line 26"/>
          <p:cNvSpPr>
            <a:spLocks noChangeShapeType="1"/>
          </p:cNvSpPr>
          <p:nvPr/>
        </p:nvSpPr>
        <p:spPr bwMode="auto">
          <a:xfrm>
            <a:off x="6888163" y="2492375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7" name="Text Box 27"/>
          <p:cNvSpPr txBox="1">
            <a:spLocks noChangeArrowheads="1"/>
          </p:cNvSpPr>
          <p:nvPr/>
        </p:nvSpPr>
        <p:spPr bwMode="auto">
          <a:xfrm>
            <a:off x="7083425" y="2009776"/>
            <a:ext cx="577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4/5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640014" y="2997200"/>
            <a:ext cx="7221537" cy="1944688"/>
            <a:chOff x="703" y="1888"/>
            <a:chExt cx="4549" cy="1225"/>
          </a:xfrm>
        </p:grpSpPr>
        <p:sp>
          <p:nvSpPr>
            <p:cNvPr id="16399" name="Text Box 22"/>
            <p:cNvSpPr txBox="1">
              <a:spLocks noChangeArrowheads="1"/>
            </p:cNvSpPr>
            <p:nvPr/>
          </p:nvSpPr>
          <p:spPr bwMode="auto">
            <a:xfrm>
              <a:off x="2913" y="1991"/>
              <a:ext cx="23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Value of flow increased by 1</a:t>
              </a:r>
            </a:p>
          </p:txBody>
        </p:sp>
        <p:grpSp>
          <p:nvGrpSpPr>
            <p:cNvPr id="16400" name="Group 38"/>
            <p:cNvGrpSpPr>
              <a:grpSpLocks/>
            </p:cNvGrpSpPr>
            <p:nvPr/>
          </p:nvGrpSpPr>
          <p:grpSpPr bwMode="auto">
            <a:xfrm>
              <a:off x="703" y="1888"/>
              <a:ext cx="3810" cy="1225"/>
              <a:chOff x="703" y="1888"/>
              <a:chExt cx="3810" cy="1225"/>
            </a:xfrm>
          </p:grpSpPr>
          <p:sp>
            <p:nvSpPr>
              <p:cNvPr id="16401" name="AutoShape 14"/>
              <p:cNvSpPr>
                <a:spLocks noChangeArrowheads="1"/>
              </p:cNvSpPr>
              <p:nvPr/>
            </p:nvSpPr>
            <p:spPr bwMode="auto">
              <a:xfrm>
                <a:off x="2517" y="1888"/>
                <a:ext cx="272" cy="726"/>
              </a:xfrm>
              <a:prstGeom prst="downArrow">
                <a:avLst>
                  <a:gd name="adj1" fmla="val 50000"/>
                  <a:gd name="adj2" fmla="val 6672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02" name="Oval 28"/>
              <p:cNvSpPr>
                <a:spLocks noChangeArrowheads="1"/>
              </p:cNvSpPr>
              <p:nvPr/>
            </p:nvSpPr>
            <p:spPr bwMode="auto">
              <a:xfrm>
                <a:off x="703" y="2750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1</a:t>
                </a:r>
              </a:p>
            </p:txBody>
          </p:sp>
          <p:sp>
            <p:nvSpPr>
              <p:cNvPr id="16403" name="Oval 29"/>
              <p:cNvSpPr>
                <a:spLocks noChangeArrowheads="1"/>
              </p:cNvSpPr>
              <p:nvPr/>
            </p:nvSpPr>
            <p:spPr bwMode="auto">
              <a:xfrm>
                <a:off x="1837" y="2750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4</a:t>
                </a:r>
              </a:p>
            </p:txBody>
          </p:sp>
          <p:sp>
            <p:nvSpPr>
              <p:cNvPr id="16404" name="Oval 30"/>
              <p:cNvSpPr>
                <a:spLocks noChangeArrowheads="1"/>
              </p:cNvSpPr>
              <p:nvPr/>
            </p:nvSpPr>
            <p:spPr bwMode="auto">
              <a:xfrm>
                <a:off x="2971" y="2750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3</a:t>
                </a:r>
              </a:p>
            </p:txBody>
          </p:sp>
          <p:sp>
            <p:nvSpPr>
              <p:cNvPr id="16405" name="Line 31"/>
              <p:cNvSpPr>
                <a:spLocks noChangeShapeType="1"/>
              </p:cNvSpPr>
              <p:nvPr/>
            </p:nvSpPr>
            <p:spPr bwMode="auto">
              <a:xfrm>
                <a:off x="1066" y="2931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6" name="Line 32"/>
              <p:cNvSpPr>
                <a:spLocks noChangeShapeType="1"/>
              </p:cNvSpPr>
              <p:nvPr/>
            </p:nvSpPr>
            <p:spPr bwMode="auto">
              <a:xfrm>
                <a:off x="2200" y="2931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7" name="Text Box 33"/>
              <p:cNvSpPr txBox="1">
                <a:spLocks noChangeArrowheads="1"/>
              </p:cNvSpPr>
              <p:nvPr/>
            </p:nvSpPr>
            <p:spPr bwMode="auto">
              <a:xfrm>
                <a:off x="1189" y="2627"/>
                <a:ext cx="36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dirty="0" smtClean="0"/>
                  <a:t>6/6</a:t>
                </a:r>
                <a:endParaRPr lang="en-US" altLang="zh-CN" dirty="0"/>
              </a:p>
            </p:txBody>
          </p:sp>
          <p:sp>
            <p:nvSpPr>
              <p:cNvPr id="16408" name="Text Box 34"/>
              <p:cNvSpPr txBox="1">
                <a:spLocks noChangeArrowheads="1"/>
              </p:cNvSpPr>
              <p:nvPr/>
            </p:nvSpPr>
            <p:spPr bwMode="auto">
              <a:xfrm>
                <a:off x="2323" y="2627"/>
                <a:ext cx="36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dirty="0"/>
                  <a:t>1/2</a:t>
                </a:r>
              </a:p>
            </p:txBody>
          </p:sp>
          <p:sp>
            <p:nvSpPr>
              <p:cNvPr id="16409" name="Oval 35"/>
              <p:cNvSpPr>
                <a:spLocks noChangeArrowheads="1"/>
              </p:cNvSpPr>
              <p:nvPr/>
            </p:nvSpPr>
            <p:spPr bwMode="auto">
              <a:xfrm>
                <a:off x="4150" y="2750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6</a:t>
                </a:r>
              </a:p>
            </p:txBody>
          </p:sp>
          <p:sp>
            <p:nvSpPr>
              <p:cNvPr id="16410" name="Line 36"/>
              <p:cNvSpPr>
                <a:spLocks noChangeShapeType="1"/>
              </p:cNvSpPr>
              <p:nvPr/>
            </p:nvSpPr>
            <p:spPr bwMode="auto">
              <a:xfrm>
                <a:off x="3379" y="2931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11" name="Text Box 37"/>
              <p:cNvSpPr txBox="1">
                <a:spLocks noChangeArrowheads="1"/>
              </p:cNvSpPr>
              <p:nvPr/>
            </p:nvSpPr>
            <p:spPr bwMode="auto">
              <a:xfrm>
                <a:off x="3502" y="2627"/>
                <a:ext cx="36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dirty="0"/>
                  <a:t>5/5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857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No other path!</a:t>
            </a:r>
          </a:p>
        </p:txBody>
      </p:sp>
      <p:sp>
        <p:nvSpPr>
          <p:cNvPr id="17411" name="Oval 30"/>
          <p:cNvSpPr>
            <a:spLocks noChangeArrowheads="1"/>
          </p:cNvSpPr>
          <p:nvPr/>
        </p:nvSpPr>
        <p:spPr bwMode="auto">
          <a:xfrm>
            <a:off x="2563813" y="3148014"/>
            <a:ext cx="774700" cy="796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2" name="Oval 31"/>
          <p:cNvSpPr>
            <a:spLocks noChangeArrowheads="1"/>
          </p:cNvSpPr>
          <p:nvPr/>
        </p:nvSpPr>
        <p:spPr bwMode="auto">
          <a:xfrm>
            <a:off x="4384675" y="2136776"/>
            <a:ext cx="774700" cy="796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3" name="Oval 32"/>
          <p:cNvSpPr>
            <a:spLocks noChangeArrowheads="1"/>
          </p:cNvSpPr>
          <p:nvPr/>
        </p:nvSpPr>
        <p:spPr bwMode="auto">
          <a:xfrm>
            <a:off x="6207125" y="2136776"/>
            <a:ext cx="774700" cy="796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4" name="Oval 33"/>
          <p:cNvSpPr>
            <a:spLocks noChangeArrowheads="1"/>
          </p:cNvSpPr>
          <p:nvPr/>
        </p:nvSpPr>
        <p:spPr bwMode="auto">
          <a:xfrm>
            <a:off x="4384675" y="4159251"/>
            <a:ext cx="774700" cy="796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5" name="Oval 34"/>
          <p:cNvSpPr>
            <a:spLocks noChangeArrowheads="1"/>
          </p:cNvSpPr>
          <p:nvPr/>
        </p:nvSpPr>
        <p:spPr bwMode="auto">
          <a:xfrm>
            <a:off x="6207125" y="4159251"/>
            <a:ext cx="774700" cy="796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6" name="Oval 35"/>
          <p:cNvSpPr>
            <a:spLocks noChangeArrowheads="1"/>
          </p:cNvSpPr>
          <p:nvPr/>
        </p:nvSpPr>
        <p:spPr bwMode="auto">
          <a:xfrm>
            <a:off x="8027988" y="3148014"/>
            <a:ext cx="774700" cy="796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7" name="Text Box 36"/>
          <p:cNvSpPr txBox="1">
            <a:spLocks noChangeArrowheads="1"/>
          </p:cNvSpPr>
          <p:nvPr/>
        </p:nvSpPr>
        <p:spPr bwMode="auto">
          <a:xfrm>
            <a:off x="8199439" y="3360738"/>
            <a:ext cx="808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6</a:t>
            </a:r>
          </a:p>
        </p:txBody>
      </p:sp>
      <p:sp>
        <p:nvSpPr>
          <p:cNvPr id="17418" name="Text Box 37"/>
          <p:cNvSpPr txBox="1">
            <a:spLocks noChangeArrowheads="1"/>
          </p:cNvSpPr>
          <p:nvPr/>
        </p:nvSpPr>
        <p:spPr bwMode="auto">
          <a:xfrm>
            <a:off x="6426201" y="2308225"/>
            <a:ext cx="76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5</a:t>
            </a:r>
          </a:p>
        </p:txBody>
      </p:sp>
      <p:sp>
        <p:nvSpPr>
          <p:cNvPr id="17419" name="Text Box 38"/>
          <p:cNvSpPr txBox="1">
            <a:spLocks noChangeArrowheads="1"/>
          </p:cNvSpPr>
          <p:nvPr/>
        </p:nvSpPr>
        <p:spPr bwMode="auto">
          <a:xfrm>
            <a:off x="4606926" y="2328863"/>
            <a:ext cx="76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4</a:t>
            </a:r>
          </a:p>
        </p:txBody>
      </p:sp>
      <p:sp>
        <p:nvSpPr>
          <p:cNvPr id="17420" name="Text Box 39"/>
          <p:cNvSpPr txBox="1">
            <a:spLocks noChangeArrowheads="1"/>
          </p:cNvSpPr>
          <p:nvPr/>
        </p:nvSpPr>
        <p:spPr bwMode="auto">
          <a:xfrm>
            <a:off x="6438901" y="4351338"/>
            <a:ext cx="76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3</a:t>
            </a:r>
          </a:p>
        </p:txBody>
      </p:sp>
      <p:sp>
        <p:nvSpPr>
          <p:cNvPr id="17421" name="Text Box 40"/>
          <p:cNvSpPr txBox="1">
            <a:spLocks noChangeArrowheads="1"/>
          </p:cNvSpPr>
          <p:nvPr/>
        </p:nvSpPr>
        <p:spPr bwMode="auto">
          <a:xfrm>
            <a:off x="4587876" y="4322763"/>
            <a:ext cx="76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2</a:t>
            </a:r>
          </a:p>
        </p:txBody>
      </p:sp>
      <p:sp>
        <p:nvSpPr>
          <p:cNvPr id="17422" name="Text Box 41"/>
          <p:cNvSpPr txBox="1">
            <a:spLocks noChangeArrowheads="1"/>
          </p:cNvSpPr>
          <p:nvPr/>
        </p:nvSpPr>
        <p:spPr bwMode="auto">
          <a:xfrm>
            <a:off x="2768601" y="3308350"/>
            <a:ext cx="76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1</a:t>
            </a:r>
          </a:p>
        </p:txBody>
      </p:sp>
      <p:sp>
        <p:nvSpPr>
          <p:cNvPr id="17423" name="Line 42"/>
          <p:cNvSpPr>
            <a:spLocks noChangeShapeType="1"/>
          </p:cNvSpPr>
          <p:nvPr/>
        </p:nvSpPr>
        <p:spPr bwMode="auto">
          <a:xfrm flipV="1">
            <a:off x="3287714" y="2727326"/>
            <a:ext cx="1127125" cy="631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4" name="Line 43"/>
          <p:cNvSpPr>
            <a:spLocks noChangeShapeType="1"/>
          </p:cNvSpPr>
          <p:nvPr/>
        </p:nvSpPr>
        <p:spPr bwMode="auto">
          <a:xfrm>
            <a:off x="3246438" y="3802063"/>
            <a:ext cx="1168400" cy="590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5" name="Line 44"/>
          <p:cNvSpPr>
            <a:spLocks noChangeShapeType="1"/>
          </p:cNvSpPr>
          <p:nvPr/>
        </p:nvSpPr>
        <p:spPr bwMode="auto">
          <a:xfrm>
            <a:off x="5175250" y="2495550"/>
            <a:ext cx="10429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6" name="Line 45"/>
          <p:cNvSpPr>
            <a:spLocks noChangeShapeType="1"/>
          </p:cNvSpPr>
          <p:nvPr/>
        </p:nvSpPr>
        <p:spPr bwMode="auto">
          <a:xfrm>
            <a:off x="6956426" y="2663825"/>
            <a:ext cx="1127125" cy="6746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7" name="Line 46"/>
          <p:cNvSpPr>
            <a:spLocks noChangeShapeType="1"/>
          </p:cNvSpPr>
          <p:nvPr/>
        </p:nvSpPr>
        <p:spPr bwMode="auto">
          <a:xfrm flipV="1">
            <a:off x="6985000" y="3781425"/>
            <a:ext cx="1119188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8" name="Line 47"/>
          <p:cNvSpPr>
            <a:spLocks noChangeShapeType="1"/>
          </p:cNvSpPr>
          <p:nvPr/>
        </p:nvSpPr>
        <p:spPr bwMode="auto">
          <a:xfrm>
            <a:off x="5016501" y="2852739"/>
            <a:ext cx="1439863" cy="1368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9" name="Text Box 48"/>
          <p:cNvSpPr txBox="1">
            <a:spLocks noChangeArrowheads="1"/>
          </p:cNvSpPr>
          <p:nvPr/>
        </p:nvSpPr>
        <p:spPr bwMode="auto">
          <a:xfrm>
            <a:off x="5157788" y="3357564"/>
            <a:ext cx="722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 dirty="0">
                <a:solidFill>
                  <a:srgbClr val="FF0000"/>
                </a:solidFill>
              </a:rPr>
              <a:t>1/2</a:t>
            </a:r>
          </a:p>
        </p:txBody>
      </p:sp>
      <p:sp>
        <p:nvSpPr>
          <p:cNvPr id="17430" name="Text Box 49"/>
          <p:cNvSpPr txBox="1">
            <a:spLocks noChangeArrowheads="1"/>
          </p:cNvSpPr>
          <p:nvPr/>
        </p:nvSpPr>
        <p:spPr bwMode="auto">
          <a:xfrm>
            <a:off x="7696201" y="4038600"/>
            <a:ext cx="63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 dirty="0"/>
              <a:t>5/</a:t>
            </a:r>
            <a:r>
              <a:rPr lang="en-US" altLang="zh-CN" b="1" i="1" dirty="0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17431" name="Group 50"/>
          <p:cNvGrpSpPr>
            <a:grpSpLocks/>
          </p:cNvGrpSpPr>
          <p:nvPr/>
        </p:nvGrpSpPr>
        <p:grpSpPr bwMode="auto">
          <a:xfrm>
            <a:off x="5189538" y="4538663"/>
            <a:ext cx="1008062" cy="571500"/>
            <a:chOff x="2309" y="2859"/>
            <a:chExt cx="635" cy="360"/>
          </a:xfrm>
        </p:grpSpPr>
        <p:sp>
          <p:nvSpPr>
            <p:cNvPr id="17439" name="Line 51"/>
            <p:cNvSpPr>
              <a:spLocks noChangeShapeType="1"/>
            </p:cNvSpPr>
            <p:nvPr/>
          </p:nvSpPr>
          <p:spPr bwMode="auto">
            <a:xfrm flipV="1">
              <a:off x="2309" y="2859"/>
              <a:ext cx="63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0" name="Text Box 52"/>
            <p:cNvSpPr txBox="1">
              <a:spLocks noChangeArrowheads="1"/>
            </p:cNvSpPr>
            <p:nvPr/>
          </p:nvSpPr>
          <p:spPr bwMode="auto">
            <a:xfrm>
              <a:off x="2448" y="2928"/>
              <a:ext cx="3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/>
                <a:t>4/5</a:t>
              </a:r>
            </a:p>
          </p:txBody>
        </p:sp>
      </p:grpSp>
      <p:sp>
        <p:nvSpPr>
          <p:cNvPr id="17432" name="Text Box 53"/>
          <p:cNvSpPr txBox="1">
            <a:spLocks noChangeArrowheads="1"/>
          </p:cNvSpPr>
          <p:nvPr/>
        </p:nvSpPr>
        <p:spPr bwMode="auto">
          <a:xfrm>
            <a:off x="3575051" y="4076701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 dirty="0"/>
              <a:t>4/4</a:t>
            </a:r>
          </a:p>
        </p:txBody>
      </p:sp>
      <p:sp>
        <p:nvSpPr>
          <p:cNvPr id="17433" name="Text Box 54"/>
          <p:cNvSpPr txBox="1">
            <a:spLocks noChangeArrowheads="1"/>
          </p:cNvSpPr>
          <p:nvPr/>
        </p:nvSpPr>
        <p:spPr bwMode="auto">
          <a:xfrm>
            <a:off x="7467600" y="2514601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 dirty="0"/>
              <a:t>5/7</a:t>
            </a:r>
          </a:p>
        </p:txBody>
      </p:sp>
      <p:sp>
        <p:nvSpPr>
          <p:cNvPr id="17434" name="Text Box 55"/>
          <p:cNvSpPr txBox="1">
            <a:spLocks noChangeArrowheads="1"/>
          </p:cNvSpPr>
          <p:nvPr/>
        </p:nvSpPr>
        <p:spPr bwMode="auto">
          <a:xfrm>
            <a:off x="5410201" y="1905001"/>
            <a:ext cx="614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 dirty="0"/>
              <a:t>5/5</a:t>
            </a:r>
          </a:p>
        </p:txBody>
      </p:sp>
      <p:sp>
        <p:nvSpPr>
          <p:cNvPr id="17435" name="Text Box 56"/>
          <p:cNvSpPr txBox="1">
            <a:spLocks noChangeArrowheads="1"/>
          </p:cNvSpPr>
          <p:nvPr/>
        </p:nvSpPr>
        <p:spPr bwMode="auto">
          <a:xfrm>
            <a:off x="3359151" y="2492375"/>
            <a:ext cx="65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 dirty="0"/>
              <a:t>6/</a:t>
            </a:r>
            <a:r>
              <a:rPr lang="en-US" altLang="zh-CN" b="1" i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436" name="TextBox 29"/>
          <p:cNvSpPr txBox="1">
            <a:spLocks noChangeArrowheads="1"/>
          </p:cNvSpPr>
          <p:nvPr/>
        </p:nvSpPr>
        <p:spPr bwMode="auto">
          <a:xfrm>
            <a:off x="2424113" y="5516564"/>
            <a:ext cx="70214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Find all the path and increase its flow value to the max!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1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36" y="1556792"/>
            <a:ext cx="8948460" cy="2164560"/>
          </a:xfrm>
        </p:spPr>
      </p:pic>
      <p:sp>
        <p:nvSpPr>
          <p:cNvPr id="5" name="文本框 4"/>
          <p:cNvSpPr txBox="1"/>
          <p:nvPr/>
        </p:nvSpPr>
        <p:spPr>
          <a:xfrm>
            <a:off x="2279577" y="4509120"/>
            <a:ext cx="7633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找到所有的</a:t>
            </a:r>
            <a:r>
              <a:rPr lang="en-US" altLang="zh-CN" sz="2800" dirty="0"/>
              <a:t>augmenting path</a:t>
            </a:r>
            <a:r>
              <a:rPr lang="zh-CN" altLang="en-US" sz="2800" dirty="0" smtClean="0"/>
              <a:t>是方法</a:t>
            </a:r>
            <a:r>
              <a:rPr lang="zh-CN" altLang="en-US" sz="2800" dirty="0"/>
              <a:t>的关键所在</a:t>
            </a:r>
            <a:r>
              <a:rPr lang="en-US" altLang="zh-CN" sz="2800" dirty="0"/>
              <a:t>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59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再看这个流网络中的流</a:t>
            </a:r>
            <a:r>
              <a:rPr lang="en-US" altLang="zh-CN" dirty="0" smtClean="0"/>
              <a:t>f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sp>
        <p:nvSpPr>
          <p:cNvPr id="13321" name="Text Box 36"/>
          <p:cNvSpPr txBox="1">
            <a:spLocks noChangeArrowheads="1"/>
          </p:cNvSpPr>
          <p:nvPr/>
        </p:nvSpPr>
        <p:spPr bwMode="auto">
          <a:xfrm>
            <a:off x="5878316" y="2641601"/>
            <a:ext cx="808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6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0314" y="1006216"/>
            <a:ext cx="5597526" cy="2744432"/>
            <a:chOff x="242690" y="1185864"/>
            <a:chExt cx="6238875" cy="3211512"/>
          </a:xfrm>
        </p:grpSpPr>
        <p:sp>
          <p:nvSpPr>
            <p:cNvPr id="13315" name="Oval 30"/>
            <p:cNvSpPr>
              <a:spLocks noChangeArrowheads="1"/>
            </p:cNvSpPr>
            <p:nvPr/>
          </p:nvSpPr>
          <p:spPr bwMode="auto">
            <a:xfrm>
              <a:off x="242690" y="2428877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3316" name="Oval 31"/>
            <p:cNvSpPr>
              <a:spLocks noChangeArrowheads="1"/>
            </p:cNvSpPr>
            <p:nvPr/>
          </p:nvSpPr>
          <p:spPr bwMode="auto">
            <a:xfrm>
              <a:off x="2063552" y="1417639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3317" name="Oval 32"/>
            <p:cNvSpPr>
              <a:spLocks noChangeArrowheads="1"/>
            </p:cNvSpPr>
            <p:nvPr/>
          </p:nvSpPr>
          <p:spPr bwMode="auto">
            <a:xfrm>
              <a:off x="3886002" y="1417639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3318" name="Oval 33"/>
            <p:cNvSpPr>
              <a:spLocks noChangeArrowheads="1"/>
            </p:cNvSpPr>
            <p:nvPr/>
          </p:nvSpPr>
          <p:spPr bwMode="auto">
            <a:xfrm>
              <a:off x="2063552" y="3440114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3319" name="Oval 34"/>
            <p:cNvSpPr>
              <a:spLocks noChangeArrowheads="1"/>
            </p:cNvSpPr>
            <p:nvPr/>
          </p:nvSpPr>
          <p:spPr bwMode="auto">
            <a:xfrm>
              <a:off x="3886002" y="3440114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3320" name="Oval 35"/>
            <p:cNvSpPr>
              <a:spLocks noChangeArrowheads="1"/>
            </p:cNvSpPr>
            <p:nvPr/>
          </p:nvSpPr>
          <p:spPr bwMode="auto">
            <a:xfrm>
              <a:off x="5706865" y="2428877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3322" name="Text Box 37"/>
            <p:cNvSpPr txBox="1">
              <a:spLocks noChangeArrowheads="1"/>
            </p:cNvSpPr>
            <p:nvPr/>
          </p:nvSpPr>
          <p:spPr bwMode="auto">
            <a:xfrm>
              <a:off x="4105078" y="1589087"/>
              <a:ext cx="765175" cy="468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5</a:t>
              </a:r>
            </a:p>
          </p:txBody>
        </p:sp>
        <p:sp>
          <p:nvSpPr>
            <p:cNvPr id="13323" name="Text Box 38"/>
            <p:cNvSpPr txBox="1">
              <a:spLocks noChangeArrowheads="1"/>
            </p:cNvSpPr>
            <p:nvPr/>
          </p:nvSpPr>
          <p:spPr bwMode="auto">
            <a:xfrm>
              <a:off x="2285803" y="1609726"/>
              <a:ext cx="765175" cy="468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4</a:t>
              </a:r>
            </a:p>
          </p:txBody>
        </p:sp>
        <p:sp>
          <p:nvSpPr>
            <p:cNvPr id="13324" name="Text Box 39"/>
            <p:cNvSpPr txBox="1">
              <a:spLocks noChangeArrowheads="1"/>
            </p:cNvSpPr>
            <p:nvPr/>
          </p:nvSpPr>
          <p:spPr bwMode="auto">
            <a:xfrm>
              <a:off x="4117779" y="3632201"/>
              <a:ext cx="765175" cy="468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3</a:t>
              </a:r>
            </a:p>
          </p:txBody>
        </p:sp>
        <p:sp>
          <p:nvSpPr>
            <p:cNvPr id="13325" name="Text Box 40"/>
            <p:cNvSpPr txBox="1">
              <a:spLocks noChangeArrowheads="1"/>
            </p:cNvSpPr>
            <p:nvPr/>
          </p:nvSpPr>
          <p:spPr bwMode="auto">
            <a:xfrm>
              <a:off x="2266753" y="3603626"/>
              <a:ext cx="765175" cy="468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2</a:t>
              </a:r>
            </a:p>
          </p:txBody>
        </p:sp>
        <p:sp>
          <p:nvSpPr>
            <p:cNvPr id="13326" name="Text Box 41"/>
            <p:cNvSpPr txBox="1">
              <a:spLocks noChangeArrowheads="1"/>
            </p:cNvSpPr>
            <p:nvPr/>
          </p:nvSpPr>
          <p:spPr bwMode="auto">
            <a:xfrm>
              <a:off x="447478" y="2589213"/>
              <a:ext cx="765175" cy="468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1</a:t>
              </a:r>
            </a:p>
          </p:txBody>
        </p:sp>
        <p:sp>
          <p:nvSpPr>
            <p:cNvPr id="13327" name="Line 42"/>
            <p:cNvSpPr>
              <a:spLocks noChangeShapeType="1"/>
            </p:cNvSpPr>
            <p:nvPr/>
          </p:nvSpPr>
          <p:spPr bwMode="auto">
            <a:xfrm flipV="1">
              <a:off x="966591" y="2008189"/>
              <a:ext cx="1127125" cy="6318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3328" name="Line 43"/>
            <p:cNvSpPr>
              <a:spLocks noChangeShapeType="1"/>
            </p:cNvSpPr>
            <p:nvPr/>
          </p:nvSpPr>
          <p:spPr bwMode="auto">
            <a:xfrm>
              <a:off x="925315" y="3082926"/>
              <a:ext cx="1168400" cy="5905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3329" name="Line 44"/>
            <p:cNvSpPr>
              <a:spLocks noChangeShapeType="1"/>
            </p:cNvSpPr>
            <p:nvPr/>
          </p:nvSpPr>
          <p:spPr bwMode="auto">
            <a:xfrm>
              <a:off x="2854127" y="1776413"/>
              <a:ext cx="10429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3330" name="Line 45"/>
            <p:cNvSpPr>
              <a:spLocks noChangeShapeType="1"/>
            </p:cNvSpPr>
            <p:nvPr/>
          </p:nvSpPr>
          <p:spPr bwMode="auto">
            <a:xfrm>
              <a:off x="4635303" y="1944688"/>
              <a:ext cx="1127125" cy="6746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3331" name="Line 46"/>
            <p:cNvSpPr>
              <a:spLocks noChangeShapeType="1"/>
            </p:cNvSpPr>
            <p:nvPr/>
          </p:nvSpPr>
          <p:spPr bwMode="auto">
            <a:xfrm flipV="1">
              <a:off x="4663877" y="3062288"/>
              <a:ext cx="1119188" cy="685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3332" name="Line 47"/>
            <p:cNvSpPr>
              <a:spLocks noChangeShapeType="1"/>
            </p:cNvSpPr>
            <p:nvPr/>
          </p:nvSpPr>
          <p:spPr bwMode="auto">
            <a:xfrm>
              <a:off x="2695378" y="2133602"/>
              <a:ext cx="1439863" cy="13684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3333" name="Text Box 48"/>
            <p:cNvSpPr txBox="1">
              <a:spLocks noChangeArrowheads="1"/>
            </p:cNvSpPr>
            <p:nvPr/>
          </p:nvSpPr>
          <p:spPr bwMode="auto">
            <a:xfrm>
              <a:off x="2622353" y="2638426"/>
              <a:ext cx="722313" cy="468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334" name="Text Box 49"/>
            <p:cNvSpPr txBox="1">
              <a:spLocks noChangeArrowheads="1"/>
            </p:cNvSpPr>
            <p:nvPr/>
          </p:nvSpPr>
          <p:spPr bwMode="auto">
            <a:xfrm>
              <a:off x="5375078" y="3319464"/>
              <a:ext cx="631825" cy="468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FF0000"/>
                  </a:solidFill>
                </a:rPr>
                <a:t>4/5</a:t>
              </a:r>
            </a:p>
          </p:txBody>
        </p:sp>
        <p:grpSp>
          <p:nvGrpSpPr>
            <p:cNvPr id="13335" name="Group 50"/>
            <p:cNvGrpSpPr>
              <a:grpSpLocks/>
            </p:cNvGrpSpPr>
            <p:nvPr/>
          </p:nvGrpSpPr>
          <p:grpSpPr bwMode="auto">
            <a:xfrm>
              <a:off x="2868415" y="3819526"/>
              <a:ext cx="1008062" cy="577850"/>
              <a:chOff x="2309" y="2859"/>
              <a:chExt cx="635" cy="364"/>
            </a:xfrm>
          </p:grpSpPr>
          <p:sp>
            <p:nvSpPr>
              <p:cNvPr id="13340" name="Line 51"/>
              <p:cNvSpPr>
                <a:spLocks noChangeShapeType="1"/>
              </p:cNvSpPr>
              <p:nvPr/>
            </p:nvSpPr>
            <p:spPr bwMode="auto">
              <a:xfrm flipV="1">
                <a:off x="2309" y="2859"/>
                <a:ext cx="635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13341" name="Text Box 52"/>
              <p:cNvSpPr txBox="1">
                <a:spLocks noChangeArrowheads="1"/>
              </p:cNvSpPr>
              <p:nvPr/>
            </p:nvSpPr>
            <p:spPr bwMode="auto">
              <a:xfrm>
                <a:off x="2448" y="2928"/>
                <a:ext cx="387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 dirty="0">
                    <a:solidFill>
                      <a:srgbClr val="FF0000"/>
                    </a:solidFill>
                  </a:rPr>
                  <a:t>4/5</a:t>
                </a:r>
              </a:p>
            </p:txBody>
          </p:sp>
        </p:grpSp>
        <p:sp>
          <p:nvSpPr>
            <p:cNvPr id="13336" name="Text Box 53"/>
            <p:cNvSpPr txBox="1">
              <a:spLocks noChangeArrowheads="1"/>
            </p:cNvSpPr>
            <p:nvPr/>
          </p:nvSpPr>
          <p:spPr bwMode="auto">
            <a:xfrm>
              <a:off x="1253928" y="3357565"/>
              <a:ext cx="576263" cy="468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FF0000"/>
                  </a:solidFill>
                </a:rPr>
                <a:t>4/4</a:t>
              </a:r>
            </a:p>
          </p:txBody>
        </p:sp>
        <p:sp>
          <p:nvSpPr>
            <p:cNvPr id="13337" name="Text Box 54"/>
            <p:cNvSpPr txBox="1">
              <a:spLocks noChangeArrowheads="1"/>
            </p:cNvSpPr>
            <p:nvPr/>
          </p:nvSpPr>
          <p:spPr bwMode="auto">
            <a:xfrm>
              <a:off x="5146476" y="1795464"/>
              <a:ext cx="762000" cy="468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/>
                <a:t>5/7</a:t>
              </a:r>
            </a:p>
          </p:txBody>
        </p:sp>
        <p:sp>
          <p:nvSpPr>
            <p:cNvPr id="13338" name="Text Box 55"/>
            <p:cNvSpPr txBox="1">
              <a:spLocks noChangeArrowheads="1"/>
            </p:cNvSpPr>
            <p:nvPr/>
          </p:nvSpPr>
          <p:spPr bwMode="auto">
            <a:xfrm>
              <a:off x="3089078" y="1185864"/>
              <a:ext cx="614363" cy="468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/>
                <a:t>5/5</a:t>
              </a:r>
            </a:p>
          </p:txBody>
        </p:sp>
        <p:sp>
          <p:nvSpPr>
            <p:cNvPr id="13339" name="Text Box 56"/>
            <p:cNvSpPr txBox="1">
              <a:spLocks noChangeArrowheads="1"/>
            </p:cNvSpPr>
            <p:nvPr/>
          </p:nvSpPr>
          <p:spPr bwMode="auto">
            <a:xfrm>
              <a:off x="1038028" y="1773239"/>
              <a:ext cx="658813" cy="468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 dirty="0"/>
                <a:t>5/6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888088" y="3828781"/>
            <a:ext cx="5124534" cy="2269058"/>
            <a:chOff x="5445693" y="3501008"/>
            <a:chExt cx="6443663" cy="3205162"/>
          </a:xfrm>
        </p:grpSpPr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5445693" y="4744021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7266555" y="3732783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9089005" y="3732783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266555" y="5755258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9089005" y="5755258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0909868" y="4744021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11081319" y="4956745"/>
              <a:ext cx="8080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6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9308081" y="3904232"/>
              <a:ext cx="7651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5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7488806" y="3924870"/>
              <a:ext cx="7651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4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9320781" y="5947345"/>
              <a:ext cx="7651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3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7469756" y="5918770"/>
              <a:ext cx="7651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2</a:t>
              </a:r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5650481" y="4904357"/>
              <a:ext cx="7651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1</a:t>
              </a:r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 flipV="1">
              <a:off x="6169594" y="4323333"/>
              <a:ext cx="1127125" cy="6318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6128318" y="5398070"/>
              <a:ext cx="1168400" cy="5905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8057130" y="4091557"/>
              <a:ext cx="10429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9838306" y="4259832"/>
              <a:ext cx="1127125" cy="6746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 flipV="1">
              <a:off x="9866880" y="5377432"/>
              <a:ext cx="1119188" cy="685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7898381" y="4448746"/>
              <a:ext cx="1439863" cy="13684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7825356" y="4953570"/>
              <a:ext cx="722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10578081" y="5634608"/>
              <a:ext cx="631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 smtClean="0">
                  <a:solidFill>
                    <a:srgbClr val="FF0000"/>
                  </a:solidFill>
                </a:rPr>
                <a:t>1</a:t>
              </a:r>
              <a:endParaRPr lang="en-US" altLang="zh-CN" b="1" i="1" dirty="0">
                <a:solidFill>
                  <a:srgbClr val="FF0000"/>
                </a:solidFill>
              </a:endParaRPr>
            </a:p>
          </p:txBody>
        </p:sp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8071418" y="6134670"/>
              <a:ext cx="1008062" cy="571500"/>
              <a:chOff x="2309" y="2859"/>
              <a:chExt cx="635" cy="360"/>
            </a:xfrm>
          </p:grpSpPr>
          <p:sp>
            <p:nvSpPr>
              <p:cNvPr id="52" name="Line 51"/>
              <p:cNvSpPr>
                <a:spLocks noChangeShapeType="1"/>
              </p:cNvSpPr>
              <p:nvPr/>
            </p:nvSpPr>
            <p:spPr bwMode="auto">
              <a:xfrm flipV="1">
                <a:off x="2309" y="2859"/>
                <a:ext cx="635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" name="Text Box 52"/>
              <p:cNvSpPr txBox="1">
                <a:spLocks noChangeArrowheads="1"/>
              </p:cNvSpPr>
              <p:nvPr/>
            </p:nvSpPr>
            <p:spPr bwMode="auto">
              <a:xfrm>
                <a:off x="2448" y="2928"/>
                <a:ext cx="38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1</a:t>
                </a:r>
                <a:endParaRPr lang="en-US" altLang="zh-CN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4" name="Text Box 53"/>
            <p:cNvSpPr txBox="1">
              <a:spLocks noChangeArrowheads="1"/>
            </p:cNvSpPr>
            <p:nvPr/>
          </p:nvSpPr>
          <p:spPr bwMode="auto">
            <a:xfrm>
              <a:off x="6456931" y="5672708"/>
              <a:ext cx="57626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 smtClean="0">
                  <a:solidFill>
                    <a:srgbClr val="FF0000"/>
                  </a:solidFill>
                </a:rPr>
                <a:t>0</a:t>
              </a:r>
              <a:endParaRPr lang="en-US" altLang="zh-CN" b="1" i="1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 Box 54"/>
            <p:cNvSpPr txBox="1">
              <a:spLocks noChangeArrowheads="1"/>
            </p:cNvSpPr>
            <p:nvPr/>
          </p:nvSpPr>
          <p:spPr bwMode="auto">
            <a:xfrm>
              <a:off x="10349480" y="4110608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 smtClean="0"/>
                <a:t>2</a:t>
              </a:r>
              <a:endParaRPr lang="en-US" altLang="zh-CN" b="1" i="1" dirty="0"/>
            </a:p>
          </p:txBody>
        </p: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8292081" y="3501008"/>
              <a:ext cx="61436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 smtClean="0"/>
                <a:t>0</a:t>
              </a:r>
              <a:endParaRPr lang="en-US" altLang="zh-CN" b="1" i="1" dirty="0"/>
            </a:p>
          </p:txBody>
        </p:sp>
        <p:sp>
          <p:nvSpPr>
            <p:cNvPr id="57" name="Text Box 56"/>
            <p:cNvSpPr txBox="1">
              <a:spLocks noChangeArrowheads="1"/>
            </p:cNvSpPr>
            <p:nvPr/>
          </p:nvSpPr>
          <p:spPr bwMode="auto">
            <a:xfrm>
              <a:off x="6241031" y="4088383"/>
              <a:ext cx="658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 smtClean="0"/>
                <a:t>1</a:t>
              </a:r>
              <a:endParaRPr lang="en-US" altLang="zh-CN" b="1" i="1" dirty="0"/>
            </a:p>
          </p:txBody>
        </p:sp>
      </p:grpSp>
      <p:sp>
        <p:nvSpPr>
          <p:cNvPr id="3" name="圆角右箭头 2"/>
          <p:cNvSpPr/>
          <p:nvPr/>
        </p:nvSpPr>
        <p:spPr>
          <a:xfrm rot="5400000">
            <a:off x="6667161" y="1517326"/>
            <a:ext cx="1639887" cy="2220089"/>
          </a:xfrm>
          <a:prstGeom prst="bentArrow">
            <a:avLst>
              <a:gd name="adj1" fmla="val 1714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782579" y="2487736"/>
            <a:ext cx="4249018" cy="1852358"/>
            <a:chOff x="7782579" y="2487736"/>
            <a:chExt cx="4249018" cy="1852358"/>
          </a:xfrm>
        </p:grpSpPr>
        <p:sp>
          <p:nvSpPr>
            <p:cNvPr id="6" name="文本框 5"/>
            <p:cNvSpPr txBox="1"/>
            <p:nvPr/>
          </p:nvSpPr>
          <p:spPr>
            <a:xfrm>
              <a:off x="9321613" y="2487736"/>
              <a:ext cx="270998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/>
                <a:t>当前流</a:t>
              </a:r>
              <a:r>
                <a:rPr lang="en-US" altLang="zh-CN" sz="3200" dirty="0" smtClean="0"/>
                <a:t>f</a:t>
              </a:r>
              <a:r>
                <a:rPr lang="zh-CN" altLang="en-US" sz="3200" dirty="0" smtClean="0"/>
                <a:t>下的残存运力</a:t>
              </a:r>
              <a:r>
                <a:rPr lang="en-US" altLang="zh-CN" sz="3200" i="1" dirty="0" err="1" smtClean="0"/>
                <a:t>C</a:t>
              </a:r>
              <a:r>
                <a:rPr lang="en-US" altLang="zh-CN" sz="3200" i="1" baseline="-25000" dirty="0" err="1" smtClean="0"/>
                <a:t>f</a:t>
              </a:r>
              <a:endParaRPr lang="zh-CN" altLang="en-US" sz="3200" i="1" baseline="-25000" dirty="0"/>
            </a:p>
          </p:txBody>
        </p:sp>
        <p:cxnSp>
          <p:nvCxnSpPr>
            <p:cNvPr id="8" name="直接箭头连接符 7"/>
            <p:cNvCxnSpPr>
              <a:endCxn id="57" idx="0"/>
            </p:cNvCxnSpPr>
            <p:nvPr/>
          </p:nvCxnSpPr>
          <p:spPr>
            <a:xfrm flipH="1">
              <a:off x="7782579" y="3435351"/>
              <a:ext cx="1613487" cy="80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10829648" y="3518516"/>
              <a:ext cx="140140" cy="821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9458173" y="3550547"/>
              <a:ext cx="722544" cy="441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446123" y="4148207"/>
            <a:ext cx="5124534" cy="2104976"/>
            <a:chOff x="5445693" y="3732783"/>
            <a:chExt cx="6443663" cy="2973387"/>
          </a:xfrm>
        </p:grpSpPr>
        <p:sp>
          <p:nvSpPr>
            <p:cNvPr id="69" name="Oval 30"/>
            <p:cNvSpPr>
              <a:spLocks noChangeArrowheads="1"/>
            </p:cNvSpPr>
            <p:nvPr/>
          </p:nvSpPr>
          <p:spPr bwMode="auto">
            <a:xfrm>
              <a:off x="5445693" y="4744021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Oval 31"/>
            <p:cNvSpPr>
              <a:spLocks noChangeArrowheads="1"/>
            </p:cNvSpPr>
            <p:nvPr/>
          </p:nvSpPr>
          <p:spPr bwMode="auto">
            <a:xfrm>
              <a:off x="7266555" y="3732783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Oval 32"/>
            <p:cNvSpPr>
              <a:spLocks noChangeArrowheads="1"/>
            </p:cNvSpPr>
            <p:nvPr/>
          </p:nvSpPr>
          <p:spPr bwMode="auto">
            <a:xfrm>
              <a:off x="9089005" y="3732783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Oval 33"/>
            <p:cNvSpPr>
              <a:spLocks noChangeArrowheads="1"/>
            </p:cNvSpPr>
            <p:nvPr/>
          </p:nvSpPr>
          <p:spPr bwMode="auto">
            <a:xfrm>
              <a:off x="7266555" y="5755258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Oval 34"/>
            <p:cNvSpPr>
              <a:spLocks noChangeArrowheads="1"/>
            </p:cNvSpPr>
            <p:nvPr/>
          </p:nvSpPr>
          <p:spPr bwMode="auto">
            <a:xfrm>
              <a:off x="9089005" y="5755258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Oval 35"/>
            <p:cNvSpPr>
              <a:spLocks noChangeArrowheads="1"/>
            </p:cNvSpPr>
            <p:nvPr/>
          </p:nvSpPr>
          <p:spPr bwMode="auto">
            <a:xfrm>
              <a:off x="10909868" y="4744021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Text Box 36"/>
            <p:cNvSpPr txBox="1">
              <a:spLocks noChangeArrowheads="1"/>
            </p:cNvSpPr>
            <p:nvPr/>
          </p:nvSpPr>
          <p:spPr bwMode="auto">
            <a:xfrm>
              <a:off x="11081319" y="4956745"/>
              <a:ext cx="8080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6</a:t>
              </a:r>
            </a:p>
          </p:txBody>
        </p:sp>
        <p:sp>
          <p:nvSpPr>
            <p:cNvPr id="76" name="Text Box 37"/>
            <p:cNvSpPr txBox="1">
              <a:spLocks noChangeArrowheads="1"/>
            </p:cNvSpPr>
            <p:nvPr/>
          </p:nvSpPr>
          <p:spPr bwMode="auto">
            <a:xfrm>
              <a:off x="9308081" y="3904232"/>
              <a:ext cx="7651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5</a:t>
              </a:r>
            </a:p>
          </p:txBody>
        </p:sp>
        <p:sp>
          <p:nvSpPr>
            <p:cNvPr id="77" name="Text Box 38"/>
            <p:cNvSpPr txBox="1">
              <a:spLocks noChangeArrowheads="1"/>
            </p:cNvSpPr>
            <p:nvPr/>
          </p:nvSpPr>
          <p:spPr bwMode="auto">
            <a:xfrm>
              <a:off x="7488806" y="3924870"/>
              <a:ext cx="7651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4</a:t>
              </a:r>
            </a:p>
          </p:txBody>
        </p:sp>
        <p:sp>
          <p:nvSpPr>
            <p:cNvPr id="78" name="Text Box 39"/>
            <p:cNvSpPr txBox="1">
              <a:spLocks noChangeArrowheads="1"/>
            </p:cNvSpPr>
            <p:nvPr/>
          </p:nvSpPr>
          <p:spPr bwMode="auto">
            <a:xfrm>
              <a:off x="9320781" y="5947345"/>
              <a:ext cx="7651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3</a:t>
              </a:r>
            </a:p>
          </p:txBody>
        </p:sp>
        <p:sp>
          <p:nvSpPr>
            <p:cNvPr id="79" name="Text Box 40"/>
            <p:cNvSpPr txBox="1">
              <a:spLocks noChangeArrowheads="1"/>
            </p:cNvSpPr>
            <p:nvPr/>
          </p:nvSpPr>
          <p:spPr bwMode="auto">
            <a:xfrm>
              <a:off x="7469756" y="5918770"/>
              <a:ext cx="7651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2</a:t>
              </a:r>
            </a:p>
          </p:txBody>
        </p:sp>
        <p:sp>
          <p:nvSpPr>
            <p:cNvPr id="80" name="Text Box 41"/>
            <p:cNvSpPr txBox="1">
              <a:spLocks noChangeArrowheads="1"/>
            </p:cNvSpPr>
            <p:nvPr/>
          </p:nvSpPr>
          <p:spPr bwMode="auto">
            <a:xfrm>
              <a:off x="5650481" y="4904357"/>
              <a:ext cx="7651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1</a:t>
              </a:r>
            </a:p>
          </p:txBody>
        </p:sp>
        <p:sp>
          <p:nvSpPr>
            <p:cNvPr id="81" name="Line 42"/>
            <p:cNvSpPr>
              <a:spLocks noChangeShapeType="1"/>
            </p:cNvSpPr>
            <p:nvPr/>
          </p:nvSpPr>
          <p:spPr bwMode="auto">
            <a:xfrm flipV="1">
              <a:off x="6169594" y="4323333"/>
              <a:ext cx="1127125" cy="6318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Line 45"/>
            <p:cNvSpPr>
              <a:spLocks noChangeShapeType="1"/>
            </p:cNvSpPr>
            <p:nvPr/>
          </p:nvSpPr>
          <p:spPr bwMode="auto">
            <a:xfrm>
              <a:off x="9838306" y="4259832"/>
              <a:ext cx="1127125" cy="6746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46"/>
            <p:cNvSpPr>
              <a:spLocks noChangeShapeType="1"/>
            </p:cNvSpPr>
            <p:nvPr/>
          </p:nvSpPr>
          <p:spPr bwMode="auto">
            <a:xfrm flipV="1">
              <a:off x="9866880" y="5377432"/>
              <a:ext cx="1119188" cy="685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Line 47"/>
            <p:cNvSpPr>
              <a:spLocks noChangeShapeType="1"/>
            </p:cNvSpPr>
            <p:nvPr/>
          </p:nvSpPr>
          <p:spPr bwMode="auto">
            <a:xfrm>
              <a:off x="7898381" y="4448746"/>
              <a:ext cx="1439863" cy="13684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" name="Text Box 48"/>
            <p:cNvSpPr txBox="1">
              <a:spLocks noChangeArrowheads="1"/>
            </p:cNvSpPr>
            <p:nvPr/>
          </p:nvSpPr>
          <p:spPr bwMode="auto">
            <a:xfrm>
              <a:off x="7825356" y="4953570"/>
              <a:ext cx="722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88" name="Text Box 49"/>
            <p:cNvSpPr txBox="1">
              <a:spLocks noChangeArrowheads="1"/>
            </p:cNvSpPr>
            <p:nvPr/>
          </p:nvSpPr>
          <p:spPr bwMode="auto">
            <a:xfrm>
              <a:off x="10578081" y="5634608"/>
              <a:ext cx="631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 smtClean="0">
                  <a:solidFill>
                    <a:srgbClr val="FF0000"/>
                  </a:solidFill>
                </a:rPr>
                <a:t>1</a:t>
              </a:r>
              <a:endParaRPr lang="en-US" altLang="zh-CN" b="1" i="1" dirty="0">
                <a:solidFill>
                  <a:srgbClr val="FF0000"/>
                </a:solidFill>
              </a:endParaRPr>
            </a:p>
          </p:txBody>
        </p:sp>
        <p:grpSp>
          <p:nvGrpSpPr>
            <p:cNvPr id="89" name="Group 50"/>
            <p:cNvGrpSpPr>
              <a:grpSpLocks/>
            </p:cNvGrpSpPr>
            <p:nvPr/>
          </p:nvGrpSpPr>
          <p:grpSpPr bwMode="auto">
            <a:xfrm>
              <a:off x="8071418" y="6134670"/>
              <a:ext cx="1008062" cy="571500"/>
              <a:chOff x="2309" y="2859"/>
              <a:chExt cx="635" cy="360"/>
            </a:xfrm>
          </p:grpSpPr>
          <p:sp>
            <p:nvSpPr>
              <p:cNvPr id="94" name="Line 51"/>
              <p:cNvSpPr>
                <a:spLocks noChangeShapeType="1"/>
              </p:cNvSpPr>
              <p:nvPr/>
            </p:nvSpPr>
            <p:spPr bwMode="auto">
              <a:xfrm flipV="1">
                <a:off x="2309" y="2859"/>
                <a:ext cx="635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" name="Text Box 52"/>
              <p:cNvSpPr txBox="1">
                <a:spLocks noChangeArrowheads="1"/>
              </p:cNvSpPr>
              <p:nvPr/>
            </p:nvSpPr>
            <p:spPr bwMode="auto">
              <a:xfrm>
                <a:off x="2448" y="2928"/>
                <a:ext cx="38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1</a:t>
                </a:r>
                <a:endParaRPr lang="en-US" altLang="zh-CN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1" name="Text Box 54"/>
            <p:cNvSpPr txBox="1">
              <a:spLocks noChangeArrowheads="1"/>
            </p:cNvSpPr>
            <p:nvPr/>
          </p:nvSpPr>
          <p:spPr bwMode="auto">
            <a:xfrm>
              <a:off x="10349480" y="4110608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 smtClean="0"/>
                <a:t>2</a:t>
              </a:r>
              <a:endParaRPr lang="en-US" altLang="zh-CN" b="1" i="1" dirty="0"/>
            </a:p>
          </p:txBody>
        </p:sp>
        <p:sp>
          <p:nvSpPr>
            <p:cNvPr id="93" name="Text Box 56"/>
            <p:cNvSpPr txBox="1">
              <a:spLocks noChangeArrowheads="1"/>
            </p:cNvSpPr>
            <p:nvPr/>
          </p:nvSpPr>
          <p:spPr bwMode="auto">
            <a:xfrm>
              <a:off x="6241031" y="4088383"/>
              <a:ext cx="658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 smtClean="0"/>
                <a:t>1</a:t>
              </a:r>
              <a:endParaRPr lang="en-US" altLang="zh-CN" b="1" i="1" dirty="0"/>
            </a:p>
          </p:txBody>
        </p:sp>
      </p:grpSp>
      <p:sp>
        <p:nvSpPr>
          <p:cNvPr id="13" name="右箭头 12"/>
          <p:cNvSpPr/>
          <p:nvPr/>
        </p:nvSpPr>
        <p:spPr>
          <a:xfrm rot="10800000">
            <a:off x="5701973" y="4920173"/>
            <a:ext cx="984380" cy="40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609600" y="6237737"/>
            <a:ext cx="5312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当前流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下的残存网络</a:t>
            </a:r>
            <a:r>
              <a:rPr lang="en-US" altLang="zh-CN" sz="2800" i="1" dirty="0" smtClean="0"/>
              <a:t>G</a:t>
            </a:r>
            <a:r>
              <a:rPr lang="en-US" altLang="zh-CN" sz="2800" i="1" baseline="-25000" dirty="0" smtClean="0"/>
              <a:t>f</a:t>
            </a:r>
            <a:endParaRPr lang="zh-CN" altLang="en-US" sz="2800" i="1" baseline="-25000" dirty="0"/>
          </a:p>
        </p:txBody>
      </p:sp>
    </p:spTree>
    <p:extLst>
      <p:ext uri="{BB962C8B-B14F-4D97-AF65-F5344CB8AC3E}">
        <p14:creationId xmlns:p14="http://schemas.microsoft.com/office/powerpoint/2010/main" val="226883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9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借助残存运力</a:t>
            </a:r>
            <a:r>
              <a:rPr lang="en-US" altLang="zh-CN" dirty="0" smtClean="0"/>
              <a:t>/</a:t>
            </a:r>
            <a:r>
              <a:rPr lang="zh-CN" altLang="en-US" dirty="0" smtClean="0"/>
              <a:t>网络概念，再看上述寻找过程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767408" y="1417639"/>
            <a:ext cx="3100139" cy="1585912"/>
            <a:chOff x="2563813" y="1905000"/>
            <a:chExt cx="6443663" cy="3375021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563813" y="3148014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4384675" y="2136776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207125" y="2136776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384675" y="4159251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6207125" y="4159251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8027988" y="3148014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8199439" y="3360739"/>
              <a:ext cx="808037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6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6426200" y="2308225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5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4606926" y="2328863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4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6438902" y="4351339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3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4587876" y="4322765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2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2768600" y="3308351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1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3287714" y="2727326"/>
              <a:ext cx="1127125" cy="6318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3246438" y="3802063"/>
              <a:ext cx="1168400" cy="5905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5175250" y="2495550"/>
              <a:ext cx="10429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6956426" y="2663825"/>
              <a:ext cx="1127125" cy="6746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V="1">
              <a:off x="6985000" y="3781425"/>
              <a:ext cx="1119188" cy="685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24" name="Text Box 41"/>
            <p:cNvSpPr txBox="1">
              <a:spLocks noChangeArrowheads="1"/>
            </p:cNvSpPr>
            <p:nvPr/>
          </p:nvSpPr>
          <p:spPr bwMode="auto">
            <a:xfrm>
              <a:off x="7696199" y="4038600"/>
              <a:ext cx="776287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rgbClr val="FF0000"/>
                  </a:solidFill>
                </a:rPr>
                <a:t>5</a:t>
              </a:r>
            </a:p>
          </p:txBody>
        </p:sp>
        <p:grpSp>
          <p:nvGrpSpPr>
            <p:cNvPr id="25" name="Group 51"/>
            <p:cNvGrpSpPr>
              <a:grpSpLocks/>
            </p:cNvGrpSpPr>
            <p:nvPr/>
          </p:nvGrpSpPr>
          <p:grpSpPr bwMode="auto">
            <a:xfrm>
              <a:off x="5087939" y="4581521"/>
              <a:ext cx="1368425" cy="698500"/>
              <a:chOff x="2309" y="2859"/>
              <a:chExt cx="635" cy="440"/>
            </a:xfrm>
          </p:grpSpPr>
          <p:sp>
            <p:nvSpPr>
              <p:cNvPr id="32" name="Line 20"/>
              <p:cNvSpPr>
                <a:spLocks noChangeShapeType="1"/>
              </p:cNvSpPr>
              <p:nvPr/>
            </p:nvSpPr>
            <p:spPr bwMode="auto">
              <a:xfrm flipV="1">
                <a:off x="2309" y="2859"/>
                <a:ext cx="635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050"/>
              </a:p>
            </p:txBody>
          </p:sp>
          <p:sp>
            <p:nvSpPr>
              <p:cNvPr id="33" name="Text Box 42"/>
              <p:cNvSpPr txBox="1">
                <a:spLocks noChangeArrowheads="1"/>
              </p:cNvSpPr>
              <p:nvPr/>
            </p:nvSpPr>
            <p:spPr bwMode="auto">
              <a:xfrm>
                <a:off x="2448" y="2928"/>
                <a:ext cx="296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 i="1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26" name="Text Box 43"/>
            <p:cNvSpPr txBox="1">
              <a:spLocks noChangeArrowheads="1"/>
            </p:cNvSpPr>
            <p:nvPr/>
          </p:nvSpPr>
          <p:spPr bwMode="auto">
            <a:xfrm>
              <a:off x="3287714" y="4076700"/>
              <a:ext cx="863599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7" name="Text Box 44"/>
            <p:cNvSpPr txBox="1">
              <a:spLocks noChangeArrowheads="1"/>
            </p:cNvSpPr>
            <p:nvPr/>
          </p:nvSpPr>
          <p:spPr bwMode="auto">
            <a:xfrm>
              <a:off x="7467599" y="2514602"/>
              <a:ext cx="762000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 dirty="0" smtClean="0">
                  <a:solidFill>
                    <a:srgbClr val="FF0000"/>
                  </a:solidFill>
                </a:rPr>
                <a:t>7</a:t>
              </a:r>
              <a:endParaRPr lang="en-US" altLang="zh-CN" sz="12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 Box 45"/>
            <p:cNvSpPr txBox="1">
              <a:spLocks noChangeArrowheads="1"/>
            </p:cNvSpPr>
            <p:nvPr/>
          </p:nvSpPr>
          <p:spPr bwMode="auto">
            <a:xfrm>
              <a:off x="5159377" y="1905000"/>
              <a:ext cx="792163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 dirty="0" smtClean="0">
                  <a:solidFill>
                    <a:srgbClr val="FF0000"/>
                  </a:solidFill>
                </a:rPr>
                <a:t>5</a:t>
              </a:r>
              <a:endParaRPr lang="en-US" altLang="zh-CN" sz="12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3216275" y="2492376"/>
              <a:ext cx="801689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 dirty="0" smtClean="0">
                  <a:solidFill>
                    <a:srgbClr val="FF0000"/>
                  </a:solidFill>
                </a:rPr>
                <a:t>6</a:t>
              </a:r>
              <a:endParaRPr lang="en-US" altLang="zh-CN" sz="12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30" name="Line 49"/>
            <p:cNvSpPr>
              <a:spLocks noChangeShapeType="1"/>
            </p:cNvSpPr>
            <p:nvPr/>
          </p:nvSpPr>
          <p:spPr bwMode="auto">
            <a:xfrm>
              <a:off x="4943475" y="2852739"/>
              <a:ext cx="1512888" cy="13684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31" name="Text Box 50"/>
            <p:cNvSpPr txBox="1">
              <a:spLocks noChangeArrowheads="1"/>
            </p:cNvSpPr>
            <p:nvPr/>
          </p:nvSpPr>
          <p:spPr bwMode="auto">
            <a:xfrm>
              <a:off x="5159377" y="3429000"/>
              <a:ext cx="792163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295800" y="1417639"/>
            <a:ext cx="3100139" cy="1585912"/>
            <a:chOff x="2563813" y="1905000"/>
            <a:chExt cx="6443663" cy="3375021"/>
          </a:xfrm>
        </p:grpSpPr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2563813" y="3148014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4384675" y="2136776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6207125" y="2136776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4384675" y="4159251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6207125" y="4159251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8027988" y="3148014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8199439" y="3360739"/>
              <a:ext cx="808037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6</a:t>
              </a:r>
            </a:p>
          </p:txBody>
        </p:sp>
        <p:sp>
          <p:nvSpPr>
            <p:cNvPr id="42" name="Text Box 12"/>
            <p:cNvSpPr txBox="1">
              <a:spLocks noChangeArrowheads="1"/>
            </p:cNvSpPr>
            <p:nvPr/>
          </p:nvSpPr>
          <p:spPr bwMode="auto">
            <a:xfrm>
              <a:off x="6426200" y="2308225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5</a:t>
              </a:r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auto">
            <a:xfrm>
              <a:off x="4606926" y="2328863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4</a:t>
              </a:r>
            </a:p>
          </p:txBody>
        </p:sp>
        <p:sp>
          <p:nvSpPr>
            <p:cNvPr id="44" name="Text Box 14"/>
            <p:cNvSpPr txBox="1">
              <a:spLocks noChangeArrowheads="1"/>
            </p:cNvSpPr>
            <p:nvPr/>
          </p:nvSpPr>
          <p:spPr bwMode="auto">
            <a:xfrm>
              <a:off x="6438902" y="4351339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3</a:t>
              </a:r>
            </a:p>
          </p:txBody>
        </p:sp>
        <p:sp>
          <p:nvSpPr>
            <p:cNvPr id="45" name="Text Box 15"/>
            <p:cNvSpPr txBox="1">
              <a:spLocks noChangeArrowheads="1"/>
            </p:cNvSpPr>
            <p:nvPr/>
          </p:nvSpPr>
          <p:spPr bwMode="auto">
            <a:xfrm>
              <a:off x="4587876" y="4322765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2</a:t>
              </a:r>
            </a:p>
          </p:txBody>
        </p:sp>
        <p:sp>
          <p:nvSpPr>
            <p:cNvPr id="46" name="Text Box 16"/>
            <p:cNvSpPr txBox="1">
              <a:spLocks noChangeArrowheads="1"/>
            </p:cNvSpPr>
            <p:nvPr/>
          </p:nvSpPr>
          <p:spPr bwMode="auto">
            <a:xfrm>
              <a:off x="2768600" y="3308351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1</a:t>
              </a:r>
            </a:p>
          </p:txBody>
        </p:sp>
        <p:sp>
          <p:nvSpPr>
            <p:cNvPr id="47" name="Line 17"/>
            <p:cNvSpPr>
              <a:spLocks noChangeShapeType="1"/>
            </p:cNvSpPr>
            <p:nvPr/>
          </p:nvSpPr>
          <p:spPr bwMode="auto">
            <a:xfrm flipV="1">
              <a:off x="3287714" y="2727326"/>
              <a:ext cx="1127125" cy="6318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48" name="Line 18"/>
            <p:cNvSpPr>
              <a:spLocks noChangeShapeType="1"/>
            </p:cNvSpPr>
            <p:nvPr/>
          </p:nvSpPr>
          <p:spPr bwMode="auto">
            <a:xfrm>
              <a:off x="3246438" y="3802063"/>
              <a:ext cx="1168400" cy="5905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49" name="Line 19"/>
            <p:cNvSpPr>
              <a:spLocks noChangeShapeType="1"/>
            </p:cNvSpPr>
            <p:nvPr/>
          </p:nvSpPr>
          <p:spPr bwMode="auto">
            <a:xfrm>
              <a:off x="5175250" y="2495550"/>
              <a:ext cx="10429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6956426" y="2663825"/>
              <a:ext cx="1127125" cy="6746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51" name="Line 23"/>
            <p:cNvSpPr>
              <a:spLocks noChangeShapeType="1"/>
            </p:cNvSpPr>
            <p:nvPr/>
          </p:nvSpPr>
          <p:spPr bwMode="auto">
            <a:xfrm flipV="1">
              <a:off x="6985000" y="3781425"/>
              <a:ext cx="1119188" cy="685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52" name="Text Box 41"/>
            <p:cNvSpPr txBox="1">
              <a:spLocks noChangeArrowheads="1"/>
            </p:cNvSpPr>
            <p:nvPr/>
          </p:nvSpPr>
          <p:spPr bwMode="auto">
            <a:xfrm>
              <a:off x="7696199" y="4038600"/>
              <a:ext cx="776287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rgbClr val="FF0000"/>
                  </a:solidFill>
                </a:rPr>
                <a:t>5</a:t>
              </a:r>
            </a:p>
          </p:txBody>
        </p:sp>
        <p:grpSp>
          <p:nvGrpSpPr>
            <p:cNvPr id="53" name="Group 51"/>
            <p:cNvGrpSpPr>
              <a:grpSpLocks/>
            </p:cNvGrpSpPr>
            <p:nvPr/>
          </p:nvGrpSpPr>
          <p:grpSpPr bwMode="auto">
            <a:xfrm>
              <a:off x="5087939" y="4581521"/>
              <a:ext cx="1368425" cy="698500"/>
              <a:chOff x="2309" y="2859"/>
              <a:chExt cx="635" cy="440"/>
            </a:xfrm>
          </p:grpSpPr>
          <p:sp>
            <p:nvSpPr>
              <p:cNvPr id="60" name="Line 20"/>
              <p:cNvSpPr>
                <a:spLocks noChangeShapeType="1"/>
              </p:cNvSpPr>
              <p:nvPr/>
            </p:nvSpPr>
            <p:spPr bwMode="auto">
              <a:xfrm flipV="1">
                <a:off x="2309" y="2859"/>
                <a:ext cx="635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050"/>
              </a:p>
            </p:txBody>
          </p:sp>
          <p:sp>
            <p:nvSpPr>
              <p:cNvPr id="61" name="Text Box 42"/>
              <p:cNvSpPr txBox="1">
                <a:spLocks noChangeArrowheads="1"/>
              </p:cNvSpPr>
              <p:nvPr/>
            </p:nvSpPr>
            <p:spPr bwMode="auto">
              <a:xfrm>
                <a:off x="2448" y="2928"/>
                <a:ext cx="296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 i="1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54" name="Text Box 43"/>
            <p:cNvSpPr txBox="1">
              <a:spLocks noChangeArrowheads="1"/>
            </p:cNvSpPr>
            <p:nvPr/>
          </p:nvSpPr>
          <p:spPr bwMode="auto">
            <a:xfrm>
              <a:off x="3287714" y="4076700"/>
              <a:ext cx="863599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5" name="Text Box 44"/>
            <p:cNvSpPr txBox="1">
              <a:spLocks noChangeArrowheads="1"/>
            </p:cNvSpPr>
            <p:nvPr/>
          </p:nvSpPr>
          <p:spPr bwMode="auto">
            <a:xfrm>
              <a:off x="7467599" y="2514602"/>
              <a:ext cx="762000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 dirty="0" smtClean="0">
                  <a:solidFill>
                    <a:srgbClr val="FF0000"/>
                  </a:solidFill>
                </a:rPr>
                <a:t>5</a:t>
              </a:r>
              <a:endParaRPr lang="en-US" altLang="zh-CN" sz="12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 Box 45"/>
            <p:cNvSpPr txBox="1">
              <a:spLocks noChangeArrowheads="1"/>
            </p:cNvSpPr>
            <p:nvPr/>
          </p:nvSpPr>
          <p:spPr bwMode="auto">
            <a:xfrm>
              <a:off x="5159377" y="1905000"/>
              <a:ext cx="792163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7" name="Text Box 46"/>
            <p:cNvSpPr txBox="1">
              <a:spLocks noChangeArrowheads="1"/>
            </p:cNvSpPr>
            <p:nvPr/>
          </p:nvSpPr>
          <p:spPr bwMode="auto">
            <a:xfrm>
              <a:off x="3216275" y="2492376"/>
              <a:ext cx="801689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Line 49"/>
            <p:cNvSpPr>
              <a:spLocks noChangeShapeType="1"/>
            </p:cNvSpPr>
            <p:nvPr/>
          </p:nvSpPr>
          <p:spPr bwMode="auto">
            <a:xfrm>
              <a:off x="4943475" y="2852739"/>
              <a:ext cx="1512888" cy="13684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59" name="Text Box 50"/>
            <p:cNvSpPr txBox="1">
              <a:spLocks noChangeArrowheads="1"/>
            </p:cNvSpPr>
            <p:nvPr/>
          </p:nvSpPr>
          <p:spPr bwMode="auto">
            <a:xfrm>
              <a:off x="5159377" y="3429000"/>
              <a:ext cx="792163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968208" y="1526550"/>
            <a:ext cx="3100139" cy="1477001"/>
            <a:chOff x="2563813" y="2136776"/>
            <a:chExt cx="6443663" cy="3143245"/>
          </a:xfrm>
        </p:grpSpPr>
        <p:sp>
          <p:nvSpPr>
            <p:cNvPr id="63" name="Oval 5"/>
            <p:cNvSpPr>
              <a:spLocks noChangeArrowheads="1"/>
            </p:cNvSpPr>
            <p:nvPr/>
          </p:nvSpPr>
          <p:spPr bwMode="auto">
            <a:xfrm>
              <a:off x="2563813" y="3148014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4384675" y="2136776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6207125" y="2136776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66" name="Oval 8"/>
            <p:cNvSpPr>
              <a:spLocks noChangeArrowheads="1"/>
            </p:cNvSpPr>
            <p:nvPr/>
          </p:nvSpPr>
          <p:spPr bwMode="auto">
            <a:xfrm>
              <a:off x="4384675" y="4159251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67" name="Oval 9"/>
            <p:cNvSpPr>
              <a:spLocks noChangeArrowheads="1"/>
            </p:cNvSpPr>
            <p:nvPr/>
          </p:nvSpPr>
          <p:spPr bwMode="auto">
            <a:xfrm>
              <a:off x="6207125" y="4159251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68" name="Oval 10"/>
            <p:cNvSpPr>
              <a:spLocks noChangeArrowheads="1"/>
            </p:cNvSpPr>
            <p:nvPr/>
          </p:nvSpPr>
          <p:spPr bwMode="auto">
            <a:xfrm>
              <a:off x="8027988" y="3148014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69" name="Text Box 11"/>
            <p:cNvSpPr txBox="1">
              <a:spLocks noChangeArrowheads="1"/>
            </p:cNvSpPr>
            <p:nvPr/>
          </p:nvSpPr>
          <p:spPr bwMode="auto">
            <a:xfrm>
              <a:off x="8199439" y="3360739"/>
              <a:ext cx="808037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6</a:t>
              </a:r>
            </a:p>
          </p:txBody>
        </p:sp>
        <p:sp>
          <p:nvSpPr>
            <p:cNvPr id="70" name="Text Box 12"/>
            <p:cNvSpPr txBox="1">
              <a:spLocks noChangeArrowheads="1"/>
            </p:cNvSpPr>
            <p:nvPr/>
          </p:nvSpPr>
          <p:spPr bwMode="auto">
            <a:xfrm>
              <a:off x="6426200" y="2308225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5</a:t>
              </a:r>
            </a:p>
          </p:txBody>
        </p:sp>
        <p:sp>
          <p:nvSpPr>
            <p:cNvPr id="71" name="Text Box 13"/>
            <p:cNvSpPr txBox="1">
              <a:spLocks noChangeArrowheads="1"/>
            </p:cNvSpPr>
            <p:nvPr/>
          </p:nvSpPr>
          <p:spPr bwMode="auto">
            <a:xfrm>
              <a:off x="4606926" y="2328863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4</a:t>
              </a:r>
            </a:p>
          </p:txBody>
        </p:sp>
        <p:sp>
          <p:nvSpPr>
            <p:cNvPr id="72" name="Text Box 14"/>
            <p:cNvSpPr txBox="1">
              <a:spLocks noChangeArrowheads="1"/>
            </p:cNvSpPr>
            <p:nvPr/>
          </p:nvSpPr>
          <p:spPr bwMode="auto">
            <a:xfrm>
              <a:off x="6438902" y="4351339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3</a:t>
              </a:r>
            </a:p>
          </p:txBody>
        </p:sp>
        <p:sp>
          <p:nvSpPr>
            <p:cNvPr id="73" name="Text Box 15"/>
            <p:cNvSpPr txBox="1">
              <a:spLocks noChangeArrowheads="1"/>
            </p:cNvSpPr>
            <p:nvPr/>
          </p:nvSpPr>
          <p:spPr bwMode="auto">
            <a:xfrm>
              <a:off x="4587876" y="4322765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2</a:t>
              </a:r>
            </a:p>
          </p:txBody>
        </p:sp>
        <p:sp>
          <p:nvSpPr>
            <p:cNvPr id="74" name="Text Box 16"/>
            <p:cNvSpPr txBox="1">
              <a:spLocks noChangeArrowheads="1"/>
            </p:cNvSpPr>
            <p:nvPr/>
          </p:nvSpPr>
          <p:spPr bwMode="auto">
            <a:xfrm>
              <a:off x="2768600" y="3308351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1</a:t>
              </a:r>
            </a:p>
          </p:txBody>
        </p:sp>
        <p:sp>
          <p:nvSpPr>
            <p:cNvPr id="75" name="Line 17"/>
            <p:cNvSpPr>
              <a:spLocks noChangeShapeType="1"/>
            </p:cNvSpPr>
            <p:nvPr/>
          </p:nvSpPr>
          <p:spPr bwMode="auto">
            <a:xfrm flipV="1">
              <a:off x="3287714" y="2727326"/>
              <a:ext cx="1127125" cy="6318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76" name="Line 18"/>
            <p:cNvSpPr>
              <a:spLocks noChangeShapeType="1"/>
            </p:cNvSpPr>
            <p:nvPr/>
          </p:nvSpPr>
          <p:spPr bwMode="auto">
            <a:xfrm>
              <a:off x="3246438" y="3802063"/>
              <a:ext cx="1168400" cy="5905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78" name="Line 22"/>
            <p:cNvSpPr>
              <a:spLocks noChangeShapeType="1"/>
            </p:cNvSpPr>
            <p:nvPr/>
          </p:nvSpPr>
          <p:spPr bwMode="auto">
            <a:xfrm>
              <a:off x="6956426" y="2663825"/>
              <a:ext cx="1127125" cy="6746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79" name="Line 23"/>
            <p:cNvSpPr>
              <a:spLocks noChangeShapeType="1"/>
            </p:cNvSpPr>
            <p:nvPr/>
          </p:nvSpPr>
          <p:spPr bwMode="auto">
            <a:xfrm flipV="1">
              <a:off x="6985000" y="3781425"/>
              <a:ext cx="1119188" cy="685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80" name="Text Box 41"/>
            <p:cNvSpPr txBox="1">
              <a:spLocks noChangeArrowheads="1"/>
            </p:cNvSpPr>
            <p:nvPr/>
          </p:nvSpPr>
          <p:spPr bwMode="auto">
            <a:xfrm>
              <a:off x="7696199" y="4038600"/>
              <a:ext cx="776287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rgbClr val="FF0000"/>
                  </a:solidFill>
                </a:rPr>
                <a:t>5</a:t>
              </a:r>
            </a:p>
          </p:txBody>
        </p:sp>
        <p:grpSp>
          <p:nvGrpSpPr>
            <p:cNvPr id="81" name="Group 51"/>
            <p:cNvGrpSpPr>
              <a:grpSpLocks/>
            </p:cNvGrpSpPr>
            <p:nvPr/>
          </p:nvGrpSpPr>
          <p:grpSpPr bwMode="auto">
            <a:xfrm>
              <a:off x="5087939" y="4581521"/>
              <a:ext cx="1368425" cy="698500"/>
              <a:chOff x="2309" y="2859"/>
              <a:chExt cx="635" cy="440"/>
            </a:xfrm>
          </p:grpSpPr>
          <p:sp>
            <p:nvSpPr>
              <p:cNvPr id="88" name="Line 20"/>
              <p:cNvSpPr>
                <a:spLocks noChangeShapeType="1"/>
              </p:cNvSpPr>
              <p:nvPr/>
            </p:nvSpPr>
            <p:spPr bwMode="auto">
              <a:xfrm flipV="1">
                <a:off x="2309" y="2859"/>
                <a:ext cx="635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050"/>
              </a:p>
            </p:txBody>
          </p:sp>
          <p:sp>
            <p:nvSpPr>
              <p:cNvPr id="89" name="Text Box 42"/>
              <p:cNvSpPr txBox="1">
                <a:spLocks noChangeArrowheads="1"/>
              </p:cNvSpPr>
              <p:nvPr/>
            </p:nvSpPr>
            <p:spPr bwMode="auto">
              <a:xfrm>
                <a:off x="2448" y="2928"/>
                <a:ext cx="296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 i="1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82" name="Text Box 43"/>
            <p:cNvSpPr txBox="1">
              <a:spLocks noChangeArrowheads="1"/>
            </p:cNvSpPr>
            <p:nvPr/>
          </p:nvSpPr>
          <p:spPr bwMode="auto">
            <a:xfrm>
              <a:off x="3287714" y="4076700"/>
              <a:ext cx="863599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83" name="Text Box 44"/>
            <p:cNvSpPr txBox="1">
              <a:spLocks noChangeArrowheads="1"/>
            </p:cNvSpPr>
            <p:nvPr/>
          </p:nvSpPr>
          <p:spPr bwMode="auto">
            <a:xfrm>
              <a:off x="7467599" y="2514602"/>
              <a:ext cx="762000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 dirty="0" smtClean="0">
                  <a:solidFill>
                    <a:srgbClr val="FF0000"/>
                  </a:solidFill>
                </a:rPr>
                <a:t>2</a:t>
              </a:r>
              <a:endParaRPr lang="en-US" altLang="zh-CN" sz="12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 Box 46"/>
            <p:cNvSpPr txBox="1">
              <a:spLocks noChangeArrowheads="1"/>
            </p:cNvSpPr>
            <p:nvPr/>
          </p:nvSpPr>
          <p:spPr bwMode="auto">
            <a:xfrm>
              <a:off x="3216275" y="2492376"/>
              <a:ext cx="801689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 dirty="0" smtClean="0">
                  <a:solidFill>
                    <a:srgbClr val="FF0000"/>
                  </a:solidFill>
                </a:rPr>
                <a:t>1</a:t>
              </a:r>
              <a:endParaRPr lang="en-US" altLang="zh-CN" sz="12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86" name="Line 49"/>
            <p:cNvSpPr>
              <a:spLocks noChangeShapeType="1"/>
            </p:cNvSpPr>
            <p:nvPr/>
          </p:nvSpPr>
          <p:spPr bwMode="auto">
            <a:xfrm>
              <a:off x="4943475" y="2852739"/>
              <a:ext cx="1512888" cy="13684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87" name="Text Box 50"/>
            <p:cNvSpPr txBox="1">
              <a:spLocks noChangeArrowheads="1"/>
            </p:cNvSpPr>
            <p:nvPr/>
          </p:nvSpPr>
          <p:spPr bwMode="auto">
            <a:xfrm>
              <a:off x="5159377" y="3429000"/>
              <a:ext cx="792163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7968208" y="4005063"/>
            <a:ext cx="3100139" cy="1496398"/>
            <a:chOff x="2563813" y="2136776"/>
            <a:chExt cx="6443663" cy="3184524"/>
          </a:xfrm>
        </p:grpSpPr>
        <p:sp>
          <p:nvSpPr>
            <p:cNvPr id="91" name="Oval 5"/>
            <p:cNvSpPr>
              <a:spLocks noChangeArrowheads="1"/>
            </p:cNvSpPr>
            <p:nvPr/>
          </p:nvSpPr>
          <p:spPr bwMode="auto">
            <a:xfrm>
              <a:off x="2563813" y="3148014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92" name="Oval 6"/>
            <p:cNvSpPr>
              <a:spLocks noChangeArrowheads="1"/>
            </p:cNvSpPr>
            <p:nvPr/>
          </p:nvSpPr>
          <p:spPr bwMode="auto">
            <a:xfrm>
              <a:off x="4384675" y="2136776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93" name="Oval 7"/>
            <p:cNvSpPr>
              <a:spLocks noChangeArrowheads="1"/>
            </p:cNvSpPr>
            <p:nvPr/>
          </p:nvSpPr>
          <p:spPr bwMode="auto">
            <a:xfrm>
              <a:off x="6207125" y="2136776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94" name="Oval 8"/>
            <p:cNvSpPr>
              <a:spLocks noChangeArrowheads="1"/>
            </p:cNvSpPr>
            <p:nvPr/>
          </p:nvSpPr>
          <p:spPr bwMode="auto">
            <a:xfrm>
              <a:off x="4384675" y="4159251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95" name="Oval 9"/>
            <p:cNvSpPr>
              <a:spLocks noChangeArrowheads="1"/>
            </p:cNvSpPr>
            <p:nvPr/>
          </p:nvSpPr>
          <p:spPr bwMode="auto">
            <a:xfrm>
              <a:off x="6207125" y="4159251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96" name="Oval 10"/>
            <p:cNvSpPr>
              <a:spLocks noChangeArrowheads="1"/>
            </p:cNvSpPr>
            <p:nvPr/>
          </p:nvSpPr>
          <p:spPr bwMode="auto">
            <a:xfrm>
              <a:off x="8027988" y="3148014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97" name="Text Box 11"/>
            <p:cNvSpPr txBox="1">
              <a:spLocks noChangeArrowheads="1"/>
            </p:cNvSpPr>
            <p:nvPr/>
          </p:nvSpPr>
          <p:spPr bwMode="auto">
            <a:xfrm>
              <a:off x="8199439" y="3360739"/>
              <a:ext cx="808037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6</a:t>
              </a:r>
            </a:p>
          </p:txBody>
        </p:sp>
        <p:sp>
          <p:nvSpPr>
            <p:cNvPr id="98" name="Text Box 12"/>
            <p:cNvSpPr txBox="1">
              <a:spLocks noChangeArrowheads="1"/>
            </p:cNvSpPr>
            <p:nvPr/>
          </p:nvSpPr>
          <p:spPr bwMode="auto">
            <a:xfrm>
              <a:off x="6426200" y="2308225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5</a:t>
              </a:r>
            </a:p>
          </p:txBody>
        </p:sp>
        <p:sp>
          <p:nvSpPr>
            <p:cNvPr id="99" name="Text Box 13"/>
            <p:cNvSpPr txBox="1">
              <a:spLocks noChangeArrowheads="1"/>
            </p:cNvSpPr>
            <p:nvPr/>
          </p:nvSpPr>
          <p:spPr bwMode="auto">
            <a:xfrm>
              <a:off x="4606926" y="2328863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4</a:t>
              </a:r>
            </a:p>
          </p:txBody>
        </p:sp>
        <p:sp>
          <p:nvSpPr>
            <p:cNvPr id="100" name="Text Box 14"/>
            <p:cNvSpPr txBox="1">
              <a:spLocks noChangeArrowheads="1"/>
            </p:cNvSpPr>
            <p:nvPr/>
          </p:nvSpPr>
          <p:spPr bwMode="auto">
            <a:xfrm>
              <a:off x="6438902" y="4351339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3</a:t>
              </a:r>
            </a:p>
          </p:txBody>
        </p:sp>
        <p:sp>
          <p:nvSpPr>
            <p:cNvPr id="101" name="Text Box 15"/>
            <p:cNvSpPr txBox="1">
              <a:spLocks noChangeArrowheads="1"/>
            </p:cNvSpPr>
            <p:nvPr/>
          </p:nvSpPr>
          <p:spPr bwMode="auto">
            <a:xfrm>
              <a:off x="4587876" y="4322765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2</a:t>
              </a:r>
            </a:p>
          </p:txBody>
        </p:sp>
        <p:sp>
          <p:nvSpPr>
            <p:cNvPr id="102" name="Text Box 16"/>
            <p:cNvSpPr txBox="1">
              <a:spLocks noChangeArrowheads="1"/>
            </p:cNvSpPr>
            <p:nvPr/>
          </p:nvSpPr>
          <p:spPr bwMode="auto">
            <a:xfrm>
              <a:off x="2768600" y="3308351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1</a:t>
              </a:r>
            </a:p>
          </p:txBody>
        </p:sp>
        <p:sp>
          <p:nvSpPr>
            <p:cNvPr id="103" name="Line 17"/>
            <p:cNvSpPr>
              <a:spLocks noChangeShapeType="1"/>
            </p:cNvSpPr>
            <p:nvPr/>
          </p:nvSpPr>
          <p:spPr bwMode="auto">
            <a:xfrm flipV="1">
              <a:off x="3287714" y="2727326"/>
              <a:ext cx="1127125" cy="6318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105" name="Line 22"/>
            <p:cNvSpPr>
              <a:spLocks noChangeShapeType="1"/>
            </p:cNvSpPr>
            <p:nvPr/>
          </p:nvSpPr>
          <p:spPr bwMode="auto">
            <a:xfrm>
              <a:off x="6956426" y="2663825"/>
              <a:ext cx="1127125" cy="6746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106" name="Line 23"/>
            <p:cNvSpPr>
              <a:spLocks noChangeShapeType="1"/>
            </p:cNvSpPr>
            <p:nvPr/>
          </p:nvSpPr>
          <p:spPr bwMode="auto">
            <a:xfrm flipV="1">
              <a:off x="6985000" y="3781425"/>
              <a:ext cx="1119188" cy="685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107" name="Text Box 41"/>
            <p:cNvSpPr txBox="1">
              <a:spLocks noChangeArrowheads="1"/>
            </p:cNvSpPr>
            <p:nvPr/>
          </p:nvSpPr>
          <p:spPr bwMode="auto">
            <a:xfrm>
              <a:off x="7696199" y="4038600"/>
              <a:ext cx="776287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 dirty="0">
                  <a:solidFill>
                    <a:srgbClr val="FF0000"/>
                  </a:solidFill>
                </a:rPr>
                <a:t>1</a:t>
              </a:r>
            </a:p>
          </p:txBody>
        </p:sp>
        <p:grpSp>
          <p:nvGrpSpPr>
            <p:cNvPr id="108" name="Group 51"/>
            <p:cNvGrpSpPr>
              <a:grpSpLocks/>
            </p:cNvGrpSpPr>
            <p:nvPr/>
          </p:nvGrpSpPr>
          <p:grpSpPr bwMode="auto">
            <a:xfrm>
              <a:off x="5057769" y="4612089"/>
              <a:ext cx="1368425" cy="709211"/>
              <a:chOff x="2295" y="4569230"/>
              <a:chExt cx="635" cy="709211"/>
            </a:xfrm>
          </p:grpSpPr>
          <p:sp>
            <p:nvSpPr>
              <p:cNvPr id="114" name="Line 20"/>
              <p:cNvSpPr>
                <a:spLocks noChangeShapeType="1"/>
              </p:cNvSpPr>
              <p:nvPr/>
            </p:nvSpPr>
            <p:spPr bwMode="auto">
              <a:xfrm flipV="1">
                <a:off x="2295" y="4569230"/>
                <a:ext cx="635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050"/>
              </a:p>
            </p:txBody>
          </p:sp>
          <p:sp>
            <p:nvSpPr>
              <p:cNvPr id="115" name="Text Box 42"/>
              <p:cNvSpPr txBox="1">
                <a:spLocks noChangeArrowheads="1"/>
              </p:cNvSpPr>
              <p:nvPr/>
            </p:nvSpPr>
            <p:spPr bwMode="auto">
              <a:xfrm>
                <a:off x="2464" y="4688952"/>
                <a:ext cx="296" cy="589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 i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sp>
          <p:nvSpPr>
            <p:cNvPr id="110" name="Text Box 44"/>
            <p:cNvSpPr txBox="1">
              <a:spLocks noChangeArrowheads="1"/>
            </p:cNvSpPr>
            <p:nvPr/>
          </p:nvSpPr>
          <p:spPr bwMode="auto">
            <a:xfrm>
              <a:off x="7467599" y="2514602"/>
              <a:ext cx="762000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 dirty="0" smtClean="0">
                  <a:solidFill>
                    <a:srgbClr val="FF0000"/>
                  </a:solidFill>
                </a:rPr>
                <a:t>2</a:t>
              </a:r>
              <a:endParaRPr lang="en-US" altLang="zh-CN" sz="12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 Box 46"/>
            <p:cNvSpPr txBox="1">
              <a:spLocks noChangeArrowheads="1"/>
            </p:cNvSpPr>
            <p:nvPr/>
          </p:nvSpPr>
          <p:spPr bwMode="auto">
            <a:xfrm>
              <a:off x="3216275" y="2492376"/>
              <a:ext cx="801689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 dirty="0" smtClean="0">
                  <a:solidFill>
                    <a:srgbClr val="FF0000"/>
                  </a:solidFill>
                </a:rPr>
                <a:t>1</a:t>
              </a:r>
              <a:endParaRPr lang="en-US" altLang="zh-CN" sz="12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112" name="Line 49"/>
            <p:cNvSpPr>
              <a:spLocks noChangeShapeType="1"/>
            </p:cNvSpPr>
            <p:nvPr/>
          </p:nvSpPr>
          <p:spPr bwMode="auto">
            <a:xfrm>
              <a:off x="4943475" y="2852739"/>
              <a:ext cx="1512888" cy="13684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113" name="Text Box 50"/>
            <p:cNvSpPr txBox="1">
              <a:spLocks noChangeArrowheads="1"/>
            </p:cNvSpPr>
            <p:nvPr/>
          </p:nvSpPr>
          <p:spPr bwMode="auto">
            <a:xfrm>
              <a:off x="5159377" y="3429000"/>
              <a:ext cx="792163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104238" y="4005063"/>
            <a:ext cx="3100139" cy="1496398"/>
            <a:chOff x="2563813" y="2136776"/>
            <a:chExt cx="6443663" cy="3184524"/>
          </a:xfrm>
        </p:grpSpPr>
        <p:sp>
          <p:nvSpPr>
            <p:cNvPr id="117" name="Oval 5"/>
            <p:cNvSpPr>
              <a:spLocks noChangeArrowheads="1"/>
            </p:cNvSpPr>
            <p:nvPr/>
          </p:nvSpPr>
          <p:spPr bwMode="auto">
            <a:xfrm>
              <a:off x="2563813" y="3148014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118" name="Oval 6"/>
            <p:cNvSpPr>
              <a:spLocks noChangeArrowheads="1"/>
            </p:cNvSpPr>
            <p:nvPr/>
          </p:nvSpPr>
          <p:spPr bwMode="auto">
            <a:xfrm>
              <a:off x="4384675" y="2136776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119" name="Oval 7"/>
            <p:cNvSpPr>
              <a:spLocks noChangeArrowheads="1"/>
            </p:cNvSpPr>
            <p:nvPr/>
          </p:nvSpPr>
          <p:spPr bwMode="auto">
            <a:xfrm>
              <a:off x="6207125" y="2136776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120" name="Oval 8"/>
            <p:cNvSpPr>
              <a:spLocks noChangeArrowheads="1"/>
            </p:cNvSpPr>
            <p:nvPr/>
          </p:nvSpPr>
          <p:spPr bwMode="auto">
            <a:xfrm>
              <a:off x="4384675" y="4159251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121" name="Oval 9"/>
            <p:cNvSpPr>
              <a:spLocks noChangeArrowheads="1"/>
            </p:cNvSpPr>
            <p:nvPr/>
          </p:nvSpPr>
          <p:spPr bwMode="auto">
            <a:xfrm>
              <a:off x="6207125" y="4159251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122" name="Oval 10"/>
            <p:cNvSpPr>
              <a:spLocks noChangeArrowheads="1"/>
            </p:cNvSpPr>
            <p:nvPr/>
          </p:nvSpPr>
          <p:spPr bwMode="auto">
            <a:xfrm>
              <a:off x="8027988" y="3148014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123" name="Text Box 11"/>
            <p:cNvSpPr txBox="1">
              <a:spLocks noChangeArrowheads="1"/>
            </p:cNvSpPr>
            <p:nvPr/>
          </p:nvSpPr>
          <p:spPr bwMode="auto">
            <a:xfrm>
              <a:off x="8199439" y="3360739"/>
              <a:ext cx="808037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6</a:t>
              </a:r>
            </a:p>
          </p:txBody>
        </p:sp>
        <p:sp>
          <p:nvSpPr>
            <p:cNvPr id="124" name="Text Box 12"/>
            <p:cNvSpPr txBox="1">
              <a:spLocks noChangeArrowheads="1"/>
            </p:cNvSpPr>
            <p:nvPr/>
          </p:nvSpPr>
          <p:spPr bwMode="auto">
            <a:xfrm>
              <a:off x="6426200" y="2308225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5</a:t>
              </a:r>
            </a:p>
          </p:txBody>
        </p:sp>
        <p:sp>
          <p:nvSpPr>
            <p:cNvPr id="125" name="Text Box 13"/>
            <p:cNvSpPr txBox="1">
              <a:spLocks noChangeArrowheads="1"/>
            </p:cNvSpPr>
            <p:nvPr/>
          </p:nvSpPr>
          <p:spPr bwMode="auto">
            <a:xfrm>
              <a:off x="4606926" y="2328863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4</a:t>
              </a:r>
            </a:p>
          </p:txBody>
        </p:sp>
        <p:sp>
          <p:nvSpPr>
            <p:cNvPr id="126" name="Text Box 14"/>
            <p:cNvSpPr txBox="1">
              <a:spLocks noChangeArrowheads="1"/>
            </p:cNvSpPr>
            <p:nvPr/>
          </p:nvSpPr>
          <p:spPr bwMode="auto">
            <a:xfrm>
              <a:off x="6438902" y="4351339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3</a:t>
              </a:r>
            </a:p>
          </p:txBody>
        </p:sp>
        <p:sp>
          <p:nvSpPr>
            <p:cNvPr id="127" name="Text Box 15"/>
            <p:cNvSpPr txBox="1">
              <a:spLocks noChangeArrowheads="1"/>
            </p:cNvSpPr>
            <p:nvPr/>
          </p:nvSpPr>
          <p:spPr bwMode="auto">
            <a:xfrm>
              <a:off x="4587876" y="4322765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2</a:t>
              </a:r>
            </a:p>
          </p:txBody>
        </p:sp>
        <p:sp>
          <p:nvSpPr>
            <p:cNvPr id="128" name="Text Box 16"/>
            <p:cNvSpPr txBox="1">
              <a:spLocks noChangeArrowheads="1"/>
            </p:cNvSpPr>
            <p:nvPr/>
          </p:nvSpPr>
          <p:spPr bwMode="auto">
            <a:xfrm>
              <a:off x="2768600" y="3308351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1</a:t>
              </a:r>
            </a:p>
          </p:txBody>
        </p:sp>
        <p:sp>
          <p:nvSpPr>
            <p:cNvPr id="130" name="Line 22"/>
            <p:cNvSpPr>
              <a:spLocks noChangeShapeType="1"/>
            </p:cNvSpPr>
            <p:nvPr/>
          </p:nvSpPr>
          <p:spPr bwMode="auto">
            <a:xfrm>
              <a:off x="6956426" y="2663825"/>
              <a:ext cx="1127125" cy="6746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grpSp>
          <p:nvGrpSpPr>
            <p:cNvPr id="133" name="Group 51"/>
            <p:cNvGrpSpPr>
              <a:grpSpLocks/>
            </p:cNvGrpSpPr>
            <p:nvPr/>
          </p:nvGrpSpPr>
          <p:grpSpPr bwMode="auto">
            <a:xfrm>
              <a:off x="5057769" y="4612089"/>
              <a:ext cx="1368425" cy="709211"/>
              <a:chOff x="2295" y="4569230"/>
              <a:chExt cx="635" cy="709211"/>
            </a:xfrm>
          </p:grpSpPr>
          <p:sp>
            <p:nvSpPr>
              <p:cNvPr id="138" name="Line 20"/>
              <p:cNvSpPr>
                <a:spLocks noChangeShapeType="1"/>
              </p:cNvSpPr>
              <p:nvPr/>
            </p:nvSpPr>
            <p:spPr bwMode="auto">
              <a:xfrm flipV="1">
                <a:off x="2295" y="4569230"/>
                <a:ext cx="635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050"/>
              </a:p>
            </p:txBody>
          </p:sp>
          <p:sp>
            <p:nvSpPr>
              <p:cNvPr id="139" name="Text Box 42"/>
              <p:cNvSpPr txBox="1">
                <a:spLocks noChangeArrowheads="1"/>
              </p:cNvSpPr>
              <p:nvPr/>
            </p:nvSpPr>
            <p:spPr bwMode="auto">
              <a:xfrm>
                <a:off x="2464" y="4688952"/>
                <a:ext cx="296" cy="589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 i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sp>
          <p:nvSpPr>
            <p:cNvPr id="134" name="Text Box 44"/>
            <p:cNvSpPr txBox="1">
              <a:spLocks noChangeArrowheads="1"/>
            </p:cNvSpPr>
            <p:nvPr/>
          </p:nvSpPr>
          <p:spPr bwMode="auto">
            <a:xfrm>
              <a:off x="7467599" y="2514602"/>
              <a:ext cx="762000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 dirty="0" smtClean="0">
                  <a:solidFill>
                    <a:srgbClr val="FF0000"/>
                  </a:solidFill>
                </a:rPr>
                <a:t>2</a:t>
              </a:r>
              <a:endParaRPr lang="en-US" altLang="zh-CN" sz="12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136" name="Line 49"/>
            <p:cNvSpPr>
              <a:spLocks noChangeShapeType="1"/>
            </p:cNvSpPr>
            <p:nvPr/>
          </p:nvSpPr>
          <p:spPr bwMode="auto">
            <a:xfrm>
              <a:off x="4943475" y="2852739"/>
              <a:ext cx="1512888" cy="13684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137" name="Text Box 50"/>
            <p:cNvSpPr txBox="1">
              <a:spLocks noChangeArrowheads="1"/>
            </p:cNvSpPr>
            <p:nvPr/>
          </p:nvSpPr>
          <p:spPr bwMode="auto">
            <a:xfrm>
              <a:off x="5159377" y="3429000"/>
              <a:ext cx="792163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 dirty="0" smtClean="0">
                  <a:solidFill>
                    <a:srgbClr val="FF0000"/>
                  </a:solidFill>
                </a:rPr>
                <a:t>1</a:t>
              </a:r>
              <a:endParaRPr lang="en-US" altLang="zh-CN" sz="12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40" name="右箭头 139"/>
          <p:cNvSpPr/>
          <p:nvPr/>
        </p:nvSpPr>
        <p:spPr>
          <a:xfrm>
            <a:off x="3867547" y="1862979"/>
            <a:ext cx="423050" cy="690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右箭头 140"/>
          <p:cNvSpPr/>
          <p:nvPr/>
        </p:nvSpPr>
        <p:spPr>
          <a:xfrm>
            <a:off x="7446757" y="1862979"/>
            <a:ext cx="423050" cy="690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左箭头 141"/>
          <p:cNvSpPr/>
          <p:nvPr/>
        </p:nvSpPr>
        <p:spPr>
          <a:xfrm>
            <a:off x="7253916" y="4459601"/>
            <a:ext cx="537098" cy="5726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下箭头 142"/>
          <p:cNvSpPr/>
          <p:nvPr/>
        </p:nvSpPr>
        <p:spPr>
          <a:xfrm>
            <a:off x="9182601" y="3164692"/>
            <a:ext cx="577877" cy="6704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8" name="组合 147"/>
          <p:cNvGrpSpPr/>
          <p:nvPr/>
        </p:nvGrpSpPr>
        <p:grpSpPr>
          <a:xfrm>
            <a:off x="1386825" y="4095324"/>
            <a:ext cx="2306069" cy="1213927"/>
            <a:chOff x="1386825" y="4095324"/>
            <a:chExt cx="2306069" cy="1213927"/>
          </a:xfrm>
        </p:grpSpPr>
        <p:grpSp>
          <p:nvGrpSpPr>
            <p:cNvPr id="147" name="组合 146"/>
            <p:cNvGrpSpPr/>
            <p:nvPr/>
          </p:nvGrpSpPr>
          <p:grpSpPr>
            <a:xfrm>
              <a:off x="1386825" y="4095324"/>
              <a:ext cx="2306069" cy="1213927"/>
              <a:chOff x="1386825" y="4095324"/>
              <a:chExt cx="2306069" cy="1213927"/>
            </a:xfrm>
          </p:grpSpPr>
          <p:sp>
            <p:nvSpPr>
              <p:cNvPr id="144" name="左箭头 143"/>
              <p:cNvSpPr/>
              <p:nvPr/>
            </p:nvSpPr>
            <p:spPr>
              <a:xfrm>
                <a:off x="3155796" y="4459601"/>
                <a:ext cx="537098" cy="572651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动作按钮: 帮助 144">
                <a:hlinkClick r:id="" action="ppaction://noaction" highlightClick="1"/>
              </p:cNvPr>
              <p:cNvSpPr/>
              <p:nvPr/>
            </p:nvSpPr>
            <p:spPr>
              <a:xfrm>
                <a:off x="1386825" y="4095324"/>
                <a:ext cx="1274918" cy="1213927"/>
              </a:xfrm>
              <a:prstGeom prst="actionButtonHel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6" name="文本框 145"/>
            <p:cNvSpPr txBox="1"/>
            <p:nvPr/>
          </p:nvSpPr>
          <p:spPr>
            <a:xfrm>
              <a:off x="1487488" y="4489956"/>
              <a:ext cx="1109519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Over</a:t>
              </a:r>
              <a:r>
                <a:rPr lang="zh-CN" altLang="en-US" sz="2800" dirty="0" smtClean="0"/>
                <a:t>？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748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 animBg="1"/>
      <p:bldP spid="142" grpId="0" animBg="1"/>
      <p:bldP spid="1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981200" y="277814"/>
            <a:ext cx="8578850" cy="1139825"/>
          </a:xfrm>
        </p:spPr>
        <p:txBody>
          <a:bodyPr/>
          <a:lstStyle/>
          <a:p>
            <a:r>
              <a:rPr lang="en-US" altLang="zh-CN" sz="4000"/>
              <a:t>Lucky Puck Company’s Trucking Problem</a:t>
            </a:r>
            <a:endParaRPr lang="zh-CN" altLang="en-US" sz="4000"/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1271464" y="1412876"/>
            <a:ext cx="977924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Lucky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公司生产冰球，其工厂在温哥华，仓库在温尼泊。公司委托物流公司运输。物流公司经营固定线路网，可能经过多个中间城市。分配给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Lucky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公司的任意两个城市间的最大运输量是固定的。如果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Lucky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公司是按运输量确定生产量，它如何计划它每天最大产量？</a:t>
            </a:r>
          </a:p>
        </p:txBody>
      </p:sp>
      <p:sp>
        <p:nvSpPr>
          <p:cNvPr id="5" name="Rectangle 4"/>
          <p:cNvSpPr/>
          <p:nvPr/>
        </p:nvSpPr>
        <p:spPr>
          <a:xfrm>
            <a:off x="1055440" y="3933056"/>
            <a:ext cx="950505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1</a:t>
            </a:r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如何建立解决这个问题的模型？</a:t>
            </a:r>
            <a:endParaRPr lang="en-US" altLang="zh-CN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9" y="1268760"/>
            <a:ext cx="8677223" cy="22577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23992" y="2708920"/>
            <a:ext cx="115212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480376" y="2708920"/>
            <a:ext cx="1224136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983432" y="4260761"/>
            <a:ext cx="3100139" cy="1585912"/>
            <a:chOff x="2563813" y="1905000"/>
            <a:chExt cx="6443663" cy="3375021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563813" y="3148014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4384675" y="2136776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6207125" y="2136776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4384675" y="4159251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6207125" y="4159251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8027988" y="3148014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8199439" y="3360739"/>
              <a:ext cx="808037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6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6426200" y="2308225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5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4606926" y="2328863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4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6438902" y="4351339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3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4587876" y="4322765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2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2768600" y="3308351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1</a:t>
              </a: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V="1">
              <a:off x="3287714" y="2727326"/>
              <a:ext cx="1127125" cy="6318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3246438" y="3802063"/>
              <a:ext cx="1168400" cy="5905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175250" y="2495550"/>
              <a:ext cx="10429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6956426" y="2663825"/>
              <a:ext cx="1127125" cy="6746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V="1">
              <a:off x="6985000" y="3781425"/>
              <a:ext cx="1119188" cy="685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26" name="Text Box 41"/>
            <p:cNvSpPr txBox="1">
              <a:spLocks noChangeArrowheads="1"/>
            </p:cNvSpPr>
            <p:nvPr/>
          </p:nvSpPr>
          <p:spPr bwMode="auto">
            <a:xfrm>
              <a:off x="7696199" y="4038600"/>
              <a:ext cx="776287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rgbClr val="FF0000"/>
                  </a:solidFill>
                </a:rPr>
                <a:t>5</a:t>
              </a:r>
            </a:p>
          </p:txBody>
        </p:sp>
        <p:grpSp>
          <p:nvGrpSpPr>
            <p:cNvPr id="27" name="Group 51"/>
            <p:cNvGrpSpPr>
              <a:grpSpLocks/>
            </p:cNvGrpSpPr>
            <p:nvPr/>
          </p:nvGrpSpPr>
          <p:grpSpPr bwMode="auto">
            <a:xfrm>
              <a:off x="5087939" y="4581521"/>
              <a:ext cx="1368425" cy="698500"/>
              <a:chOff x="2309" y="2859"/>
              <a:chExt cx="635" cy="440"/>
            </a:xfrm>
          </p:grpSpPr>
          <p:sp>
            <p:nvSpPr>
              <p:cNvPr id="34" name="Line 20"/>
              <p:cNvSpPr>
                <a:spLocks noChangeShapeType="1"/>
              </p:cNvSpPr>
              <p:nvPr/>
            </p:nvSpPr>
            <p:spPr bwMode="auto">
              <a:xfrm flipV="1">
                <a:off x="2309" y="2859"/>
                <a:ext cx="635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050"/>
              </a:p>
            </p:txBody>
          </p:sp>
          <p:sp>
            <p:nvSpPr>
              <p:cNvPr id="35" name="Text Box 42"/>
              <p:cNvSpPr txBox="1">
                <a:spLocks noChangeArrowheads="1"/>
              </p:cNvSpPr>
              <p:nvPr/>
            </p:nvSpPr>
            <p:spPr bwMode="auto">
              <a:xfrm>
                <a:off x="2448" y="2928"/>
                <a:ext cx="296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 i="1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28" name="Text Box 43"/>
            <p:cNvSpPr txBox="1">
              <a:spLocks noChangeArrowheads="1"/>
            </p:cNvSpPr>
            <p:nvPr/>
          </p:nvSpPr>
          <p:spPr bwMode="auto">
            <a:xfrm>
              <a:off x="3287714" y="4076700"/>
              <a:ext cx="863599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9" name="Text Box 44"/>
            <p:cNvSpPr txBox="1">
              <a:spLocks noChangeArrowheads="1"/>
            </p:cNvSpPr>
            <p:nvPr/>
          </p:nvSpPr>
          <p:spPr bwMode="auto">
            <a:xfrm>
              <a:off x="7467599" y="2514602"/>
              <a:ext cx="762000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 dirty="0" smtClean="0">
                  <a:solidFill>
                    <a:srgbClr val="FF0000"/>
                  </a:solidFill>
                </a:rPr>
                <a:t>7</a:t>
              </a:r>
              <a:endParaRPr lang="en-US" altLang="zh-CN" sz="12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 Box 45"/>
            <p:cNvSpPr txBox="1">
              <a:spLocks noChangeArrowheads="1"/>
            </p:cNvSpPr>
            <p:nvPr/>
          </p:nvSpPr>
          <p:spPr bwMode="auto">
            <a:xfrm>
              <a:off x="5159377" y="1905000"/>
              <a:ext cx="792163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 dirty="0" smtClean="0">
                  <a:solidFill>
                    <a:srgbClr val="FF0000"/>
                  </a:solidFill>
                </a:rPr>
                <a:t>5</a:t>
              </a:r>
              <a:endParaRPr lang="en-US" altLang="zh-CN" sz="12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 Box 46"/>
            <p:cNvSpPr txBox="1">
              <a:spLocks noChangeArrowheads="1"/>
            </p:cNvSpPr>
            <p:nvPr/>
          </p:nvSpPr>
          <p:spPr bwMode="auto">
            <a:xfrm>
              <a:off x="3216275" y="2492376"/>
              <a:ext cx="801689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 dirty="0" smtClean="0">
                  <a:solidFill>
                    <a:srgbClr val="FF0000"/>
                  </a:solidFill>
                </a:rPr>
                <a:t>6</a:t>
              </a:r>
              <a:endParaRPr lang="en-US" altLang="zh-CN" sz="12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>
              <a:off x="4943475" y="2852739"/>
              <a:ext cx="1512888" cy="13684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33" name="Text Box 50"/>
            <p:cNvSpPr txBox="1">
              <a:spLocks noChangeArrowheads="1"/>
            </p:cNvSpPr>
            <p:nvPr/>
          </p:nvSpPr>
          <p:spPr bwMode="auto">
            <a:xfrm>
              <a:off x="5159377" y="3429000"/>
              <a:ext cx="792163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511824" y="4260761"/>
            <a:ext cx="3100139" cy="1585912"/>
            <a:chOff x="2563813" y="1905000"/>
            <a:chExt cx="6443663" cy="3375021"/>
          </a:xfrm>
        </p:grpSpPr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2563813" y="3148014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4384675" y="2136776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6207125" y="2136776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40" name="Oval 8"/>
            <p:cNvSpPr>
              <a:spLocks noChangeArrowheads="1"/>
            </p:cNvSpPr>
            <p:nvPr/>
          </p:nvSpPr>
          <p:spPr bwMode="auto">
            <a:xfrm>
              <a:off x="4384675" y="4159251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41" name="Oval 9"/>
            <p:cNvSpPr>
              <a:spLocks noChangeArrowheads="1"/>
            </p:cNvSpPr>
            <p:nvPr/>
          </p:nvSpPr>
          <p:spPr bwMode="auto">
            <a:xfrm>
              <a:off x="6207125" y="4159251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42" name="Oval 10"/>
            <p:cNvSpPr>
              <a:spLocks noChangeArrowheads="1"/>
            </p:cNvSpPr>
            <p:nvPr/>
          </p:nvSpPr>
          <p:spPr bwMode="auto">
            <a:xfrm>
              <a:off x="8027988" y="3148014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8199439" y="3360739"/>
              <a:ext cx="808037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6</a:t>
              </a:r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6426200" y="2308225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5</a:t>
              </a:r>
            </a:p>
          </p:txBody>
        </p:sp>
        <p:sp>
          <p:nvSpPr>
            <p:cNvPr id="45" name="Text Box 13"/>
            <p:cNvSpPr txBox="1">
              <a:spLocks noChangeArrowheads="1"/>
            </p:cNvSpPr>
            <p:nvPr/>
          </p:nvSpPr>
          <p:spPr bwMode="auto">
            <a:xfrm>
              <a:off x="4606926" y="2328863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4</a:t>
              </a:r>
            </a:p>
          </p:txBody>
        </p:sp>
        <p:sp>
          <p:nvSpPr>
            <p:cNvPr id="46" name="Text Box 14"/>
            <p:cNvSpPr txBox="1">
              <a:spLocks noChangeArrowheads="1"/>
            </p:cNvSpPr>
            <p:nvPr/>
          </p:nvSpPr>
          <p:spPr bwMode="auto">
            <a:xfrm>
              <a:off x="6438902" y="4351339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3</a:t>
              </a:r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4587876" y="4322765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2</a:t>
              </a:r>
            </a:p>
          </p:txBody>
        </p: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2768600" y="3308351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1</a:t>
              </a:r>
            </a:p>
          </p:txBody>
        </p: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 flipV="1">
              <a:off x="3287714" y="2727326"/>
              <a:ext cx="1127125" cy="6318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3246438" y="3802063"/>
              <a:ext cx="1168400" cy="5905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>
              <a:off x="5175250" y="2495550"/>
              <a:ext cx="10429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6956426" y="2663825"/>
              <a:ext cx="1127125" cy="6746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53" name="Line 23"/>
            <p:cNvSpPr>
              <a:spLocks noChangeShapeType="1"/>
            </p:cNvSpPr>
            <p:nvPr/>
          </p:nvSpPr>
          <p:spPr bwMode="auto">
            <a:xfrm flipV="1">
              <a:off x="6985000" y="3781425"/>
              <a:ext cx="1119188" cy="685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54" name="Text Box 41"/>
            <p:cNvSpPr txBox="1">
              <a:spLocks noChangeArrowheads="1"/>
            </p:cNvSpPr>
            <p:nvPr/>
          </p:nvSpPr>
          <p:spPr bwMode="auto">
            <a:xfrm>
              <a:off x="7696199" y="4038600"/>
              <a:ext cx="776287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rgbClr val="FF0000"/>
                  </a:solidFill>
                </a:rPr>
                <a:t>5</a:t>
              </a:r>
            </a:p>
          </p:txBody>
        </p:sp>
        <p:grpSp>
          <p:nvGrpSpPr>
            <p:cNvPr id="55" name="Group 51"/>
            <p:cNvGrpSpPr>
              <a:grpSpLocks/>
            </p:cNvGrpSpPr>
            <p:nvPr/>
          </p:nvGrpSpPr>
          <p:grpSpPr bwMode="auto">
            <a:xfrm>
              <a:off x="5087939" y="4581521"/>
              <a:ext cx="1368425" cy="698500"/>
              <a:chOff x="2309" y="2859"/>
              <a:chExt cx="635" cy="440"/>
            </a:xfrm>
          </p:grpSpPr>
          <p:sp>
            <p:nvSpPr>
              <p:cNvPr id="62" name="Line 20"/>
              <p:cNvSpPr>
                <a:spLocks noChangeShapeType="1"/>
              </p:cNvSpPr>
              <p:nvPr/>
            </p:nvSpPr>
            <p:spPr bwMode="auto">
              <a:xfrm flipV="1">
                <a:off x="2309" y="2859"/>
                <a:ext cx="635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050"/>
              </a:p>
            </p:txBody>
          </p:sp>
          <p:sp>
            <p:nvSpPr>
              <p:cNvPr id="63" name="Text Box 42"/>
              <p:cNvSpPr txBox="1">
                <a:spLocks noChangeArrowheads="1"/>
              </p:cNvSpPr>
              <p:nvPr/>
            </p:nvSpPr>
            <p:spPr bwMode="auto">
              <a:xfrm>
                <a:off x="2448" y="2928"/>
                <a:ext cx="296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 i="1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56" name="Text Box 43"/>
            <p:cNvSpPr txBox="1">
              <a:spLocks noChangeArrowheads="1"/>
            </p:cNvSpPr>
            <p:nvPr/>
          </p:nvSpPr>
          <p:spPr bwMode="auto">
            <a:xfrm>
              <a:off x="3287714" y="4076700"/>
              <a:ext cx="863599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7" name="Text Box 44"/>
            <p:cNvSpPr txBox="1">
              <a:spLocks noChangeArrowheads="1"/>
            </p:cNvSpPr>
            <p:nvPr/>
          </p:nvSpPr>
          <p:spPr bwMode="auto">
            <a:xfrm>
              <a:off x="7467599" y="2514602"/>
              <a:ext cx="762000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 dirty="0" smtClean="0">
                  <a:solidFill>
                    <a:srgbClr val="FF0000"/>
                  </a:solidFill>
                </a:rPr>
                <a:t>5</a:t>
              </a:r>
              <a:endParaRPr lang="en-US" altLang="zh-CN" sz="12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 Box 45"/>
            <p:cNvSpPr txBox="1">
              <a:spLocks noChangeArrowheads="1"/>
            </p:cNvSpPr>
            <p:nvPr/>
          </p:nvSpPr>
          <p:spPr bwMode="auto">
            <a:xfrm>
              <a:off x="5159377" y="1905000"/>
              <a:ext cx="792163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9" name="Text Box 46"/>
            <p:cNvSpPr txBox="1">
              <a:spLocks noChangeArrowheads="1"/>
            </p:cNvSpPr>
            <p:nvPr/>
          </p:nvSpPr>
          <p:spPr bwMode="auto">
            <a:xfrm>
              <a:off x="3216275" y="2492376"/>
              <a:ext cx="801689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0" name="Line 49"/>
            <p:cNvSpPr>
              <a:spLocks noChangeShapeType="1"/>
            </p:cNvSpPr>
            <p:nvPr/>
          </p:nvSpPr>
          <p:spPr bwMode="auto">
            <a:xfrm>
              <a:off x="4943475" y="2852739"/>
              <a:ext cx="1512888" cy="13684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61" name="Text Box 50"/>
            <p:cNvSpPr txBox="1">
              <a:spLocks noChangeArrowheads="1"/>
            </p:cNvSpPr>
            <p:nvPr/>
          </p:nvSpPr>
          <p:spPr bwMode="auto">
            <a:xfrm>
              <a:off x="5159377" y="3429000"/>
              <a:ext cx="792163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8184232" y="4369672"/>
            <a:ext cx="3100139" cy="1477001"/>
            <a:chOff x="2563813" y="2136776"/>
            <a:chExt cx="6443663" cy="3143245"/>
          </a:xfrm>
        </p:grpSpPr>
        <p:sp>
          <p:nvSpPr>
            <p:cNvPr id="65" name="Oval 5"/>
            <p:cNvSpPr>
              <a:spLocks noChangeArrowheads="1"/>
            </p:cNvSpPr>
            <p:nvPr/>
          </p:nvSpPr>
          <p:spPr bwMode="auto">
            <a:xfrm>
              <a:off x="2563813" y="3148014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66" name="Oval 6"/>
            <p:cNvSpPr>
              <a:spLocks noChangeArrowheads="1"/>
            </p:cNvSpPr>
            <p:nvPr/>
          </p:nvSpPr>
          <p:spPr bwMode="auto">
            <a:xfrm>
              <a:off x="4384675" y="2136776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67" name="Oval 7"/>
            <p:cNvSpPr>
              <a:spLocks noChangeArrowheads="1"/>
            </p:cNvSpPr>
            <p:nvPr/>
          </p:nvSpPr>
          <p:spPr bwMode="auto">
            <a:xfrm>
              <a:off x="6207125" y="2136776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68" name="Oval 8"/>
            <p:cNvSpPr>
              <a:spLocks noChangeArrowheads="1"/>
            </p:cNvSpPr>
            <p:nvPr/>
          </p:nvSpPr>
          <p:spPr bwMode="auto">
            <a:xfrm>
              <a:off x="4384675" y="4159251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69" name="Oval 9"/>
            <p:cNvSpPr>
              <a:spLocks noChangeArrowheads="1"/>
            </p:cNvSpPr>
            <p:nvPr/>
          </p:nvSpPr>
          <p:spPr bwMode="auto">
            <a:xfrm>
              <a:off x="6207125" y="4159251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70" name="Oval 10"/>
            <p:cNvSpPr>
              <a:spLocks noChangeArrowheads="1"/>
            </p:cNvSpPr>
            <p:nvPr/>
          </p:nvSpPr>
          <p:spPr bwMode="auto">
            <a:xfrm>
              <a:off x="8027988" y="3148014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71" name="Text Box 11"/>
            <p:cNvSpPr txBox="1">
              <a:spLocks noChangeArrowheads="1"/>
            </p:cNvSpPr>
            <p:nvPr/>
          </p:nvSpPr>
          <p:spPr bwMode="auto">
            <a:xfrm>
              <a:off x="8199439" y="3360739"/>
              <a:ext cx="808037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6</a:t>
              </a:r>
            </a:p>
          </p:txBody>
        </p:sp>
        <p:sp>
          <p:nvSpPr>
            <p:cNvPr id="72" name="Text Box 12"/>
            <p:cNvSpPr txBox="1">
              <a:spLocks noChangeArrowheads="1"/>
            </p:cNvSpPr>
            <p:nvPr/>
          </p:nvSpPr>
          <p:spPr bwMode="auto">
            <a:xfrm>
              <a:off x="6426200" y="2308225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5</a:t>
              </a:r>
            </a:p>
          </p:txBody>
        </p:sp>
        <p:sp>
          <p:nvSpPr>
            <p:cNvPr id="73" name="Text Box 13"/>
            <p:cNvSpPr txBox="1">
              <a:spLocks noChangeArrowheads="1"/>
            </p:cNvSpPr>
            <p:nvPr/>
          </p:nvSpPr>
          <p:spPr bwMode="auto">
            <a:xfrm>
              <a:off x="4606926" y="2328863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4</a:t>
              </a:r>
            </a:p>
          </p:txBody>
        </p:sp>
        <p:sp>
          <p:nvSpPr>
            <p:cNvPr id="74" name="Text Box 14"/>
            <p:cNvSpPr txBox="1">
              <a:spLocks noChangeArrowheads="1"/>
            </p:cNvSpPr>
            <p:nvPr/>
          </p:nvSpPr>
          <p:spPr bwMode="auto">
            <a:xfrm>
              <a:off x="6438902" y="4351339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3</a:t>
              </a:r>
            </a:p>
          </p:txBody>
        </p:sp>
        <p:sp>
          <p:nvSpPr>
            <p:cNvPr id="75" name="Text Box 15"/>
            <p:cNvSpPr txBox="1">
              <a:spLocks noChangeArrowheads="1"/>
            </p:cNvSpPr>
            <p:nvPr/>
          </p:nvSpPr>
          <p:spPr bwMode="auto">
            <a:xfrm>
              <a:off x="4587876" y="4322765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2</a:t>
              </a:r>
            </a:p>
          </p:txBody>
        </p:sp>
        <p:sp>
          <p:nvSpPr>
            <p:cNvPr id="76" name="Text Box 16"/>
            <p:cNvSpPr txBox="1">
              <a:spLocks noChangeArrowheads="1"/>
            </p:cNvSpPr>
            <p:nvPr/>
          </p:nvSpPr>
          <p:spPr bwMode="auto">
            <a:xfrm>
              <a:off x="2768600" y="3308351"/>
              <a:ext cx="765176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1</a:t>
              </a:r>
            </a:p>
          </p:txBody>
        </p:sp>
        <p:sp>
          <p:nvSpPr>
            <p:cNvPr id="77" name="Line 17"/>
            <p:cNvSpPr>
              <a:spLocks noChangeShapeType="1"/>
            </p:cNvSpPr>
            <p:nvPr/>
          </p:nvSpPr>
          <p:spPr bwMode="auto">
            <a:xfrm flipV="1">
              <a:off x="3287714" y="2727326"/>
              <a:ext cx="1127125" cy="6318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78" name="Line 18"/>
            <p:cNvSpPr>
              <a:spLocks noChangeShapeType="1"/>
            </p:cNvSpPr>
            <p:nvPr/>
          </p:nvSpPr>
          <p:spPr bwMode="auto">
            <a:xfrm>
              <a:off x="3246438" y="3802063"/>
              <a:ext cx="1168400" cy="5905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79" name="Line 22"/>
            <p:cNvSpPr>
              <a:spLocks noChangeShapeType="1"/>
            </p:cNvSpPr>
            <p:nvPr/>
          </p:nvSpPr>
          <p:spPr bwMode="auto">
            <a:xfrm>
              <a:off x="6956426" y="2663825"/>
              <a:ext cx="1127125" cy="6746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80" name="Line 23"/>
            <p:cNvSpPr>
              <a:spLocks noChangeShapeType="1"/>
            </p:cNvSpPr>
            <p:nvPr/>
          </p:nvSpPr>
          <p:spPr bwMode="auto">
            <a:xfrm flipV="1">
              <a:off x="6985000" y="3781425"/>
              <a:ext cx="1119188" cy="685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81" name="Text Box 41"/>
            <p:cNvSpPr txBox="1">
              <a:spLocks noChangeArrowheads="1"/>
            </p:cNvSpPr>
            <p:nvPr/>
          </p:nvSpPr>
          <p:spPr bwMode="auto">
            <a:xfrm>
              <a:off x="7696199" y="4038600"/>
              <a:ext cx="776287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rgbClr val="FF0000"/>
                  </a:solidFill>
                </a:rPr>
                <a:t>5</a:t>
              </a:r>
            </a:p>
          </p:txBody>
        </p:sp>
        <p:grpSp>
          <p:nvGrpSpPr>
            <p:cNvPr id="82" name="Group 51"/>
            <p:cNvGrpSpPr>
              <a:grpSpLocks/>
            </p:cNvGrpSpPr>
            <p:nvPr/>
          </p:nvGrpSpPr>
          <p:grpSpPr bwMode="auto">
            <a:xfrm>
              <a:off x="5087939" y="4581521"/>
              <a:ext cx="1368425" cy="698500"/>
              <a:chOff x="2309" y="2859"/>
              <a:chExt cx="635" cy="440"/>
            </a:xfrm>
          </p:grpSpPr>
          <p:sp>
            <p:nvSpPr>
              <p:cNvPr id="88" name="Line 20"/>
              <p:cNvSpPr>
                <a:spLocks noChangeShapeType="1"/>
              </p:cNvSpPr>
              <p:nvPr/>
            </p:nvSpPr>
            <p:spPr bwMode="auto">
              <a:xfrm flipV="1">
                <a:off x="2309" y="2859"/>
                <a:ext cx="635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050"/>
              </a:p>
            </p:txBody>
          </p:sp>
          <p:sp>
            <p:nvSpPr>
              <p:cNvPr id="89" name="Text Box 42"/>
              <p:cNvSpPr txBox="1">
                <a:spLocks noChangeArrowheads="1"/>
              </p:cNvSpPr>
              <p:nvPr/>
            </p:nvSpPr>
            <p:spPr bwMode="auto">
              <a:xfrm>
                <a:off x="2448" y="2928"/>
                <a:ext cx="296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b="1" i="1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83" name="Text Box 43"/>
            <p:cNvSpPr txBox="1">
              <a:spLocks noChangeArrowheads="1"/>
            </p:cNvSpPr>
            <p:nvPr/>
          </p:nvSpPr>
          <p:spPr bwMode="auto">
            <a:xfrm>
              <a:off x="3287714" y="4076700"/>
              <a:ext cx="863599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84" name="Text Box 44"/>
            <p:cNvSpPr txBox="1">
              <a:spLocks noChangeArrowheads="1"/>
            </p:cNvSpPr>
            <p:nvPr/>
          </p:nvSpPr>
          <p:spPr bwMode="auto">
            <a:xfrm>
              <a:off x="7467599" y="2514602"/>
              <a:ext cx="762000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 dirty="0" smtClean="0">
                  <a:solidFill>
                    <a:srgbClr val="FF0000"/>
                  </a:solidFill>
                </a:rPr>
                <a:t>2</a:t>
              </a:r>
              <a:endParaRPr lang="en-US" altLang="zh-CN" sz="12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 Box 46"/>
            <p:cNvSpPr txBox="1">
              <a:spLocks noChangeArrowheads="1"/>
            </p:cNvSpPr>
            <p:nvPr/>
          </p:nvSpPr>
          <p:spPr bwMode="auto">
            <a:xfrm>
              <a:off x="3216275" y="2492376"/>
              <a:ext cx="801689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 dirty="0" smtClean="0">
                  <a:solidFill>
                    <a:srgbClr val="FF0000"/>
                  </a:solidFill>
                </a:rPr>
                <a:t>1</a:t>
              </a:r>
              <a:endParaRPr lang="en-US" altLang="zh-CN" sz="12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86" name="Line 49"/>
            <p:cNvSpPr>
              <a:spLocks noChangeShapeType="1"/>
            </p:cNvSpPr>
            <p:nvPr/>
          </p:nvSpPr>
          <p:spPr bwMode="auto">
            <a:xfrm>
              <a:off x="4943475" y="2852739"/>
              <a:ext cx="1512888" cy="13684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50"/>
            </a:p>
          </p:txBody>
        </p:sp>
        <p:sp>
          <p:nvSpPr>
            <p:cNvPr id="87" name="Text Box 50"/>
            <p:cNvSpPr txBox="1">
              <a:spLocks noChangeArrowheads="1"/>
            </p:cNvSpPr>
            <p:nvPr/>
          </p:nvSpPr>
          <p:spPr bwMode="auto">
            <a:xfrm>
              <a:off x="5159377" y="3429000"/>
              <a:ext cx="792163" cy="589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200" b="1" i="1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90" name="右箭头 89"/>
          <p:cNvSpPr/>
          <p:nvPr/>
        </p:nvSpPr>
        <p:spPr>
          <a:xfrm>
            <a:off x="4083571" y="4706101"/>
            <a:ext cx="423050" cy="690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右箭头 90"/>
          <p:cNvSpPr/>
          <p:nvPr/>
        </p:nvSpPr>
        <p:spPr>
          <a:xfrm>
            <a:off x="7662781" y="4706101"/>
            <a:ext cx="423050" cy="690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7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899" y="836712"/>
            <a:ext cx="8452281" cy="158417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95601" y="2996953"/>
            <a:ext cx="64908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证明要点：</a:t>
            </a:r>
            <a:endParaRPr lang="en-US" altLang="zh-CN" sz="2400" dirty="0"/>
          </a:p>
          <a:p>
            <a:r>
              <a:rPr lang="en-US" altLang="zh-CN" sz="2400" dirty="0"/>
              <a:t>       1</a:t>
            </a:r>
            <a:r>
              <a:rPr lang="zh-CN" altLang="en-US" sz="2400" dirty="0"/>
              <a:t>，证明函数是一个流：符合流的两个特性</a:t>
            </a:r>
            <a:endParaRPr lang="en-US" altLang="zh-CN" sz="2400" dirty="0"/>
          </a:p>
          <a:p>
            <a:r>
              <a:rPr lang="en-US" altLang="zh-CN" sz="2400" dirty="0"/>
              <a:t>        2</a:t>
            </a:r>
            <a:r>
              <a:rPr lang="zh-CN" altLang="en-US" sz="2400" dirty="0"/>
              <a:t>，证明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9" y="3835281"/>
            <a:ext cx="233395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7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我们找到的方法</a:t>
            </a:r>
            <a:r>
              <a:rPr lang="zh-CN" altLang="en-US" dirty="0"/>
              <a:t>一定</a:t>
            </a:r>
            <a:r>
              <a:rPr lang="zh-CN" altLang="en-US" dirty="0" smtClean="0"/>
              <a:t>正确吗？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417639"/>
            <a:ext cx="4267796" cy="1876687"/>
          </a:xfrm>
        </p:spPr>
      </p:pic>
      <p:grpSp>
        <p:nvGrpSpPr>
          <p:cNvPr id="24" name="组合 23"/>
          <p:cNvGrpSpPr/>
          <p:nvPr/>
        </p:nvGrpSpPr>
        <p:grpSpPr>
          <a:xfrm>
            <a:off x="6528048" y="1527890"/>
            <a:ext cx="3888432" cy="1656184"/>
            <a:chOff x="6240016" y="1556792"/>
            <a:chExt cx="3888432" cy="1656184"/>
          </a:xfrm>
        </p:grpSpPr>
        <p:sp>
          <p:nvSpPr>
            <p:cNvPr id="5" name="椭圆 4"/>
            <p:cNvSpPr/>
            <p:nvPr/>
          </p:nvSpPr>
          <p:spPr>
            <a:xfrm>
              <a:off x="6240016" y="2204864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7392144" y="155679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7392144" y="285293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688288" y="285293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688288" y="155679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768408" y="2204864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>
              <a:stCxn id="5" idx="7"/>
              <a:endCxn id="6" idx="3"/>
            </p:cNvCxnSpPr>
            <p:nvPr/>
          </p:nvCxnSpPr>
          <p:spPr>
            <a:xfrm flipV="1">
              <a:off x="6547329" y="1864105"/>
              <a:ext cx="897542" cy="393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5" idx="5"/>
              <a:endCxn id="7" idx="1"/>
            </p:cNvCxnSpPr>
            <p:nvPr/>
          </p:nvCxnSpPr>
          <p:spPr>
            <a:xfrm>
              <a:off x="6547329" y="2512177"/>
              <a:ext cx="897542" cy="393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0"/>
              <a:endCxn id="6" idx="4"/>
            </p:cNvCxnSpPr>
            <p:nvPr/>
          </p:nvCxnSpPr>
          <p:spPr>
            <a:xfrm flipV="1">
              <a:off x="7572164" y="1916832"/>
              <a:ext cx="0" cy="936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7" idx="6"/>
              <a:endCxn id="8" idx="2"/>
            </p:cNvCxnSpPr>
            <p:nvPr/>
          </p:nvCxnSpPr>
          <p:spPr>
            <a:xfrm>
              <a:off x="7752184" y="3032956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9" idx="3"/>
              <a:endCxn id="7" idx="7"/>
            </p:cNvCxnSpPr>
            <p:nvPr/>
          </p:nvCxnSpPr>
          <p:spPr>
            <a:xfrm flipH="1">
              <a:off x="7699457" y="1864105"/>
              <a:ext cx="1041558" cy="1041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6"/>
              <a:endCxn id="10" idx="1"/>
            </p:cNvCxnSpPr>
            <p:nvPr/>
          </p:nvCxnSpPr>
          <p:spPr>
            <a:xfrm>
              <a:off x="9048328" y="1736812"/>
              <a:ext cx="772807" cy="520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右箭头 22"/>
          <p:cNvSpPr/>
          <p:nvPr/>
        </p:nvSpPr>
        <p:spPr>
          <a:xfrm>
            <a:off x="5156360" y="2103954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199456" y="37170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这是最大的流了吗？</a:t>
            </a:r>
            <a:endParaRPr lang="zh-CN" altLang="en-US" dirty="0"/>
          </a:p>
        </p:txBody>
      </p:sp>
      <p:sp>
        <p:nvSpPr>
          <p:cNvPr id="26" name="上箭头 25"/>
          <p:cNvSpPr/>
          <p:nvPr/>
        </p:nvSpPr>
        <p:spPr>
          <a:xfrm>
            <a:off x="2091678" y="3361663"/>
            <a:ext cx="477714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5258270" y="4221088"/>
            <a:ext cx="4051723" cy="1781849"/>
            <a:chOff x="2309175" y="4167431"/>
            <a:chExt cx="4051723" cy="1781849"/>
          </a:xfrm>
        </p:grpSpPr>
        <p:sp>
          <p:nvSpPr>
            <p:cNvPr id="28" name="椭圆 27"/>
            <p:cNvSpPr/>
            <p:nvPr/>
          </p:nvSpPr>
          <p:spPr>
            <a:xfrm>
              <a:off x="2309175" y="494116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3461303" y="429309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461303" y="558924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757447" y="558924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757447" y="429309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000858" y="494116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箭头连接符 33"/>
            <p:cNvCxnSpPr>
              <a:stCxn id="28" idx="7"/>
              <a:endCxn id="29" idx="3"/>
            </p:cNvCxnSpPr>
            <p:nvPr/>
          </p:nvCxnSpPr>
          <p:spPr>
            <a:xfrm flipV="1">
              <a:off x="2616488" y="4600409"/>
              <a:ext cx="897542" cy="393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8" idx="5"/>
              <a:endCxn id="30" idx="1"/>
            </p:cNvCxnSpPr>
            <p:nvPr/>
          </p:nvCxnSpPr>
          <p:spPr>
            <a:xfrm>
              <a:off x="2616488" y="5248481"/>
              <a:ext cx="897542" cy="393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0" idx="0"/>
              <a:endCxn id="29" idx="4"/>
            </p:cNvCxnSpPr>
            <p:nvPr/>
          </p:nvCxnSpPr>
          <p:spPr>
            <a:xfrm flipV="1">
              <a:off x="3641323" y="4653136"/>
              <a:ext cx="0" cy="936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30" idx="6"/>
              <a:endCxn id="31" idx="2"/>
            </p:cNvCxnSpPr>
            <p:nvPr/>
          </p:nvCxnSpPr>
          <p:spPr>
            <a:xfrm>
              <a:off x="3821343" y="5769260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2" idx="3"/>
              <a:endCxn id="30" idx="7"/>
            </p:cNvCxnSpPr>
            <p:nvPr/>
          </p:nvCxnSpPr>
          <p:spPr>
            <a:xfrm flipH="1">
              <a:off x="3768616" y="4600409"/>
              <a:ext cx="1041558" cy="1041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2" idx="6"/>
              <a:endCxn id="33" idx="1"/>
            </p:cNvCxnSpPr>
            <p:nvPr/>
          </p:nvCxnSpPr>
          <p:spPr>
            <a:xfrm>
              <a:off x="5117487" y="4473116"/>
              <a:ext cx="936098" cy="520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6"/>
              <a:endCxn id="32" idx="2"/>
            </p:cNvCxnSpPr>
            <p:nvPr/>
          </p:nvCxnSpPr>
          <p:spPr>
            <a:xfrm>
              <a:off x="3821343" y="4473116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31" idx="0"/>
              <a:endCxn id="32" idx="4"/>
            </p:cNvCxnSpPr>
            <p:nvPr/>
          </p:nvCxnSpPr>
          <p:spPr>
            <a:xfrm flipV="1">
              <a:off x="4937467" y="4653136"/>
              <a:ext cx="0" cy="936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31" idx="6"/>
              <a:endCxn id="33" idx="3"/>
            </p:cNvCxnSpPr>
            <p:nvPr/>
          </p:nvCxnSpPr>
          <p:spPr>
            <a:xfrm flipV="1">
              <a:off x="5117487" y="5248481"/>
              <a:ext cx="936098" cy="520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2571077" y="4548839"/>
              <a:ext cx="7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11/16</a:t>
              </a:r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94376" y="537112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12/13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248416" y="4938150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1/4</a:t>
              </a:r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857777" y="4167431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12/12</a:t>
              </a:r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932054" y="5467241"/>
              <a:ext cx="74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11/14</a:t>
              </a:r>
              <a:endParaRPr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947632" y="487914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0/9</a:t>
              </a:r>
              <a:endParaRPr lang="zh-CN" altLang="en-US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676681" y="4970616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7/7</a:t>
              </a:r>
              <a:endParaRPr lang="zh-CN" altLang="en-US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241011" y="5371128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4/4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239111" y="4536763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19/20</a:t>
              </a:r>
              <a:endParaRPr lang="zh-CN" altLang="en-US" dirty="0"/>
            </a:p>
          </p:txBody>
        </p:sp>
      </p:grpSp>
      <p:sp>
        <p:nvSpPr>
          <p:cNvPr id="61" name="上箭头 60"/>
          <p:cNvSpPr/>
          <p:nvPr/>
        </p:nvSpPr>
        <p:spPr>
          <a:xfrm rot="7536623">
            <a:off x="4456357" y="3144163"/>
            <a:ext cx="432048" cy="1686535"/>
          </a:xfrm>
          <a:prstGeom prst="upArrow">
            <a:avLst>
              <a:gd name="adj1" fmla="val 50000"/>
              <a:gd name="adj2" fmla="val 8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3832117" y="29886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问题出在什么地方？</a:t>
            </a:r>
            <a:endParaRPr lang="zh-CN" altLang="en-US" dirty="0"/>
          </a:p>
        </p:txBody>
      </p:sp>
      <p:cxnSp>
        <p:nvCxnSpPr>
          <p:cNvPr id="64" name="直接箭头连接符 63"/>
          <p:cNvCxnSpPr>
            <a:stCxn id="62" idx="1"/>
          </p:cNvCxnSpPr>
          <p:nvPr/>
        </p:nvCxnSpPr>
        <p:spPr>
          <a:xfrm flipH="1" flipV="1">
            <a:off x="2677400" y="2216389"/>
            <a:ext cx="1154717" cy="95691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右箭头 66"/>
          <p:cNvSpPr/>
          <p:nvPr/>
        </p:nvSpPr>
        <p:spPr>
          <a:xfrm flipV="1">
            <a:off x="2477924" y="4765987"/>
            <a:ext cx="1749241" cy="6747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927648" y="485080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4714727" y="3396972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这种决策在增广流过程中能保证不出现吗？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5280884" y="3844719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我们有办法还是在“残存”模型中“纠正”这个错误吗？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49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6" grpId="0" animBg="1"/>
      <p:bldP spid="61" grpId="0" animBg="1"/>
      <p:bldP spid="62" grpId="0"/>
      <p:bldP spid="67" grpId="0" animBg="1"/>
      <p:bldP spid="68" grpId="0"/>
      <p:bldP spid="69" grpId="0"/>
      <p:bldP spid="7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capacity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769" y="1628801"/>
            <a:ext cx="6814463" cy="22403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44072" y="4320055"/>
            <a:ext cx="4636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问题</a:t>
            </a:r>
            <a:r>
              <a:rPr lang="en-US" altLang="zh-CN" sz="3200" dirty="0"/>
              <a:t>5</a:t>
            </a:r>
            <a:r>
              <a:rPr lang="zh-CN" altLang="en-US" sz="3200" dirty="0"/>
              <a:t>：我们</a:t>
            </a:r>
            <a:r>
              <a:rPr lang="zh-CN" altLang="en-US" sz="3200" dirty="0" smtClean="0"/>
              <a:t>为什么要如此定义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capacity?</a:t>
            </a:r>
            <a:endParaRPr lang="zh-CN" altLang="en-US" sz="32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4727848" y="3284984"/>
            <a:ext cx="439248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5" idx="0"/>
          </p:cNvCxnSpPr>
          <p:nvPr/>
        </p:nvCxnSpPr>
        <p:spPr>
          <a:xfrm>
            <a:off x="6744072" y="3284984"/>
            <a:ext cx="2318247" cy="103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内容占位符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2" y="3789040"/>
            <a:ext cx="4267796" cy="1876687"/>
          </a:xfrm>
          <a:prstGeom prst="rect">
            <a:avLst/>
          </a:prstGeom>
        </p:spPr>
      </p:pic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129247"/>
              </p:ext>
            </p:extLst>
          </p:nvPr>
        </p:nvGraphicFramePr>
        <p:xfrm>
          <a:off x="4367808" y="5205598"/>
          <a:ext cx="1988241" cy="10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公式" r:id="rId5" imgW="927000" imgH="482400" progId="Equation.3">
                  <p:embed/>
                </p:oleObj>
              </mc:Choice>
              <mc:Fallback>
                <p:oleObj name="公式" r:id="rId5" imgW="92700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67808" y="5205598"/>
                        <a:ext cx="1988241" cy="10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607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Residual Network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1" y="1340768"/>
            <a:ext cx="8135485" cy="1095528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362" y="2462078"/>
            <a:ext cx="7848022" cy="1727927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4390359"/>
            <a:ext cx="8352928" cy="16881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68408" y="3717032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残存网络中找不到源到目的地的路径，所有增广路确定全部找到？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9" y="1268760"/>
            <a:ext cx="8677223" cy="2257742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84" y="3524190"/>
            <a:ext cx="8783276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899" y="836712"/>
            <a:ext cx="8452281" cy="158417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95601" y="2996953"/>
            <a:ext cx="64908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证明要点：</a:t>
            </a:r>
            <a:endParaRPr lang="en-US" altLang="zh-CN" sz="2400" dirty="0"/>
          </a:p>
          <a:p>
            <a:r>
              <a:rPr lang="en-US" altLang="zh-CN" sz="2400" dirty="0"/>
              <a:t>       1</a:t>
            </a:r>
            <a:r>
              <a:rPr lang="zh-CN" altLang="en-US" sz="2400" dirty="0"/>
              <a:t>，证明函数是一个流：符合流的两个特性</a:t>
            </a:r>
            <a:endParaRPr lang="en-US" altLang="zh-CN" sz="2400" dirty="0"/>
          </a:p>
          <a:p>
            <a:r>
              <a:rPr lang="en-US" altLang="zh-CN" sz="2400" dirty="0"/>
              <a:t>        2</a:t>
            </a:r>
            <a:r>
              <a:rPr lang="zh-CN" altLang="en-US" sz="2400" dirty="0"/>
              <a:t>，证明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9" y="3835281"/>
            <a:ext cx="233395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1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631504" y="0"/>
            <a:ext cx="5715798" cy="1390844"/>
            <a:chOff x="107504" y="0"/>
            <a:chExt cx="5715798" cy="1390844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0"/>
              <a:ext cx="5715798" cy="1390844"/>
            </a:xfrm>
            <a:prstGeom prst="rect">
              <a:avLst/>
            </a:prstGeom>
          </p:spPr>
        </p:pic>
        <p:cxnSp>
          <p:nvCxnSpPr>
            <p:cNvPr id="5" name="直接连接符 4"/>
            <p:cNvCxnSpPr/>
            <p:nvPr/>
          </p:nvCxnSpPr>
          <p:spPr>
            <a:xfrm>
              <a:off x="1619672" y="1390844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707904" y="1390844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422142"/>
            <a:ext cx="7525800" cy="638264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216" y="2060406"/>
            <a:ext cx="5668166" cy="1390844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217" y="3451251"/>
            <a:ext cx="7773485" cy="1981477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610" y="5707111"/>
            <a:ext cx="5992061" cy="1047896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911424" y="155679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11424" y="422108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2910" y="15567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32910" y="422108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53604" y="2051740"/>
            <a:ext cx="740664" cy="704088"/>
          </a:xfrm>
          <a:custGeom>
            <a:avLst/>
            <a:gdLst>
              <a:gd name="connsiteX0" fmla="*/ 0 w 740664"/>
              <a:gd name="connsiteY0" fmla="*/ 246888 h 704088"/>
              <a:gd name="connsiteX1" fmla="*/ 36576 w 740664"/>
              <a:gd name="connsiteY1" fmla="*/ 292608 h 704088"/>
              <a:gd name="connsiteX2" fmla="*/ 45720 w 740664"/>
              <a:gd name="connsiteY2" fmla="*/ 320040 h 704088"/>
              <a:gd name="connsiteX3" fmla="*/ 82296 w 740664"/>
              <a:gd name="connsiteY3" fmla="*/ 374904 h 704088"/>
              <a:gd name="connsiteX4" fmla="*/ 91440 w 740664"/>
              <a:gd name="connsiteY4" fmla="*/ 402336 h 704088"/>
              <a:gd name="connsiteX5" fmla="*/ 128016 w 740664"/>
              <a:gd name="connsiteY5" fmla="*/ 457200 h 704088"/>
              <a:gd name="connsiteX6" fmla="*/ 173736 w 740664"/>
              <a:gd name="connsiteY6" fmla="*/ 530352 h 704088"/>
              <a:gd name="connsiteX7" fmla="*/ 192024 w 740664"/>
              <a:gd name="connsiteY7" fmla="*/ 566928 h 704088"/>
              <a:gd name="connsiteX8" fmla="*/ 301752 w 740664"/>
              <a:gd name="connsiteY8" fmla="*/ 676656 h 704088"/>
              <a:gd name="connsiteX9" fmla="*/ 329184 w 740664"/>
              <a:gd name="connsiteY9" fmla="*/ 685800 h 704088"/>
              <a:gd name="connsiteX10" fmla="*/ 384048 w 740664"/>
              <a:gd name="connsiteY10" fmla="*/ 694944 h 704088"/>
              <a:gd name="connsiteX11" fmla="*/ 429768 w 740664"/>
              <a:gd name="connsiteY11" fmla="*/ 704088 h 704088"/>
              <a:gd name="connsiteX12" fmla="*/ 566928 w 740664"/>
              <a:gd name="connsiteY12" fmla="*/ 676656 h 704088"/>
              <a:gd name="connsiteX13" fmla="*/ 594360 w 740664"/>
              <a:gd name="connsiteY13" fmla="*/ 658368 h 704088"/>
              <a:gd name="connsiteX14" fmla="*/ 612648 w 740664"/>
              <a:gd name="connsiteY14" fmla="*/ 630936 h 704088"/>
              <a:gd name="connsiteX15" fmla="*/ 640080 w 740664"/>
              <a:gd name="connsiteY15" fmla="*/ 603504 h 704088"/>
              <a:gd name="connsiteX16" fmla="*/ 658368 w 740664"/>
              <a:gd name="connsiteY16" fmla="*/ 566928 h 704088"/>
              <a:gd name="connsiteX17" fmla="*/ 694944 w 740664"/>
              <a:gd name="connsiteY17" fmla="*/ 530352 h 704088"/>
              <a:gd name="connsiteX18" fmla="*/ 713232 w 740664"/>
              <a:gd name="connsiteY18" fmla="*/ 502920 h 704088"/>
              <a:gd name="connsiteX19" fmla="*/ 722376 w 740664"/>
              <a:gd name="connsiteY19" fmla="*/ 466344 h 704088"/>
              <a:gd name="connsiteX20" fmla="*/ 740664 w 740664"/>
              <a:gd name="connsiteY20" fmla="*/ 411480 h 704088"/>
              <a:gd name="connsiteX21" fmla="*/ 722376 w 740664"/>
              <a:gd name="connsiteY21" fmla="*/ 237744 h 704088"/>
              <a:gd name="connsiteX22" fmla="*/ 713232 w 740664"/>
              <a:gd name="connsiteY22" fmla="*/ 210312 h 704088"/>
              <a:gd name="connsiteX23" fmla="*/ 694944 w 740664"/>
              <a:gd name="connsiteY23" fmla="*/ 182880 h 704088"/>
              <a:gd name="connsiteX24" fmla="*/ 685800 w 740664"/>
              <a:gd name="connsiteY24" fmla="*/ 155448 h 704088"/>
              <a:gd name="connsiteX25" fmla="*/ 576072 w 740664"/>
              <a:gd name="connsiteY25" fmla="*/ 64008 h 704088"/>
              <a:gd name="connsiteX26" fmla="*/ 548640 w 740664"/>
              <a:gd name="connsiteY26" fmla="*/ 45720 h 704088"/>
              <a:gd name="connsiteX27" fmla="*/ 521208 w 740664"/>
              <a:gd name="connsiteY27" fmla="*/ 36576 h 704088"/>
              <a:gd name="connsiteX28" fmla="*/ 493776 w 740664"/>
              <a:gd name="connsiteY28" fmla="*/ 18288 h 704088"/>
              <a:gd name="connsiteX29" fmla="*/ 411480 w 740664"/>
              <a:gd name="connsiteY29" fmla="*/ 0 h 704088"/>
              <a:gd name="connsiteX30" fmla="*/ 219456 w 740664"/>
              <a:gd name="connsiteY30" fmla="*/ 9144 h 704088"/>
              <a:gd name="connsiteX31" fmla="*/ 118872 w 740664"/>
              <a:gd name="connsiteY31" fmla="*/ 36576 h 704088"/>
              <a:gd name="connsiteX32" fmla="*/ 100584 w 740664"/>
              <a:gd name="connsiteY32" fmla="*/ 64008 h 704088"/>
              <a:gd name="connsiteX33" fmla="*/ 73152 w 740664"/>
              <a:gd name="connsiteY33" fmla="*/ 82296 h 704088"/>
              <a:gd name="connsiteX34" fmla="*/ 64008 w 740664"/>
              <a:gd name="connsiteY34" fmla="*/ 109728 h 704088"/>
              <a:gd name="connsiteX35" fmla="*/ 27432 w 740664"/>
              <a:gd name="connsiteY35" fmla="*/ 164592 h 704088"/>
              <a:gd name="connsiteX36" fmla="*/ 9144 w 740664"/>
              <a:gd name="connsiteY36" fmla="*/ 192024 h 704088"/>
              <a:gd name="connsiteX37" fmla="*/ 0 w 740664"/>
              <a:gd name="connsiteY37" fmla="*/ 246888 h 70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40664" h="704088">
                <a:moveTo>
                  <a:pt x="0" y="246888"/>
                </a:moveTo>
                <a:cubicBezTo>
                  <a:pt x="12192" y="262128"/>
                  <a:pt x="26232" y="276058"/>
                  <a:pt x="36576" y="292608"/>
                </a:cubicBezTo>
                <a:cubicBezTo>
                  <a:pt x="41684" y="300782"/>
                  <a:pt x="41039" y="311614"/>
                  <a:pt x="45720" y="320040"/>
                </a:cubicBezTo>
                <a:cubicBezTo>
                  <a:pt x="56394" y="339253"/>
                  <a:pt x="75345" y="354052"/>
                  <a:pt x="82296" y="374904"/>
                </a:cubicBezTo>
                <a:cubicBezTo>
                  <a:pt x="85344" y="384048"/>
                  <a:pt x="86759" y="393910"/>
                  <a:pt x="91440" y="402336"/>
                </a:cubicBezTo>
                <a:cubicBezTo>
                  <a:pt x="102114" y="421549"/>
                  <a:pt x="121065" y="436348"/>
                  <a:pt x="128016" y="457200"/>
                </a:cubicBezTo>
                <a:cubicBezTo>
                  <a:pt x="149779" y="522490"/>
                  <a:pt x="130264" y="501371"/>
                  <a:pt x="173736" y="530352"/>
                </a:cubicBezTo>
                <a:cubicBezTo>
                  <a:pt x="179832" y="542544"/>
                  <a:pt x="185011" y="555239"/>
                  <a:pt x="192024" y="566928"/>
                </a:cubicBezTo>
                <a:cubicBezTo>
                  <a:pt x="218375" y="610846"/>
                  <a:pt x="248642" y="658953"/>
                  <a:pt x="301752" y="676656"/>
                </a:cubicBezTo>
                <a:cubicBezTo>
                  <a:pt x="310896" y="679704"/>
                  <a:pt x="319775" y="683709"/>
                  <a:pt x="329184" y="685800"/>
                </a:cubicBezTo>
                <a:cubicBezTo>
                  <a:pt x="347283" y="689822"/>
                  <a:pt x="365807" y="691627"/>
                  <a:pt x="384048" y="694944"/>
                </a:cubicBezTo>
                <a:cubicBezTo>
                  <a:pt x="399339" y="697724"/>
                  <a:pt x="414528" y="701040"/>
                  <a:pt x="429768" y="704088"/>
                </a:cubicBezTo>
                <a:cubicBezTo>
                  <a:pt x="461597" y="700551"/>
                  <a:pt x="534509" y="698269"/>
                  <a:pt x="566928" y="676656"/>
                </a:cubicBezTo>
                <a:lnTo>
                  <a:pt x="594360" y="658368"/>
                </a:lnTo>
                <a:cubicBezTo>
                  <a:pt x="600456" y="649224"/>
                  <a:pt x="605613" y="639379"/>
                  <a:pt x="612648" y="630936"/>
                </a:cubicBezTo>
                <a:cubicBezTo>
                  <a:pt x="620927" y="621002"/>
                  <a:pt x="632564" y="614027"/>
                  <a:pt x="640080" y="603504"/>
                </a:cubicBezTo>
                <a:cubicBezTo>
                  <a:pt x="648003" y="592412"/>
                  <a:pt x="650189" y="577833"/>
                  <a:pt x="658368" y="566928"/>
                </a:cubicBezTo>
                <a:cubicBezTo>
                  <a:pt x="668713" y="553134"/>
                  <a:pt x="683723" y="543443"/>
                  <a:pt x="694944" y="530352"/>
                </a:cubicBezTo>
                <a:cubicBezTo>
                  <a:pt x="702096" y="522008"/>
                  <a:pt x="707136" y="512064"/>
                  <a:pt x="713232" y="502920"/>
                </a:cubicBezTo>
                <a:cubicBezTo>
                  <a:pt x="716280" y="490728"/>
                  <a:pt x="718765" y="478381"/>
                  <a:pt x="722376" y="466344"/>
                </a:cubicBezTo>
                <a:cubicBezTo>
                  <a:pt x="727915" y="447880"/>
                  <a:pt x="740664" y="411480"/>
                  <a:pt x="740664" y="411480"/>
                </a:cubicBezTo>
                <a:cubicBezTo>
                  <a:pt x="733895" y="309950"/>
                  <a:pt x="741753" y="305562"/>
                  <a:pt x="722376" y="237744"/>
                </a:cubicBezTo>
                <a:cubicBezTo>
                  <a:pt x="719728" y="228476"/>
                  <a:pt x="717543" y="218933"/>
                  <a:pt x="713232" y="210312"/>
                </a:cubicBezTo>
                <a:cubicBezTo>
                  <a:pt x="708317" y="200482"/>
                  <a:pt x="699859" y="192710"/>
                  <a:pt x="694944" y="182880"/>
                </a:cubicBezTo>
                <a:cubicBezTo>
                  <a:pt x="690633" y="174259"/>
                  <a:pt x="691718" y="163056"/>
                  <a:pt x="685800" y="155448"/>
                </a:cubicBezTo>
                <a:cubicBezTo>
                  <a:pt x="647889" y="106706"/>
                  <a:pt x="624840" y="96520"/>
                  <a:pt x="576072" y="64008"/>
                </a:cubicBezTo>
                <a:cubicBezTo>
                  <a:pt x="566928" y="57912"/>
                  <a:pt x="559066" y="49195"/>
                  <a:pt x="548640" y="45720"/>
                </a:cubicBezTo>
                <a:cubicBezTo>
                  <a:pt x="539496" y="42672"/>
                  <a:pt x="529829" y="40887"/>
                  <a:pt x="521208" y="36576"/>
                </a:cubicBezTo>
                <a:cubicBezTo>
                  <a:pt x="511378" y="31661"/>
                  <a:pt x="503606" y="23203"/>
                  <a:pt x="493776" y="18288"/>
                </a:cubicBezTo>
                <a:cubicBezTo>
                  <a:pt x="471266" y="7033"/>
                  <a:pt x="432552" y="3512"/>
                  <a:pt x="411480" y="0"/>
                </a:cubicBezTo>
                <a:cubicBezTo>
                  <a:pt x="347472" y="3048"/>
                  <a:pt x="283196" y="2550"/>
                  <a:pt x="219456" y="9144"/>
                </a:cubicBezTo>
                <a:cubicBezTo>
                  <a:pt x="189549" y="12238"/>
                  <a:pt x="149979" y="26207"/>
                  <a:pt x="118872" y="36576"/>
                </a:cubicBezTo>
                <a:cubicBezTo>
                  <a:pt x="112776" y="45720"/>
                  <a:pt x="108355" y="56237"/>
                  <a:pt x="100584" y="64008"/>
                </a:cubicBezTo>
                <a:cubicBezTo>
                  <a:pt x="92813" y="71779"/>
                  <a:pt x="80017" y="73714"/>
                  <a:pt x="73152" y="82296"/>
                </a:cubicBezTo>
                <a:cubicBezTo>
                  <a:pt x="67131" y="89822"/>
                  <a:pt x="68689" y="101302"/>
                  <a:pt x="64008" y="109728"/>
                </a:cubicBezTo>
                <a:cubicBezTo>
                  <a:pt x="53334" y="128941"/>
                  <a:pt x="39624" y="146304"/>
                  <a:pt x="27432" y="164592"/>
                </a:cubicBezTo>
                <a:cubicBezTo>
                  <a:pt x="21336" y="173736"/>
                  <a:pt x="12619" y="181598"/>
                  <a:pt x="9144" y="192024"/>
                </a:cubicBezTo>
                <a:lnTo>
                  <a:pt x="0" y="24688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V1</a:t>
            </a:r>
            <a:endParaRPr lang="zh-CN" altLang="en-US" dirty="0"/>
          </a:p>
        </p:txBody>
      </p:sp>
      <p:sp>
        <p:nvSpPr>
          <p:cNvPr id="15" name="任意多边形 14"/>
          <p:cNvSpPr/>
          <p:nvPr/>
        </p:nvSpPr>
        <p:spPr>
          <a:xfrm>
            <a:off x="1453896" y="1836672"/>
            <a:ext cx="850392" cy="714504"/>
          </a:xfrm>
          <a:custGeom>
            <a:avLst/>
            <a:gdLst>
              <a:gd name="connsiteX0" fmla="*/ 603504 w 850392"/>
              <a:gd name="connsiteY0" fmla="*/ 1272 h 714504"/>
              <a:gd name="connsiteX1" fmla="*/ 557784 w 850392"/>
              <a:gd name="connsiteY1" fmla="*/ 10416 h 714504"/>
              <a:gd name="connsiteX2" fmla="*/ 493776 w 850392"/>
              <a:gd name="connsiteY2" fmla="*/ 37848 h 714504"/>
              <a:gd name="connsiteX3" fmla="*/ 448056 w 850392"/>
              <a:gd name="connsiteY3" fmla="*/ 46992 h 714504"/>
              <a:gd name="connsiteX4" fmla="*/ 411480 w 850392"/>
              <a:gd name="connsiteY4" fmla="*/ 74424 h 714504"/>
              <a:gd name="connsiteX5" fmla="*/ 374904 w 850392"/>
              <a:gd name="connsiteY5" fmla="*/ 92712 h 714504"/>
              <a:gd name="connsiteX6" fmla="*/ 347472 w 850392"/>
              <a:gd name="connsiteY6" fmla="*/ 120144 h 714504"/>
              <a:gd name="connsiteX7" fmla="*/ 310896 w 850392"/>
              <a:gd name="connsiteY7" fmla="*/ 129288 h 714504"/>
              <a:gd name="connsiteX8" fmla="*/ 283464 w 850392"/>
              <a:gd name="connsiteY8" fmla="*/ 138432 h 714504"/>
              <a:gd name="connsiteX9" fmla="*/ 219456 w 850392"/>
              <a:gd name="connsiteY9" fmla="*/ 184152 h 714504"/>
              <a:gd name="connsiteX10" fmla="*/ 182880 w 850392"/>
              <a:gd name="connsiteY10" fmla="*/ 193296 h 714504"/>
              <a:gd name="connsiteX11" fmla="*/ 164592 w 850392"/>
              <a:gd name="connsiteY11" fmla="*/ 220728 h 714504"/>
              <a:gd name="connsiteX12" fmla="*/ 91440 w 850392"/>
              <a:gd name="connsiteY12" fmla="*/ 266448 h 714504"/>
              <a:gd name="connsiteX13" fmla="*/ 18288 w 850392"/>
              <a:gd name="connsiteY13" fmla="*/ 367032 h 714504"/>
              <a:gd name="connsiteX14" fmla="*/ 0 w 850392"/>
              <a:gd name="connsiteY14" fmla="*/ 421896 h 714504"/>
              <a:gd name="connsiteX15" fmla="*/ 27432 w 850392"/>
              <a:gd name="connsiteY15" fmla="*/ 586488 h 714504"/>
              <a:gd name="connsiteX16" fmla="*/ 100584 w 850392"/>
              <a:gd name="connsiteY16" fmla="*/ 650496 h 714504"/>
              <a:gd name="connsiteX17" fmla="*/ 137160 w 850392"/>
              <a:gd name="connsiteY17" fmla="*/ 677928 h 714504"/>
              <a:gd name="connsiteX18" fmla="*/ 274320 w 850392"/>
              <a:gd name="connsiteY18" fmla="*/ 714504 h 714504"/>
              <a:gd name="connsiteX19" fmla="*/ 429768 w 850392"/>
              <a:gd name="connsiteY19" fmla="*/ 705360 h 714504"/>
              <a:gd name="connsiteX20" fmla="*/ 466344 w 850392"/>
              <a:gd name="connsiteY20" fmla="*/ 687072 h 714504"/>
              <a:gd name="connsiteX21" fmla="*/ 502920 w 850392"/>
              <a:gd name="connsiteY21" fmla="*/ 677928 h 714504"/>
              <a:gd name="connsiteX22" fmla="*/ 548640 w 850392"/>
              <a:gd name="connsiteY22" fmla="*/ 641352 h 714504"/>
              <a:gd name="connsiteX23" fmla="*/ 566928 w 850392"/>
              <a:gd name="connsiteY23" fmla="*/ 613920 h 714504"/>
              <a:gd name="connsiteX24" fmla="*/ 594360 w 850392"/>
              <a:gd name="connsiteY24" fmla="*/ 595632 h 714504"/>
              <a:gd name="connsiteX25" fmla="*/ 621792 w 850392"/>
              <a:gd name="connsiteY25" fmla="*/ 559056 h 714504"/>
              <a:gd name="connsiteX26" fmla="*/ 658368 w 850392"/>
              <a:gd name="connsiteY26" fmla="*/ 531624 h 714504"/>
              <a:gd name="connsiteX27" fmla="*/ 704088 w 850392"/>
              <a:gd name="connsiteY27" fmla="*/ 467616 h 714504"/>
              <a:gd name="connsiteX28" fmla="*/ 731520 w 850392"/>
              <a:gd name="connsiteY28" fmla="*/ 440184 h 714504"/>
              <a:gd name="connsiteX29" fmla="*/ 758952 w 850392"/>
              <a:gd name="connsiteY29" fmla="*/ 403608 h 714504"/>
              <a:gd name="connsiteX30" fmla="*/ 768096 w 850392"/>
              <a:gd name="connsiteY30" fmla="*/ 376176 h 714504"/>
              <a:gd name="connsiteX31" fmla="*/ 813816 w 850392"/>
              <a:gd name="connsiteY31" fmla="*/ 312168 h 714504"/>
              <a:gd name="connsiteX32" fmla="*/ 832104 w 850392"/>
              <a:gd name="connsiteY32" fmla="*/ 257304 h 714504"/>
              <a:gd name="connsiteX33" fmla="*/ 841248 w 850392"/>
              <a:gd name="connsiteY33" fmla="*/ 229872 h 714504"/>
              <a:gd name="connsiteX34" fmla="*/ 850392 w 850392"/>
              <a:gd name="connsiteY34" fmla="*/ 175008 h 714504"/>
              <a:gd name="connsiteX35" fmla="*/ 841248 w 850392"/>
              <a:gd name="connsiteY35" fmla="*/ 65280 h 714504"/>
              <a:gd name="connsiteX36" fmla="*/ 832104 w 850392"/>
              <a:gd name="connsiteY36" fmla="*/ 37848 h 714504"/>
              <a:gd name="connsiteX37" fmla="*/ 777240 w 850392"/>
              <a:gd name="connsiteY37" fmla="*/ 10416 h 714504"/>
              <a:gd name="connsiteX38" fmla="*/ 713232 w 850392"/>
              <a:gd name="connsiteY38" fmla="*/ 1272 h 714504"/>
              <a:gd name="connsiteX39" fmla="*/ 603504 w 850392"/>
              <a:gd name="connsiteY39" fmla="*/ 1272 h 71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50392" h="714504">
                <a:moveTo>
                  <a:pt x="603504" y="1272"/>
                </a:moveTo>
                <a:cubicBezTo>
                  <a:pt x="577596" y="2796"/>
                  <a:pt x="572528" y="5501"/>
                  <a:pt x="557784" y="10416"/>
                </a:cubicBezTo>
                <a:cubicBezTo>
                  <a:pt x="479276" y="36585"/>
                  <a:pt x="557694" y="21868"/>
                  <a:pt x="493776" y="37848"/>
                </a:cubicBezTo>
                <a:cubicBezTo>
                  <a:pt x="478698" y="41617"/>
                  <a:pt x="463296" y="43944"/>
                  <a:pt x="448056" y="46992"/>
                </a:cubicBezTo>
                <a:cubicBezTo>
                  <a:pt x="435864" y="56136"/>
                  <a:pt x="424403" y="66347"/>
                  <a:pt x="411480" y="74424"/>
                </a:cubicBezTo>
                <a:cubicBezTo>
                  <a:pt x="399921" y="81648"/>
                  <a:pt x="385996" y="84789"/>
                  <a:pt x="374904" y="92712"/>
                </a:cubicBezTo>
                <a:cubicBezTo>
                  <a:pt x="364381" y="100228"/>
                  <a:pt x="358700" y="113728"/>
                  <a:pt x="347472" y="120144"/>
                </a:cubicBezTo>
                <a:cubicBezTo>
                  <a:pt x="336561" y="126379"/>
                  <a:pt x="322980" y="125836"/>
                  <a:pt x="310896" y="129288"/>
                </a:cubicBezTo>
                <a:cubicBezTo>
                  <a:pt x="301628" y="131936"/>
                  <a:pt x="292608" y="135384"/>
                  <a:pt x="283464" y="138432"/>
                </a:cubicBezTo>
                <a:cubicBezTo>
                  <a:pt x="279301" y="141555"/>
                  <a:pt x="229856" y="179695"/>
                  <a:pt x="219456" y="184152"/>
                </a:cubicBezTo>
                <a:cubicBezTo>
                  <a:pt x="207905" y="189102"/>
                  <a:pt x="195072" y="190248"/>
                  <a:pt x="182880" y="193296"/>
                </a:cubicBezTo>
                <a:cubicBezTo>
                  <a:pt x="176784" y="202440"/>
                  <a:pt x="172363" y="212957"/>
                  <a:pt x="164592" y="220728"/>
                </a:cubicBezTo>
                <a:cubicBezTo>
                  <a:pt x="140852" y="244468"/>
                  <a:pt x="120413" y="251962"/>
                  <a:pt x="91440" y="266448"/>
                </a:cubicBezTo>
                <a:cubicBezTo>
                  <a:pt x="77211" y="284234"/>
                  <a:pt x="25060" y="346717"/>
                  <a:pt x="18288" y="367032"/>
                </a:cubicBezTo>
                <a:lnTo>
                  <a:pt x="0" y="421896"/>
                </a:lnTo>
                <a:cubicBezTo>
                  <a:pt x="2614" y="453262"/>
                  <a:pt x="1808" y="548052"/>
                  <a:pt x="27432" y="586488"/>
                </a:cubicBezTo>
                <a:cubicBezTo>
                  <a:pt x="61468" y="637542"/>
                  <a:pt x="29464" y="597156"/>
                  <a:pt x="100584" y="650496"/>
                </a:cubicBezTo>
                <a:cubicBezTo>
                  <a:pt x="112776" y="659640"/>
                  <a:pt x="123323" y="671542"/>
                  <a:pt x="137160" y="677928"/>
                </a:cubicBezTo>
                <a:cubicBezTo>
                  <a:pt x="193617" y="703985"/>
                  <a:pt x="218779" y="705247"/>
                  <a:pt x="274320" y="714504"/>
                </a:cubicBezTo>
                <a:cubicBezTo>
                  <a:pt x="326136" y="711456"/>
                  <a:pt x="378384" y="712701"/>
                  <a:pt x="429768" y="705360"/>
                </a:cubicBezTo>
                <a:cubicBezTo>
                  <a:pt x="443262" y="703432"/>
                  <a:pt x="453581" y="691858"/>
                  <a:pt x="466344" y="687072"/>
                </a:cubicBezTo>
                <a:cubicBezTo>
                  <a:pt x="478111" y="682659"/>
                  <a:pt x="490728" y="680976"/>
                  <a:pt x="502920" y="677928"/>
                </a:cubicBezTo>
                <a:cubicBezTo>
                  <a:pt x="555331" y="599312"/>
                  <a:pt x="485544" y="691829"/>
                  <a:pt x="548640" y="641352"/>
                </a:cubicBezTo>
                <a:cubicBezTo>
                  <a:pt x="557222" y="634487"/>
                  <a:pt x="559157" y="621691"/>
                  <a:pt x="566928" y="613920"/>
                </a:cubicBezTo>
                <a:cubicBezTo>
                  <a:pt x="574699" y="606149"/>
                  <a:pt x="586589" y="603403"/>
                  <a:pt x="594360" y="595632"/>
                </a:cubicBezTo>
                <a:cubicBezTo>
                  <a:pt x="605136" y="584856"/>
                  <a:pt x="611016" y="569832"/>
                  <a:pt x="621792" y="559056"/>
                </a:cubicBezTo>
                <a:cubicBezTo>
                  <a:pt x="632568" y="548280"/>
                  <a:pt x="647592" y="542400"/>
                  <a:pt x="658368" y="531624"/>
                </a:cubicBezTo>
                <a:cubicBezTo>
                  <a:pt x="691310" y="498682"/>
                  <a:pt x="678128" y="498768"/>
                  <a:pt x="704088" y="467616"/>
                </a:cubicBezTo>
                <a:cubicBezTo>
                  <a:pt x="712367" y="457682"/>
                  <a:pt x="723104" y="450002"/>
                  <a:pt x="731520" y="440184"/>
                </a:cubicBezTo>
                <a:cubicBezTo>
                  <a:pt x="741438" y="428613"/>
                  <a:pt x="749808" y="415800"/>
                  <a:pt x="758952" y="403608"/>
                </a:cubicBezTo>
                <a:cubicBezTo>
                  <a:pt x="762000" y="394464"/>
                  <a:pt x="762749" y="384196"/>
                  <a:pt x="768096" y="376176"/>
                </a:cubicBezTo>
                <a:cubicBezTo>
                  <a:pt x="812284" y="309894"/>
                  <a:pt x="782242" y="391102"/>
                  <a:pt x="813816" y="312168"/>
                </a:cubicBezTo>
                <a:cubicBezTo>
                  <a:pt x="820975" y="294270"/>
                  <a:pt x="826008" y="275592"/>
                  <a:pt x="832104" y="257304"/>
                </a:cubicBezTo>
                <a:cubicBezTo>
                  <a:pt x="835152" y="248160"/>
                  <a:pt x="839663" y="239379"/>
                  <a:pt x="841248" y="229872"/>
                </a:cubicBezTo>
                <a:lnTo>
                  <a:pt x="850392" y="175008"/>
                </a:lnTo>
                <a:cubicBezTo>
                  <a:pt x="847344" y="138432"/>
                  <a:pt x="846099" y="101661"/>
                  <a:pt x="841248" y="65280"/>
                </a:cubicBezTo>
                <a:cubicBezTo>
                  <a:pt x="839974" y="55726"/>
                  <a:pt x="838125" y="45374"/>
                  <a:pt x="832104" y="37848"/>
                </a:cubicBezTo>
                <a:cubicBezTo>
                  <a:pt x="821829" y="25004"/>
                  <a:pt x="793016" y="13571"/>
                  <a:pt x="777240" y="10416"/>
                </a:cubicBezTo>
                <a:cubicBezTo>
                  <a:pt x="756106" y="6189"/>
                  <a:pt x="734751" y="2468"/>
                  <a:pt x="713232" y="1272"/>
                </a:cubicBezTo>
                <a:cubicBezTo>
                  <a:pt x="679756" y="-588"/>
                  <a:pt x="629412" y="-252"/>
                  <a:pt x="603504" y="127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V2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2" idx="2"/>
            <a:endCxn id="6" idx="25"/>
          </p:cNvCxnSpPr>
          <p:nvPr/>
        </p:nvCxnSpPr>
        <p:spPr>
          <a:xfrm flipH="1">
            <a:off x="629676" y="1736812"/>
            <a:ext cx="281748" cy="37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9"/>
            <a:endCxn id="2" idx="6"/>
          </p:cNvCxnSpPr>
          <p:nvPr/>
        </p:nvCxnSpPr>
        <p:spPr>
          <a:xfrm flipH="1" flipV="1">
            <a:off x="1271464" y="1736812"/>
            <a:ext cx="401888" cy="28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3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增广路径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1099390"/>
            <a:ext cx="4680520" cy="2109530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3412685"/>
            <a:ext cx="6621676" cy="6178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09295" y="4726914"/>
            <a:ext cx="87703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问题</a:t>
            </a:r>
            <a:r>
              <a:rPr lang="en-US" altLang="zh-CN" sz="2800" dirty="0"/>
              <a:t>7</a:t>
            </a:r>
            <a:r>
              <a:rPr lang="zh-CN" altLang="en-US" sz="2800" dirty="0"/>
              <a:t>：如果在</a:t>
            </a:r>
            <a:r>
              <a:rPr lang="en-US" altLang="zh-CN" sz="2800" dirty="0"/>
              <a:t>residual network</a:t>
            </a:r>
            <a:r>
              <a:rPr lang="zh-CN" altLang="en-US" sz="2800" dirty="0"/>
              <a:t>中发现了一条</a:t>
            </a:r>
            <a:r>
              <a:rPr lang="en-US" altLang="zh-CN" sz="2800" dirty="0" err="1"/>
              <a:t>s,t</a:t>
            </a:r>
            <a:r>
              <a:rPr lang="zh-CN" altLang="en-US" sz="2800" dirty="0"/>
              <a:t>路径，</a:t>
            </a:r>
            <a:endParaRPr lang="en-US" altLang="zh-CN" sz="2800" dirty="0"/>
          </a:p>
          <a:p>
            <a:r>
              <a:rPr lang="zh-CN" altLang="en-US" sz="2800" dirty="0"/>
              <a:t>是否一定可以将流网络中的流进行扩大？</a:t>
            </a:r>
            <a:endParaRPr lang="en-US" altLang="zh-CN" sz="2800" dirty="0"/>
          </a:p>
          <a:p>
            <a:r>
              <a:rPr lang="zh-CN" altLang="en-US" sz="2800" dirty="0"/>
              <a:t>问题</a:t>
            </a:r>
            <a:r>
              <a:rPr lang="en-US" altLang="zh-CN" sz="2800" dirty="0"/>
              <a:t>8</a:t>
            </a:r>
            <a:r>
              <a:rPr lang="zh-CN" altLang="en-US" sz="2800" dirty="0"/>
              <a:t>：</a:t>
            </a:r>
            <a:r>
              <a:rPr lang="en-US" altLang="zh-CN" sz="2800" dirty="0"/>
              <a:t>If not</a:t>
            </a:r>
            <a:r>
              <a:rPr lang="zh-CN" altLang="en-US" sz="2800" dirty="0"/>
              <a:t>，是否意味着最大流已经出现？</a:t>
            </a:r>
          </a:p>
        </p:txBody>
      </p:sp>
    </p:spTree>
    <p:extLst>
      <p:ext uri="{BB962C8B-B14F-4D97-AF65-F5344CB8AC3E}">
        <p14:creationId xmlns:p14="http://schemas.microsoft.com/office/powerpoint/2010/main" val="396863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答案是肯定的：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1484785"/>
            <a:ext cx="8021169" cy="1543265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3" y="3356993"/>
            <a:ext cx="8002117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692151"/>
            <a:ext cx="5268912" cy="253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9" y="3357563"/>
            <a:ext cx="4103687" cy="222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742908" y="3929411"/>
            <a:ext cx="39210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问题</a:t>
            </a:r>
            <a:r>
              <a:rPr lang="en-US" altLang="zh-CN" sz="3200" dirty="0"/>
              <a:t>2:</a:t>
            </a:r>
            <a:r>
              <a:rPr lang="zh-CN" altLang="en-US" sz="3200" dirty="0"/>
              <a:t>运输方案有多种</a:t>
            </a:r>
            <a:r>
              <a:rPr lang="en-US" altLang="zh-CN" sz="3200" dirty="0"/>
              <a:t>,</a:t>
            </a:r>
            <a:r>
              <a:rPr lang="zh-CN" altLang="en-US" sz="3200" dirty="0"/>
              <a:t>最优方案是什么</a:t>
            </a:r>
            <a:r>
              <a:rPr lang="en-US" altLang="zh-CN" sz="3200" dirty="0"/>
              <a:t>?</a:t>
            </a:r>
          </a:p>
          <a:p>
            <a:r>
              <a:rPr lang="zh-CN" altLang="en-US" sz="3200" dirty="0"/>
              <a:t>图中的方案是最优的吗</a:t>
            </a:r>
            <a:r>
              <a:rPr lang="en-US" altLang="zh-CN" sz="3200" dirty="0"/>
              <a:t>?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4"/>
            <a:ext cx="10972800" cy="136214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问题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：任意的流值，都不会超过任意的割容量</a:t>
            </a:r>
            <a:r>
              <a:rPr lang="en-US" altLang="zh-CN" dirty="0"/>
              <a:t>?</a:t>
            </a:r>
            <a:endParaRPr lang="en-US" altLang="zh-CN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2563813" y="1905000"/>
            <a:ext cx="6443663" cy="3243263"/>
            <a:chOff x="2563813" y="1905000"/>
            <a:chExt cx="6443663" cy="3243263"/>
          </a:xfrm>
        </p:grpSpPr>
        <p:sp>
          <p:nvSpPr>
            <p:cNvPr id="11267" name="Oval 5"/>
            <p:cNvSpPr>
              <a:spLocks noChangeArrowheads="1"/>
            </p:cNvSpPr>
            <p:nvPr/>
          </p:nvSpPr>
          <p:spPr bwMode="auto">
            <a:xfrm>
              <a:off x="2563813" y="3148014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68" name="Oval 6"/>
            <p:cNvSpPr>
              <a:spLocks noChangeArrowheads="1"/>
            </p:cNvSpPr>
            <p:nvPr/>
          </p:nvSpPr>
          <p:spPr bwMode="auto">
            <a:xfrm>
              <a:off x="4384675" y="2136776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69" name="Oval 7"/>
            <p:cNvSpPr>
              <a:spLocks noChangeArrowheads="1"/>
            </p:cNvSpPr>
            <p:nvPr/>
          </p:nvSpPr>
          <p:spPr bwMode="auto">
            <a:xfrm>
              <a:off x="6207125" y="2136776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0" name="Oval 8"/>
            <p:cNvSpPr>
              <a:spLocks noChangeArrowheads="1"/>
            </p:cNvSpPr>
            <p:nvPr/>
          </p:nvSpPr>
          <p:spPr bwMode="auto">
            <a:xfrm>
              <a:off x="4384675" y="4159251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1" name="Oval 9"/>
            <p:cNvSpPr>
              <a:spLocks noChangeArrowheads="1"/>
            </p:cNvSpPr>
            <p:nvPr/>
          </p:nvSpPr>
          <p:spPr bwMode="auto">
            <a:xfrm>
              <a:off x="6207125" y="4159251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2" name="Oval 10"/>
            <p:cNvSpPr>
              <a:spLocks noChangeArrowheads="1"/>
            </p:cNvSpPr>
            <p:nvPr/>
          </p:nvSpPr>
          <p:spPr bwMode="auto">
            <a:xfrm>
              <a:off x="8027988" y="3148014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3" name="Text Box 11"/>
            <p:cNvSpPr txBox="1">
              <a:spLocks noChangeArrowheads="1"/>
            </p:cNvSpPr>
            <p:nvPr/>
          </p:nvSpPr>
          <p:spPr bwMode="auto">
            <a:xfrm>
              <a:off x="8199439" y="3360738"/>
              <a:ext cx="8080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6</a:t>
              </a:r>
            </a:p>
          </p:txBody>
        </p:sp>
        <p:sp>
          <p:nvSpPr>
            <p:cNvPr id="11274" name="Text Box 12"/>
            <p:cNvSpPr txBox="1">
              <a:spLocks noChangeArrowheads="1"/>
            </p:cNvSpPr>
            <p:nvPr/>
          </p:nvSpPr>
          <p:spPr bwMode="auto">
            <a:xfrm>
              <a:off x="6426201" y="2308225"/>
              <a:ext cx="7651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5</a:t>
              </a:r>
            </a:p>
          </p:txBody>
        </p:sp>
        <p:sp>
          <p:nvSpPr>
            <p:cNvPr id="11275" name="Text Box 13"/>
            <p:cNvSpPr txBox="1">
              <a:spLocks noChangeArrowheads="1"/>
            </p:cNvSpPr>
            <p:nvPr/>
          </p:nvSpPr>
          <p:spPr bwMode="auto">
            <a:xfrm>
              <a:off x="4606926" y="2328863"/>
              <a:ext cx="7651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4</a:t>
              </a:r>
            </a:p>
          </p:txBody>
        </p:sp>
        <p:sp>
          <p:nvSpPr>
            <p:cNvPr id="11276" name="Text Box 14"/>
            <p:cNvSpPr txBox="1">
              <a:spLocks noChangeArrowheads="1"/>
            </p:cNvSpPr>
            <p:nvPr/>
          </p:nvSpPr>
          <p:spPr bwMode="auto">
            <a:xfrm>
              <a:off x="6438901" y="4351338"/>
              <a:ext cx="7651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3</a:t>
              </a:r>
            </a:p>
          </p:txBody>
        </p:sp>
        <p:sp>
          <p:nvSpPr>
            <p:cNvPr id="11277" name="Text Box 15"/>
            <p:cNvSpPr txBox="1">
              <a:spLocks noChangeArrowheads="1"/>
            </p:cNvSpPr>
            <p:nvPr/>
          </p:nvSpPr>
          <p:spPr bwMode="auto">
            <a:xfrm>
              <a:off x="4587876" y="4322763"/>
              <a:ext cx="7651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2</a:t>
              </a:r>
            </a:p>
          </p:txBody>
        </p:sp>
        <p:sp>
          <p:nvSpPr>
            <p:cNvPr id="11278" name="Text Box 16"/>
            <p:cNvSpPr txBox="1">
              <a:spLocks noChangeArrowheads="1"/>
            </p:cNvSpPr>
            <p:nvPr/>
          </p:nvSpPr>
          <p:spPr bwMode="auto">
            <a:xfrm>
              <a:off x="2768601" y="3308350"/>
              <a:ext cx="7651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1</a:t>
              </a:r>
            </a:p>
          </p:txBody>
        </p:sp>
        <p:sp>
          <p:nvSpPr>
            <p:cNvPr id="11279" name="Line 17"/>
            <p:cNvSpPr>
              <a:spLocks noChangeShapeType="1"/>
            </p:cNvSpPr>
            <p:nvPr/>
          </p:nvSpPr>
          <p:spPr bwMode="auto">
            <a:xfrm flipV="1">
              <a:off x="3287714" y="2727326"/>
              <a:ext cx="1127125" cy="6318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0" name="Line 18"/>
            <p:cNvSpPr>
              <a:spLocks noChangeShapeType="1"/>
            </p:cNvSpPr>
            <p:nvPr/>
          </p:nvSpPr>
          <p:spPr bwMode="auto">
            <a:xfrm>
              <a:off x="3246438" y="3802063"/>
              <a:ext cx="1168400" cy="5905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1" name="Line 19"/>
            <p:cNvSpPr>
              <a:spLocks noChangeShapeType="1"/>
            </p:cNvSpPr>
            <p:nvPr/>
          </p:nvSpPr>
          <p:spPr bwMode="auto">
            <a:xfrm>
              <a:off x="5175250" y="2495550"/>
              <a:ext cx="1042988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2" name="Line 22"/>
            <p:cNvSpPr>
              <a:spLocks noChangeShapeType="1"/>
            </p:cNvSpPr>
            <p:nvPr/>
          </p:nvSpPr>
          <p:spPr bwMode="auto">
            <a:xfrm>
              <a:off x="6956426" y="2663825"/>
              <a:ext cx="1127125" cy="6746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3" name="Line 23"/>
            <p:cNvSpPr>
              <a:spLocks noChangeShapeType="1"/>
            </p:cNvSpPr>
            <p:nvPr/>
          </p:nvSpPr>
          <p:spPr bwMode="auto">
            <a:xfrm flipV="1">
              <a:off x="6985000" y="3781425"/>
              <a:ext cx="1119188" cy="68580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4" name="Text Box 41"/>
            <p:cNvSpPr txBox="1">
              <a:spLocks noChangeArrowheads="1"/>
            </p:cNvSpPr>
            <p:nvPr/>
          </p:nvSpPr>
          <p:spPr bwMode="auto">
            <a:xfrm>
              <a:off x="7696200" y="4038600"/>
              <a:ext cx="776288" cy="457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5</a:t>
              </a:r>
            </a:p>
          </p:txBody>
        </p:sp>
        <p:grpSp>
          <p:nvGrpSpPr>
            <p:cNvPr id="11285" name="Group 51"/>
            <p:cNvGrpSpPr>
              <a:grpSpLocks/>
            </p:cNvGrpSpPr>
            <p:nvPr/>
          </p:nvGrpSpPr>
          <p:grpSpPr bwMode="auto">
            <a:xfrm>
              <a:off x="5087939" y="4581525"/>
              <a:ext cx="1368425" cy="566738"/>
              <a:chOff x="2309" y="2859"/>
              <a:chExt cx="635" cy="357"/>
            </a:xfrm>
          </p:grpSpPr>
          <p:sp>
            <p:nvSpPr>
              <p:cNvPr id="11292" name="Line 20"/>
              <p:cNvSpPr>
                <a:spLocks noChangeShapeType="1"/>
              </p:cNvSpPr>
              <p:nvPr/>
            </p:nvSpPr>
            <p:spPr bwMode="auto">
              <a:xfrm flipV="1">
                <a:off x="2309" y="2859"/>
                <a:ext cx="635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93" name="Text Box 42"/>
              <p:cNvSpPr txBox="1">
                <a:spLocks noChangeArrowheads="1"/>
              </p:cNvSpPr>
              <p:nvPr/>
            </p:nvSpPr>
            <p:spPr bwMode="auto">
              <a:xfrm>
                <a:off x="2448" y="2928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eaLnBrk="1" hangingPunct="1">
                  <a:spcBef>
                    <a:spcPct val="50000"/>
                  </a:spcBef>
                  <a:defRPr kumimoji="1" sz="2400" b="1" i="1"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kumimoji="1" sz="2400"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kumimoji="1" sz="2400"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kumimoji="1" sz="2400"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kumimoji="1" sz="2400"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zh-CN" dirty="0"/>
                  <a:t>5</a:t>
                </a:r>
              </a:p>
            </p:txBody>
          </p:sp>
        </p:grpSp>
        <p:sp>
          <p:nvSpPr>
            <p:cNvPr id="11286" name="Text Box 43"/>
            <p:cNvSpPr txBox="1">
              <a:spLocks noChangeArrowheads="1"/>
            </p:cNvSpPr>
            <p:nvPr/>
          </p:nvSpPr>
          <p:spPr bwMode="auto">
            <a:xfrm>
              <a:off x="3287713" y="4076700"/>
              <a:ext cx="863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spcBef>
                  <a:spcPct val="50000"/>
                </a:spcBef>
                <a:defRPr kumimoji="1" sz="2400" b="1" i="1"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kumimoji="1" sz="2400"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kumimoji="1" sz="2400"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kumimoji="1" sz="2400"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kumimoji="1" sz="24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dirty="0"/>
                <a:t>4</a:t>
              </a:r>
            </a:p>
          </p:txBody>
        </p:sp>
        <p:sp>
          <p:nvSpPr>
            <p:cNvPr id="11287" name="Text Box 44"/>
            <p:cNvSpPr txBox="1">
              <a:spLocks noChangeArrowheads="1"/>
            </p:cNvSpPr>
            <p:nvPr/>
          </p:nvSpPr>
          <p:spPr bwMode="auto">
            <a:xfrm>
              <a:off x="7467600" y="2514601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spcBef>
                  <a:spcPct val="50000"/>
                </a:spcBef>
                <a:defRPr kumimoji="1" sz="2400" b="1" i="1"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kumimoji="1" sz="2400"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kumimoji="1" sz="2400"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kumimoji="1" sz="2400"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kumimoji="1" sz="24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dirty="0"/>
                <a:t>7</a:t>
              </a:r>
            </a:p>
          </p:txBody>
        </p:sp>
        <p:sp>
          <p:nvSpPr>
            <p:cNvPr id="11288" name="Text Box 45"/>
            <p:cNvSpPr txBox="1">
              <a:spLocks noChangeArrowheads="1"/>
            </p:cNvSpPr>
            <p:nvPr/>
          </p:nvSpPr>
          <p:spPr bwMode="auto">
            <a:xfrm>
              <a:off x="5159376" y="1905000"/>
              <a:ext cx="792163" cy="457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5</a:t>
              </a:r>
              <a:endParaRPr lang="en-US" altLang="zh-CN" b="1" i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289" name="Text Box 46"/>
            <p:cNvSpPr txBox="1">
              <a:spLocks noChangeArrowheads="1"/>
            </p:cNvSpPr>
            <p:nvPr/>
          </p:nvSpPr>
          <p:spPr bwMode="auto">
            <a:xfrm>
              <a:off x="3216275" y="2492375"/>
              <a:ext cx="8016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 smtClean="0"/>
                <a:t>6</a:t>
              </a:r>
              <a:endParaRPr lang="en-US" altLang="zh-CN" b="1" i="1" dirty="0"/>
            </a:p>
          </p:txBody>
        </p:sp>
        <p:sp>
          <p:nvSpPr>
            <p:cNvPr id="11290" name="Line 49"/>
            <p:cNvSpPr>
              <a:spLocks noChangeShapeType="1"/>
            </p:cNvSpPr>
            <p:nvPr/>
          </p:nvSpPr>
          <p:spPr bwMode="auto">
            <a:xfrm>
              <a:off x="4943475" y="2852739"/>
              <a:ext cx="1512888" cy="13684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1" name="Text Box 50"/>
            <p:cNvSpPr txBox="1">
              <a:spLocks noChangeArrowheads="1"/>
            </p:cNvSpPr>
            <p:nvPr/>
          </p:nvSpPr>
          <p:spPr bwMode="auto">
            <a:xfrm>
              <a:off x="5159376" y="3429000"/>
              <a:ext cx="7921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spcBef>
                  <a:spcPct val="50000"/>
                </a:spcBef>
                <a:defRPr kumimoji="1" sz="2400" b="1" i="1"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kumimoji="1" sz="2400"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kumimoji="1" sz="2400"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kumimoji="1" sz="2400"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kumimoji="1" sz="2400"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dirty="0"/>
                <a:t>2</a:t>
              </a:r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4943475" y="1700808"/>
            <a:ext cx="3384773" cy="3168352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2951163" y="2784550"/>
            <a:ext cx="5554662" cy="1531936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16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</a:t>
            </a:r>
            <a:r>
              <a:rPr lang="zh-CN" altLang="en-US" dirty="0" smtClean="0"/>
              <a:t>网络的割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716" y="1411492"/>
            <a:ext cx="5112568" cy="27564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83523" y="5445224"/>
            <a:ext cx="8024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问题</a:t>
            </a:r>
            <a:r>
              <a:rPr lang="en-US" altLang="zh-CN" sz="2800" dirty="0"/>
              <a:t>9</a:t>
            </a:r>
            <a:r>
              <a:rPr lang="zh-CN" altLang="en-US" sz="2800" dirty="0"/>
              <a:t>：任何一个割的净流量是否一定等于</a:t>
            </a:r>
            <a:r>
              <a:rPr lang="en-US" altLang="zh-CN" sz="2800" i="1" dirty="0"/>
              <a:t>f</a:t>
            </a:r>
            <a:r>
              <a:rPr lang="zh-CN" altLang="en-US" sz="2800" dirty="0"/>
              <a:t>的值？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4319212"/>
            <a:ext cx="5811061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3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Yes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49" y="1124745"/>
            <a:ext cx="7964011" cy="10002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81201" y="226457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证明：</a:t>
            </a:r>
            <a:endParaRPr lang="zh-CN" altLang="en-US" sz="2400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06" y="2726234"/>
            <a:ext cx="7125694" cy="8192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07968" y="2726234"/>
            <a:ext cx="3721232" cy="819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07" y="3717032"/>
            <a:ext cx="7706801" cy="221010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927648" y="4587749"/>
            <a:ext cx="435525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9246212" y="2018863"/>
            <a:ext cx="1728192" cy="655918"/>
          </a:xfrm>
          <a:prstGeom prst="wedgeRoundRectCallout">
            <a:avLst>
              <a:gd name="adj1" fmla="val -121363"/>
              <a:gd name="adj2" fmla="val 889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流量守恒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72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120011"/>
            <a:ext cx="9144000" cy="4761994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>
          <a:xfrm>
            <a:off x="191344" y="2348880"/>
            <a:ext cx="2592288" cy="936104"/>
          </a:xfrm>
          <a:prstGeom prst="wedgeRoundRectCallout">
            <a:avLst>
              <a:gd name="adj1" fmla="val 87810"/>
              <a:gd name="adj2" fmla="val -1240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的划分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9191328" y="2060848"/>
            <a:ext cx="2592288" cy="936104"/>
          </a:xfrm>
          <a:prstGeom prst="wedgeRoundRectCallout">
            <a:avLst>
              <a:gd name="adj1" fmla="val -72333"/>
              <a:gd name="adj2" fmla="val 410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/>
              <a:t>f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x,y</a:t>
            </a:r>
            <a:r>
              <a:rPr lang="en-US" altLang="zh-CN" i="1" dirty="0" smtClean="0"/>
              <a:t>)</a:t>
            </a:r>
            <a:r>
              <a:rPr lang="zh-CN" altLang="en-US" dirty="0" smtClean="0"/>
              <a:t>重复出现，结果为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332" y="692696"/>
            <a:ext cx="8987172" cy="499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8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16633"/>
            <a:ext cx="8280920" cy="211952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91544" y="2492897"/>
            <a:ext cx="84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证明要点：找不到增广路径时，残存网络必定将网络进行了切割，这个切割的容量恰好就是这个流的值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198" y="3703746"/>
            <a:ext cx="8973802" cy="1952898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>
            <a:off x="6221261" y="3670127"/>
            <a:ext cx="3322983" cy="2079321"/>
          </a:xfrm>
          <a:custGeom>
            <a:avLst/>
            <a:gdLst>
              <a:gd name="connsiteX0" fmla="*/ 288099 w 3322983"/>
              <a:gd name="connsiteY0" fmla="*/ 175364 h 2079321"/>
              <a:gd name="connsiteX1" fmla="*/ 350729 w 3322983"/>
              <a:gd name="connsiteY1" fmla="*/ 162838 h 2079321"/>
              <a:gd name="connsiteX2" fmla="*/ 425885 w 3322983"/>
              <a:gd name="connsiteY2" fmla="*/ 137786 h 2079321"/>
              <a:gd name="connsiteX3" fmla="*/ 501041 w 3322983"/>
              <a:gd name="connsiteY3" fmla="*/ 112734 h 2079321"/>
              <a:gd name="connsiteX4" fmla="*/ 538619 w 3322983"/>
              <a:gd name="connsiteY4" fmla="*/ 100208 h 2079321"/>
              <a:gd name="connsiteX5" fmla="*/ 588724 w 3322983"/>
              <a:gd name="connsiteY5" fmla="*/ 87682 h 2079321"/>
              <a:gd name="connsiteX6" fmla="*/ 663880 w 3322983"/>
              <a:gd name="connsiteY6" fmla="*/ 75156 h 2079321"/>
              <a:gd name="connsiteX7" fmla="*/ 701458 w 3322983"/>
              <a:gd name="connsiteY7" fmla="*/ 62630 h 2079321"/>
              <a:gd name="connsiteX8" fmla="*/ 751562 w 3322983"/>
              <a:gd name="connsiteY8" fmla="*/ 50104 h 2079321"/>
              <a:gd name="connsiteX9" fmla="*/ 839244 w 3322983"/>
              <a:gd name="connsiteY9" fmla="*/ 25052 h 2079321"/>
              <a:gd name="connsiteX10" fmla="*/ 1077239 w 3322983"/>
              <a:gd name="connsiteY10" fmla="*/ 0 h 2079321"/>
              <a:gd name="connsiteX11" fmla="*/ 1503124 w 3322983"/>
              <a:gd name="connsiteY11" fmla="*/ 12526 h 2079321"/>
              <a:gd name="connsiteX12" fmla="*/ 1653436 w 3322983"/>
              <a:gd name="connsiteY12" fmla="*/ 37578 h 2079321"/>
              <a:gd name="connsiteX13" fmla="*/ 1691014 w 3322983"/>
              <a:gd name="connsiteY13" fmla="*/ 50104 h 2079321"/>
              <a:gd name="connsiteX14" fmla="*/ 1778696 w 3322983"/>
              <a:gd name="connsiteY14" fmla="*/ 75156 h 2079321"/>
              <a:gd name="connsiteX15" fmla="*/ 1866378 w 3322983"/>
              <a:gd name="connsiteY15" fmla="*/ 125260 h 2079321"/>
              <a:gd name="connsiteX16" fmla="*/ 1941535 w 3322983"/>
              <a:gd name="connsiteY16" fmla="*/ 162838 h 2079321"/>
              <a:gd name="connsiteX17" fmla="*/ 2016691 w 3322983"/>
              <a:gd name="connsiteY17" fmla="*/ 212942 h 2079321"/>
              <a:gd name="connsiteX18" fmla="*/ 2091847 w 3322983"/>
              <a:gd name="connsiteY18" fmla="*/ 288099 h 2079321"/>
              <a:gd name="connsiteX19" fmla="*/ 2167003 w 3322983"/>
              <a:gd name="connsiteY19" fmla="*/ 350729 h 2079321"/>
              <a:gd name="connsiteX20" fmla="*/ 2229633 w 3322983"/>
              <a:gd name="connsiteY20" fmla="*/ 400833 h 2079321"/>
              <a:gd name="connsiteX21" fmla="*/ 2254685 w 3322983"/>
              <a:gd name="connsiteY21" fmla="*/ 438411 h 2079321"/>
              <a:gd name="connsiteX22" fmla="*/ 2292263 w 3322983"/>
              <a:gd name="connsiteY22" fmla="*/ 475989 h 2079321"/>
              <a:gd name="connsiteX23" fmla="*/ 2342367 w 3322983"/>
              <a:gd name="connsiteY23" fmla="*/ 551145 h 2079321"/>
              <a:gd name="connsiteX24" fmla="*/ 2404998 w 3322983"/>
              <a:gd name="connsiteY24" fmla="*/ 613775 h 2079321"/>
              <a:gd name="connsiteX25" fmla="*/ 2455102 w 3322983"/>
              <a:gd name="connsiteY25" fmla="*/ 726510 h 2079321"/>
              <a:gd name="connsiteX26" fmla="*/ 2492680 w 3322983"/>
              <a:gd name="connsiteY26" fmla="*/ 764088 h 2079321"/>
              <a:gd name="connsiteX27" fmla="*/ 2542784 w 3322983"/>
              <a:gd name="connsiteY27" fmla="*/ 839244 h 2079321"/>
              <a:gd name="connsiteX28" fmla="*/ 2567836 w 3322983"/>
              <a:gd name="connsiteY28" fmla="*/ 914400 h 2079321"/>
              <a:gd name="connsiteX29" fmla="*/ 2630466 w 3322983"/>
              <a:gd name="connsiteY29" fmla="*/ 989556 h 2079321"/>
              <a:gd name="connsiteX30" fmla="*/ 2642992 w 3322983"/>
              <a:gd name="connsiteY30" fmla="*/ 1027134 h 2079321"/>
              <a:gd name="connsiteX31" fmla="*/ 2680570 w 3322983"/>
              <a:gd name="connsiteY31" fmla="*/ 1052186 h 2079321"/>
              <a:gd name="connsiteX32" fmla="*/ 2755726 w 3322983"/>
              <a:gd name="connsiteY32" fmla="*/ 1152395 h 2079321"/>
              <a:gd name="connsiteX33" fmla="*/ 2793304 w 3322983"/>
              <a:gd name="connsiteY33" fmla="*/ 1164921 h 2079321"/>
              <a:gd name="connsiteX34" fmla="*/ 2880987 w 3322983"/>
              <a:gd name="connsiteY34" fmla="*/ 1215025 h 2079321"/>
              <a:gd name="connsiteX35" fmla="*/ 2956143 w 3322983"/>
              <a:gd name="connsiteY35" fmla="*/ 1240077 h 2079321"/>
              <a:gd name="connsiteX36" fmla="*/ 2993721 w 3322983"/>
              <a:gd name="connsiteY36" fmla="*/ 1252603 h 2079321"/>
              <a:gd name="connsiteX37" fmla="*/ 3031299 w 3322983"/>
              <a:gd name="connsiteY37" fmla="*/ 1277655 h 2079321"/>
              <a:gd name="connsiteX38" fmla="*/ 3068877 w 3322983"/>
              <a:gd name="connsiteY38" fmla="*/ 1290181 h 2079321"/>
              <a:gd name="connsiteX39" fmla="*/ 3144033 w 3322983"/>
              <a:gd name="connsiteY39" fmla="*/ 1340285 h 2079321"/>
              <a:gd name="connsiteX40" fmla="*/ 3181611 w 3322983"/>
              <a:gd name="connsiteY40" fmla="*/ 1365337 h 2079321"/>
              <a:gd name="connsiteX41" fmla="*/ 3219189 w 3322983"/>
              <a:gd name="connsiteY41" fmla="*/ 1390389 h 2079321"/>
              <a:gd name="connsiteX42" fmla="*/ 3269293 w 3322983"/>
              <a:gd name="connsiteY42" fmla="*/ 1465545 h 2079321"/>
              <a:gd name="connsiteX43" fmla="*/ 3306872 w 3322983"/>
              <a:gd name="connsiteY43" fmla="*/ 1528175 h 2079321"/>
              <a:gd name="connsiteX44" fmla="*/ 3306872 w 3322983"/>
              <a:gd name="connsiteY44" fmla="*/ 1653436 h 2079321"/>
              <a:gd name="connsiteX45" fmla="*/ 3256767 w 3322983"/>
              <a:gd name="connsiteY45" fmla="*/ 1728592 h 2079321"/>
              <a:gd name="connsiteX46" fmla="*/ 3206663 w 3322983"/>
              <a:gd name="connsiteY46" fmla="*/ 1778696 h 2079321"/>
              <a:gd name="connsiteX47" fmla="*/ 3181611 w 3322983"/>
              <a:gd name="connsiteY47" fmla="*/ 1816274 h 2079321"/>
              <a:gd name="connsiteX48" fmla="*/ 3068877 w 3322983"/>
              <a:gd name="connsiteY48" fmla="*/ 1891430 h 2079321"/>
              <a:gd name="connsiteX49" fmla="*/ 3031299 w 3322983"/>
              <a:gd name="connsiteY49" fmla="*/ 1916482 h 2079321"/>
              <a:gd name="connsiteX50" fmla="*/ 2993721 w 3322983"/>
              <a:gd name="connsiteY50" fmla="*/ 1941534 h 2079321"/>
              <a:gd name="connsiteX51" fmla="*/ 2918565 w 3322983"/>
              <a:gd name="connsiteY51" fmla="*/ 1979112 h 2079321"/>
              <a:gd name="connsiteX52" fmla="*/ 2880987 w 3322983"/>
              <a:gd name="connsiteY52" fmla="*/ 1991638 h 2079321"/>
              <a:gd name="connsiteX53" fmla="*/ 2755726 w 3322983"/>
              <a:gd name="connsiteY53" fmla="*/ 2041742 h 2079321"/>
              <a:gd name="connsiteX54" fmla="*/ 2668044 w 3322983"/>
              <a:gd name="connsiteY54" fmla="*/ 2066795 h 2079321"/>
              <a:gd name="connsiteX55" fmla="*/ 2492680 w 3322983"/>
              <a:gd name="connsiteY55" fmla="*/ 2079321 h 2079321"/>
              <a:gd name="connsiteX56" fmla="*/ 1941535 w 3322983"/>
              <a:gd name="connsiteY56" fmla="*/ 2066795 h 2079321"/>
              <a:gd name="connsiteX57" fmla="*/ 1816274 w 3322983"/>
              <a:gd name="connsiteY57" fmla="*/ 2041742 h 2079321"/>
              <a:gd name="connsiteX58" fmla="*/ 1653436 w 3322983"/>
              <a:gd name="connsiteY58" fmla="*/ 2016690 h 2079321"/>
              <a:gd name="connsiteX59" fmla="*/ 1615858 w 3322983"/>
              <a:gd name="connsiteY59" fmla="*/ 2004164 h 2079321"/>
              <a:gd name="connsiteX60" fmla="*/ 1478072 w 3322983"/>
              <a:gd name="connsiteY60" fmla="*/ 1979112 h 2079321"/>
              <a:gd name="connsiteX61" fmla="*/ 1440493 w 3322983"/>
              <a:gd name="connsiteY61" fmla="*/ 1966586 h 2079321"/>
              <a:gd name="connsiteX62" fmla="*/ 1402915 w 3322983"/>
              <a:gd name="connsiteY62" fmla="*/ 1941534 h 2079321"/>
              <a:gd name="connsiteX63" fmla="*/ 1302707 w 3322983"/>
              <a:gd name="connsiteY63" fmla="*/ 1916482 h 2079321"/>
              <a:gd name="connsiteX64" fmla="*/ 1265129 w 3322983"/>
              <a:gd name="connsiteY64" fmla="*/ 1903956 h 2079321"/>
              <a:gd name="connsiteX65" fmla="*/ 1177447 w 3322983"/>
              <a:gd name="connsiteY65" fmla="*/ 1878904 h 2079321"/>
              <a:gd name="connsiteX66" fmla="*/ 1139869 w 3322983"/>
              <a:gd name="connsiteY66" fmla="*/ 1853852 h 2079321"/>
              <a:gd name="connsiteX67" fmla="*/ 1102291 w 3322983"/>
              <a:gd name="connsiteY67" fmla="*/ 1841326 h 2079321"/>
              <a:gd name="connsiteX68" fmla="*/ 977030 w 3322983"/>
              <a:gd name="connsiteY68" fmla="*/ 1791222 h 2079321"/>
              <a:gd name="connsiteX69" fmla="*/ 901874 w 3322983"/>
              <a:gd name="connsiteY69" fmla="*/ 1766170 h 2079321"/>
              <a:gd name="connsiteX70" fmla="*/ 864296 w 3322983"/>
              <a:gd name="connsiteY70" fmla="*/ 1741118 h 2079321"/>
              <a:gd name="connsiteX71" fmla="*/ 739036 w 3322983"/>
              <a:gd name="connsiteY71" fmla="*/ 1691014 h 2079321"/>
              <a:gd name="connsiteX72" fmla="*/ 651354 w 3322983"/>
              <a:gd name="connsiteY72" fmla="*/ 1665962 h 2079321"/>
              <a:gd name="connsiteX73" fmla="*/ 576198 w 3322983"/>
              <a:gd name="connsiteY73" fmla="*/ 1628384 h 2079321"/>
              <a:gd name="connsiteX74" fmla="*/ 513567 w 3322983"/>
              <a:gd name="connsiteY74" fmla="*/ 1590806 h 2079321"/>
              <a:gd name="connsiteX75" fmla="*/ 488515 w 3322983"/>
              <a:gd name="connsiteY75" fmla="*/ 1565753 h 2079321"/>
              <a:gd name="connsiteX76" fmla="*/ 400833 w 3322983"/>
              <a:gd name="connsiteY76" fmla="*/ 1528175 h 2079321"/>
              <a:gd name="connsiteX77" fmla="*/ 363255 w 3322983"/>
              <a:gd name="connsiteY77" fmla="*/ 1490597 h 2079321"/>
              <a:gd name="connsiteX78" fmla="*/ 288099 w 3322983"/>
              <a:gd name="connsiteY78" fmla="*/ 1440493 h 2079321"/>
              <a:gd name="connsiteX79" fmla="*/ 187891 w 3322983"/>
              <a:gd name="connsiteY79" fmla="*/ 1327759 h 2079321"/>
              <a:gd name="connsiteX80" fmla="*/ 150313 w 3322983"/>
              <a:gd name="connsiteY80" fmla="*/ 1290181 h 2079321"/>
              <a:gd name="connsiteX81" fmla="*/ 100208 w 3322983"/>
              <a:gd name="connsiteY81" fmla="*/ 1227551 h 2079321"/>
              <a:gd name="connsiteX82" fmla="*/ 62630 w 3322983"/>
              <a:gd name="connsiteY82" fmla="*/ 1114816 h 2079321"/>
              <a:gd name="connsiteX83" fmla="*/ 50104 w 3322983"/>
              <a:gd name="connsiteY83" fmla="*/ 1077238 h 2079321"/>
              <a:gd name="connsiteX84" fmla="*/ 37578 w 3322983"/>
              <a:gd name="connsiteY84" fmla="*/ 1039660 h 2079321"/>
              <a:gd name="connsiteX85" fmla="*/ 0 w 3322983"/>
              <a:gd name="connsiteY85" fmla="*/ 951978 h 2079321"/>
              <a:gd name="connsiteX86" fmla="*/ 37578 w 3322983"/>
              <a:gd name="connsiteY86" fmla="*/ 588723 h 2079321"/>
              <a:gd name="connsiteX87" fmla="*/ 50104 w 3322983"/>
              <a:gd name="connsiteY87" fmla="*/ 551145 h 2079321"/>
              <a:gd name="connsiteX88" fmla="*/ 62630 w 3322983"/>
              <a:gd name="connsiteY88" fmla="*/ 513567 h 2079321"/>
              <a:gd name="connsiteX89" fmla="*/ 112735 w 3322983"/>
              <a:gd name="connsiteY89" fmla="*/ 450937 h 2079321"/>
              <a:gd name="connsiteX90" fmla="*/ 150313 w 3322983"/>
              <a:gd name="connsiteY90" fmla="*/ 375781 h 2079321"/>
              <a:gd name="connsiteX91" fmla="*/ 187891 w 3322983"/>
              <a:gd name="connsiteY91" fmla="*/ 338203 h 2079321"/>
              <a:gd name="connsiteX92" fmla="*/ 212943 w 3322983"/>
              <a:gd name="connsiteY92" fmla="*/ 300625 h 2079321"/>
              <a:gd name="connsiteX93" fmla="*/ 225469 w 3322983"/>
              <a:gd name="connsiteY93" fmla="*/ 263047 h 2079321"/>
              <a:gd name="connsiteX94" fmla="*/ 263047 w 3322983"/>
              <a:gd name="connsiteY94" fmla="*/ 237995 h 2079321"/>
              <a:gd name="connsiteX95" fmla="*/ 288099 w 3322983"/>
              <a:gd name="connsiteY95" fmla="*/ 175364 h 20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3322983" h="2079321">
                <a:moveTo>
                  <a:pt x="288099" y="175364"/>
                </a:moveTo>
                <a:cubicBezTo>
                  <a:pt x="302713" y="162838"/>
                  <a:pt x="330189" y="168440"/>
                  <a:pt x="350729" y="162838"/>
                </a:cubicBezTo>
                <a:cubicBezTo>
                  <a:pt x="376206" y="155890"/>
                  <a:pt x="400833" y="146137"/>
                  <a:pt x="425885" y="137786"/>
                </a:cubicBezTo>
                <a:lnTo>
                  <a:pt x="501041" y="112734"/>
                </a:lnTo>
                <a:cubicBezTo>
                  <a:pt x="513567" y="108559"/>
                  <a:pt x="525810" y="103410"/>
                  <a:pt x="538619" y="100208"/>
                </a:cubicBezTo>
                <a:cubicBezTo>
                  <a:pt x="555321" y="96033"/>
                  <a:pt x="571843" y="91058"/>
                  <a:pt x="588724" y="87682"/>
                </a:cubicBezTo>
                <a:cubicBezTo>
                  <a:pt x="613628" y="82701"/>
                  <a:pt x="639087" y="80666"/>
                  <a:pt x="663880" y="75156"/>
                </a:cubicBezTo>
                <a:cubicBezTo>
                  <a:pt x="676769" y="72292"/>
                  <a:pt x="688762" y="66257"/>
                  <a:pt x="701458" y="62630"/>
                </a:cubicBezTo>
                <a:cubicBezTo>
                  <a:pt x="718011" y="57901"/>
                  <a:pt x="735009" y="54833"/>
                  <a:pt x="751562" y="50104"/>
                </a:cubicBezTo>
                <a:cubicBezTo>
                  <a:pt x="784850" y="40593"/>
                  <a:pt x="803218" y="29751"/>
                  <a:pt x="839244" y="25052"/>
                </a:cubicBezTo>
                <a:cubicBezTo>
                  <a:pt x="918344" y="14735"/>
                  <a:pt x="997907" y="8351"/>
                  <a:pt x="1077239" y="0"/>
                </a:cubicBezTo>
                <a:lnTo>
                  <a:pt x="1503124" y="12526"/>
                </a:lnTo>
                <a:cubicBezTo>
                  <a:pt x="1529477" y="13811"/>
                  <a:pt x="1621279" y="29539"/>
                  <a:pt x="1653436" y="37578"/>
                </a:cubicBezTo>
                <a:cubicBezTo>
                  <a:pt x="1666245" y="40780"/>
                  <a:pt x="1678318" y="46477"/>
                  <a:pt x="1691014" y="50104"/>
                </a:cubicBezTo>
                <a:cubicBezTo>
                  <a:pt x="1801112" y="81561"/>
                  <a:pt x="1688597" y="45123"/>
                  <a:pt x="1778696" y="75156"/>
                </a:cubicBezTo>
                <a:cubicBezTo>
                  <a:pt x="1899850" y="166022"/>
                  <a:pt x="1770739" y="77441"/>
                  <a:pt x="1866378" y="125260"/>
                </a:cubicBezTo>
                <a:cubicBezTo>
                  <a:pt x="1963504" y="173823"/>
                  <a:pt x="1847082" y="131354"/>
                  <a:pt x="1941535" y="162838"/>
                </a:cubicBezTo>
                <a:cubicBezTo>
                  <a:pt x="1966587" y="179539"/>
                  <a:pt x="1999990" y="187890"/>
                  <a:pt x="2016691" y="212942"/>
                </a:cubicBezTo>
                <a:cubicBezTo>
                  <a:pt x="2060792" y="279095"/>
                  <a:pt x="2019342" y="225952"/>
                  <a:pt x="2091847" y="288099"/>
                </a:cubicBezTo>
                <a:cubicBezTo>
                  <a:pt x="2176237" y="360434"/>
                  <a:pt x="2083949" y="295360"/>
                  <a:pt x="2167003" y="350729"/>
                </a:cubicBezTo>
                <a:cubicBezTo>
                  <a:pt x="2238799" y="458422"/>
                  <a:pt x="2143200" y="331687"/>
                  <a:pt x="2229633" y="400833"/>
                </a:cubicBezTo>
                <a:cubicBezTo>
                  <a:pt x="2241388" y="410237"/>
                  <a:pt x="2245047" y="426846"/>
                  <a:pt x="2254685" y="438411"/>
                </a:cubicBezTo>
                <a:cubicBezTo>
                  <a:pt x="2266026" y="452020"/>
                  <a:pt x="2281387" y="462006"/>
                  <a:pt x="2292263" y="475989"/>
                </a:cubicBezTo>
                <a:cubicBezTo>
                  <a:pt x="2310748" y="499755"/>
                  <a:pt x="2321077" y="529855"/>
                  <a:pt x="2342367" y="551145"/>
                </a:cubicBezTo>
                <a:lnTo>
                  <a:pt x="2404998" y="613775"/>
                </a:lnTo>
                <a:cubicBezTo>
                  <a:pt x="2423204" y="668394"/>
                  <a:pt x="2422018" y="686810"/>
                  <a:pt x="2455102" y="726510"/>
                </a:cubicBezTo>
                <a:cubicBezTo>
                  <a:pt x="2466443" y="740119"/>
                  <a:pt x="2480154" y="751562"/>
                  <a:pt x="2492680" y="764088"/>
                </a:cubicBezTo>
                <a:cubicBezTo>
                  <a:pt x="2534120" y="888407"/>
                  <a:pt x="2464593" y="698501"/>
                  <a:pt x="2542784" y="839244"/>
                </a:cubicBezTo>
                <a:cubicBezTo>
                  <a:pt x="2555608" y="862328"/>
                  <a:pt x="2549163" y="895727"/>
                  <a:pt x="2567836" y="914400"/>
                </a:cubicBezTo>
                <a:cubicBezTo>
                  <a:pt x="2595539" y="942103"/>
                  <a:pt x="2613027" y="954678"/>
                  <a:pt x="2630466" y="989556"/>
                </a:cubicBezTo>
                <a:cubicBezTo>
                  <a:pt x="2636371" y="1001366"/>
                  <a:pt x="2634744" y="1016824"/>
                  <a:pt x="2642992" y="1027134"/>
                </a:cubicBezTo>
                <a:cubicBezTo>
                  <a:pt x="2652396" y="1038889"/>
                  <a:pt x="2668044" y="1043835"/>
                  <a:pt x="2680570" y="1052186"/>
                </a:cubicBezTo>
                <a:cubicBezTo>
                  <a:pt x="2694386" y="1093635"/>
                  <a:pt x="2701752" y="1134404"/>
                  <a:pt x="2755726" y="1152395"/>
                </a:cubicBezTo>
                <a:cubicBezTo>
                  <a:pt x="2768252" y="1156570"/>
                  <a:pt x="2781494" y="1159016"/>
                  <a:pt x="2793304" y="1164921"/>
                </a:cubicBezTo>
                <a:cubicBezTo>
                  <a:pt x="2883695" y="1210116"/>
                  <a:pt x="2771181" y="1171103"/>
                  <a:pt x="2880987" y="1215025"/>
                </a:cubicBezTo>
                <a:cubicBezTo>
                  <a:pt x="2905505" y="1224832"/>
                  <a:pt x="2931091" y="1231726"/>
                  <a:pt x="2956143" y="1240077"/>
                </a:cubicBezTo>
                <a:cubicBezTo>
                  <a:pt x="2968669" y="1244252"/>
                  <a:pt x="2982735" y="1245279"/>
                  <a:pt x="2993721" y="1252603"/>
                </a:cubicBezTo>
                <a:cubicBezTo>
                  <a:pt x="3006247" y="1260954"/>
                  <a:pt x="3017834" y="1270922"/>
                  <a:pt x="3031299" y="1277655"/>
                </a:cubicBezTo>
                <a:cubicBezTo>
                  <a:pt x="3043109" y="1283560"/>
                  <a:pt x="3057335" y="1283769"/>
                  <a:pt x="3068877" y="1290181"/>
                </a:cubicBezTo>
                <a:cubicBezTo>
                  <a:pt x="3095197" y="1304803"/>
                  <a:pt x="3118981" y="1323584"/>
                  <a:pt x="3144033" y="1340285"/>
                </a:cubicBezTo>
                <a:lnTo>
                  <a:pt x="3181611" y="1365337"/>
                </a:lnTo>
                <a:lnTo>
                  <a:pt x="3219189" y="1390389"/>
                </a:lnTo>
                <a:cubicBezTo>
                  <a:pt x="3235890" y="1415441"/>
                  <a:pt x="3259772" y="1436981"/>
                  <a:pt x="3269293" y="1465545"/>
                </a:cubicBezTo>
                <a:cubicBezTo>
                  <a:pt x="3285554" y="1514327"/>
                  <a:pt x="3272482" y="1493787"/>
                  <a:pt x="3306872" y="1528175"/>
                </a:cubicBezTo>
                <a:cubicBezTo>
                  <a:pt x="3323677" y="1578589"/>
                  <a:pt x="3332575" y="1586610"/>
                  <a:pt x="3306872" y="1653436"/>
                </a:cubicBezTo>
                <a:cubicBezTo>
                  <a:pt x="3296063" y="1681538"/>
                  <a:pt x="3266288" y="1700028"/>
                  <a:pt x="3256767" y="1728592"/>
                </a:cubicBezTo>
                <a:cubicBezTo>
                  <a:pt x="3240066" y="1778696"/>
                  <a:pt x="3256767" y="1761995"/>
                  <a:pt x="3206663" y="1778696"/>
                </a:cubicBezTo>
                <a:cubicBezTo>
                  <a:pt x="3198312" y="1791222"/>
                  <a:pt x="3192941" y="1806361"/>
                  <a:pt x="3181611" y="1816274"/>
                </a:cubicBezTo>
                <a:lnTo>
                  <a:pt x="3068877" y="1891430"/>
                </a:lnTo>
                <a:lnTo>
                  <a:pt x="3031299" y="1916482"/>
                </a:lnTo>
                <a:cubicBezTo>
                  <a:pt x="3018773" y="1924833"/>
                  <a:pt x="3008003" y="1936773"/>
                  <a:pt x="2993721" y="1941534"/>
                </a:cubicBezTo>
                <a:cubicBezTo>
                  <a:pt x="2899268" y="1973018"/>
                  <a:pt x="3015693" y="1930548"/>
                  <a:pt x="2918565" y="1979112"/>
                </a:cubicBezTo>
                <a:cubicBezTo>
                  <a:pt x="2906755" y="1985017"/>
                  <a:pt x="2893123" y="1986437"/>
                  <a:pt x="2880987" y="1991638"/>
                </a:cubicBezTo>
                <a:cubicBezTo>
                  <a:pt x="2751959" y="2046935"/>
                  <a:pt x="2926806" y="1984714"/>
                  <a:pt x="2755726" y="2041742"/>
                </a:cubicBezTo>
                <a:cubicBezTo>
                  <a:pt x="2731969" y="2049661"/>
                  <a:pt x="2691644" y="2064173"/>
                  <a:pt x="2668044" y="2066795"/>
                </a:cubicBezTo>
                <a:cubicBezTo>
                  <a:pt x="2609799" y="2073267"/>
                  <a:pt x="2551135" y="2075146"/>
                  <a:pt x="2492680" y="2079321"/>
                </a:cubicBezTo>
                <a:lnTo>
                  <a:pt x="1941535" y="2066795"/>
                </a:lnTo>
                <a:cubicBezTo>
                  <a:pt x="1808785" y="2061589"/>
                  <a:pt x="1896170" y="2059497"/>
                  <a:pt x="1816274" y="2041742"/>
                </a:cubicBezTo>
                <a:cubicBezTo>
                  <a:pt x="1784994" y="2034791"/>
                  <a:pt x="1681401" y="2020685"/>
                  <a:pt x="1653436" y="2016690"/>
                </a:cubicBezTo>
                <a:cubicBezTo>
                  <a:pt x="1640910" y="2012515"/>
                  <a:pt x="1628667" y="2007366"/>
                  <a:pt x="1615858" y="2004164"/>
                </a:cubicBezTo>
                <a:cubicBezTo>
                  <a:pt x="1524681" y="1981370"/>
                  <a:pt x="1578574" y="2001446"/>
                  <a:pt x="1478072" y="1979112"/>
                </a:cubicBezTo>
                <a:cubicBezTo>
                  <a:pt x="1465183" y="1976248"/>
                  <a:pt x="1453019" y="1970761"/>
                  <a:pt x="1440493" y="1966586"/>
                </a:cubicBezTo>
                <a:cubicBezTo>
                  <a:pt x="1427967" y="1958235"/>
                  <a:pt x="1417063" y="1946679"/>
                  <a:pt x="1402915" y="1941534"/>
                </a:cubicBezTo>
                <a:cubicBezTo>
                  <a:pt x="1370557" y="1929768"/>
                  <a:pt x="1335371" y="1927370"/>
                  <a:pt x="1302707" y="1916482"/>
                </a:cubicBezTo>
                <a:cubicBezTo>
                  <a:pt x="1290181" y="1912307"/>
                  <a:pt x="1277825" y="1907583"/>
                  <a:pt x="1265129" y="1903956"/>
                </a:cubicBezTo>
                <a:cubicBezTo>
                  <a:pt x="1246400" y="1898605"/>
                  <a:pt x="1197469" y="1888915"/>
                  <a:pt x="1177447" y="1878904"/>
                </a:cubicBezTo>
                <a:cubicBezTo>
                  <a:pt x="1163982" y="1872171"/>
                  <a:pt x="1153334" y="1860585"/>
                  <a:pt x="1139869" y="1853852"/>
                </a:cubicBezTo>
                <a:cubicBezTo>
                  <a:pt x="1128059" y="1847947"/>
                  <a:pt x="1114614" y="1846066"/>
                  <a:pt x="1102291" y="1841326"/>
                </a:cubicBezTo>
                <a:cubicBezTo>
                  <a:pt x="1060318" y="1825183"/>
                  <a:pt x="1019692" y="1805443"/>
                  <a:pt x="977030" y="1791222"/>
                </a:cubicBezTo>
                <a:cubicBezTo>
                  <a:pt x="951978" y="1782871"/>
                  <a:pt x="923846" y="1780818"/>
                  <a:pt x="901874" y="1766170"/>
                </a:cubicBezTo>
                <a:cubicBezTo>
                  <a:pt x="889348" y="1757819"/>
                  <a:pt x="877367" y="1748587"/>
                  <a:pt x="864296" y="1741118"/>
                </a:cubicBezTo>
                <a:cubicBezTo>
                  <a:pt x="823981" y="1718081"/>
                  <a:pt x="784660" y="1702420"/>
                  <a:pt x="739036" y="1691014"/>
                </a:cubicBezTo>
                <a:cubicBezTo>
                  <a:pt x="722983" y="1687001"/>
                  <a:pt x="669324" y="1674947"/>
                  <a:pt x="651354" y="1665962"/>
                </a:cubicBezTo>
                <a:cubicBezTo>
                  <a:pt x="554226" y="1617398"/>
                  <a:pt x="670651" y="1659868"/>
                  <a:pt x="576198" y="1628384"/>
                </a:cubicBezTo>
                <a:cubicBezTo>
                  <a:pt x="512714" y="1564903"/>
                  <a:pt x="594877" y="1639593"/>
                  <a:pt x="513567" y="1590806"/>
                </a:cubicBezTo>
                <a:cubicBezTo>
                  <a:pt x="503440" y="1584730"/>
                  <a:pt x="498642" y="1571829"/>
                  <a:pt x="488515" y="1565753"/>
                </a:cubicBezTo>
                <a:cubicBezTo>
                  <a:pt x="386279" y="1504410"/>
                  <a:pt x="529135" y="1619819"/>
                  <a:pt x="400833" y="1528175"/>
                </a:cubicBezTo>
                <a:cubicBezTo>
                  <a:pt x="386418" y="1517879"/>
                  <a:pt x="377238" y="1501473"/>
                  <a:pt x="363255" y="1490597"/>
                </a:cubicBezTo>
                <a:cubicBezTo>
                  <a:pt x="339489" y="1472112"/>
                  <a:pt x="288099" y="1440493"/>
                  <a:pt x="288099" y="1440493"/>
                </a:cubicBezTo>
                <a:cubicBezTo>
                  <a:pt x="243395" y="1373436"/>
                  <a:pt x="273692" y="1413560"/>
                  <a:pt x="187891" y="1327759"/>
                </a:cubicBezTo>
                <a:cubicBezTo>
                  <a:pt x="175365" y="1315233"/>
                  <a:pt x="160139" y="1304920"/>
                  <a:pt x="150313" y="1290181"/>
                </a:cubicBezTo>
                <a:cubicBezTo>
                  <a:pt x="118710" y="1242777"/>
                  <a:pt x="135906" y="1263248"/>
                  <a:pt x="100208" y="1227551"/>
                </a:cubicBezTo>
                <a:lnTo>
                  <a:pt x="62630" y="1114816"/>
                </a:lnTo>
                <a:lnTo>
                  <a:pt x="50104" y="1077238"/>
                </a:lnTo>
                <a:cubicBezTo>
                  <a:pt x="45929" y="1064712"/>
                  <a:pt x="43483" y="1051470"/>
                  <a:pt x="37578" y="1039660"/>
                </a:cubicBezTo>
                <a:cubicBezTo>
                  <a:pt x="6621" y="977746"/>
                  <a:pt x="18431" y="1007270"/>
                  <a:pt x="0" y="951978"/>
                </a:cubicBezTo>
                <a:cubicBezTo>
                  <a:pt x="13673" y="637497"/>
                  <a:pt x="-17871" y="755070"/>
                  <a:pt x="37578" y="588723"/>
                </a:cubicBezTo>
                <a:lnTo>
                  <a:pt x="50104" y="551145"/>
                </a:lnTo>
                <a:cubicBezTo>
                  <a:pt x="54279" y="538619"/>
                  <a:pt x="55306" y="524553"/>
                  <a:pt x="62630" y="513567"/>
                </a:cubicBezTo>
                <a:cubicBezTo>
                  <a:pt x="94233" y="466163"/>
                  <a:pt x="77037" y="486634"/>
                  <a:pt x="112735" y="450937"/>
                </a:cubicBezTo>
                <a:cubicBezTo>
                  <a:pt x="125289" y="413275"/>
                  <a:pt x="123333" y="408157"/>
                  <a:pt x="150313" y="375781"/>
                </a:cubicBezTo>
                <a:cubicBezTo>
                  <a:pt x="161654" y="362172"/>
                  <a:pt x="176550" y="351812"/>
                  <a:pt x="187891" y="338203"/>
                </a:cubicBezTo>
                <a:cubicBezTo>
                  <a:pt x="197529" y="326638"/>
                  <a:pt x="206210" y="314090"/>
                  <a:pt x="212943" y="300625"/>
                </a:cubicBezTo>
                <a:cubicBezTo>
                  <a:pt x="218848" y="288815"/>
                  <a:pt x="217221" y="273357"/>
                  <a:pt x="225469" y="263047"/>
                </a:cubicBezTo>
                <a:cubicBezTo>
                  <a:pt x="234873" y="251292"/>
                  <a:pt x="250521" y="246346"/>
                  <a:pt x="263047" y="237995"/>
                </a:cubicBezTo>
                <a:cubicBezTo>
                  <a:pt x="279307" y="189212"/>
                  <a:pt x="273485" y="187890"/>
                  <a:pt x="288099" y="17536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44072" y="55892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8" name="任意多边形 7"/>
          <p:cNvSpPr/>
          <p:nvPr/>
        </p:nvSpPr>
        <p:spPr>
          <a:xfrm>
            <a:off x="8737256" y="3544411"/>
            <a:ext cx="1918219" cy="1616312"/>
          </a:xfrm>
          <a:custGeom>
            <a:avLst/>
            <a:gdLst>
              <a:gd name="connsiteX0" fmla="*/ 89419 w 1918219"/>
              <a:gd name="connsiteY0" fmla="*/ 100663 h 1616312"/>
              <a:gd name="connsiteX1" fmla="*/ 39315 w 1918219"/>
              <a:gd name="connsiteY1" fmla="*/ 238449 h 1616312"/>
              <a:gd name="connsiteX2" fmla="*/ 26789 w 1918219"/>
              <a:gd name="connsiteY2" fmla="*/ 276027 h 1616312"/>
              <a:gd name="connsiteX3" fmla="*/ 14263 w 1918219"/>
              <a:gd name="connsiteY3" fmla="*/ 313605 h 1616312"/>
              <a:gd name="connsiteX4" fmla="*/ 14263 w 1918219"/>
              <a:gd name="connsiteY4" fmla="*/ 576652 h 1616312"/>
              <a:gd name="connsiteX5" fmla="*/ 51841 w 1918219"/>
              <a:gd name="connsiteY5" fmla="*/ 651808 h 1616312"/>
              <a:gd name="connsiteX6" fmla="*/ 101945 w 1918219"/>
              <a:gd name="connsiteY6" fmla="*/ 714438 h 1616312"/>
              <a:gd name="connsiteX7" fmla="*/ 214679 w 1918219"/>
              <a:gd name="connsiteY7" fmla="*/ 852225 h 1616312"/>
              <a:gd name="connsiteX8" fmla="*/ 252257 w 1918219"/>
              <a:gd name="connsiteY8" fmla="*/ 889803 h 1616312"/>
              <a:gd name="connsiteX9" fmla="*/ 327413 w 1918219"/>
              <a:gd name="connsiteY9" fmla="*/ 927381 h 1616312"/>
              <a:gd name="connsiteX10" fmla="*/ 352466 w 1918219"/>
              <a:gd name="connsiteY10" fmla="*/ 952433 h 1616312"/>
              <a:gd name="connsiteX11" fmla="*/ 427622 w 1918219"/>
              <a:gd name="connsiteY11" fmla="*/ 1002537 h 1616312"/>
              <a:gd name="connsiteX12" fmla="*/ 465200 w 1918219"/>
              <a:gd name="connsiteY12" fmla="*/ 1027589 h 1616312"/>
              <a:gd name="connsiteX13" fmla="*/ 502778 w 1918219"/>
              <a:gd name="connsiteY13" fmla="*/ 1052641 h 1616312"/>
              <a:gd name="connsiteX14" fmla="*/ 540356 w 1918219"/>
              <a:gd name="connsiteY14" fmla="*/ 1065167 h 1616312"/>
              <a:gd name="connsiteX15" fmla="*/ 577934 w 1918219"/>
              <a:gd name="connsiteY15" fmla="*/ 1102745 h 1616312"/>
              <a:gd name="connsiteX16" fmla="*/ 653090 w 1918219"/>
              <a:gd name="connsiteY16" fmla="*/ 1152849 h 1616312"/>
              <a:gd name="connsiteX17" fmla="*/ 690668 w 1918219"/>
              <a:gd name="connsiteY17" fmla="*/ 1190427 h 1616312"/>
              <a:gd name="connsiteX18" fmla="*/ 728246 w 1918219"/>
              <a:gd name="connsiteY18" fmla="*/ 1202953 h 1616312"/>
              <a:gd name="connsiteX19" fmla="*/ 765824 w 1918219"/>
              <a:gd name="connsiteY19" fmla="*/ 1228005 h 1616312"/>
              <a:gd name="connsiteX20" fmla="*/ 790877 w 1918219"/>
              <a:gd name="connsiteY20" fmla="*/ 1253057 h 1616312"/>
              <a:gd name="connsiteX21" fmla="*/ 828455 w 1918219"/>
              <a:gd name="connsiteY21" fmla="*/ 1265584 h 1616312"/>
              <a:gd name="connsiteX22" fmla="*/ 903611 w 1918219"/>
              <a:gd name="connsiteY22" fmla="*/ 1315688 h 1616312"/>
              <a:gd name="connsiteX23" fmla="*/ 1016345 w 1918219"/>
              <a:gd name="connsiteY23" fmla="*/ 1378318 h 1616312"/>
              <a:gd name="connsiteX24" fmla="*/ 1129079 w 1918219"/>
              <a:gd name="connsiteY24" fmla="*/ 1453474 h 1616312"/>
              <a:gd name="connsiteX25" fmla="*/ 1166657 w 1918219"/>
              <a:gd name="connsiteY25" fmla="*/ 1478526 h 1616312"/>
              <a:gd name="connsiteX26" fmla="*/ 1241813 w 1918219"/>
              <a:gd name="connsiteY26" fmla="*/ 1503578 h 1616312"/>
              <a:gd name="connsiteX27" fmla="*/ 1304444 w 1918219"/>
              <a:gd name="connsiteY27" fmla="*/ 1553682 h 1616312"/>
              <a:gd name="connsiteX28" fmla="*/ 1379600 w 1918219"/>
              <a:gd name="connsiteY28" fmla="*/ 1578734 h 1616312"/>
              <a:gd name="connsiteX29" fmla="*/ 1417178 w 1918219"/>
              <a:gd name="connsiteY29" fmla="*/ 1591260 h 1616312"/>
              <a:gd name="connsiteX30" fmla="*/ 1454756 w 1918219"/>
              <a:gd name="connsiteY30" fmla="*/ 1603786 h 1616312"/>
              <a:gd name="connsiteX31" fmla="*/ 1529912 w 1918219"/>
              <a:gd name="connsiteY31" fmla="*/ 1616312 h 1616312"/>
              <a:gd name="connsiteX32" fmla="*/ 1667698 w 1918219"/>
              <a:gd name="connsiteY32" fmla="*/ 1591260 h 1616312"/>
              <a:gd name="connsiteX33" fmla="*/ 1780433 w 1918219"/>
              <a:gd name="connsiteY33" fmla="*/ 1528630 h 1616312"/>
              <a:gd name="connsiteX34" fmla="*/ 1830537 w 1918219"/>
              <a:gd name="connsiteY34" fmla="*/ 1453474 h 1616312"/>
              <a:gd name="connsiteX35" fmla="*/ 1843063 w 1918219"/>
              <a:gd name="connsiteY35" fmla="*/ 1415896 h 1616312"/>
              <a:gd name="connsiteX36" fmla="*/ 1893167 w 1918219"/>
              <a:gd name="connsiteY36" fmla="*/ 1340740 h 1616312"/>
              <a:gd name="connsiteX37" fmla="*/ 1918219 w 1918219"/>
              <a:gd name="connsiteY37" fmla="*/ 1265584 h 1616312"/>
              <a:gd name="connsiteX38" fmla="*/ 1893167 w 1918219"/>
              <a:gd name="connsiteY38" fmla="*/ 1027589 h 1616312"/>
              <a:gd name="connsiteX39" fmla="*/ 1868115 w 1918219"/>
              <a:gd name="connsiteY39" fmla="*/ 952433 h 1616312"/>
              <a:gd name="connsiteX40" fmla="*/ 1818011 w 1918219"/>
              <a:gd name="connsiteY40" fmla="*/ 877277 h 1616312"/>
              <a:gd name="connsiteX41" fmla="*/ 1755381 w 1918219"/>
              <a:gd name="connsiteY41" fmla="*/ 802121 h 1616312"/>
              <a:gd name="connsiteX42" fmla="*/ 1730329 w 1918219"/>
              <a:gd name="connsiteY42" fmla="*/ 777068 h 1616312"/>
              <a:gd name="connsiteX43" fmla="*/ 1705277 w 1918219"/>
              <a:gd name="connsiteY43" fmla="*/ 739490 h 1616312"/>
              <a:gd name="connsiteX44" fmla="*/ 1680224 w 1918219"/>
              <a:gd name="connsiteY44" fmla="*/ 714438 h 1616312"/>
              <a:gd name="connsiteX45" fmla="*/ 1592542 w 1918219"/>
              <a:gd name="connsiteY45" fmla="*/ 601704 h 1616312"/>
              <a:gd name="connsiteX46" fmla="*/ 1542438 w 1918219"/>
              <a:gd name="connsiteY46" fmla="*/ 539074 h 1616312"/>
              <a:gd name="connsiteX47" fmla="*/ 1454756 w 1918219"/>
              <a:gd name="connsiteY47" fmla="*/ 438866 h 1616312"/>
              <a:gd name="connsiteX48" fmla="*/ 1354548 w 1918219"/>
              <a:gd name="connsiteY48" fmla="*/ 351184 h 1616312"/>
              <a:gd name="connsiteX49" fmla="*/ 1291918 w 1918219"/>
              <a:gd name="connsiteY49" fmla="*/ 301079 h 1616312"/>
              <a:gd name="connsiteX50" fmla="*/ 1254340 w 1918219"/>
              <a:gd name="connsiteY50" fmla="*/ 263501 h 1616312"/>
              <a:gd name="connsiteX51" fmla="*/ 1166657 w 1918219"/>
              <a:gd name="connsiteY51" fmla="*/ 225923 h 1616312"/>
              <a:gd name="connsiteX52" fmla="*/ 1091501 w 1918219"/>
              <a:gd name="connsiteY52" fmla="*/ 175819 h 1616312"/>
              <a:gd name="connsiteX53" fmla="*/ 1053923 w 1918219"/>
              <a:gd name="connsiteY53" fmla="*/ 150767 h 1616312"/>
              <a:gd name="connsiteX54" fmla="*/ 1003819 w 1918219"/>
              <a:gd name="connsiteY54" fmla="*/ 125715 h 1616312"/>
              <a:gd name="connsiteX55" fmla="*/ 966241 w 1918219"/>
              <a:gd name="connsiteY55" fmla="*/ 100663 h 1616312"/>
              <a:gd name="connsiteX56" fmla="*/ 840981 w 1918219"/>
              <a:gd name="connsiteY56" fmla="*/ 63085 h 1616312"/>
              <a:gd name="connsiteX57" fmla="*/ 803403 w 1918219"/>
              <a:gd name="connsiteY57" fmla="*/ 38033 h 1616312"/>
              <a:gd name="connsiteX58" fmla="*/ 653090 w 1918219"/>
              <a:gd name="connsiteY58" fmla="*/ 455 h 1616312"/>
              <a:gd name="connsiteX59" fmla="*/ 202153 w 1918219"/>
              <a:gd name="connsiteY59" fmla="*/ 38033 h 1616312"/>
              <a:gd name="connsiteX60" fmla="*/ 164575 w 1918219"/>
              <a:gd name="connsiteY60" fmla="*/ 50559 h 1616312"/>
              <a:gd name="connsiteX61" fmla="*/ 126997 w 1918219"/>
              <a:gd name="connsiteY61" fmla="*/ 63085 h 1616312"/>
              <a:gd name="connsiteX62" fmla="*/ 89419 w 1918219"/>
              <a:gd name="connsiteY62" fmla="*/ 100663 h 161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918219" h="1616312">
                <a:moveTo>
                  <a:pt x="89419" y="100663"/>
                </a:moveTo>
                <a:cubicBezTo>
                  <a:pt x="54560" y="187811"/>
                  <a:pt x="71477" y="141962"/>
                  <a:pt x="39315" y="238449"/>
                </a:cubicBezTo>
                <a:lnTo>
                  <a:pt x="26789" y="276027"/>
                </a:lnTo>
                <a:lnTo>
                  <a:pt x="14263" y="313605"/>
                </a:lnTo>
                <a:cubicBezTo>
                  <a:pt x="-3935" y="440996"/>
                  <a:pt x="-5558" y="408177"/>
                  <a:pt x="14263" y="576652"/>
                </a:cubicBezTo>
                <a:cubicBezTo>
                  <a:pt x="19107" y="617824"/>
                  <a:pt x="33652" y="615430"/>
                  <a:pt x="51841" y="651808"/>
                </a:cubicBezTo>
                <a:cubicBezTo>
                  <a:pt x="82093" y="712311"/>
                  <a:pt x="38599" y="672207"/>
                  <a:pt x="101945" y="714438"/>
                </a:cubicBezTo>
                <a:cubicBezTo>
                  <a:pt x="168425" y="814158"/>
                  <a:pt x="130760" y="768305"/>
                  <a:pt x="214679" y="852225"/>
                </a:cubicBezTo>
                <a:cubicBezTo>
                  <a:pt x="227205" y="864751"/>
                  <a:pt x="235452" y="884201"/>
                  <a:pt x="252257" y="889803"/>
                </a:cubicBezTo>
                <a:cubicBezTo>
                  <a:pt x="291948" y="903033"/>
                  <a:pt x="292723" y="899630"/>
                  <a:pt x="327413" y="927381"/>
                </a:cubicBezTo>
                <a:cubicBezTo>
                  <a:pt x="336635" y="934758"/>
                  <a:pt x="343018" y="945347"/>
                  <a:pt x="352466" y="952433"/>
                </a:cubicBezTo>
                <a:cubicBezTo>
                  <a:pt x="376553" y="970498"/>
                  <a:pt x="402570" y="985836"/>
                  <a:pt x="427622" y="1002537"/>
                </a:cubicBezTo>
                <a:lnTo>
                  <a:pt x="465200" y="1027589"/>
                </a:lnTo>
                <a:cubicBezTo>
                  <a:pt x="477726" y="1035940"/>
                  <a:pt x="488496" y="1047880"/>
                  <a:pt x="502778" y="1052641"/>
                </a:cubicBezTo>
                <a:lnTo>
                  <a:pt x="540356" y="1065167"/>
                </a:lnTo>
                <a:cubicBezTo>
                  <a:pt x="552882" y="1077693"/>
                  <a:pt x="563951" y="1091869"/>
                  <a:pt x="577934" y="1102745"/>
                </a:cubicBezTo>
                <a:cubicBezTo>
                  <a:pt x="601700" y="1121230"/>
                  <a:pt x="631800" y="1131559"/>
                  <a:pt x="653090" y="1152849"/>
                </a:cubicBezTo>
                <a:cubicBezTo>
                  <a:pt x="665616" y="1165375"/>
                  <a:pt x="675929" y="1180601"/>
                  <a:pt x="690668" y="1190427"/>
                </a:cubicBezTo>
                <a:cubicBezTo>
                  <a:pt x="701654" y="1197751"/>
                  <a:pt x="716436" y="1197048"/>
                  <a:pt x="728246" y="1202953"/>
                </a:cubicBezTo>
                <a:cubicBezTo>
                  <a:pt x="741711" y="1209686"/>
                  <a:pt x="754068" y="1218601"/>
                  <a:pt x="765824" y="1228005"/>
                </a:cubicBezTo>
                <a:cubicBezTo>
                  <a:pt x="775046" y="1235382"/>
                  <a:pt x="780750" y="1246981"/>
                  <a:pt x="790877" y="1253057"/>
                </a:cubicBezTo>
                <a:cubicBezTo>
                  <a:pt x="802199" y="1259850"/>
                  <a:pt x="816913" y="1259172"/>
                  <a:pt x="828455" y="1265584"/>
                </a:cubicBezTo>
                <a:cubicBezTo>
                  <a:pt x="854775" y="1280206"/>
                  <a:pt x="875047" y="1306167"/>
                  <a:pt x="903611" y="1315688"/>
                </a:cubicBezTo>
                <a:cubicBezTo>
                  <a:pt x="969753" y="1337735"/>
                  <a:pt x="930203" y="1320890"/>
                  <a:pt x="1016345" y="1378318"/>
                </a:cubicBezTo>
                <a:lnTo>
                  <a:pt x="1129079" y="1453474"/>
                </a:lnTo>
                <a:cubicBezTo>
                  <a:pt x="1141605" y="1461825"/>
                  <a:pt x="1152375" y="1473765"/>
                  <a:pt x="1166657" y="1478526"/>
                </a:cubicBezTo>
                <a:lnTo>
                  <a:pt x="1241813" y="1503578"/>
                </a:lnTo>
                <a:cubicBezTo>
                  <a:pt x="1262635" y="1524399"/>
                  <a:pt x="1276003" y="1541041"/>
                  <a:pt x="1304444" y="1553682"/>
                </a:cubicBezTo>
                <a:cubicBezTo>
                  <a:pt x="1328575" y="1564407"/>
                  <a:pt x="1354548" y="1570383"/>
                  <a:pt x="1379600" y="1578734"/>
                </a:cubicBezTo>
                <a:lnTo>
                  <a:pt x="1417178" y="1591260"/>
                </a:lnTo>
                <a:cubicBezTo>
                  <a:pt x="1429704" y="1595435"/>
                  <a:pt x="1441732" y="1601615"/>
                  <a:pt x="1454756" y="1603786"/>
                </a:cubicBezTo>
                <a:lnTo>
                  <a:pt x="1529912" y="1616312"/>
                </a:lnTo>
                <a:cubicBezTo>
                  <a:pt x="1551752" y="1613582"/>
                  <a:pt x="1634062" y="1609946"/>
                  <a:pt x="1667698" y="1591260"/>
                </a:cubicBezTo>
                <a:cubicBezTo>
                  <a:pt x="1796912" y="1519475"/>
                  <a:pt x="1695403" y="1556973"/>
                  <a:pt x="1780433" y="1528630"/>
                </a:cubicBezTo>
                <a:cubicBezTo>
                  <a:pt x="1797134" y="1503578"/>
                  <a:pt x="1821016" y="1482038"/>
                  <a:pt x="1830537" y="1453474"/>
                </a:cubicBezTo>
                <a:cubicBezTo>
                  <a:pt x="1834712" y="1440948"/>
                  <a:pt x="1836651" y="1427438"/>
                  <a:pt x="1843063" y="1415896"/>
                </a:cubicBezTo>
                <a:cubicBezTo>
                  <a:pt x="1857685" y="1389576"/>
                  <a:pt x="1883646" y="1369304"/>
                  <a:pt x="1893167" y="1340740"/>
                </a:cubicBezTo>
                <a:lnTo>
                  <a:pt x="1918219" y="1265584"/>
                </a:lnTo>
                <a:cubicBezTo>
                  <a:pt x="1910329" y="1147241"/>
                  <a:pt x="1919331" y="1114803"/>
                  <a:pt x="1893167" y="1027589"/>
                </a:cubicBezTo>
                <a:cubicBezTo>
                  <a:pt x="1885579" y="1002296"/>
                  <a:pt x="1882763" y="974405"/>
                  <a:pt x="1868115" y="952433"/>
                </a:cubicBezTo>
                <a:cubicBezTo>
                  <a:pt x="1851414" y="927381"/>
                  <a:pt x="1839301" y="898567"/>
                  <a:pt x="1818011" y="877277"/>
                </a:cubicBezTo>
                <a:cubicBezTo>
                  <a:pt x="1728753" y="788019"/>
                  <a:pt x="1825132" y="889311"/>
                  <a:pt x="1755381" y="802121"/>
                </a:cubicBezTo>
                <a:cubicBezTo>
                  <a:pt x="1748004" y="792899"/>
                  <a:pt x="1737706" y="786290"/>
                  <a:pt x="1730329" y="777068"/>
                </a:cubicBezTo>
                <a:cubicBezTo>
                  <a:pt x="1720925" y="765312"/>
                  <a:pt x="1714682" y="751245"/>
                  <a:pt x="1705277" y="739490"/>
                </a:cubicBezTo>
                <a:cubicBezTo>
                  <a:pt x="1697899" y="730268"/>
                  <a:pt x="1687310" y="723886"/>
                  <a:pt x="1680224" y="714438"/>
                </a:cubicBezTo>
                <a:cubicBezTo>
                  <a:pt x="1590324" y="594573"/>
                  <a:pt x="1669043" y="678205"/>
                  <a:pt x="1592542" y="601704"/>
                </a:cubicBezTo>
                <a:cubicBezTo>
                  <a:pt x="1564334" y="517080"/>
                  <a:pt x="1603454" y="608807"/>
                  <a:pt x="1542438" y="539074"/>
                </a:cubicBezTo>
                <a:cubicBezTo>
                  <a:pt x="1440142" y="422165"/>
                  <a:pt x="1539307" y="495233"/>
                  <a:pt x="1454756" y="438866"/>
                </a:cubicBezTo>
                <a:cubicBezTo>
                  <a:pt x="1383769" y="332386"/>
                  <a:pt x="1500696" y="497338"/>
                  <a:pt x="1354548" y="351184"/>
                </a:cubicBezTo>
                <a:cubicBezTo>
                  <a:pt x="1281672" y="278305"/>
                  <a:pt x="1386715" y="380077"/>
                  <a:pt x="1291918" y="301079"/>
                </a:cubicBezTo>
                <a:cubicBezTo>
                  <a:pt x="1278309" y="289738"/>
                  <a:pt x="1268755" y="273797"/>
                  <a:pt x="1254340" y="263501"/>
                </a:cubicBezTo>
                <a:cubicBezTo>
                  <a:pt x="1166534" y="200783"/>
                  <a:pt x="1240258" y="266812"/>
                  <a:pt x="1166657" y="225923"/>
                </a:cubicBezTo>
                <a:cubicBezTo>
                  <a:pt x="1140337" y="211301"/>
                  <a:pt x="1116553" y="192520"/>
                  <a:pt x="1091501" y="175819"/>
                </a:cubicBezTo>
                <a:cubicBezTo>
                  <a:pt x="1078975" y="167468"/>
                  <a:pt x="1067388" y="157500"/>
                  <a:pt x="1053923" y="150767"/>
                </a:cubicBezTo>
                <a:cubicBezTo>
                  <a:pt x="1037222" y="142416"/>
                  <a:pt x="1020031" y="134979"/>
                  <a:pt x="1003819" y="125715"/>
                </a:cubicBezTo>
                <a:cubicBezTo>
                  <a:pt x="990748" y="118246"/>
                  <a:pt x="980078" y="106593"/>
                  <a:pt x="966241" y="100663"/>
                </a:cubicBezTo>
                <a:cubicBezTo>
                  <a:pt x="917226" y="79657"/>
                  <a:pt x="891501" y="96765"/>
                  <a:pt x="840981" y="63085"/>
                </a:cubicBezTo>
                <a:cubicBezTo>
                  <a:pt x="828455" y="54734"/>
                  <a:pt x="817160" y="44147"/>
                  <a:pt x="803403" y="38033"/>
                </a:cubicBezTo>
                <a:cubicBezTo>
                  <a:pt x="743853" y="11567"/>
                  <a:pt x="716111" y="10959"/>
                  <a:pt x="653090" y="455"/>
                </a:cubicBezTo>
                <a:cubicBezTo>
                  <a:pt x="250917" y="13861"/>
                  <a:pt x="396207" y="-26652"/>
                  <a:pt x="202153" y="38033"/>
                </a:cubicBezTo>
                <a:lnTo>
                  <a:pt x="164575" y="50559"/>
                </a:lnTo>
                <a:cubicBezTo>
                  <a:pt x="152049" y="54734"/>
                  <a:pt x="136333" y="53749"/>
                  <a:pt x="126997" y="63085"/>
                </a:cubicBezTo>
                <a:lnTo>
                  <a:pt x="89419" y="100663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128448" y="544522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0" name="任意多边形 9"/>
          <p:cNvSpPr/>
          <p:nvPr/>
        </p:nvSpPr>
        <p:spPr>
          <a:xfrm>
            <a:off x="1524001" y="3703747"/>
            <a:ext cx="3322983" cy="2079321"/>
          </a:xfrm>
          <a:custGeom>
            <a:avLst/>
            <a:gdLst>
              <a:gd name="connsiteX0" fmla="*/ 288099 w 3322983"/>
              <a:gd name="connsiteY0" fmla="*/ 175364 h 2079321"/>
              <a:gd name="connsiteX1" fmla="*/ 350729 w 3322983"/>
              <a:gd name="connsiteY1" fmla="*/ 162838 h 2079321"/>
              <a:gd name="connsiteX2" fmla="*/ 425885 w 3322983"/>
              <a:gd name="connsiteY2" fmla="*/ 137786 h 2079321"/>
              <a:gd name="connsiteX3" fmla="*/ 501041 w 3322983"/>
              <a:gd name="connsiteY3" fmla="*/ 112734 h 2079321"/>
              <a:gd name="connsiteX4" fmla="*/ 538619 w 3322983"/>
              <a:gd name="connsiteY4" fmla="*/ 100208 h 2079321"/>
              <a:gd name="connsiteX5" fmla="*/ 588724 w 3322983"/>
              <a:gd name="connsiteY5" fmla="*/ 87682 h 2079321"/>
              <a:gd name="connsiteX6" fmla="*/ 663880 w 3322983"/>
              <a:gd name="connsiteY6" fmla="*/ 75156 h 2079321"/>
              <a:gd name="connsiteX7" fmla="*/ 701458 w 3322983"/>
              <a:gd name="connsiteY7" fmla="*/ 62630 h 2079321"/>
              <a:gd name="connsiteX8" fmla="*/ 751562 w 3322983"/>
              <a:gd name="connsiteY8" fmla="*/ 50104 h 2079321"/>
              <a:gd name="connsiteX9" fmla="*/ 839244 w 3322983"/>
              <a:gd name="connsiteY9" fmla="*/ 25052 h 2079321"/>
              <a:gd name="connsiteX10" fmla="*/ 1077239 w 3322983"/>
              <a:gd name="connsiteY10" fmla="*/ 0 h 2079321"/>
              <a:gd name="connsiteX11" fmla="*/ 1503124 w 3322983"/>
              <a:gd name="connsiteY11" fmla="*/ 12526 h 2079321"/>
              <a:gd name="connsiteX12" fmla="*/ 1653436 w 3322983"/>
              <a:gd name="connsiteY12" fmla="*/ 37578 h 2079321"/>
              <a:gd name="connsiteX13" fmla="*/ 1691014 w 3322983"/>
              <a:gd name="connsiteY13" fmla="*/ 50104 h 2079321"/>
              <a:gd name="connsiteX14" fmla="*/ 1778696 w 3322983"/>
              <a:gd name="connsiteY14" fmla="*/ 75156 h 2079321"/>
              <a:gd name="connsiteX15" fmla="*/ 1866378 w 3322983"/>
              <a:gd name="connsiteY15" fmla="*/ 125260 h 2079321"/>
              <a:gd name="connsiteX16" fmla="*/ 1941535 w 3322983"/>
              <a:gd name="connsiteY16" fmla="*/ 162838 h 2079321"/>
              <a:gd name="connsiteX17" fmla="*/ 2016691 w 3322983"/>
              <a:gd name="connsiteY17" fmla="*/ 212942 h 2079321"/>
              <a:gd name="connsiteX18" fmla="*/ 2091847 w 3322983"/>
              <a:gd name="connsiteY18" fmla="*/ 288099 h 2079321"/>
              <a:gd name="connsiteX19" fmla="*/ 2167003 w 3322983"/>
              <a:gd name="connsiteY19" fmla="*/ 350729 h 2079321"/>
              <a:gd name="connsiteX20" fmla="*/ 2229633 w 3322983"/>
              <a:gd name="connsiteY20" fmla="*/ 400833 h 2079321"/>
              <a:gd name="connsiteX21" fmla="*/ 2254685 w 3322983"/>
              <a:gd name="connsiteY21" fmla="*/ 438411 h 2079321"/>
              <a:gd name="connsiteX22" fmla="*/ 2292263 w 3322983"/>
              <a:gd name="connsiteY22" fmla="*/ 475989 h 2079321"/>
              <a:gd name="connsiteX23" fmla="*/ 2342367 w 3322983"/>
              <a:gd name="connsiteY23" fmla="*/ 551145 h 2079321"/>
              <a:gd name="connsiteX24" fmla="*/ 2404998 w 3322983"/>
              <a:gd name="connsiteY24" fmla="*/ 613775 h 2079321"/>
              <a:gd name="connsiteX25" fmla="*/ 2455102 w 3322983"/>
              <a:gd name="connsiteY25" fmla="*/ 726510 h 2079321"/>
              <a:gd name="connsiteX26" fmla="*/ 2492680 w 3322983"/>
              <a:gd name="connsiteY26" fmla="*/ 764088 h 2079321"/>
              <a:gd name="connsiteX27" fmla="*/ 2542784 w 3322983"/>
              <a:gd name="connsiteY27" fmla="*/ 839244 h 2079321"/>
              <a:gd name="connsiteX28" fmla="*/ 2567836 w 3322983"/>
              <a:gd name="connsiteY28" fmla="*/ 914400 h 2079321"/>
              <a:gd name="connsiteX29" fmla="*/ 2630466 w 3322983"/>
              <a:gd name="connsiteY29" fmla="*/ 989556 h 2079321"/>
              <a:gd name="connsiteX30" fmla="*/ 2642992 w 3322983"/>
              <a:gd name="connsiteY30" fmla="*/ 1027134 h 2079321"/>
              <a:gd name="connsiteX31" fmla="*/ 2680570 w 3322983"/>
              <a:gd name="connsiteY31" fmla="*/ 1052186 h 2079321"/>
              <a:gd name="connsiteX32" fmla="*/ 2755726 w 3322983"/>
              <a:gd name="connsiteY32" fmla="*/ 1152395 h 2079321"/>
              <a:gd name="connsiteX33" fmla="*/ 2793304 w 3322983"/>
              <a:gd name="connsiteY33" fmla="*/ 1164921 h 2079321"/>
              <a:gd name="connsiteX34" fmla="*/ 2880987 w 3322983"/>
              <a:gd name="connsiteY34" fmla="*/ 1215025 h 2079321"/>
              <a:gd name="connsiteX35" fmla="*/ 2956143 w 3322983"/>
              <a:gd name="connsiteY35" fmla="*/ 1240077 h 2079321"/>
              <a:gd name="connsiteX36" fmla="*/ 2993721 w 3322983"/>
              <a:gd name="connsiteY36" fmla="*/ 1252603 h 2079321"/>
              <a:gd name="connsiteX37" fmla="*/ 3031299 w 3322983"/>
              <a:gd name="connsiteY37" fmla="*/ 1277655 h 2079321"/>
              <a:gd name="connsiteX38" fmla="*/ 3068877 w 3322983"/>
              <a:gd name="connsiteY38" fmla="*/ 1290181 h 2079321"/>
              <a:gd name="connsiteX39" fmla="*/ 3144033 w 3322983"/>
              <a:gd name="connsiteY39" fmla="*/ 1340285 h 2079321"/>
              <a:gd name="connsiteX40" fmla="*/ 3181611 w 3322983"/>
              <a:gd name="connsiteY40" fmla="*/ 1365337 h 2079321"/>
              <a:gd name="connsiteX41" fmla="*/ 3219189 w 3322983"/>
              <a:gd name="connsiteY41" fmla="*/ 1390389 h 2079321"/>
              <a:gd name="connsiteX42" fmla="*/ 3269293 w 3322983"/>
              <a:gd name="connsiteY42" fmla="*/ 1465545 h 2079321"/>
              <a:gd name="connsiteX43" fmla="*/ 3306872 w 3322983"/>
              <a:gd name="connsiteY43" fmla="*/ 1528175 h 2079321"/>
              <a:gd name="connsiteX44" fmla="*/ 3306872 w 3322983"/>
              <a:gd name="connsiteY44" fmla="*/ 1653436 h 2079321"/>
              <a:gd name="connsiteX45" fmla="*/ 3256767 w 3322983"/>
              <a:gd name="connsiteY45" fmla="*/ 1728592 h 2079321"/>
              <a:gd name="connsiteX46" fmla="*/ 3206663 w 3322983"/>
              <a:gd name="connsiteY46" fmla="*/ 1778696 h 2079321"/>
              <a:gd name="connsiteX47" fmla="*/ 3181611 w 3322983"/>
              <a:gd name="connsiteY47" fmla="*/ 1816274 h 2079321"/>
              <a:gd name="connsiteX48" fmla="*/ 3068877 w 3322983"/>
              <a:gd name="connsiteY48" fmla="*/ 1891430 h 2079321"/>
              <a:gd name="connsiteX49" fmla="*/ 3031299 w 3322983"/>
              <a:gd name="connsiteY49" fmla="*/ 1916482 h 2079321"/>
              <a:gd name="connsiteX50" fmla="*/ 2993721 w 3322983"/>
              <a:gd name="connsiteY50" fmla="*/ 1941534 h 2079321"/>
              <a:gd name="connsiteX51" fmla="*/ 2918565 w 3322983"/>
              <a:gd name="connsiteY51" fmla="*/ 1979112 h 2079321"/>
              <a:gd name="connsiteX52" fmla="*/ 2880987 w 3322983"/>
              <a:gd name="connsiteY52" fmla="*/ 1991638 h 2079321"/>
              <a:gd name="connsiteX53" fmla="*/ 2755726 w 3322983"/>
              <a:gd name="connsiteY53" fmla="*/ 2041742 h 2079321"/>
              <a:gd name="connsiteX54" fmla="*/ 2668044 w 3322983"/>
              <a:gd name="connsiteY54" fmla="*/ 2066795 h 2079321"/>
              <a:gd name="connsiteX55" fmla="*/ 2492680 w 3322983"/>
              <a:gd name="connsiteY55" fmla="*/ 2079321 h 2079321"/>
              <a:gd name="connsiteX56" fmla="*/ 1941535 w 3322983"/>
              <a:gd name="connsiteY56" fmla="*/ 2066795 h 2079321"/>
              <a:gd name="connsiteX57" fmla="*/ 1816274 w 3322983"/>
              <a:gd name="connsiteY57" fmla="*/ 2041742 h 2079321"/>
              <a:gd name="connsiteX58" fmla="*/ 1653436 w 3322983"/>
              <a:gd name="connsiteY58" fmla="*/ 2016690 h 2079321"/>
              <a:gd name="connsiteX59" fmla="*/ 1615858 w 3322983"/>
              <a:gd name="connsiteY59" fmla="*/ 2004164 h 2079321"/>
              <a:gd name="connsiteX60" fmla="*/ 1478072 w 3322983"/>
              <a:gd name="connsiteY60" fmla="*/ 1979112 h 2079321"/>
              <a:gd name="connsiteX61" fmla="*/ 1440493 w 3322983"/>
              <a:gd name="connsiteY61" fmla="*/ 1966586 h 2079321"/>
              <a:gd name="connsiteX62" fmla="*/ 1402915 w 3322983"/>
              <a:gd name="connsiteY62" fmla="*/ 1941534 h 2079321"/>
              <a:gd name="connsiteX63" fmla="*/ 1302707 w 3322983"/>
              <a:gd name="connsiteY63" fmla="*/ 1916482 h 2079321"/>
              <a:gd name="connsiteX64" fmla="*/ 1265129 w 3322983"/>
              <a:gd name="connsiteY64" fmla="*/ 1903956 h 2079321"/>
              <a:gd name="connsiteX65" fmla="*/ 1177447 w 3322983"/>
              <a:gd name="connsiteY65" fmla="*/ 1878904 h 2079321"/>
              <a:gd name="connsiteX66" fmla="*/ 1139869 w 3322983"/>
              <a:gd name="connsiteY66" fmla="*/ 1853852 h 2079321"/>
              <a:gd name="connsiteX67" fmla="*/ 1102291 w 3322983"/>
              <a:gd name="connsiteY67" fmla="*/ 1841326 h 2079321"/>
              <a:gd name="connsiteX68" fmla="*/ 977030 w 3322983"/>
              <a:gd name="connsiteY68" fmla="*/ 1791222 h 2079321"/>
              <a:gd name="connsiteX69" fmla="*/ 901874 w 3322983"/>
              <a:gd name="connsiteY69" fmla="*/ 1766170 h 2079321"/>
              <a:gd name="connsiteX70" fmla="*/ 864296 w 3322983"/>
              <a:gd name="connsiteY70" fmla="*/ 1741118 h 2079321"/>
              <a:gd name="connsiteX71" fmla="*/ 739036 w 3322983"/>
              <a:gd name="connsiteY71" fmla="*/ 1691014 h 2079321"/>
              <a:gd name="connsiteX72" fmla="*/ 651354 w 3322983"/>
              <a:gd name="connsiteY72" fmla="*/ 1665962 h 2079321"/>
              <a:gd name="connsiteX73" fmla="*/ 576198 w 3322983"/>
              <a:gd name="connsiteY73" fmla="*/ 1628384 h 2079321"/>
              <a:gd name="connsiteX74" fmla="*/ 513567 w 3322983"/>
              <a:gd name="connsiteY74" fmla="*/ 1590806 h 2079321"/>
              <a:gd name="connsiteX75" fmla="*/ 488515 w 3322983"/>
              <a:gd name="connsiteY75" fmla="*/ 1565753 h 2079321"/>
              <a:gd name="connsiteX76" fmla="*/ 400833 w 3322983"/>
              <a:gd name="connsiteY76" fmla="*/ 1528175 h 2079321"/>
              <a:gd name="connsiteX77" fmla="*/ 363255 w 3322983"/>
              <a:gd name="connsiteY77" fmla="*/ 1490597 h 2079321"/>
              <a:gd name="connsiteX78" fmla="*/ 288099 w 3322983"/>
              <a:gd name="connsiteY78" fmla="*/ 1440493 h 2079321"/>
              <a:gd name="connsiteX79" fmla="*/ 187891 w 3322983"/>
              <a:gd name="connsiteY79" fmla="*/ 1327759 h 2079321"/>
              <a:gd name="connsiteX80" fmla="*/ 150313 w 3322983"/>
              <a:gd name="connsiteY80" fmla="*/ 1290181 h 2079321"/>
              <a:gd name="connsiteX81" fmla="*/ 100208 w 3322983"/>
              <a:gd name="connsiteY81" fmla="*/ 1227551 h 2079321"/>
              <a:gd name="connsiteX82" fmla="*/ 62630 w 3322983"/>
              <a:gd name="connsiteY82" fmla="*/ 1114816 h 2079321"/>
              <a:gd name="connsiteX83" fmla="*/ 50104 w 3322983"/>
              <a:gd name="connsiteY83" fmla="*/ 1077238 h 2079321"/>
              <a:gd name="connsiteX84" fmla="*/ 37578 w 3322983"/>
              <a:gd name="connsiteY84" fmla="*/ 1039660 h 2079321"/>
              <a:gd name="connsiteX85" fmla="*/ 0 w 3322983"/>
              <a:gd name="connsiteY85" fmla="*/ 951978 h 2079321"/>
              <a:gd name="connsiteX86" fmla="*/ 37578 w 3322983"/>
              <a:gd name="connsiteY86" fmla="*/ 588723 h 2079321"/>
              <a:gd name="connsiteX87" fmla="*/ 50104 w 3322983"/>
              <a:gd name="connsiteY87" fmla="*/ 551145 h 2079321"/>
              <a:gd name="connsiteX88" fmla="*/ 62630 w 3322983"/>
              <a:gd name="connsiteY88" fmla="*/ 513567 h 2079321"/>
              <a:gd name="connsiteX89" fmla="*/ 112735 w 3322983"/>
              <a:gd name="connsiteY89" fmla="*/ 450937 h 2079321"/>
              <a:gd name="connsiteX90" fmla="*/ 150313 w 3322983"/>
              <a:gd name="connsiteY90" fmla="*/ 375781 h 2079321"/>
              <a:gd name="connsiteX91" fmla="*/ 187891 w 3322983"/>
              <a:gd name="connsiteY91" fmla="*/ 338203 h 2079321"/>
              <a:gd name="connsiteX92" fmla="*/ 212943 w 3322983"/>
              <a:gd name="connsiteY92" fmla="*/ 300625 h 2079321"/>
              <a:gd name="connsiteX93" fmla="*/ 225469 w 3322983"/>
              <a:gd name="connsiteY93" fmla="*/ 263047 h 2079321"/>
              <a:gd name="connsiteX94" fmla="*/ 263047 w 3322983"/>
              <a:gd name="connsiteY94" fmla="*/ 237995 h 2079321"/>
              <a:gd name="connsiteX95" fmla="*/ 288099 w 3322983"/>
              <a:gd name="connsiteY95" fmla="*/ 175364 h 20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3322983" h="2079321">
                <a:moveTo>
                  <a:pt x="288099" y="175364"/>
                </a:moveTo>
                <a:cubicBezTo>
                  <a:pt x="302713" y="162838"/>
                  <a:pt x="330189" y="168440"/>
                  <a:pt x="350729" y="162838"/>
                </a:cubicBezTo>
                <a:cubicBezTo>
                  <a:pt x="376206" y="155890"/>
                  <a:pt x="400833" y="146137"/>
                  <a:pt x="425885" y="137786"/>
                </a:cubicBezTo>
                <a:lnTo>
                  <a:pt x="501041" y="112734"/>
                </a:lnTo>
                <a:cubicBezTo>
                  <a:pt x="513567" y="108559"/>
                  <a:pt x="525810" y="103410"/>
                  <a:pt x="538619" y="100208"/>
                </a:cubicBezTo>
                <a:cubicBezTo>
                  <a:pt x="555321" y="96033"/>
                  <a:pt x="571843" y="91058"/>
                  <a:pt x="588724" y="87682"/>
                </a:cubicBezTo>
                <a:cubicBezTo>
                  <a:pt x="613628" y="82701"/>
                  <a:pt x="639087" y="80666"/>
                  <a:pt x="663880" y="75156"/>
                </a:cubicBezTo>
                <a:cubicBezTo>
                  <a:pt x="676769" y="72292"/>
                  <a:pt x="688762" y="66257"/>
                  <a:pt x="701458" y="62630"/>
                </a:cubicBezTo>
                <a:cubicBezTo>
                  <a:pt x="718011" y="57901"/>
                  <a:pt x="735009" y="54833"/>
                  <a:pt x="751562" y="50104"/>
                </a:cubicBezTo>
                <a:cubicBezTo>
                  <a:pt x="784850" y="40593"/>
                  <a:pt x="803218" y="29751"/>
                  <a:pt x="839244" y="25052"/>
                </a:cubicBezTo>
                <a:cubicBezTo>
                  <a:pt x="918344" y="14735"/>
                  <a:pt x="997907" y="8351"/>
                  <a:pt x="1077239" y="0"/>
                </a:cubicBezTo>
                <a:lnTo>
                  <a:pt x="1503124" y="12526"/>
                </a:lnTo>
                <a:cubicBezTo>
                  <a:pt x="1529477" y="13811"/>
                  <a:pt x="1621279" y="29539"/>
                  <a:pt x="1653436" y="37578"/>
                </a:cubicBezTo>
                <a:cubicBezTo>
                  <a:pt x="1666245" y="40780"/>
                  <a:pt x="1678318" y="46477"/>
                  <a:pt x="1691014" y="50104"/>
                </a:cubicBezTo>
                <a:cubicBezTo>
                  <a:pt x="1801112" y="81561"/>
                  <a:pt x="1688597" y="45123"/>
                  <a:pt x="1778696" y="75156"/>
                </a:cubicBezTo>
                <a:cubicBezTo>
                  <a:pt x="1899850" y="166022"/>
                  <a:pt x="1770739" y="77441"/>
                  <a:pt x="1866378" y="125260"/>
                </a:cubicBezTo>
                <a:cubicBezTo>
                  <a:pt x="1963504" y="173823"/>
                  <a:pt x="1847082" y="131354"/>
                  <a:pt x="1941535" y="162838"/>
                </a:cubicBezTo>
                <a:cubicBezTo>
                  <a:pt x="1966587" y="179539"/>
                  <a:pt x="1999990" y="187890"/>
                  <a:pt x="2016691" y="212942"/>
                </a:cubicBezTo>
                <a:cubicBezTo>
                  <a:pt x="2060792" y="279095"/>
                  <a:pt x="2019342" y="225952"/>
                  <a:pt x="2091847" y="288099"/>
                </a:cubicBezTo>
                <a:cubicBezTo>
                  <a:pt x="2176237" y="360434"/>
                  <a:pt x="2083949" y="295360"/>
                  <a:pt x="2167003" y="350729"/>
                </a:cubicBezTo>
                <a:cubicBezTo>
                  <a:pt x="2238799" y="458422"/>
                  <a:pt x="2143200" y="331687"/>
                  <a:pt x="2229633" y="400833"/>
                </a:cubicBezTo>
                <a:cubicBezTo>
                  <a:pt x="2241388" y="410237"/>
                  <a:pt x="2245047" y="426846"/>
                  <a:pt x="2254685" y="438411"/>
                </a:cubicBezTo>
                <a:cubicBezTo>
                  <a:pt x="2266026" y="452020"/>
                  <a:pt x="2281387" y="462006"/>
                  <a:pt x="2292263" y="475989"/>
                </a:cubicBezTo>
                <a:cubicBezTo>
                  <a:pt x="2310748" y="499755"/>
                  <a:pt x="2321077" y="529855"/>
                  <a:pt x="2342367" y="551145"/>
                </a:cubicBezTo>
                <a:lnTo>
                  <a:pt x="2404998" y="613775"/>
                </a:lnTo>
                <a:cubicBezTo>
                  <a:pt x="2423204" y="668394"/>
                  <a:pt x="2422018" y="686810"/>
                  <a:pt x="2455102" y="726510"/>
                </a:cubicBezTo>
                <a:cubicBezTo>
                  <a:pt x="2466443" y="740119"/>
                  <a:pt x="2480154" y="751562"/>
                  <a:pt x="2492680" y="764088"/>
                </a:cubicBezTo>
                <a:cubicBezTo>
                  <a:pt x="2534120" y="888407"/>
                  <a:pt x="2464593" y="698501"/>
                  <a:pt x="2542784" y="839244"/>
                </a:cubicBezTo>
                <a:cubicBezTo>
                  <a:pt x="2555608" y="862328"/>
                  <a:pt x="2549163" y="895727"/>
                  <a:pt x="2567836" y="914400"/>
                </a:cubicBezTo>
                <a:cubicBezTo>
                  <a:pt x="2595539" y="942103"/>
                  <a:pt x="2613027" y="954678"/>
                  <a:pt x="2630466" y="989556"/>
                </a:cubicBezTo>
                <a:cubicBezTo>
                  <a:pt x="2636371" y="1001366"/>
                  <a:pt x="2634744" y="1016824"/>
                  <a:pt x="2642992" y="1027134"/>
                </a:cubicBezTo>
                <a:cubicBezTo>
                  <a:pt x="2652396" y="1038889"/>
                  <a:pt x="2668044" y="1043835"/>
                  <a:pt x="2680570" y="1052186"/>
                </a:cubicBezTo>
                <a:cubicBezTo>
                  <a:pt x="2694386" y="1093635"/>
                  <a:pt x="2701752" y="1134404"/>
                  <a:pt x="2755726" y="1152395"/>
                </a:cubicBezTo>
                <a:cubicBezTo>
                  <a:pt x="2768252" y="1156570"/>
                  <a:pt x="2781494" y="1159016"/>
                  <a:pt x="2793304" y="1164921"/>
                </a:cubicBezTo>
                <a:cubicBezTo>
                  <a:pt x="2883695" y="1210116"/>
                  <a:pt x="2771181" y="1171103"/>
                  <a:pt x="2880987" y="1215025"/>
                </a:cubicBezTo>
                <a:cubicBezTo>
                  <a:pt x="2905505" y="1224832"/>
                  <a:pt x="2931091" y="1231726"/>
                  <a:pt x="2956143" y="1240077"/>
                </a:cubicBezTo>
                <a:cubicBezTo>
                  <a:pt x="2968669" y="1244252"/>
                  <a:pt x="2982735" y="1245279"/>
                  <a:pt x="2993721" y="1252603"/>
                </a:cubicBezTo>
                <a:cubicBezTo>
                  <a:pt x="3006247" y="1260954"/>
                  <a:pt x="3017834" y="1270922"/>
                  <a:pt x="3031299" y="1277655"/>
                </a:cubicBezTo>
                <a:cubicBezTo>
                  <a:pt x="3043109" y="1283560"/>
                  <a:pt x="3057335" y="1283769"/>
                  <a:pt x="3068877" y="1290181"/>
                </a:cubicBezTo>
                <a:cubicBezTo>
                  <a:pt x="3095197" y="1304803"/>
                  <a:pt x="3118981" y="1323584"/>
                  <a:pt x="3144033" y="1340285"/>
                </a:cubicBezTo>
                <a:lnTo>
                  <a:pt x="3181611" y="1365337"/>
                </a:lnTo>
                <a:lnTo>
                  <a:pt x="3219189" y="1390389"/>
                </a:lnTo>
                <a:cubicBezTo>
                  <a:pt x="3235890" y="1415441"/>
                  <a:pt x="3259772" y="1436981"/>
                  <a:pt x="3269293" y="1465545"/>
                </a:cubicBezTo>
                <a:cubicBezTo>
                  <a:pt x="3285554" y="1514327"/>
                  <a:pt x="3272482" y="1493787"/>
                  <a:pt x="3306872" y="1528175"/>
                </a:cubicBezTo>
                <a:cubicBezTo>
                  <a:pt x="3323677" y="1578589"/>
                  <a:pt x="3332575" y="1586610"/>
                  <a:pt x="3306872" y="1653436"/>
                </a:cubicBezTo>
                <a:cubicBezTo>
                  <a:pt x="3296063" y="1681538"/>
                  <a:pt x="3266288" y="1700028"/>
                  <a:pt x="3256767" y="1728592"/>
                </a:cubicBezTo>
                <a:cubicBezTo>
                  <a:pt x="3240066" y="1778696"/>
                  <a:pt x="3256767" y="1761995"/>
                  <a:pt x="3206663" y="1778696"/>
                </a:cubicBezTo>
                <a:cubicBezTo>
                  <a:pt x="3198312" y="1791222"/>
                  <a:pt x="3192941" y="1806361"/>
                  <a:pt x="3181611" y="1816274"/>
                </a:cubicBezTo>
                <a:lnTo>
                  <a:pt x="3068877" y="1891430"/>
                </a:lnTo>
                <a:lnTo>
                  <a:pt x="3031299" y="1916482"/>
                </a:lnTo>
                <a:cubicBezTo>
                  <a:pt x="3018773" y="1924833"/>
                  <a:pt x="3008003" y="1936773"/>
                  <a:pt x="2993721" y="1941534"/>
                </a:cubicBezTo>
                <a:cubicBezTo>
                  <a:pt x="2899268" y="1973018"/>
                  <a:pt x="3015693" y="1930548"/>
                  <a:pt x="2918565" y="1979112"/>
                </a:cubicBezTo>
                <a:cubicBezTo>
                  <a:pt x="2906755" y="1985017"/>
                  <a:pt x="2893123" y="1986437"/>
                  <a:pt x="2880987" y="1991638"/>
                </a:cubicBezTo>
                <a:cubicBezTo>
                  <a:pt x="2751959" y="2046935"/>
                  <a:pt x="2926806" y="1984714"/>
                  <a:pt x="2755726" y="2041742"/>
                </a:cubicBezTo>
                <a:cubicBezTo>
                  <a:pt x="2731969" y="2049661"/>
                  <a:pt x="2691644" y="2064173"/>
                  <a:pt x="2668044" y="2066795"/>
                </a:cubicBezTo>
                <a:cubicBezTo>
                  <a:pt x="2609799" y="2073267"/>
                  <a:pt x="2551135" y="2075146"/>
                  <a:pt x="2492680" y="2079321"/>
                </a:cubicBezTo>
                <a:lnTo>
                  <a:pt x="1941535" y="2066795"/>
                </a:lnTo>
                <a:cubicBezTo>
                  <a:pt x="1808785" y="2061589"/>
                  <a:pt x="1896170" y="2059497"/>
                  <a:pt x="1816274" y="2041742"/>
                </a:cubicBezTo>
                <a:cubicBezTo>
                  <a:pt x="1784994" y="2034791"/>
                  <a:pt x="1681401" y="2020685"/>
                  <a:pt x="1653436" y="2016690"/>
                </a:cubicBezTo>
                <a:cubicBezTo>
                  <a:pt x="1640910" y="2012515"/>
                  <a:pt x="1628667" y="2007366"/>
                  <a:pt x="1615858" y="2004164"/>
                </a:cubicBezTo>
                <a:cubicBezTo>
                  <a:pt x="1524681" y="1981370"/>
                  <a:pt x="1578574" y="2001446"/>
                  <a:pt x="1478072" y="1979112"/>
                </a:cubicBezTo>
                <a:cubicBezTo>
                  <a:pt x="1465183" y="1976248"/>
                  <a:pt x="1453019" y="1970761"/>
                  <a:pt x="1440493" y="1966586"/>
                </a:cubicBezTo>
                <a:cubicBezTo>
                  <a:pt x="1427967" y="1958235"/>
                  <a:pt x="1417063" y="1946679"/>
                  <a:pt x="1402915" y="1941534"/>
                </a:cubicBezTo>
                <a:cubicBezTo>
                  <a:pt x="1370557" y="1929768"/>
                  <a:pt x="1335371" y="1927370"/>
                  <a:pt x="1302707" y="1916482"/>
                </a:cubicBezTo>
                <a:cubicBezTo>
                  <a:pt x="1290181" y="1912307"/>
                  <a:pt x="1277825" y="1907583"/>
                  <a:pt x="1265129" y="1903956"/>
                </a:cubicBezTo>
                <a:cubicBezTo>
                  <a:pt x="1246400" y="1898605"/>
                  <a:pt x="1197469" y="1888915"/>
                  <a:pt x="1177447" y="1878904"/>
                </a:cubicBezTo>
                <a:cubicBezTo>
                  <a:pt x="1163982" y="1872171"/>
                  <a:pt x="1153334" y="1860585"/>
                  <a:pt x="1139869" y="1853852"/>
                </a:cubicBezTo>
                <a:cubicBezTo>
                  <a:pt x="1128059" y="1847947"/>
                  <a:pt x="1114614" y="1846066"/>
                  <a:pt x="1102291" y="1841326"/>
                </a:cubicBezTo>
                <a:cubicBezTo>
                  <a:pt x="1060318" y="1825183"/>
                  <a:pt x="1019692" y="1805443"/>
                  <a:pt x="977030" y="1791222"/>
                </a:cubicBezTo>
                <a:cubicBezTo>
                  <a:pt x="951978" y="1782871"/>
                  <a:pt x="923846" y="1780818"/>
                  <a:pt x="901874" y="1766170"/>
                </a:cubicBezTo>
                <a:cubicBezTo>
                  <a:pt x="889348" y="1757819"/>
                  <a:pt x="877367" y="1748587"/>
                  <a:pt x="864296" y="1741118"/>
                </a:cubicBezTo>
                <a:cubicBezTo>
                  <a:pt x="823981" y="1718081"/>
                  <a:pt x="784660" y="1702420"/>
                  <a:pt x="739036" y="1691014"/>
                </a:cubicBezTo>
                <a:cubicBezTo>
                  <a:pt x="722983" y="1687001"/>
                  <a:pt x="669324" y="1674947"/>
                  <a:pt x="651354" y="1665962"/>
                </a:cubicBezTo>
                <a:cubicBezTo>
                  <a:pt x="554226" y="1617398"/>
                  <a:pt x="670651" y="1659868"/>
                  <a:pt x="576198" y="1628384"/>
                </a:cubicBezTo>
                <a:cubicBezTo>
                  <a:pt x="512714" y="1564903"/>
                  <a:pt x="594877" y="1639593"/>
                  <a:pt x="513567" y="1590806"/>
                </a:cubicBezTo>
                <a:cubicBezTo>
                  <a:pt x="503440" y="1584730"/>
                  <a:pt x="498642" y="1571829"/>
                  <a:pt x="488515" y="1565753"/>
                </a:cubicBezTo>
                <a:cubicBezTo>
                  <a:pt x="386279" y="1504410"/>
                  <a:pt x="529135" y="1619819"/>
                  <a:pt x="400833" y="1528175"/>
                </a:cubicBezTo>
                <a:cubicBezTo>
                  <a:pt x="386418" y="1517879"/>
                  <a:pt x="377238" y="1501473"/>
                  <a:pt x="363255" y="1490597"/>
                </a:cubicBezTo>
                <a:cubicBezTo>
                  <a:pt x="339489" y="1472112"/>
                  <a:pt x="288099" y="1440493"/>
                  <a:pt x="288099" y="1440493"/>
                </a:cubicBezTo>
                <a:cubicBezTo>
                  <a:pt x="243395" y="1373436"/>
                  <a:pt x="273692" y="1413560"/>
                  <a:pt x="187891" y="1327759"/>
                </a:cubicBezTo>
                <a:cubicBezTo>
                  <a:pt x="175365" y="1315233"/>
                  <a:pt x="160139" y="1304920"/>
                  <a:pt x="150313" y="1290181"/>
                </a:cubicBezTo>
                <a:cubicBezTo>
                  <a:pt x="118710" y="1242777"/>
                  <a:pt x="135906" y="1263248"/>
                  <a:pt x="100208" y="1227551"/>
                </a:cubicBezTo>
                <a:lnTo>
                  <a:pt x="62630" y="1114816"/>
                </a:lnTo>
                <a:lnTo>
                  <a:pt x="50104" y="1077238"/>
                </a:lnTo>
                <a:cubicBezTo>
                  <a:pt x="45929" y="1064712"/>
                  <a:pt x="43483" y="1051470"/>
                  <a:pt x="37578" y="1039660"/>
                </a:cubicBezTo>
                <a:cubicBezTo>
                  <a:pt x="6621" y="977746"/>
                  <a:pt x="18431" y="1007270"/>
                  <a:pt x="0" y="951978"/>
                </a:cubicBezTo>
                <a:cubicBezTo>
                  <a:pt x="13673" y="637497"/>
                  <a:pt x="-17871" y="755070"/>
                  <a:pt x="37578" y="588723"/>
                </a:cubicBezTo>
                <a:lnTo>
                  <a:pt x="50104" y="551145"/>
                </a:lnTo>
                <a:cubicBezTo>
                  <a:pt x="54279" y="538619"/>
                  <a:pt x="55306" y="524553"/>
                  <a:pt x="62630" y="513567"/>
                </a:cubicBezTo>
                <a:cubicBezTo>
                  <a:pt x="94233" y="466163"/>
                  <a:pt x="77037" y="486634"/>
                  <a:pt x="112735" y="450937"/>
                </a:cubicBezTo>
                <a:cubicBezTo>
                  <a:pt x="125289" y="413275"/>
                  <a:pt x="123333" y="408157"/>
                  <a:pt x="150313" y="375781"/>
                </a:cubicBezTo>
                <a:cubicBezTo>
                  <a:pt x="161654" y="362172"/>
                  <a:pt x="176550" y="351812"/>
                  <a:pt x="187891" y="338203"/>
                </a:cubicBezTo>
                <a:cubicBezTo>
                  <a:pt x="197529" y="326638"/>
                  <a:pt x="206210" y="314090"/>
                  <a:pt x="212943" y="300625"/>
                </a:cubicBezTo>
                <a:cubicBezTo>
                  <a:pt x="218848" y="288815"/>
                  <a:pt x="217221" y="273357"/>
                  <a:pt x="225469" y="263047"/>
                </a:cubicBezTo>
                <a:cubicBezTo>
                  <a:pt x="234873" y="251292"/>
                  <a:pt x="250521" y="246346"/>
                  <a:pt x="263047" y="237995"/>
                </a:cubicBezTo>
                <a:cubicBezTo>
                  <a:pt x="279307" y="189212"/>
                  <a:pt x="273485" y="187890"/>
                  <a:pt x="288099" y="17536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46812" y="56228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2" name="任意多边形 11"/>
          <p:cNvSpPr/>
          <p:nvPr/>
        </p:nvSpPr>
        <p:spPr>
          <a:xfrm>
            <a:off x="4079776" y="3578032"/>
            <a:ext cx="1878438" cy="1435145"/>
          </a:xfrm>
          <a:custGeom>
            <a:avLst/>
            <a:gdLst>
              <a:gd name="connsiteX0" fmla="*/ 89419 w 1918219"/>
              <a:gd name="connsiteY0" fmla="*/ 100663 h 1616312"/>
              <a:gd name="connsiteX1" fmla="*/ 39315 w 1918219"/>
              <a:gd name="connsiteY1" fmla="*/ 238449 h 1616312"/>
              <a:gd name="connsiteX2" fmla="*/ 26789 w 1918219"/>
              <a:gd name="connsiteY2" fmla="*/ 276027 h 1616312"/>
              <a:gd name="connsiteX3" fmla="*/ 14263 w 1918219"/>
              <a:gd name="connsiteY3" fmla="*/ 313605 h 1616312"/>
              <a:gd name="connsiteX4" fmla="*/ 14263 w 1918219"/>
              <a:gd name="connsiteY4" fmla="*/ 576652 h 1616312"/>
              <a:gd name="connsiteX5" fmla="*/ 51841 w 1918219"/>
              <a:gd name="connsiteY5" fmla="*/ 651808 h 1616312"/>
              <a:gd name="connsiteX6" fmla="*/ 101945 w 1918219"/>
              <a:gd name="connsiteY6" fmla="*/ 714438 h 1616312"/>
              <a:gd name="connsiteX7" fmla="*/ 214679 w 1918219"/>
              <a:gd name="connsiteY7" fmla="*/ 852225 h 1616312"/>
              <a:gd name="connsiteX8" fmla="*/ 252257 w 1918219"/>
              <a:gd name="connsiteY8" fmla="*/ 889803 h 1616312"/>
              <a:gd name="connsiteX9" fmla="*/ 327413 w 1918219"/>
              <a:gd name="connsiteY9" fmla="*/ 927381 h 1616312"/>
              <a:gd name="connsiteX10" fmla="*/ 352466 w 1918219"/>
              <a:gd name="connsiteY10" fmla="*/ 952433 h 1616312"/>
              <a:gd name="connsiteX11" fmla="*/ 427622 w 1918219"/>
              <a:gd name="connsiteY11" fmla="*/ 1002537 h 1616312"/>
              <a:gd name="connsiteX12" fmla="*/ 465200 w 1918219"/>
              <a:gd name="connsiteY12" fmla="*/ 1027589 h 1616312"/>
              <a:gd name="connsiteX13" fmla="*/ 502778 w 1918219"/>
              <a:gd name="connsiteY13" fmla="*/ 1052641 h 1616312"/>
              <a:gd name="connsiteX14" fmla="*/ 540356 w 1918219"/>
              <a:gd name="connsiteY14" fmla="*/ 1065167 h 1616312"/>
              <a:gd name="connsiteX15" fmla="*/ 577934 w 1918219"/>
              <a:gd name="connsiteY15" fmla="*/ 1102745 h 1616312"/>
              <a:gd name="connsiteX16" fmla="*/ 653090 w 1918219"/>
              <a:gd name="connsiteY16" fmla="*/ 1152849 h 1616312"/>
              <a:gd name="connsiteX17" fmla="*/ 690668 w 1918219"/>
              <a:gd name="connsiteY17" fmla="*/ 1190427 h 1616312"/>
              <a:gd name="connsiteX18" fmla="*/ 728246 w 1918219"/>
              <a:gd name="connsiteY18" fmla="*/ 1202953 h 1616312"/>
              <a:gd name="connsiteX19" fmla="*/ 765824 w 1918219"/>
              <a:gd name="connsiteY19" fmla="*/ 1228005 h 1616312"/>
              <a:gd name="connsiteX20" fmla="*/ 790877 w 1918219"/>
              <a:gd name="connsiteY20" fmla="*/ 1253057 h 1616312"/>
              <a:gd name="connsiteX21" fmla="*/ 828455 w 1918219"/>
              <a:gd name="connsiteY21" fmla="*/ 1265584 h 1616312"/>
              <a:gd name="connsiteX22" fmla="*/ 903611 w 1918219"/>
              <a:gd name="connsiteY22" fmla="*/ 1315688 h 1616312"/>
              <a:gd name="connsiteX23" fmla="*/ 1016345 w 1918219"/>
              <a:gd name="connsiteY23" fmla="*/ 1378318 h 1616312"/>
              <a:gd name="connsiteX24" fmla="*/ 1129079 w 1918219"/>
              <a:gd name="connsiteY24" fmla="*/ 1453474 h 1616312"/>
              <a:gd name="connsiteX25" fmla="*/ 1166657 w 1918219"/>
              <a:gd name="connsiteY25" fmla="*/ 1478526 h 1616312"/>
              <a:gd name="connsiteX26" fmla="*/ 1241813 w 1918219"/>
              <a:gd name="connsiteY26" fmla="*/ 1503578 h 1616312"/>
              <a:gd name="connsiteX27" fmla="*/ 1304444 w 1918219"/>
              <a:gd name="connsiteY27" fmla="*/ 1553682 h 1616312"/>
              <a:gd name="connsiteX28" fmla="*/ 1379600 w 1918219"/>
              <a:gd name="connsiteY28" fmla="*/ 1578734 h 1616312"/>
              <a:gd name="connsiteX29" fmla="*/ 1417178 w 1918219"/>
              <a:gd name="connsiteY29" fmla="*/ 1591260 h 1616312"/>
              <a:gd name="connsiteX30" fmla="*/ 1454756 w 1918219"/>
              <a:gd name="connsiteY30" fmla="*/ 1603786 h 1616312"/>
              <a:gd name="connsiteX31" fmla="*/ 1529912 w 1918219"/>
              <a:gd name="connsiteY31" fmla="*/ 1616312 h 1616312"/>
              <a:gd name="connsiteX32" fmla="*/ 1667698 w 1918219"/>
              <a:gd name="connsiteY32" fmla="*/ 1591260 h 1616312"/>
              <a:gd name="connsiteX33" fmla="*/ 1780433 w 1918219"/>
              <a:gd name="connsiteY33" fmla="*/ 1528630 h 1616312"/>
              <a:gd name="connsiteX34" fmla="*/ 1830537 w 1918219"/>
              <a:gd name="connsiteY34" fmla="*/ 1453474 h 1616312"/>
              <a:gd name="connsiteX35" fmla="*/ 1843063 w 1918219"/>
              <a:gd name="connsiteY35" fmla="*/ 1415896 h 1616312"/>
              <a:gd name="connsiteX36" fmla="*/ 1893167 w 1918219"/>
              <a:gd name="connsiteY36" fmla="*/ 1340740 h 1616312"/>
              <a:gd name="connsiteX37" fmla="*/ 1918219 w 1918219"/>
              <a:gd name="connsiteY37" fmla="*/ 1265584 h 1616312"/>
              <a:gd name="connsiteX38" fmla="*/ 1893167 w 1918219"/>
              <a:gd name="connsiteY38" fmla="*/ 1027589 h 1616312"/>
              <a:gd name="connsiteX39" fmla="*/ 1868115 w 1918219"/>
              <a:gd name="connsiteY39" fmla="*/ 952433 h 1616312"/>
              <a:gd name="connsiteX40" fmla="*/ 1818011 w 1918219"/>
              <a:gd name="connsiteY40" fmla="*/ 877277 h 1616312"/>
              <a:gd name="connsiteX41" fmla="*/ 1755381 w 1918219"/>
              <a:gd name="connsiteY41" fmla="*/ 802121 h 1616312"/>
              <a:gd name="connsiteX42" fmla="*/ 1730329 w 1918219"/>
              <a:gd name="connsiteY42" fmla="*/ 777068 h 1616312"/>
              <a:gd name="connsiteX43" fmla="*/ 1705277 w 1918219"/>
              <a:gd name="connsiteY43" fmla="*/ 739490 h 1616312"/>
              <a:gd name="connsiteX44" fmla="*/ 1680224 w 1918219"/>
              <a:gd name="connsiteY44" fmla="*/ 714438 h 1616312"/>
              <a:gd name="connsiteX45" fmla="*/ 1592542 w 1918219"/>
              <a:gd name="connsiteY45" fmla="*/ 601704 h 1616312"/>
              <a:gd name="connsiteX46" fmla="*/ 1542438 w 1918219"/>
              <a:gd name="connsiteY46" fmla="*/ 539074 h 1616312"/>
              <a:gd name="connsiteX47" fmla="*/ 1454756 w 1918219"/>
              <a:gd name="connsiteY47" fmla="*/ 438866 h 1616312"/>
              <a:gd name="connsiteX48" fmla="*/ 1354548 w 1918219"/>
              <a:gd name="connsiteY48" fmla="*/ 351184 h 1616312"/>
              <a:gd name="connsiteX49" fmla="*/ 1291918 w 1918219"/>
              <a:gd name="connsiteY49" fmla="*/ 301079 h 1616312"/>
              <a:gd name="connsiteX50" fmla="*/ 1254340 w 1918219"/>
              <a:gd name="connsiteY50" fmla="*/ 263501 h 1616312"/>
              <a:gd name="connsiteX51" fmla="*/ 1166657 w 1918219"/>
              <a:gd name="connsiteY51" fmla="*/ 225923 h 1616312"/>
              <a:gd name="connsiteX52" fmla="*/ 1091501 w 1918219"/>
              <a:gd name="connsiteY52" fmla="*/ 175819 h 1616312"/>
              <a:gd name="connsiteX53" fmla="*/ 1053923 w 1918219"/>
              <a:gd name="connsiteY53" fmla="*/ 150767 h 1616312"/>
              <a:gd name="connsiteX54" fmla="*/ 1003819 w 1918219"/>
              <a:gd name="connsiteY54" fmla="*/ 125715 h 1616312"/>
              <a:gd name="connsiteX55" fmla="*/ 966241 w 1918219"/>
              <a:gd name="connsiteY55" fmla="*/ 100663 h 1616312"/>
              <a:gd name="connsiteX56" fmla="*/ 840981 w 1918219"/>
              <a:gd name="connsiteY56" fmla="*/ 63085 h 1616312"/>
              <a:gd name="connsiteX57" fmla="*/ 803403 w 1918219"/>
              <a:gd name="connsiteY57" fmla="*/ 38033 h 1616312"/>
              <a:gd name="connsiteX58" fmla="*/ 653090 w 1918219"/>
              <a:gd name="connsiteY58" fmla="*/ 455 h 1616312"/>
              <a:gd name="connsiteX59" fmla="*/ 202153 w 1918219"/>
              <a:gd name="connsiteY59" fmla="*/ 38033 h 1616312"/>
              <a:gd name="connsiteX60" fmla="*/ 164575 w 1918219"/>
              <a:gd name="connsiteY60" fmla="*/ 50559 h 1616312"/>
              <a:gd name="connsiteX61" fmla="*/ 126997 w 1918219"/>
              <a:gd name="connsiteY61" fmla="*/ 63085 h 1616312"/>
              <a:gd name="connsiteX62" fmla="*/ 89419 w 1918219"/>
              <a:gd name="connsiteY62" fmla="*/ 100663 h 161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918219" h="1616312">
                <a:moveTo>
                  <a:pt x="89419" y="100663"/>
                </a:moveTo>
                <a:cubicBezTo>
                  <a:pt x="54560" y="187811"/>
                  <a:pt x="71477" y="141962"/>
                  <a:pt x="39315" y="238449"/>
                </a:cubicBezTo>
                <a:lnTo>
                  <a:pt x="26789" y="276027"/>
                </a:lnTo>
                <a:lnTo>
                  <a:pt x="14263" y="313605"/>
                </a:lnTo>
                <a:cubicBezTo>
                  <a:pt x="-3935" y="440996"/>
                  <a:pt x="-5558" y="408177"/>
                  <a:pt x="14263" y="576652"/>
                </a:cubicBezTo>
                <a:cubicBezTo>
                  <a:pt x="19107" y="617824"/>
                  <a:pt x="33652" y="615430"/>
                  <a:pt x="51841" y="651808"/>
                </a:cubicBezTo>
                <a:cubicBezTo>
                  <a:pt x="82093" y="712311"/>
                  <a:pt x="38599" y="672207"/>
                  <a:pt x="101945" y="714438"/>
                </a:cubicBezTo>
                <a:cubicBezTo>
                  <a:pt x="168425" y="814158"/>
                  <a:pt x="130760" y="768305"/>
                  <a:pt x="214679" y="852225"/>
                </a:cubicBezTo>
                <a:cubicBezTo>
                  <a:pt x="227205" y="864751"/>
                  <a:pt x="235452" y="884201"/>
                  <a:pt x="252257" y="889803"/>
                </a:cubicBezTo>
                <a:cubicBezTo>
                  <a:pt x="291948" y="903033"/>
                  <a:pt x="292723" y="899630"/>
                  <a:pt x="327413" y="927381"/>
                </a:cubicBezTo>
                <a:cubicBezTo>
                  <a:pt x="336635" y="934758"/>
                  <a:pt x="343018" y="945347"/>
                  <a:pt x="352466" y="952433"/>
                </a:cubicBezTo>
                <a:cubicBezTo>
                  <a:pt x="376553" y="970498"/>
                  <a:pt x="402570" y="985836"/>
                  <a:pt x="427622" y="1002537"/>
                </a:cubicBezTo>
                <a:lnTo>
                  <a:pt x="465200" y="1027589"/>
                </a:lnTo>
                <a:cubicBezTo>
                  <a:pt x="477726" y="1035940"/>
                  <a:pt x="488496" y="1047880"/>
                  <a:pt x="502778" y="1052641"/>
                </a:cubicBezTo>
                <a:lnTo>
                  <a:pt x="540356" y="1065167"/>
                </a:lnTo>
                <a:cubicBezTo>
                  <a:pt x="552882" y="1077693"/>
                  <a:pt x="563951" y="1091869"/>
                  <a:pt x="577934" y="1102745"/>
                </a:cubicBezTo>
                <a:cubicBezTo>
                  <a:pt x="601700" y="1121230"/>
                  <a:pt x="631800" y="1131559"/>
                  <a:pt x="653090" y="1152849"/>
                </a:cubicBezTo>
                <a:cubicBezTo>
                  <a:pt x="665616" y="1165375"/>
                  <a:pt x="675929" y="1180601"/>
                  <a:pt x="690668" y="1190427"/>
                </a:cubicBezTo>
                <a:cubicBezTo>
                  <a:pt x="701654" y="1197751"/>
                  <a:pt x="716436" y="1197048"/>
                  <a:pt x="728246" y="1202953"/>
                </a:cubicBezTo>
                <a:cubicBezTo>
                  <a:pt x="741711" y="1209686"/>
                  <a:pt x="754068" y="1218601"/>
                  <a:pt x="765824" y="1228005"/>
                </a:cubicBezTo>
                <a:cubicBezTo>
                  <a:pt x="775046" y="1235382"/>
                  <a:pt x="780750" y="1246981"/>
                  <a:pt x="790877" y="1253057"/>
                </a:cubicBezTo>
                <a:cubicBezTo>
                  <a:pt x="802199" y="1259850"/>
                  <a:pt x="816913" y="1259172"/>
                  <a:pt x="828455" y="1265584"/>
                </a:cubicBezTo>
                <a:cubicBezTo>
                  <a:pt x="854775" y="1280206"/>
                  <a:pt x="875047" y="1306167"/>
                  <a:pt x="903611" y="1315688"/>
                </a:cubicBezTo>
                <a:cubicBezTo>
                  <a:pt x="969753" y="1337735"/>
                  <a:pt x="930203" y="1320890"/>
                  <a:pt x="1016345" y="1378318"/>
                </a:cubicBezTo>
                <a:lnTo>
                  <a:pt x="1129079" y="1453474"/>
                </a:lnTo>
                <a:cubicBezTo>
                  <a:pt x="1141605" y="1461825"/>
                  <a:pt x="1152375" y="1473765"/>
                  <a:pt x="1166657" y="1478526"/>
                </a:cubicBezTo>
                <a:lnTo>
                  <a:pt x="1241813" y="1503578"/>
                </a:lnTo>
                <a:cubicBezTo>
                  <a:pt x="1262635" y="1524399"/>
                  <a:pt x="1276003" y="1541041"/>
                  <a:pt x="1304444" y="1553682"/>
                </a:cubicBezTo>
                <a:cubicBezTo>
                  <a:pt x="1328575" y="1564407"/>
                  <a:pt x="1354548" y="1570383"/>
                  <a:pt x="1379600" y="1578734"/>
                </a:cubicBezTo>
                <a:lnTo>
                  <a:pt x="1417178" y="1591260"/>
                </a:lnTo>
                <a:cubicBezTo>
                  <a:pt x="1429704" y="1595435"/>
                  <a:pt x="1441732" y="1601615"/>
                  <a:pt x="1454756" y="1603786"/>
                </a:cubicBezTo>
                <a:lnTo>
                  <a:pt x="1529912" y="1616312"/>
                </a:lnTo>
                <a:cubicBezTo>
                  <a:pt x="1551752" y="1613582"/>
                  <a:pt x="1634062" y="1609946"/>
                  <a:pt x="1667698" y="1591260"/>
                </a:cubicBezTo>
                <a:cubicBezTo>
                  <a:pt x="1796912" y="1519475"/>
                  <a:pt x="1695403" y="1556973"/>
                  <a:pt x="1780433" y="1528630"/>
                </a:cubicBezTo>
                <a:cubicBezTo>
                  <a:pt x="1797134" y="1503578"/>
                  <a:pt x="1821016" y="1482038"/>
                  <a:pt x="1830537" y="1453474"/>
                </a:cubicBezTo>
                <a:cubicBezTo>
                  <a:pt x="1834712" y="1440948"/>
                  <a:pt x="1836651" y="1427438"/>
                  <a:pt x="1843063" y="1415896"/>
                </a:cubicBezTo>
                <a:cubicBezTo>
                  <a:pt x="1857685" y="1389576"/>
                  <a:pt x="1883646" y="1369304"/>
                  <a:pt x="1893167" y="1340740"/>
                </a:cubicBezTo>
                <a:lnTo>
                  <a:pt x="1918219" y="1265584"/>
                </a:lnTo>
                <a:cubicBezTo>
                  <a:pt x="1910329" y="1147241"/>
                  <a:pt x="1919331" y="1114803"/>
                  <a:pt x="1893167" y="1027589"/>
                </a:cubicBezTo>
                <a:cubicBezTo>
                  <a:pt x="1885579" y="1002296"/>
                  <a:pt x="1882763" y="974405"/>
                  <a:pt x="1868115" y="952433"/>
                </a:cubicBezTo>
                <a:cubicBezTo>
                  <a:pt x="1851414" y="927381"/>
                  <a:pt x="1839301" y="898567"/>
                  <a:pt x="1818011" y="877277"/>
                </a:cubicBezTo>
                <a:cubicBezTo>
                  <a:pt x="1728753" y="788019"/>
                  <a:pt x="1825132" y="889311"/>
                  <a:pt x="1755381" y="802121"/>
                </a:cubicBezTo>
                <a:cubicBezTo>
                  <a:pt x="1748004" y="792899"/>
                  <a:pt x="1737706" y="786290"/>
                  <a:pt x="1730329" y="777068"/>
                </a:cubicBezTo>
                <a:cubicBezTo>
                  <a:pt x="1720925" y="765312"/>
                  <a:pt x="1714682" y="751245"/>
                  <a:pt x="1705277" y="739490"/>
                </a:cubicBezTo>
                <a:cubicBezTo>
                  <a:pt x="1697899" y="730268"/>
                  <a:pt x="1687310" y="723886"/>
                  <a:pt x="1680224" y="714438"/>
                </a:cubicBezTo>
                <a:cubicBezTo>
                  <a:pt x="1590324" y="594573"/>
                  <a:pt x="1669043" y="678205"/>
                  <a:pt x="1592542" y="601704"/>
                </a:cubicBezTo>
                <a:cubicBezTo>
                  <a:pt x="1564334" y="517080"/>
                  <a:pt x="1603454" y="608807"/>
                  <a:pt x="1542438" y="539074"/>
                </a:cubicBezTo>
                <a:cubicBezTo>
                  <a:pt x="1440142" y="422165"/>
                  <a:pt x="1539307" y="495233"/>
                  <a:pt x="1454756" y="438866"/>
                </a:cubicBezTo>
                <a:cubicBezTo>
                  <a:pt x="1383769" y="332386"/>
                  <a:pt x="1500696" y="497338"/>
                  <a:pt x="1354548" y="351184"/>
                </a:cubicBezTo>
                <a:cubicBezTo>
                  <a:pt x="1281672" y="278305"/>
                  <a:pt x="1386715" y="380077"/>
                  <a:pt x="1291918" y="301079"/>
                </a:cubicBezTo>
                <a:cubicBezTo>
                  <a:pt x="1278309" y="289738"/>
                  <a:pt x="1268755" y="273797"/>
                  <a:pt x="1254340" y="263501"/>
                </a:cubicBezTo>
                <a:cubicBezTo>
                  <a:pt x="1166534" y="200783"/>
                  <a:pt x="1240258" y="266812"/>
                  <a:pt x="1166657" y="225923"/>
                </a:cubicBezTo>
                <a:cubicBezTo>
                  <a:pt x="1140337" y="211301"/>
                  <a:pt x="1116553" y="192520"/>
                  <a:pt x="1091501" y="175819"/>
                </a:cubicBezTo>
                <a:cubicBezTo>
                  <a:pt x="1078975" y="167468"/>
                  <a:pt x="1067388" y="157500"/>
                  <a:pt x="1053923" y="150767"/>
                </a:cubicBezTo>
                <a:cubicBezTo>
                  <a:pt x="1037222" y="142416"/>
                  <a:pt x="1020031" y="134979"/>
                  <a:pt x="1003819" y="125715"/>
                </a:cubicBezTo>
                <a:cubicBezTo>
                  <a:pt x="990748" y="118246"/>
                  <a:pt x="980078" y="106593"/>
                  <a:pt x="966241" y="100663"/>
                </a:cubicBezTo>
                <a:cubicBezTo>
                  <a:pt x="917226" y="79657"/>
                  <a:pt x="891501" y="96765"/>
                  <a:pt x="840981" y="63085"/>
                </a:cubicBezTo>
                <a:cubicBezTo>
                  <a:pt x="828455" y="54734"/>
                  <a:pt x="817160" y="44147"/>
                  <a:pt x="803403" y="38033"/>
                </a:cubicBezTo>
                <a:cubicBezTo>
                  <a:pt x="743853" y="11567"/>
                  <a:pt x="716111" y="10959"/>
                  <a:pt x="653090" y="455"/>
                </a:cubicBezTo>
                <a:cubicBezTo>
                  <a:pt x="250917" y="13861"/>
                  <a:pt x="396207" y="-26652"/>
                  <a:pt x="202153" y="38033"/>
                </a:cubicBezTo>
                <a:lnTo>
                  <a:pt x="164575" y="50559"/>
                </a:lnTo>
                <a:cubicBezTo>
                  <a:pt x="152049" y="54734"/>
                  <a:pt x="136333" y="53749"/>
                  <a:pt x="126997" y="63085"/>
                </a:cubicBezTo>
                <a:lnTo>
                  <a:pt x="89419" y="100663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31188" y="547884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39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16632"/>
            <a:ext cx="6023708" cy="2286680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32" y="2996952"/>
            <a:ext cx="6112268" cy="275388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4232204" y="3573016"/>
            <a:ext cx="10081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1670531" y="2996736"/>
            <a:ext cx="4471792" cy="2868461"/>
          </a:xfrm>
          <a:custGeom>
            <a:avLst/>
            <a:gdLst>
              <a:gd name="connsiteX0" fmla="*/ 1828800 w 4471792"/>
              <a:gd name="connsiteY0" fmla="*/ 0 h 2868461"/>
              <a:gd name="connsiteX1" fmla="*/ 1966587 w 4471792"/>
              <a:gd name="connsiteY1" fmla="*/ 12526 h 2868461"/>
              <a:gd name="connsiteX2" fmla="*/ 2016691 w 4471792"/>
              <a:gd name="connsiteY2" fmla="*/ 25053 h 2868461"/>
              <a:gd name="connsiteX3" fmla="*/ 2217107 w 4471792"/>
              <a:gd name="connsiteY3" fmla="*/ 62631 h 2868461"/>
              <a:gd name="connsiteX4" fmla="*/ 2267211 w 4471792"/>
              <a:gd name="connsiteY4" fmla="*/ 75157 h 2868461"/>
              <a:gd name="connsiteX5" fmla="*/ 2342368 w 4471792"/>
              <a:gd name="connsiteY5" fmla="*/ 100209 h 2868461"/>
              <a:gd name="connsiteX6" fmla="*/ 2379946 w 4471792"/>
              <a:gd name="connsiteY6" fmla="*/ 125261 h 2868461"/>
              <a:gd name="connsiteX7" fmla="*/ 2430050 w 4471792"/>
              <a:gd name="connsiteY7" fmla="*/ 137787 h 2868461"/>
              <a:gd name="connsiteX8" fmla="*/ 2505206 w 4471792"/>
              <a:gd name="connsiteY8" fmla="*/ 162839 h 2868461"/>
              <a:gd name="connsiteX9" fmla="*/ 2542784 w 4471792"/>
              <a:gd name="connsiteY9" fmla="*/ 175365 h 2868461"/>
              <a:gd name="connsiteX10" fmla="*/ 2617940 w 4471792"/>
              <a:gd name="connsiteY10" fmla="*/ 225469 h 2868461"/>
              <a:gd name="connsiteX11" fmla="*/ 2655518 w 4471792"/>
              <a:gd name="connsiteY11" fmla="*/ 300625 h 2868461"/>
              <a:gd name="connsiteX12" fmla="*/ 2668044 w 4471792"/>
              <a:gd name="connsiteY12" fmla="*/ 338203 h 2868461"/>
              <a:gd name="connsiteX13" fmla="*/ 2693096 w 4471792"/>
              <a:gd name="connsiteY13" fmla="*/ 375781 h 2868461"/>
              <a:gd name="connsiteX14" fmla="*/ 2730674 w 4471792"/>
              <a:gd name="connsiteY14" fmla="*/ 450937 h 2868461"/>
              <a:gd name="connsiteX15" fmla="*/ 2780779 w 4471792"/>
              <a:gd name="connsiteY15" fmla="*/ 551146 h 2868461"/>
              <a:gd name="connsiteX16" fmla="*/ 2830883 w 4471792"/>
              <a:gd name="connsiteY16" fmla="*/ 701458 h 2868461"/>
              <a:gd name="connsiteX17" fmla="*/ 2843409 w 4471792"/>
              <a:gd name="connsiteY17" fmla="*/ 739036 h 2868461"/>
              <a:gd name="connsiteX18" fmla="*/ 2868461 w 4471792"/>
              <a:gd name="connsiteY18" fmla="*/ 776614 h 2868461"/>
              <a:gd name="connsiteX19" fmla="*/ 2880987 w 4471792"/>
              <a:gd name="connsiteY19" fmla="*/ 814192 h 2868461"/>
              <a:gd name="connsiteX20" fmla="*/ 2931091 w 4471792"/>
              <a:gd name="connsiteY20" fmla="*/ 889348 h 2868461"/>
              <a:gd name="connsiteX21" fmla="*/ 2956143 w 4471792"/>
              <a:gd name="connsiteY21" fmla="*/ 926926 h 2868461"/>
              <a:gd name="connsiteX22" fmla="*/ 2981195 w 4471792"/>
              <a:gd name="connsiteY22" fmla="*/ 951979 h 2868461"/>
              <a:gd name="connsiteX23" fmla="*/ 3006247 w 4471792"/>
              <a:gd name="connsiteY23" fmla="*/ 989557 h 2868461"/>
              <a:gd name="connsiteX24" fmla="*/ 3043825 w 4471792"/>
              <a:gd name="connsiteY24" fmla="*/ 1039661 h 2868461"/>
              <a:gd name="connsiteX25" fmla="*/ 3093929 w 4471792"/>
              <a:gd name="connsiteY25" fmla="*/ 1114817 h 2868461"/>
              <a:gd name="connsiteX26" fmla="*/ 3118981 w 4471792"/>
              <a:gd name="connsiteY26" fmla="*/ 1152395 h 2868461"/>
              <a:gd name="connsiteX27" fmla="*/ 3156559 w 4471792"/>
              <a:gd name="connsiteY27" fmla="*/ 1177447 h 2868461"/>
              <a:gd name="connsiteX28" fmla="*/ 3269294 w 4471792"/>
              <a:gd name="connsiteY28" fmla="*/ 1240077 h 2868461"/>
              <a:gd name="connsiteX29" fmla="*/ 3344450 w 4471792"/>
              <a:gd name="connsiteY29" fmla="*/ 1302707 h 2868461"/>
              <a:gd name="connsiteX30" fmla="*/ 3382028 w 4471792"/>
              <a:gd name="connsiteY30" fmla="*/ 1315233 h 2868461"/>
              <a:gd name="connsiteX31" fmla="*/ 3457184 w 4471792"/>
              <a:gd name="connsiteY31" fmla="*/ 1377863 h 2868461"/>
              <a:gd name="connsiteX32" fmla="*/ 3494762 w 4471792"/>
              <a:gd name="connsiteY32" fmla="*/ 1390389 h 2868461"/>
              <a:gd name="connsiteX33" fmla="*/ 3557392 w 4471792"/>
              <a:gd name="connsiteY33" fmla="*/ 1427968 h 2868461"/>
              <a:gd name="connsiteX34" fmla="*/ 3632548 w 4471792"/>
              <a:gd name="connsiteY34" fmla="*/ 1478072 h 2868461"/>
              <a:gd name="connsiteX35" fmla="*/ 3657600 w 4471792"/>
              <a:gd name="connsiteY35" fmla="*/ 1515650 h 2868461"/>
              <a:gd name="connsiteX36" fmla="*/ 3732757 w 4471792"/>
              <a:gd name="connsiteY36" fmla="*/ 1540702 h 2868461"/>
              <a:gd name="connsiteX37" fmla="*/ 3782861 w 4471792"/>
              <a:gd name="connsiteY37" fmla="*/ 1578280 h 2868461"/>
              <a:gd name="connsiteX38" fmla="*/ 3820439 w 4471792"/>
              <a:gd name="connsiteY38" fmla="*/ 1615858 h 2868461"/>
              <a:gd name="connsiteX39" fmla="*/ 3858017 w 4471792"/>
              <a:gd name="connsiteY39" fmla="*/ 1628384 h 2868461"/>
              <a:gd name="connsiteX40" fmla="*/ 3933173 w 4471792"/>
              <a:gd name="connsiteY40" fmla="*/ 1678488 h 2868461"/>
              <a:gd name="connsiteX41" fmla="*/ 3970751 w 4471792"/>
              <a:gd name="connsiteY41" fmla="*/ 1703540 h 2868461"/>
              <a:gd name="connsiteX42" fmla="*/ 4083485 w 4471792"/>
              <a:gd name="connsiteY42" fmla="*/ 1791222 h 2868461"/>
              <a:gd name="connsiteX43" fmla="*/ 4121063 w 4471792"/>
              <a:gd name="connsiteY43" fmla="*/ 1816274 h 2868461"/>
              <a:gd name="connsiteX44" fmla="*/ 4146116 w 4471792"/>
              <a:gd name="connsiteY44" fmla="*/ 1841326 h 2868461"/>
              <a:gd name="connsiteX45" fmla="*/ 4221272 w 4471792"/>
              <a:gd name="connsiteY45" fmla="*/ 1891431 h 2868461"/>
              <a:gd name="connsiteX46" fmla="*/ 4246324 w 4471792"/>
              <a:gd name="connsiteY46" fmla="*/ 1929009 h 2868461"/>
              <a:gd name="connsiteX47" fmla="*/ 4283902 w 4471792"/>
              <a:gd name="connsiteY47" fmla="*/ 1954061 h 2868461"/>
              <a:gd name="connsiteX48" fmla="*/ 4334006 w 4471792"/>
              <a:gd name="connsiteY48" fmla="*/ 1991639 h 2868461"/>
              <a:gd name="connsiteX49" fmla="*/ 4346532 w 4471792"/>
              <a:gd name="connsiteY49" fmla="*/ 2029217 h 2868461"/>
              <a:gd name="connsiteX50" fmla="*/ 4421688 w 4471792"/>
              <a:gd name="connsiteY50" fmla="*/ 2167003 h 2868461"/>
              <a:gd name="connsiteX51" fmla="*/ 4471792 w 4471792"/>
              <a:gd name="connsiteY51" fmla="*/ 2279737 h 2868461"/>
              <a:gd name="connsiteX52" fmla="*/ 4459266 w 4471792"/>
              <a:gd name="connsiteY52" fmla="*/ 2329842 h 2868461"/>
              <a:gd name="connsiteX53" fmla="*/ 4396636 w 4471792"/>
              <a:gd name="connsiteY53" fmla="*/ 2392472 h 2868461"/>
              <a:gd name="connsiteX54" fmla="*/ 4359058 w 4471792"/>
              <a:gd name="connsiteY54" fmla="*/ 2404998 h 2868461"/>
              <a:gd name="connsiteX55" fmla="*/ 4283902 w 4471792"/>
              <a:gd name="connsiteY55" fmla="*/ 2455102 h 2868461"/>
              <a:gd name="connsiteX56" fmla="*/ 4196220 w 4471792"/>
              <a:gd name="connsiteY56" fmla="*/ 2505206 h 2868461"/>
              <a:gd name="connsiteX57" fmla="*/ 4121063 w 4471792"/>
              <a:gd name="connsiteY57" fmla="*/ 2555310 h 2868461"/>
              <a:gd name="connsiteX58" fmla="*/ 4033381 w 4471792"/>
              <a:gd name="connsiteY58" fmla="*/ 2592888 h 2868461"/>
              <a:gd name="connsiteX59" fmla="*/ 3958225 w 4471792"/>
              <a:gd name="connsiteY59" fmla="*/ 2617940 h 2868461"/>
              <a:gd name="connsiteX60" fmla="*/ 3858017 w 4471792"/>
              <a:gd name="connsiteY60" fmla="*/ 2655518 h 2868461"/>
              <a:gd name="connsiteX61" fmla="*/ 3707705 w 4471792"/>
              <a:gd name="connsiteY61" fmla="*/ 2705622 h 2868461"/>
              <a:gd name="connsiteX62" fmla="*/ 3670126 w 4471792"/>
              <a:gd name="connsiteY62" fmla="*/ 2718148 h 2868461"/>
              <a:gd name="connsiteX63" fmla="*/ 3582444 w 4471792"/>
              <a:gd name="connsiteY63" fmla="*/ 2730674 h 2868461"/>
              <a:gd name="connsiteX64" fmla="*/ 3457184 w 4471792"/>
              <a:gd name="connsiteY64" fmla="*/ 2768253 h 2868461"/>
              <a:gd name="connsiteX65" fmla="*/ 3457184 w 4471792"/>
              <a:gd name="connsiteY65" fmla="*/ 2768253 h 2868461"/>
              <a:gd name="connsiteX66" fmla="*/ 3394554 w 4471792"/>
              <a:gd name="connsiteY66" fmla="*/ 2780779 h 2868461"/>
              <a:gd name="connsiteX67" fmla="*/ 3181611 w 4471792"/>
              <a:gd name="connsiteY67" fmla="*/ 2818357 h 2868461"/>
              <a:gd name="connsiteX68" fmla="*/ 3118981 w 4471792"/>
              <a:gd name="connsiteY68" fmla="*/ 2843409 h 2868461"/>
              <a:gd name="connsiteX69" fmla="*/ 2918565 w 4471792"/>
              <a:gd name="connsiteY69" fmla="*/ 2868461 h 2868461"/>
              <a:gd name="connsiteX70" fmla="*/ 2129425 w 4471792"/>
              <a:gd name="connsiteY70" fmla="*/ 2855935 h 2868461"/>
              <a:gd name="connsiteX71" fmla="*/ 2029217 w 4471792"/>
              <a:gd name="connsiteY71" fmla="*/ 2830883 h 2868461"/>
              <a:gd name="connsiteX72" fmla="*/ 1929009 w 4471792"/>
              <a:gd name="connsiteY72" fmla="*/ 2818357 h 2868461"/>
              <a:gd name="connsiteX73" fmla="*/ 1878905 w 4471792"/>
              <a:gd name="connsiteY73" fmla="*/ 2805831 h 2868461"/>
              <a:gd name="connsiteX74" fmla="*/ 1665962 w 4471792"/>
              <a:gd name="connsiteY74" fmla="*/ 2780779 h 2868461"/>
              <a:gd name="connsiteX75" fmla="*/ 1603332 w 4471792"/>
              <a:gd name="connsiteY75" fmla="*/ 2768253 h 2868461"/>
              <a:gd name="connsiteX76" fmla="*/ 1490598 w 4471792"/>
              <a:gd name="connsiteY76" fmla="*/ 2730674 h 2868461"/>
              <a:gd name="connsiteX77" fmla="*/ 1415442 w 4471792"/>
              <a:gd name="connsiteY77" fmla="*/ 2705622 h 2868461"/>
              <a:gd name="connsiteX78" fmla="*/ 1327759 w 4471792"/>
              <a:gd name="connsiteY78" fmla="*/ 2668044 h 2868461"/>
              <a:gd name="connsiteX79" fmla="*/ 1227551 w 4471792"/>
              <a:gd name="connsiteY79" fmla="*/ 2630466 h 2868461"/>
              <a:gd name="connsiteX80" fmla="*/ 1164921 w 4471792"/>
              <a:gd name="connsiteY80" fmla="*/ 2592888 h 2868461"/>
              <a:gd name="connsiteX81" fmla="*/ 1002083 w 4471792"/>
              <a:gd name="connsiteY81" fmla="*/ 2530258 h 2868461"/>
              <a:gd name="connsiteX82" fmla="*/ 914400 w 4471792"/>
              <a:gd name="connsiteY82" fmla="*/ 2492680 h 2868461"/>
              <a:gd name="connsiteX83" fmla="*/ 864296 w 4471792"/>
              <a:gd name="connsiteY83" fmla="*/ 2467628 h 2868461"/>
              <a:gd name="connsiteX84" fmla="*/ 826718 w 4471792"/>
              <a:gd name="connsiteY84" fmla="*/ 2442576 h 2868461"/>
              <a:gd name="connsiteX85" fmla="*/ 789140 w 4471792"/>
              <a:gd name="connsiteY85" fmla="*/ 2430050 h 2868461"/>
              <a:gd name="connsiteX86" fmla="*/ 751562 w 4471792"/>
              <a:gd name="connsiteY86" fmla="*/ 2404998 h 2868461"/>
              <a:gd name="connsiteX87" fmla="*/ 701458 w 4471792"/>
              <a:gd name="connsiteY87" fmla="*/ 2379946 h 2868461"/>
              <a:gd name="connsiteX88" fmla="*/ 651354 w 4471792"/>
              <a:gd name="connsiteY88" fmla="*/ 2342368 h 2868461"/>
              <a:gd name="connsiteX89" fmla="*/ 576198 w 4471792"/>
              <a:gd name="connsiteY89" fmla="*/ 2317316 h 2868461"/>
              <a:gd name="connsiteX90" fmla="*/ 526094 w 4471792"/>
              <a:gd name="connsiteY90" fmla="*/ 2267211 h 2868461"/>
              <a:gd name="connsiteX91" fmla="*/ 475989 w 4471792"/>
              <a:gd name="connsiteY91" fmla="*/ 2204581 h 2868461"/>
              <a:gd name="connsiteX92" fmla="*/ 425885 w 4471792"/>
              <a:gd name="connsiteY92" fmla="*/ 2167003 h 2868461"/>
              <a:gd name="connsiteX93" fmla="*/ 400833 w 4471792"/>
              <a:gd name="connsiteY93" fmla="*/ 2129425 h 2868461"/>
              <a:gd name="connsiteX94" fmla="*/ 212943 w 4471792"/>
              <a:gd name="connsiteY94" fmla="*/ 1966587 h 2868461"/>
              <a:gd name="connsiteX95" fmla="*/ 137787 w 4471792"/>
              <a:gd name="connsiteY95" fmla="*/ 1841326 h 2868461"/>
              <a:gd name="connsiteX96" fmla="*/ 75157 w 4471792"/>
              <a:gd name="connsiteY96" fmla="*/ 1741118 h 2868461"/>
              <a:gd name="connsiteX97" fmla="*/ 62631 w 4471792"/>
              <a:gd name="connsiteY97" fmla="*/ 1703540 h 2868461"/>
              <a:gd name="connsiteX98" fmla="*/ 25053 w 4471792"/>
              <a:gd name="connsiteY98" fmla="*/ 1578280 h 2868461"/>
              <a:gd name="connsiteX99" fmla="*/ 12526 w 4471792"/>
              <a:gd name="connsiteY99" fmla="*/ 1540702 h 2868461"/>
              <a:gd name="connsiteX100" fmla="*/ 0 w 4471792"/>
              <a:gd name="connsiteY100" fmla="*/ 1478072 h 2868461"/>
              <a:gd name="connsiteX101" fmla="*/ 12526 w 4471792"/>
              <a:gd name="connsiteY101" fmla="*/ 1252603 h 2868461"/>
              <a:gd name="connsiteX102" fmla="*/ 50105 w 4471792"/>
              <a:gd name="connsiteY102" fmla="*/ 1114817 h 2868461"/>
              <a:gd name="connsiteX103" fmla="*/ 100209 w 4471792"/>
              <a:gd name="connsiteY103" fmla="*/ 1039661 h 2868461"/>
              <a:gd name="connsiteX104" fmla="*/ 187891 w 4471792"/>
              <a:gd name="connsiteY104" fmla="*/ 889348 h 2868461"/>
              <a:gd name="connsiteX105" fmla="*/ 313151 w 4471792"/>
              <a:gd name="connsiteY105" fmla="*/ 751562 h 2868461"/>
              <a:gd name="connsiteX106" fmla="*/ 388307 w 4471792"/>
              <a:gd name="connsiteY106" fmla="*/ 676406 h 2868461"/>
              <a:gd name="connsiteX107" fmla="*/ 475989 w 4471792"/>
              <a:gd name="connsiteY107" fmla="*/ 613776 h 2868461"/>
              <a:gd name="connsiteX108" fmla="*/ 526094 w 4471792"/>
              <a:gd name="connsiteY108" fmla="*/ 563672 h 2868461"/>
              <a:gd name="connsiteX109" fmla="*/ 613776 w 4471792"/>
              <a:gd name="connsiteY109" fmla="*/ 513568 h 2868461"/>
              <a:gd name="connsiteX110" fmla="*/ 713984 w 4471792"/>
              <a:gd name="connsiteY110" fmla="*/ 463463 h 2868461"/>
              <a:gd name="connsiteX111" fmla="*/ 801666 w 4471792"/>
              <a:gd name="connsiteY111" fmla="*/ 400833 h 2868461"/>
              <a:gd name="connsiteX112" fmla="*/ 876822 w 4471792"/>
              <a:gd name="connsiteY112" fmla="*/ 350729 h 2868461"/>
              <a:gd name="connsiteX113" fmla="*/ 964505 w 4471792"/>
              <a:gd name="connsiteY113" fmla="*/ 313151 h 2868461"/>
              <a:gd name="connsiteX114" fmla="*/ 1064713 w 4471792"/>
              <a:gd name="connsiteY114" fmla="*/ 250521 h 2868461"/>
              <a:gd name="connsiteX115" fmla="*/ 1102291 w 4471792"/>
              <a:gd name="connsiteY115" fmla="*/ 225469 h 2868461"/>
              <a:gd name="connsiteX116" fmla="*/ 1215025 w 4471792"/>
              <a:gd name="connsiteY116" fmla="*/ 187891 h 2868461"/>
              <a:gd name="connsiteX117" fmla="*/ 1440494 w 4471792"/>
              <a:gd name="connsiteY117" fmla="*/ 112735 h 2868461"/>
              <a:gd name="connsiteX118" fmla="*/ 1565754 w 4471792"/>
              <a:gd name="connsiteY118" fmla="*/ 75157 h 2868461"/>
              <a:gd name="connsiteX119" fmla="*/ 1603332 w 4471792"/>
              <a:gd name="connsiteY119" fmla="*/ 62631 h 2868461"/>
              <a:gd name="connsiteX120" fmla="*/ 1778696 w 4471792"/>
              <a:gd name="connsiteY120" fmla="*/ 37579 h 2868461"/>
              <a:gd name="connsiteX121" fmla="*/ 1866379 w 4471792"/>
              <a:gd name="connsiteY121" fmla="*/ 12526 h 2868461"/>
              <a:gd name="connsiteX122" fmla="*/ 1878905 w 4471792"/>
              <a:gd name="connsiteY122" fmla="*/ 12526 h 286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4471792" h="2868461">
                <a:moveTo>
                  <a:pt x="1828800" y="0"/>
                </a:moveTo>
                <a:cubicBezTo>
                  <a:pt x="1874729" y="4175"/>
                  <a:pt x="1920873" y="6431"/>
                  <a:pt x="1966587" y="12526"/>
                </a:cubicBezTo>
                <a:cubicBezTo>
                  <a:pt x="1983651" y="14801"/>
                  <a:pt x="1999810" y="21677"/>
                  <a:pt x="2016691" y="25053"/>
                </a:cubicBezTo>
                <a:cubicBezTo>
                  <a:pt x="2122402" y="46196"/>
                  <a:pt x="2086133" y="29887"/>
                  <a:pt x="2217107" y="62631"/>
                </a:cubicBezTo>
                <a:cubicBezTo>
                  <a:pt x="2233808" y="66806"/>
                  <a:pt x="2250722" y="70210"/>
                  <a:pt x="2267211" y="75157"/>
                </a:cubicBezTo>
                <a:cubicBezTo>
                  <a:pt x="2292505" y="82745"/>
                  <a:pt x="2342368" y="100209"/>
                  <a:pt x="2342368" y="100209"/>
                </a:cubicBezTo>
                <a:cubicBezTo>
                  <a:pt x="2354894" y="108560"/>
                  <a:pt x="2366109" y="119331"/>
                  <a:pt x="2379946" y="125261"/>
                </a:cubicBezTo>
                <a:cubicBezTo>
                  <a:pt x="2395769" y="132042"/>
                  <a:pt x="2413561" y="132840"/>
                  <a:pt x="2430050" y="137787"/>
                </a:cubicBezTo>
                <a:cubicBezTo>
                  <a:pt x="2455343" y="145375"/>
                  <a:pt x="2480154" y="154488"/>
                  <a:pt x="2505206" y="162839"/>
                </a:cubicBezTo>
                <a:cubicBezTo>
                  <a:pt x="2517732" y="167014"/>
                  <a:pt x="2531798" y="168041"/>
                  <a:pt x="2542784" y="175365"/>
                </a:cubicBezTo>
                <a:lnTo>
                  <a:pt x="2617940" y="225469"/>
                </a:lnTo>
                <a:cubicBezTo>
                  <a:pt x="2649424" y="319922"/>
                  <a:pt x="2606954" y="203497"/>
                  <a:pt x="2655518" y="300625"/>
                </a:cubicBezTo>
                <a:cubicBezTo>
                  <a:pt x="2661423" y="312435"/>
                  <a:pt x="2662139" y="326393"/>
                  <a:pt x="2668044" y="338203"/>
                </a:cubicBezTo>
                <a:cubicBezTo>
                  <a:pt x="2674777" y="351668"/>
                  <a:pt x="2686363" y="362316"/>
                  <a:pt x="2693096" y="375781"/>
                </a:cubicBezTo>
                <a:cubicBezTo>
                  <a:pt x="2744956" y="479501"/>
                  <a:pt x="2658878" y="343244"/>
                  <a:pt x="2730674" y="450937"/>
                </a:cubicBezTo>
                <a:cubicBezTo>
                  <a:pt x="2759461" y="537298"/>
                  <a:pt x="2737053" y="507421"/>
                  <a:pt x="2780779" y="551146"/>
                </a:cubicBezTo>
                <a:lnTo>
                  <a:pt x="2830883" y="701458"/>
                </a:lnTo>
                <a:cubicBezTo>
                  <a:pt x="2835058" y="713984"/>
                  <a:pt x="2836085" y="728050"/>
                  <a:pt x="2843409" y="739036"/>
                </a:cubicBezTo>
                <a:cubicBezTo>
                  <a:pt x="2851760" y="751562"/>
                  <a:pt x="2861728" y="763149"/>
                  <a:pt x="2868461" y="776614"/>
                </a:cubicBezTo>
                <a:cubicBezTo>
                  <a:pt x="2874366" y="788424"/>
                  <a:pt x="2874575" y="802650"/>
                  <a:pt x="2880987" y="814192"/>
                </a:cubicBezTo>
                <a:cubicBezTo>
                  <a:pt x="2895609" y="840512"/>
                  <a:pt x="2914390" y="864296"/>
                  <a:pt x="2931091" y="889348"/>
                </a:cubicBezTo>
                <a:cubicBezTo>
                  <a:pt x="2939442" y="901874"/>
                  <a:pt x="2945498" y="916281"/>
                  <a:pt x="2956143" y="926926"/>
                </a:cubicBezTo>
                <a:cubicBezTo>
                  <a:pt x="2964494" y="935277"/>
                  <a:pt x="2973818" y="942757"/>
                  <a:pt x="2981195" y="951979"/>
                </a:cubicBezTo>
                <a:cubicBezTo>
                  <a:pt x="2990599" y="963735"/>
                  <a:pt x="2997497" y="977307"/>
                  <a:pt x="3006247" y="989557"/>
                </a:cubicBezTo>
                <a:cubicBezTo>
                  <a:pt x="3018381" y="1006545"/>
                  <a:pt x="3031853" y="1022558"/>
                  <a:pt x="3043825" y="1039661"/>
                </a:cubicBezTo>
                <a:cubicBezTo>
                  <a:pt x="3061091" y="1064327"/>
                  <a:pt x="3077228" y="1089765"/>
                  <a:pt x="3093929" y="1114817"/>
                </a:cubicBezTo>
                <a:cubicBezTo>
                  <a:pt x="3102280" y="1127343"/>
                  <a:pt x="3106455" y="1144044"/>
                  <a:pt x="3118981" y="1152395"/>
                </a:cubicBezTo>
                <a:cubicBezTo>
                  <a:pt x="3131507" y="1160746"/>
                  <a:pt x="3143094" y="1170714"/>
                  <a:pt x="3156559" y="1177447"/>
                </a:cubicBezTo>
                <a:cubicBezTo>
                  <a:pt x="3219564" y="1208949"/>
                  <a:pt x="3190305" y="1161088"/>
                  <a:pt x="3269294" y="1240077"/>
                </a:cubicBezTo>
                <a:cubicBezTo>
                  <a:pt x="3296997" y="1267780"/>
                  <a:pt x="3309572" y="1285268"/>
                  <a:pt x="3344450" y="1302707"/>
                </a:cubicBezTo>
                <a:cubicBezTo>
                  <a:pt x="3356260" y="1308612"/>
                  <a:pt x="3369502" y="1311058"/>
                  <a:pt x="3382028" y="1315233"/>
                </a:cubicBezTo>
                <a:cubicBezTo>
                  <a:pt x="3409731" y="1342936"/>
                  <a:pt x="3422306" y="1360424"/>
                  <a:pt x="3457184" y="1377863"/>
                </a:cubicBezTo>
                <a:cubicBezTo>
                  <a:pt x="3468994" y="1383768"/>
                  <a:pt x="3482236" y="1386214"/>
                  <a:pt x="3494762" y="1390389"/>
                </a:cubicBezTo>
                <a:cubicBezTo>
                  <a:pt x="3550965" y="1446594"/>
                  <a:pt x="3484221" y="1387318"/>
                  <a:pt x="3557392" y="1427968"/>
                </a:cubicBezTo>
                <a:cubicBezTo>
                  <a:pt x="3583712" y="1442590"/>
                  <a:pt x="3632548" y="1478072"/>
                  <a:pt x="3632548" y="1478072"/>
                </a:cubicBezTo>
                <a:cubicBezTo>
                  <a:pt x="3640899" y="1490598"/>
                  <a:pt x="3644834" y="1507671"/>
                  <a:pt x="3657600" y="1515650"/>
                </a:cubicBezTo>
                <a:cubicBezTo>
                  <a:pt x="3679994" y="1529646"/>
                  <a:pt x="3732757" y="1540702"/>
                  <a:pt x="3732757" y="1540702"/>
                </a:cubicBezTo>
                <a:cubicBezTo>
                  <a:pt x="3749458" y="1553228"/>
                  <a:pt x="3767010" y="1564694"/>
                  <a:pt x="3782861" y="1578280"/>
                </a:cubicBezTo>
                <a:cubicBezTo>
                  <a:pt x="3796311" y="1589808"/>
                  <a:pt x="3805700" y="1606032"/>
                  <a:pt x="3820439" y="1615858"/>
                </a:cubicBezTo>
                <a:cubicBezTo>
                  <a:pt x="3831425" y="1623182"/>
                  <a:pt x="3846475" y="1621972"/>
                  <a:pt x="3858017" y="1628384"/>
                </a:cubicBezTo>
                <a:cubicBezTo>
                  <a:pt x="3884337" y="1643006"/>
                  <a:pt x="3908121" y="1661787"/>
                  <a:pt x="3933173" y="1678488"/>
                </a:cubicBezTo>
                <a:cubicBezTo>
                  <a:pt x="3945699" y="1686839"/>
                  <a:pt x="3960106" y="1692895"/>
                  <a:pt x="3970751" y="1703540"/>
                </a:cubicBezTo>
                <a:cubicBezTo>
                  <a:pt x="4029619" y="1762408"/>
                  <a:pt x="3993590" y="1731292"/>
                  <a:pt x="4083485" y="1791222"/>
                </a:cubicBezTo>
                <a:cubicBezTo>
                  <a:pt x="4096011" y="1799573"/>
                  <a:pt x="4110418" y="1805629"/>
                  <a:pt x="4121063" y="1816274"/>
                </a:cubicBezTo>
                <a:cubicBezTo>
                  <a:pt x="4129414" y="1824625"/>
                  <a:pt x="4136668" y="1834240"/>
                  <a:pt x="4146116" y="1841326"/>
                </a:cubicBezTo>
                <a:cubicBezTo>
                  <a:pt x="4170203" y="1859391"/>
                  <a:pt x="4221272" y="1891431"/>
                  <a:pt x="4221272" y="1891431"/>
                </a:cubicBezTo>
                <a:cubicBezTo>
                  <a:pt x="4229623" y="1903957"/>
                  <a:pt x="4235679" y="1918364"/>
                  <a:pt x="4246324" y="1929009"/>
                </a:cubicBezTo>
                <a:cubicBezTo>
                  <a:pt x="4256969" y="1939654"/>
                  <a:pt x="4271652" y="1945311"/>
                  <a:pt x="4283902" y="1954061"/>
                </a:cubicBezTo>
                <a:cubicBezTo>
                  <a:pt x="4300890" y="1966195"/>
                  <a:pt x="4317305" y="1979113"/>
                  <a:pt x="4334006" y="1991639"/>
                </a:cubicBezTo>
                <a:cubicBezTo>
                  <a:pt x="4338181" y="2004165"/>
                  <a:pt x="4340627" y="2017407"/>
                  <a:pt x="4346532" y="2029217"/>
                </a:cubicBezTo>
                <a:cubicBezTo>
                  <a:pt x="4392272" y="2120696"/>
                  <a:pt x="4364920" y="1996700"/>
                  <a:pt x="4421688" y="2167003"/>
                </a:cubicBezTo>
                <a:cubicBezTo>
                  <a:pt x="4451501" y="2256441"/>
                  <a:pt x="4432092" y="2220187"/>
                  <a:pt x="4471792" y="2279737"/>
                </a:cubicBezTo>
                <a:cubicBezTo>
                  <a:pt x="4467617" y="2296439"/>
                  <a:pt x="4466048" y="2314018"/>
                  <a:pt x="4459266" y="2329842"/>
                </a:cubicBezTo>
                <a:cubicBezTo>
                  <a:pt x="4445601" y="2361726"/>
                  <a:pt x="4427002" y="2377289"/>
                  <a:pt x="4396636" y="2392472"/>
                </a:cubicBezTo>
                <a:cubicBezTo>
                  <a:pt x="4384826" y="2398377"/>
                  <a:pt x="4371584" y="2400823"/>
                  <a:pt x="4359058" y="2404998"/>
                </a:cubicBezTo>
                <a:cubicBezTo>
                  <a:pt x="4239181" y="2524875"/>
                  <a:pt x="4392669" y="2382591"/>
                  <a:pt x="4283902" y="2455102"/>
                </a:cubicBezTo>
                <a:cubicBezTo>
                  <a:pt x="4194350" y="2514803"/>
                  <a:pt x="4302189" y="2478714"/>
                  <a:pt x="4196220" y="2505206"/>
                </a:cubicBezTo>
                <a:cubicBezTo>
                  <a:pt x="4171168" y="2521907"/>
                  <a:pt x="4149627" y="2545789"/>
                  <a:pt x="4121063" y="2555310"/>
                </a:cubicBezTo>
                <a:cubicBezTo>
                  <a:pt x="4000101" y="2595631"/>
                  <a:pt x="4188165" y="2530974"/>
                  <a:pt x="4033381" y="2592888"/>
                </a:cubicBezTo>
                <a:cubicBezTo>
                  <a:pt x="4008863" y="2602695"/>
                  <a:pt x="3981844" y="2606130"/>
                  <a:pt x="3958225" y="2617940"/>
                </a:cubicBezTo>
                <a:cubicBezTo>
                  <a:pt x="3870525" y="2661790"/>
                  <a:pt x="3946702" y="2628230"/>
                  <a:pt x="3858017" y="2655518"/>
                </a:cubicBezTo>
                <a:cubicBezTo>
                  <a:pt x="3858000" y="2655523"/>
                  <a:pt x="3741113" y="2694486"/>
                  <a:pt x="3707705" y="2705622"/>
                </a:cubicBezTo>
                <a:cubicBezTo>
                  <a:pt x="3695179" y="2709797"/>
                  <a:pt x="3683197" y="2716281"/>
                  <a:pt x="3670126" y="2718148"/>
                </a:cubicBezTo>
                <a:cubicBezTo>
                  <a:pt x="3640899" y="2722323"/>
                  <a:pt x="3611492" y="2725393"/>
                  <a:pt x="3582444" y="2730674"/>
                </a:cubicBezTo>
                <a:cubicBezTo>
                  <a:pt x="3540793" y="2738247"/>
                  <a:pt x="3496407" y="2755178"/>
                  <a:pt x="3457184" y="2768253"/>
                </a:cubicBezTo>
                <a:lnTo>
                  <a:pt x="3457184" y="2768253"/>
                </a:lnTo>
                <a:cubicBezTo>
                  <a:pt x="3436307" y="2772428"/>
                  <a:pt x="3415520" y="2777079"/>
                  <a:pt x="3394554" y="2780779"/>
                </a:cubicBezTo>
                <a:cubicBezTo>
                  <a:pt x="3151851" y="2823609"/>
                  <a:pt x="3323973" y="2789885"/>
                  <a:pt x="3181611" y="2818357"/>
                </a:cubicBezTo>
                <a:cubicBezTo>
                  <a:pt x="3160734" y="2826708"/>
                  <a:pt x="3141160" y="2839713"/>
                  <a:pt x="3118981" y="2843409"/>
                </a:cubicBezTo>
                <a:cubicBezTo>
                  <a:pt x="2848208" y="2888538"/>
                  <a:pt x="3030774" y="2831058"/>
                  <a:pt x="2918565" y="2868461"/>
                </a:cubicBezTo>
                <a:lnTo>
                  <a:pt x="2129425" y="2855935"/>
                </a:lnTo>
                <a:cubicBezTo>
                  <a:pt x="2045826" y="2853476"/>
                  <a:pt x="2091968" y="2842292"/>
                  <a:pt x="2029217" y="2830883"/>
                </a:cubicBezTo>
                <a:cubicBezTo>
                  <a:pt x="1996097" y="2824861"/>
                  <a:pt x="1962214" y="2823891"/>
                  <a:pt x="1929009" y="2818357"/>
                </a:cubicBezTo>
                <a:cubicBezTo>
                  <a:pt x="1912028" y="2815527"/>
                  <a:pt x="1895947" y="2808266"/>
                  <a:pt x="1878905" y="2805831"/>
                </a:cubicBezTo>
                <a:cubicBezTo>
                  <a:pt x="1629581" y="2770214"/>
                  <a:pt x="1861804" y="2813419"/>
                  <a:pt x="1665962" y="2780779"/>
                </a:cubicBezTo>
                <a:cubicBezTo>
                  <a:pt x="1644962" y="2777279"/>
                  <a:pt x="1623803" y="2774102"/>
                  <a:pt x="1603332" y="2768253"/>
                </a:cubicBezTo>
                <a:cubicBezTo>
                  <a:pt x="1565245" y="2757371"/>
                  <a:pt x="1528176" y="2743200"/>
                  <a:pt x="1490598" y="2730674"/>
                </a:cubicBezTo>
                <a:cubicBezTo>
                  <a:pt x="1465546" y="2722323"/>
                  <a:pt x="1439061" y="2717431"/>
                  <a:pt x="1415442" y="2705622"/>
                </a:cubicBezTo>
                <a:cubicBezTo>
                  <a:pt x="1249250" y="2622528"/>
                  <a:pt x="1456786" y="2723341"/>
                  <a:pt x="1327759" y="2668044"/>
                </a:cubicBezTo>
                <a:cubicBezTo>
                  <a:pt x="1236056" y="2628743"/>
                  <a:pt x="1319926" y="2653560"/>
                  <a:pt x="1227551" y="2630466"/>
                </a:cubicBezTo>
                <a:cubicBezTo>
                  <a:pt x="1206674" y="2617940"/>
                  <a:pt x="1186697" y="2603776"/>
                  <a:pt x="1164921" y="2592888"/>
                </a:cubicBezTo>
                <a:cubicBezTo>
                  <a:pt x="1069044" y="2544950"/>
                  <a:pt x="1192859" y="2657442"/>
                  <a:pt x="1002083" y="2530258"/>
                </a:cubicBezTo>
                <a:cubicBezTo>
                  <a:pt x="950181" y="2495656"/>
                  <a:pt x="979110" y="2508857"/>
                  <a:pt x="914400" y="2492680"/>
                </a:cubicBezTo>
                <a:cubicBezTo>
                  <a:pt x="897699" y="2484329"/>
                  <a:pt x="880508" y="2476892"/>
                  <a:pt x="864296" y="2467628"/>
                </a:cubicBezTo>
                <a:cubicBezTo>
                  <a:pt x="851225" y="2460159"/>
                  <a:pt x="840183" y="2449309"/>
                  <a:pt x="826718" y="2442576"/>
                </a:cubicBezTo>
                <a:cubicBezTo>
                  <a:pt x="814908" y="2436671"/>
                  <a:pt x="800950" y="2435955"/>
                  <a:pt x="789140" y="2430050"/>
                </a:cubicBezTo>
                <a:cubicBezTo>
                  <a:pt x="775675" y="2423317"/>
                  <a:pt x="764633" y="2412467"/>
                  <a:pt x="751562" y="2404998"/>
                </a:cubicBezTo>
                <a:cubicBezTo>
                  <a:pt x="735350" y="2395734"/>
                  <a:pt x="717292" y="2389842"/>
                  <a:pt x="701458" y="2379946"/>
                </a:cubicBezTo>
                <a:cubicBezTo>
                  <a:pt x="683755" y="2368881"/>
                  <a:pt x="670027" y="2351704"/>
                  <a:pt x="651354" y="2342368"/>
                </a:cubicBezTo>
                <a:cubicBezTo>
                  <a:pt x="627735" y="2330558"/>
                  <a:pt x="576198" y="2317316"/>
                  <a:pt x="576198" y="2317316"/>
                </a:cubicBezTo>
                <a:cubicBezTo>
                  <a:pt x="559497" y="2300614"/>
                  <a:pt x="541786" y="2284864"/>
                  <a:pt x="526094" y="2267211"/>
                </a:cubicBezTo>
                <a:cubicBezTo>
                  <a:pt x="508332" y="2247229"/>
                  <a:pt x="494894" y="2223486"/>
                  <a:pt x="475989" y="2204581"/>
                </a:cubicBezTo>
                <a:cubicBezTo>
                  <a:pt x="461227" y="2189819"/>
                  <a:pt x="440647" y="2181765"/>
                  <a:pt x="425885" y="2167003"/>
                </a:cubicBezTo>
                <a:cubicBezTo>
                  <a:pt x="415240" y="2156358"/>
                  <a:pt x="411972" y="2139552"/>
                  <a:pt x="400833" y="2129425"/>
                </a:cubicBezTo>
                <a:cubicBezTo>
                  <a:pt x="364420" y="2096322"/>
                  <a:pt x="244150" y="2018600"/>
                  <a:pt x="212943" y="1966587"/>
                </a:cubicBezTo>
                <a:cubicBezTo>
                  <a:pt x="187891" y="1924833"/>
                  <a:pt x="164797" y="1881841"/>
                  <a:pt x="137787" y="1841326"/>
                </a:cubicBezTo>
                <a:cubicBezTo>
                  <a:pt x="117914" y="1811516"/>
                  <a:pt x="90265" y="1771334"/>
                  <a:pt x="75157" y="1741118"/>
                </a:cubicBezTo>
                <a:cubicBezTo>
                  <a:pt x="69252" y="1729308"/>
                  <a:pt x="67267" y="1715903"/>
                  <a:pt x="62631" y="1703540"/>
                </a:cubicBezTo>
                <a:cubicBezTo>
                  <a:pt x="12133" y="1568880"/>
                  <a:pt x="58595" y="1712444"/>
                  <a:pt x="25053" y="1578280"/>
                </a:cubicBezTo>
                <a:cubicBezTo>
                  <a:pt x="21851" y="1565471"/>
                  <a:pt x="15728" y="1553511"/>
                  <a:pt x="12526" y="1540702"/>
                </a:cubicBezTo>
                <a:cubicBezTo>
                  <a:pt x="7362" y="1520048"/>
                  <a:pt x="4175" y="1498949"/>
                  <a:pt x="0" y="1478072"/>
                </a:cubicBezTo>
                <a:cubicBezTo>
                  <a:pt x="4175" y="1402916"/>
                  <a:pt x="6005" y="1327592"/>
                  <a:pt x="12526" y="1252603"/>
                </a:cubicBezTo>
                <a:cubicBezTo>
                  <a:pt x="14879" y="1225547"/>
                  <a:pt x="37364" y="1133928"/>
                  <a:pt x="50105" y="1114817"/>
                </a:cubicBezTo>
                <a:cubicBezTo>
                  <a:pt x="66806" y="1089765"/>
                  <a:pt x="90688" y="1068225"/>
                  <a:pt x="100209" y="1039661"/>
                </a:cubicBezTo>
                <a:cubicBezTo>
                  <a:pt x="137413" y="928048"/>
                  <a:pt x="106084" y="991608"/>
                  <a:pt x="187891" y="889348"/>
                </a:cubicBezTo>
                <a:cubicBezTo>
                  <a:pt x="290748" y="760775"/>
                  <a:pt x="234086" y="804272"/>
                  <a:pt x="313151" y="751562"/>
                </a:cubicBezTo>
                <a:cubicBezTo>
                  <a:pt x="358746" y="683169"/>
                  <a:pt x="313730" y="741661"/>
                  <a:pt x="388307" y="676406"/>
                </a:cubicBezTo>
                <a:cubicBezTo>
                  <a:pt x="461464" y="612393"/>
                  <a:pt x="408336" y="636327"/>
                  <a:pt x="475989" y="613776"/>
                </a:cubicBezTo>
                <a:cubicBezTo>
                  <a:pt x="492691" y="597075"/>
                  <a:pt x="506992" y="577564"/>
                  <a:pt x="526094" y="563672"/>
                </a:cubicBezTo>
                <a:cubicBezTo>
                  <a:pt x="553318" y="543873"/>
                  <a:pt x="584911" y="530887"/>
                  <a:pt x="613776" y="513568"/>
                </a:cubicBezTo>
                <a:cubicBezTo>
                  <a:pt x="688826" y="468538"/>
                  <a:pt x="609351" y="505318"/>
                  <a:pt x="713984" y="463463"/>
                </a:cubicBezTo>
                <a:cubicBezTo>
                  <a:pt x="827077" y="350370"/>
                  <a:pt x="711688" y="450821"/>
                  <a:pt x="801666" y="400833"/>
                </a:cubicBezTo>
                <a:cubicBezTo>
                  <a:pt x="827986" y="386211"/>
                  <a:pt x="851004" y="366220"/>
                  <a:pt x="876822" y="350729"/>
                </a:cubicBezTo>
                <a:cubicBezTo>
                  <a:pt x="915519" y="327511"/>
                  <a:pt x="925629" y="326109"/>
                  <a:pt x="964505" y="313151"/>
                </a:cubicBezTo>
                <a:cubicBezTo>
                  <a:pt x="1108249" y="198156"/>
                  <a:pt x="966804" y="299475"/>
                  <a:pt x="1064713" y="250521"/>
                </a:cubicBezTo>
                <a:cubicBezTo>
                  <a:pt x="1078178" y="243788"/>
                  <a:pt x="1088395" y="231259"/>
                  <a:pt x="1102291" y="225469"/>
                </a:cubicBezTo>
                <a:cubicBezTo>
                  <a:pt x="1138855" y="210234"/>
                  <a:pt x="1178461" y="203126"/>
                  <a:pt x="1215025" y="187891"/>
                </a:cubicBezTo>
                <a:cubicBezTo>
                  <a:pt x="1388781" y="115493"/>
                  <a:pt x="1311796" y="134184"/>
                  <a:pt x="1440494" y="112735"/>
                </a:cubicBezTo>
                <a:cubicBezTo>
                  <a:pt x="1527074" y="69445"/>
                  <a:pt x="1453464" y="100110"/>
                  <a:pt x="1565754" y="75157"/>
                </a:cubicBezTo>
                <a:cubicBezTo>
                  <a:pt x="1578643" y="72293"/>
                  <a:pt x="1590443" y="65495"/>
                  <a:pt x="1603332" y="62631"/>
                </a:cubicBezTo>
                <a:cubicBezTo>
                  <a:pt x="1649772" y="52311"/>
                  <a:pt x="1735357" y="42996"/>
                  <a:pt x="1778696" y="37579"/>
                </a:cubicBezTo>
                <a:cubicBezTo>
                  <a:pt x="1814509" y="25641"/>
                  <a:pt x="1827061" y="20390"/>
                  <a:pt x="1866379" y="12526"/>
                </a:cubicBezTo>
                <a:cubicBezTo>
                  <a:pt x="1870473" y="11707"/>
                  <a:pt x="1874730" y="12526"/>
                  <a:pt x="1878905" y="125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620237" y="3861048"/>
            <a:ext cx="0" cy="10801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888388" y="4509120"/>
            <a:ext cx="1080120" cy="5760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134512" y="3717032"/>
            <a:ext cx="1249821" cy="136815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250" y="2410184"/>
            <a:ext cx="3570757" cy="157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7528" y="620688"/>
            <a:ext cx="8229600" cy="1139825"/>
          </a:xfrm>
        </p:spPr>
        <p:txBody>
          <a:bodyPr/>
          <a:lstStyle/>
          <a:p>
            <a:r>
              <a:rPr lang="zh-CN" altLang="en-US" dirty="0" smtClean="0"/>
              <a:t>如何设计该方法的实现算法？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628800"/>
            <a:ext cx="7632848" cy="321269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87182" y="5229200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算法的正确性已经证明，但其效率取决于</a:t>
            </a:r>
            <a:r>
              <a:rPr lang="en-US" altLang="zh-CN" dirty="0" smtClean="0"/>
              <a:t>s-t</a:t>
            </a:r>
            <a:r>
              <a:rPr lang="zh-CN" altLang="en-US" dirty="0" smtClean="0"/>
              <a:t>路径的探知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45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2" y="1275166"/>
            <a:ext cx="3733801" cy="699782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General Scenario:</a:t>
            </a:r>
          </a:p>
        </p:txBody>
      </p:sp>
      <p:sp>
        <p:nvSpPr>
          <p:cNvPr id="30723" name="Text Box 35"/>
          <p:cNvSpPr txBox="1">
            <a:spLocks noChangeArrowheads="1"/>
          </p:cNvSpPr>
          <p:nvPr/>
        </p:nvSpPr>
        <p:spPr bwMode="auto">
          <a:xfrm>
            <a:off x="1981200" y="5181600"/>
            <a:ext cx="464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/>
              <a:t>C</a:t>
            </a:r>
            <a:r>
              <a:rPr lang="en-US" altLang="zh-CN" sz="2000" baseline="-25000"/>
              <a:t>i,j</a:t>
            </a:r>
            <a:r>
              <a:rPr lang="en-US" altLang="zh-CN" sz="2000"/>
              <a:t> is the capacity of edge (</a:t>
            </a:r>
            <a:r>
              <a:rPr lang="en-US" altLang="zh-CN" sz="2000" i="1"/>
              <a:t>i</a:t>
            </a:r>
            <a:r>
              <a:rPr lang="en-US" altLang="zh-CN" sz="2000"/>
              <a:t>,</a:t>
            </a:r>
            <a:r>
              <a:rPr lang="en-US" altLang="zh-CN" sz="2000" i="1"/>
              <a:t>j</a:t>
            </a:r>
            <a:r>
              <a:rPr lang="en-US" altLang="zh-CN" sz="2000"/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i="1"/>
              <a:t>F</a:t>
            </a:r>
            <a:r>
              <a:rPr lang="en-US" altLang="zh-CN" sz="2000" baseline="-25000"/>
              <a:t>i,j</a:t>
            </a:r>
            <a:r>
              <a:rPr lang="en-US" altLang="zh-CN" sz="2000" i="1" baseline="-25000"/>
              <a:t> </a:t>
            </a:r>
            <a:r>
              <a:rPr lang="en-US" altLang="zh-CN" sz="2000"/>
              <a:t>is the flow on edge (</a:t>
            </a:r>
            <a:r>
              <a:rPr lang="en-US" altLang="zh-CN" sz="2000" i="1"/>
              <a:t>i</a:t>
            </a:r>
            <a:r>
              <a:rPr lang="en-US" altLang="zh-CN" sz="2000"/>
              <a:t>,</a:t>
            </a:r>
            <a:r>
              <a:rPr lang="en-US" altLang="zh-CN" sz="2000" i="1"/>
              <a:t>j</a:t>
            </a:r>
            <a:r>
              <a:rPr lang="en-US" altLang="zh-CN" sz="2000"/>
              <a:t>)</a:t>
            </a:r>
            <a:endParaRPr lang="en-US" altLang="zh-CN" sz="2000" i="1"/>
          </a:p>
        </p:txBody>
      </p:sp>
      <p:sp>
        <p:nvSpPr>
          <p:cNvPr id="30724" name="Line 44"/>
          <p:cNvSpPr>
            <a:spLocks noChangeShapeType="1"/>
          </p:cNvSpPr>
          <p:nvPr/>
        </p:nvSpPr>
        <p:spPr bwMode="auto">
          <a:xfrm>
            <a:off x="7391400" y="5257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5" name="Text Box 45"/>
          <p:cNvSpPr txBox="1">
            <a:spLocks noChangeArrowheads="1"/>
          </p:cNvSpPr>
          <p:nvPr/>
        </p:nvSpPr>
        <p:spPr bwMode="auto">
          <a:xfrm>
            <a:off x="8458200" y="5029201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edges in </a:t>
            </a:r>
            <a:r>
              <a:rPr lang="en-US" altLang="zh-CN" sz="2000" i="1"/>
              <a:t>N</a:t>
            </a:r>
            <a:endParaRPr lang="en-US" altLang="zh-CN" sz="2000"/>
          </a:p>
        </p:txBody>
      </p:sp>
      <p:sp>
        <p:nvSpPr>
          <p:cNvPr id="30726" name="Line 46"/>
          <p:cNvSpPr>
            <a:spLocks noChangeShapeType="1"/>
          </p:cNvSpPr>
          <p:nvPr/>
        </p:nvSpPr>
        <p:spPr bwMode="auto">
          <a:xfrm>
            <a:off x="7396164" y="5614988"/>
            <a:ext cx="885825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7" name="Text Box 47"/>
          <p:cNvSpPr txBox="1">
            <a:spLocks noChangeArrowheads="1"/>
          </p:cNvSpPr>
          <p:nvPr/>
        </p:nvSpPr>
        <p:spPr bwMode="auto">
          <a:xfrm>
            <a:off x="8458200" y="5410201"/>
            <a:ext cx="1752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edges in s(</a:t>
            </a:r>
            <a:r>
              <a:rPr lang="en-US" altLang="zh-CN" sz="2000" i="1"/>
              <a:t>N</a:t>
            </a:r>
            <a:r>
              <a:rPr lang="en-US" altLang="zh-CN" sz="2000"/>
              <a:t>), but not in </a:t>
            </a:r>
            <a:r>
              <a:rPr lang="en-US" altLang="zh-CN" sz="2000" i="1"/>
              <a:t>N</a:t>
            </a:r>
            <a:endParaRPr lang="en-US" altLang="zh-CN" sz="2000"/>
          </a:p>
        </p:txBody>
      </p:sp>
      <p:grpSp>
        <p:nvGrpSpPr>
          <p:cNvPr id="30728" name="Group 68"/>
          <p:cNvGrpSpPr>
            <a:grpSpLocks/>
          </p:cNvGrpSpPr>
          <p:nvPr/>
        </p:nvGrpSpPr>
        <p:grpSpPr bwMode="auto">
          <a:xfrm>
            <a:off x="2563813" y="1905001"/>
            <a:ext cx="6443662" cy="3140075"/>
            <a:chOff x="655" y="1200"/>
            <a:chExt cx="4059" cy="1978"/>
          </a:xfrm>
        </p:grpSpPr>
        <p:sp>
          <p:nvSpPr>
            <p:cNvPr id="30730" name="Oval 3"/>
            <p:cNvSpPr>
              <a:spLocks noChangeArrowheads="1"/>
            </p:cNvSpPr>
            <p:nvPr/>
          </p:nvSpPr>
          <p:spPr bwMode="auto">
            <a:xfrm>
              <a:off x="655" y="1983"/>
              <a:ext cx="488" cy="5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1" name="Oval 4"/>
            <p:cNvSpPr>
              <a:spLocks noChangeArrowheads="1"/>
            </p:cNvSpPr>
            <p:nvPr/>
          </p:nvSpPr>
          <p:spPr bwMode="auto">
            <a:xfrm>
              <a:off x="1802" y="1346"/>
              <a:ext cx="488" cy="5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2" name="Oval 5"/>
            <p:cNvSpPr>
              <a:spLocks noChangeArrowheads="1"/>
            </p:cNvSpPr>
            <p:nvPr/>
          </p:nvSpPr>
          <p:spPr bwMode="auto">
            <a:xfrm>
              <a:off x="2950" y="1346"/>
              <a:ext cx="488" cy="5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3" name="Oval 6"/>
            <p:cNvSpPr>
              <a:spLocks noChangeArrowheads="1"/>
            </p:cNvSpPr>
            <p:nvPr/>
          </p:nvSpPr>
          <p:spPr bwMode="auto">
            <a:xfrm>
              <a:off x="1802" y="2620"/>
              <a:ext cx="488" cy="5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4" name="Oval 7"/>
            <p:cNvSpPr>
              <a:spLocks noChangeArrowheads="1"/>
            </p:cNvSpPr>
            <p:nvPr/>
          </p:nvSpPr>
          <p:spPr bwMode="auto">
            <a:xfrm>
              <a:off x="2950" y="2620"/>
              <a:ext cx="488" cy="5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5" name="Oval 8"/>
            <p:cNvSpPr>
              <a:spLocks noChangeArrowheads="1"/>
            </p:cNvSpPr>
            <p:nvPr/>
          </p:nvSpPr>
          <p:spPr bwMode="auto">
            <a:xfrm>
              <a:off x="4097" y="1983"/>
              <a:ext cx="488" cy="5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6" name="Text Box 9"/>
            <p:cNvSpPr txBox="1">
              <a:spLocks noChangeArrowheads="1"/>
            </p:cNvSpPr>
            <p:nvPr/>
          </p:nvSpPr>
          <p:spPr bwMode="auto">
            <a:xfrm>
              <a:off x="4205" y="2117"/>
              <a:ext cx="5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6</a:t>
              </a:r>
            </a:p>
          </p:txBody>
        </p:sp>
        <p:sp>
          <p:nvSpPr>
            <p:cNvPr id="30737" name="Text Box 10"/>
            <p:cNvSpPr txBox="1">
              <a:spLocks noChangeArrowheads="1"/>
            </p:cNvSpPr>
            <p:nvPr/>
          </p:nvSpPr>
          <p:spPr bwMode="auto">
            <a:xfrm>
              <a:off x="3088" y="1454"/>
              <a:ext cx="4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5</a:t>
              </a:r>
            </a:p>
          </p:txBody>
        </p:sp>
        <p:sp>
          <p:nvSpPr>
            <p:cNvPr id="30738" name="Text Box 11"/>
            <p:cNvSpPr txBox="1">
              <a:spLocks noChangeArrowheads="1"/>
            </p:cNvSpPr>
            <p:nvPr/>
          </p:nvSpPr>
          <p:spPr bwMode="auto">
            <a:xfrm>
              <a:off x="1942" y="1467"/>
              <a:ext cx="4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4</a:t>
              </a:r>
            </a:p>
          </p:txBody>
        </p:sp>
        <p:sp>
          <p:nvSpPr>
            <p:cNvPr id="30739" name="Text Box 12"/>
            <p:cNvSpPr txBox="1">
              <a:spLocks noChangeArrowheads="1"/>
            </p:cNvSpPr>
            <p:nvPr/>
          </p:nvSpPr>
          <p:spPr bwMode="auto">
            <a:xfrm>
              <a:off x="3096" y="2741"/>
              <a:ext cx="4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3</a:t>
              </a:r>
            </a:p>
          </p:txBody>
        </p:sp>
        <p:sp>
          <p:nvSpPr>
            <p:cNvPr id="30740" name="Text Box 13"/>
            <p:cNvSpPr txBox="1">
              <a:spLocks noChangeArrowheads="1"/>
            </p:cNvSpPr>
            <p:nvPr/>
          </p:nvSpPr>
          <p:spPr bwMode="auto">
            <a:xfrm>
              <a:off x="1930" y="2723"/>
              <a:ext cx="4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2</a:t>
              </a:r>
            </a:p>
          </p:txBody>
        </p:sp>
        <p:sp>
          <p:nvSpPr>
            <p:cNvPr id="30741" name="Text Box 14"/>
            <p:cNvSpPr txBox="1">
              <a:spLocks noChangeArrowheads="1"/>
            </p:cNvSpPr>
            <p:nvPr/>
          </p:nvSpPr>
          <p:spPr bwMode="auto">
            <a:xfrm>
              <a:off x="784" y="2084"/>
              <a:ext cx="4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1</a:t>
              </a:r>
            </a:p>
          </p:txBody>
        </p:sp>
        <p:sp>
          <p:nvSpPr>
            <p:cNvPr id="30742" name="Line 15"/>
            <p:cNvSpPr>
              <a:spLocks noChangeShapeType="1"/>
            </p:cNvSpPr>
            <p:nvPr/>
          </p:nvSpPr>
          <p:spPr bwMode="auto">
            <a:xfrm flipV="1">
              <a:off x="1111" y="1718"/>
              <a:ext cx="710" cy="3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3" name="Line 16"/>
            <p:cNvSpPr>
              <a:spLocks noChangeShapeType="1"/>
            </p:cNvSpPr>
            <p:nvPr/>
          </p:nvSpPr>
          <p:spPr bwMode="auto">
            <a:xfrm>
              <a:off x="1085" y="2395"/>
              <a:ext cx="736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4" name="Line 17"/>
            <p:cNvSpPr>
              <a:spLocks noChangeShapeType="1"/>
            </p:cNvSpPr>
            <p:nvPr/>
          </p:nvSpPr>
          <p:spPr bwMode="auto">
            <a:xfrm>
              <a:off x="2300" y="1572"/>
              <a:ext cx="6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5" name="Line 18"/>
            <p:cNvSpPr>
              <a:spLocks noChangeShapeType="1"/>
            </p:cNvSpPr>
            <p:nvPr/>
          </p:nvSpPr>
          <p:spPr bwMode="auto">
            <a:xfrm flipV="1">
              <a:off x="2309" y="285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6" name="Line 19"/>
            <p:cNvSpPr>
              <a:spLocks noChangeShapeType="1"/>
            </p:cNvSpPr>
            <p:nvPr/>
          </p:nvSpPr>
          <p:spPr bwMode="auto">
            <a:xfrm flipV="1">
              <a:off x="2208" y="1824"/>
              <a:ext cx="840" cy="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7" name="Line 20"/>
            <p:cNvSpPr>
              <a:spLocks noChangeShapeType="1"/>
            </p:cNvSpPr>
            <p:nvPr/>
          </p:nvSpPr>
          <p:spPr bwMode="auto">
            <a:xfrm>
              <a:off x="3422" y="1678"/>
              <a:ext cx="710" cy="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8" name="Line 21"/>
            <p:cNvSpPr>
              <a:spLocks noChangeShapeType="1"/>
            </p:cNvSpPr>
            <p:nvPr/>
          </p:nvSpPr>
          <p:spPr bwMode="auto">
            <a:xfrm flipV="1">
              <a:off x="3440" y="2382"/>
              <a:ext cx="705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9" name="Line 22"/>
            <p:cNvSpPr>
              <a:spLocks noChangeShapeType="1"/>
            </p:cNvSpPr>
            <p:nvPr/>
          </p:nvSpPr>
          <p:spPr bwMode="auto">
            <a:xfrm flipV="1">
              <a:off x="2041" y="1850"/>
              <a:ext cx="0" cy="7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50" name="Line 36"/>
            <p:cNvSpPr>
              <a:spLocks noChangeShapeType="1"/>
            </p:cNvSpPr>
            <p:nvPr/>
          </p:nvSpPr>
          <p:spPr bwMode="auto">
            <a:xfrm flipH="1">
              <a:off x="1035" y="1587"/>
              <a:ext cx="693" cy="3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51" name="Line 37"/>
            <p:cNvSpPr>
              <a:spLocks noChangeShapeType="1"/>
            </p:cNvSpPr>
            <p:nvPr/>
          </p:nvSpPr>
          <p:spPr bwMode="auto">
            <a:xfrm flipH="1" flipV="1">
              <a:off x="999" y="2505"/>
              <a:ext cx="711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52" name="Line 38"/>
            <p:cNvSpPr>
              <a:spLocks noChangeShapeType="1"/>
            </p:cNvSpPr>
            <p:nvPr/>
          </p:nvSpPr>
          <p:spPr bwMode="auto">
            <a:xfrm flipH="1">
              <a:off x="2286" y="1434"/>
              <a:ext cx="6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53" name="Line 39"/>
            <p:cNvSpPr>
              <a:spLocks noChangeShapeType="1"/>
            </p:cNvSpPr>
            <p:nvPr/>
          </p:nvSpPr>
          <p:spPr bwMode="auto">
            <a:xfrm flipH="1">
              <a:off x="2124" y="1776"/>
              <a:ext cx="810" cy="81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54" name="Line 40"/>
            <p:cNvSpPr>
              <a:spLocks noChangeShapeType="1"/>
            </p:cNvSpPr>
            <p:nvPr/>
          </p:nvSpPr>
          <p:spPr bwMode="auto">
            <a:xfrm flipH="1" flipV="1">
              <a:off x="3483" y="1569"/>
              <a:ext cx="684" cy="42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55" name="Line 41"/>
            <p:cNvSpPr>
              <a:spLocks noChangeShapeType="1"/>
            </p:cNvSpPr>
            <p:nvPr/>
          </p:nvSpPr>
          <p:spPr bwMode="auto">
            <a:xfrm flipH="1">
              <a:off x="3483" y="2496"/>
              <a:ext cx="693" cy="44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56" name="Line 42"/>
            <p:cNvSpPr>
              <a:spLocks noChangeShapeType="1"/>
            </p:cNvSpPr>
            <p:nvPr/>
          </p:nvSpPr>
          <p:spPr bwMode="auto">
            <a:xfrm flipH="1">
              <a:off x="2286" y="3000"/>
              <a:ext cx="63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57" name="Line 48"/>
            <p:cNvSpPr>
              <a:spLocks noChangeShapeType="1"/>
            </p:cNvSpPr>
            <p:nvPr/>
          </p:nvSpPr>
          <p:spPr bwMode="auto">
            <a:xfrm>
              <a:off x="1926" y="1866"/>
              <a:ext cx="0" cy="7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58" name="Text Box 49"/>
            <p:cNvSpPr txBox="1">
              <a:spLocks noChangeArrowheads="1"/>
            </p:cNvSpPr>
            <p:nvPr/>
          </p:nvSpPr>
          <p:spPr bwMode="auto">
            <a:xfrm>
              <a:off x="1296" y="1872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/>
                <a:t>e</a:t>
              </a:r>
              <a:r>
                <a:rPr lang="en-US" altLang="zh-CN" sz="2000" baseline="-25000"/>
                <a:t>1,4</a:t>
              </a:r>
              <a:endParaRPr lang="en-US" altLang="zh-CN" sz="2000" i="1"/>
            </a:p>
          </p:txBody>
        </p:sp>
        <p:sp>
          <p:nvSpPr>
            <p:cNvPr id="30759" name="Text Box 50"/>
            <p:cNvSpPr txBox="1">
              <a:spLocks noChangeArrowheads="1"/>
            </p:cNvSpPr>
            <p:nvPr/>
          </p:nvSpPr>
          <p:spPr bwMode="auto">
            <a:xfrm>
              <a:off x="3504" y="2352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/>
                <a:t>e</a:t>
              </a:r>
              <a:r>
                <a:rPr lang="en-US" altLang="zh-CN" sz="2000" baseline="-25000"/>
                <a:t>3,6</a:t>
              </a:r>
              <a:endParaRPr lang="en-US" altLang="zh-CN" sz="2000" i="1"/>
            </a:p>
          </p:txBody>
        </p:sp>
        <p:sp>
          <p:nvSpPr>
            <p:cNvPr id="30760" name="Text Box 51"/>
            <p:cNvSpPr txBox="1">
              <a:spLocks noChangeArrowheads="1"/>
            </p:cNvSpPr>
            <p:nvPr/>
          </p:nvSpPr>
          <p:spPr bwMode="auto">
            <a:xfrm>
              <a:off x="2688" y="2112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/>
                <a:t>e</a:t>
              </a:r>
              <a:r>
                <a:rPr lang="en-US" altLang="zh-CN" sz="2000" baseline="-25000"/>
                <a:t>2,5</a:t>
              </a:r>
              <a:endParaRPr lang="en-US" altLang="zh-CN" sz="2000" i="1"/>
            </a:p>
          </p:txBody>
        </p:sp>
        <p:sp>
          <p:nvSpPr>
            <p:cNvPr id="30761" name="Text Box 52"/>
            <p:cNvSpPr txBox="1">
              <a:spLocks noChangeArrowheads="1"/>
            </p:cNvSpPr>
            <p:nvPr/>
          </p:nvSpPr>
          <p:spPr bwMode="auto">
            <a:xfrm>
              <a:off x="2421" y="2595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/>
                <a:t>e</a:t>
              </a:r>
              <a:r>
                <a:rPr lang="en-US" altLang="zh-CN" sz="2000" baseline="-25000"/>
                <a:t>2,3</a:t>
              </a:r>
              <a:endParaRPr lang="en-US" altLang="zh-CN" sz="2000" i="1"/>
            </a:p>
          </p:txBody>
        </p:sp>
        <p:sp>
          <p:nvSpPr>
            <p:cNvPr id="30762" name="Text Box 53"/>
            <p:cNvSpPr txBox="1">
              <a:spLocks noChangeArrowheads="1"/>
            </p:cNvSpPr>
            <p:nvPr/>
          </p:nvSpPr>
          <p:spPr bwMode="auto">
            <a:xfrm>
              <a:off x="2016" y="2016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/>
                <a:t>e</a:t>
              </a:r>
              <a:r>
                <a:rPr lang="en-US" altLang="zh-CN" sz="2000" baseline="-25000"/>
                <a:t>2,4</a:t>
              </a:r>
              <a:endParaRPr lang="en-US" altLang="zh-CN" sz="2000" i="1"/>
            </a:p>
          </p:txBody>
        </p:sp>
        <p:sp>
          <p:nvSpPr>
            <p:cNvPr id="30763" name="Text Box 54"/>
            <p:cNvSpPr txBox="1">
              <a:spLocks noChangeArrowheads="1"/>
            </p:cNvSpPr>
            <p:nvPr/>
          </p:nvSpPr>
          <p:spPr bwMode="auto">
            <a:xfrm>
              <a:off x="2448" y="1488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/>
                <a:t>e</a:t>
              </a:r>
              <a:r>
                <a:rPr lang="en-US" altLang="zh-CN" sz="2000" baseline="-25000"/>
                <a:t>4,5</a:t>
              </a:r>
              <a:endParaRPr lang="en-US" altLang="zh-CN" sz="2000" i="1"/>
            </a:p>
          </p:txBody>
        </p:sp>
        <p:sp>
          <p:nvSpPr>
            <p:cNvPr id="30764" name="Text Box 55"/>
            <p:cNvSpPr txBox="1">
              <a:spLocks noChangeArrowheads="1"/>
            </p:cNvSpPr>
            <p:nvPr/>
          </p:nvSpPr>
          <p:spPr bwMode="auto">
            <a:xfrm>
              <a:off x="3504" y="177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/>
                <a:t>e</a:t>
              </a:r>
              <a:r>
                <a:rPr lang="en-US" altLang="zh-CN" sz="2000" baseline="-25000"/>
                <a:t>5,6</a:t>
              </a:r>
              <a:endParaRPr lang="en-US" altLang="zh-CN" sz="2000" i="1"/>
            </a:p>
          </p:txBody>
        </p:sp>
        <p:sp>
          <p:nvSpPr>
            <p:cNvPr id="30765" name="Text Box 56"/>
            <p:cNvSpPr txBox="1">
              <a:spLocks noChangeArrowheads="1"/>
            </p:cNvSpPr>
            <p:nvPr/>
          </p:nvSpPr>
          <p:spPr bwMode="auto">
            <a:xfrm>
              <a:off x="1632" y="2112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FF0000"/>
                  </a:solidFill>
                </a:rPr>
                <a:t>e</a:t>
              </a:r>
              <a:r>
                <a:rPr lang="en-US" altLang="zh-CN" sz="2000" baseline="-25000">
                  <a:solidFill>
                    <a:srgbClr val="FF0000"/>
                  </a:solidFill>
                </a:rPr>
                <a:t>4,2</a:t>
              </a:r>
              <a:endParaRPr lang="en-US" altLang="zh-CN" sz="2000" i="1">
                <a:solidFill>
                  <a:srgbClr val="FF0000"/>
                </a:solidFill>
              </a:endParaRPr>
            </a:p>
          </p:txBody>
        </p:sp>
        <p:sp>
          <p:nvSpPr>
            <p:cNvPr id="30766" name="Text Box 57"/>
            <p:cNvSpPr txBox="1">
              <a:spLocks noChangeArrowheads="1"/>
            </p:cNvSpPr>
            <p:nvPr/>
          </p:nvSpPr>
          <p:spPr bwMode="auto">
            <a:xfrm>
              <a:off x="3888" y="254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FF0000"/>
                  </a:solidFill>
                </a:rPr>
                <a:t>e</a:t>
              </a:r>
              <a:r>
                <a:rPr lang="en-US" altLang="zh-CN" sz="2000" baseline="-25000">
                  <a:solidFill>
                    <a:srgbClr val="FF0000"/>
                  </a:solidFill>
                </a:rPr>
                <a:t>6,3</a:t>
              </a:r>
              <a:endParaRPr lang="en-US" altLang="zh-CN" sz="2000" i="1">
                <a:solidFill>
                  <a:srgbClr val="FF0000"/>
                </a:solidFill>
              </a:endParaRPr>
            </a:p>
          </p:txBody>
        </p:sp>
        <p:sp>
          <p:nvSpPr>
            <p:cNvPr id="30767" name="Text Box 58"/>
            <p:cNvSpPr txBox="1">
              <a:spLocks noChangeArrowheads="1"/>
            </p:cNvSpPr>
            <p:nvPr/>
          </p:nvSpPr>
          <p:spPr bwMode="auto">
            <a:xfrm>
              <a:off x="2448" y="2928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FF0000"/>
                  </a:solidFill>
                </a:rPr>
                <a:t>e</a:t>
              </a:r>
              <a:r>
                <a:rPr lang="en-US" altLang="zh-CN" sz="2000" baseline="-25000">
                  <a:solidFill>
                    <a:srgbClr val="FF0000"/>
                  </a:solidFill>
                </a:rPr>
                <a:t>3,2</a:t>
              </a:r>
              <a:endParaRPr lang="en-US" altLang="zh-CN" sz="2000" i="1">
                <a:solidFill>
                  <a:srgbClr val="FF0000"/>
                </a:solidFill>
              </a:endParaRPr>
            </a:p>
          </p:txBody>
        </p:sp>
        <p:sp>
          <p:nvSpPr>
            <p:cNvPr id="30768" name="Text Box 59"/>
            <p:cNvSpPr txBox="1">
              <a:spLocks noChangeArrowheads="1"/>
            </p:cNvSpPr>
            <p:nvPr/>
          </p:nvSpPr>
          <p:spPr bwMode="auto">
            <a:xfrm>
              <a:off x="1152" y="2592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FF0000"/>
                  </a:solidFill>
                </a:rPr>
                <a:t>e</a:t>
              </a:r>
              <a:r>
                <a:rPr lang="en-US" altLang="zh-CN" sz="2000" baseline="-25000">
                  <a:solidFill>
                    <a:srgbClr val="FF0000"/>
                  </a:solidFill>
                </a:rPr>
                <a:t>2,1</a:t>
              </a:r>
              <a:endParaRPr lang="en-US" altLang="zh-CN" sz="2000" i="1">
                <a:solidFill>
                  <a:srgbClr val="FF0000"/>
                </a:solidFill>
              </a:endParaRPr>
            </a:p>
          </p:txBody>
        </p:sp>
        <p:sp>
          <p:nvSpPr>
            <p:cNvPr id="30769" name="Text Box 60"/>
            <p:cNvSpPr txBox="1">
              <a:spLocks noChangeArrowheads="1"/>
            </p:cNvSpPr>
            <p:nvPr/>
          </p:nvSpPr>
          <p:spPr bwMode="auto">
            <a:xfrm>
              <a:off x="3744" y="158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FF0000"/>
                  </a:solidFill>
                </a:rPr>
                <a:t>e</a:t>
              </a:r>
              <a:r>
                <a:rPr lang="en-US" altLang="zh-CN" sz="2000" baseline="-25000">
                  <a:solidFill>
                    <a:srgbClr val="FF0000"/>
                  </a:solidFill>
                </a:rPr>
                <a:t>6,5</a:t>
              </a:r>
              <a:endParaRPr lang="en-US" altLang="zh-CN" sz="2000" i="1">
                <a:solidFill>
                  <a:srgbClr val="FF0000"/>
                </a:solidFill>
              </a:endParaRPr>
            </a:p>
          </p:txBody>
        </p:sp>
        <p:sp>
          <p:nvSpPr>
            <p:cNvPr id="30770" name="Text Box 61"/>
            <p:cNvSpPr txBox="1">
              <a:spLocks noChangeArrowheads="1"/>
            </p:cNvSpPr>
            <p:nvPr/>
          </p:nvSpPr>
          <p:spPr bwMode="auto">
            <a:xfrm>
              <a:off x="2448" y="1200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FF0000"/>
                  </a:solidFill>
                </a:rPr>
                <a:t>e</a:t>
              </a:r>
              <a:r>
                <a:rPr lang="en-US" altLang="zh-CN" sz="2000" baseline="-25000">
                  <a:solidFill>
                    <a:srgbClr val="FF0000"/>
                  </a:solidFill>
                </a:rPr>
                <a:t>4,5</a:t>
              </a:r>
              <a:endParaRPr lang="en-US" altLang="zh-CN" sz="2000" i="1">
                <a:solidFill>
                  <a:srgbClr val="FF0000"/>
                </a:solidFill>
              </a:endParaRPr>
            </a:p>
          </p:txBody>
        </p:sp>
        <p:sp>
          <p:nvSpPr>
            <p:cNvPr id="30771" name="Text Box 62"/>
            <p:cNvSpPr txBox="1">
              <a:spLocks noChangeArrowheads="1"/>
            </p:cNvSpPr>
            <p:nvPr/>
          </p:nvSpPr>
          <p:spPr bwMode="auto">
            <a:xfrm>
              <a:off x="1104" y="158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FF0000"/>
                  </a:solidFill>
                </a:rPr>
                <a:t>e</a:t>
              </a:r>
              <a:r>
                <a:rPr lang="en-US" altLang="zh-CN" sz="2000" baseline="-25000">
                  <a:solidFill>
                    <a:srgbClr val="FF0000"/>
                  </a:solidFill>
                </a:rPr>
                <a:t>4,1</a:t>
              </a:r>
              <a:endParaRPr lang="en-US" altLang="zh-CN" sz="2000" i="1">
                <a:solidFill>
                  <a:srgbClr val="FF0000"/>
                </a:solidFill>
              </a:endParaRPr>
            </a:p>
          </p:txBody>
        </p:sp>
        <p:sp>
          <p:nvSpPr>
            <p:cNvPr id="30772" name="Text Box 63"/>
            <p:cNvSpPr txBox="1">
              <a:spLocks noChangeArrowheads="1"/>
            </p:cNvSpPr>
            <p:nvPr/>
          </p:nvSpPr>
          <p:spPr bwMode="auto">
            <a:xfrm>
              <a:off x="2352" y="1872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FF0000"/>
                  </a:solidFill>
                </a:rPr>
                <a:t>e</a:t>
              </a:r>
              <a:r>
                <a:rPr lang="en-US" altLang="zh-CN" sz="2000" baseline="-25000">
                  <a:solidFill>
                    <a:srgbClr val="FF0000"/>
                  </a:solidFill>
                </a:rPr>
                <a:t>5,2</a:t>
              </a:r>
              <a:endParaRPr lang="en-US" altLang="zh-CN" sz="2000" i="1">
                <a:solidFill>
                  <a:srgbClr val="FF0000"/>
                </a:solidFill>
              </a:endParaRPr>
            </a:p>
          </p:txBody>
        </p:sp>
      </p:grpSp>
      <p:sp>
        <p:nvSpPr>
          <p:cNvPr id="16448" name="Text Box 64"/>
          <p:cNvSpPr txBox="1">
            <a:spLocks noChangeArrowheads="1"/>
          </p:cNvSpPr>
          <p:nvPr/>
        </p:nvSpPr>
        <p:spPr bwMode="auto">
          <a:xfrm>
            <a:off x="8347075" y="1535946"/>
            <a:ext cx="3079750" cy="1089529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 smtClean="0"/>
              <a:t>Residual capacity</a:t>
            </a:r>
            <a:r>
              <a:rPr lang="en-US" altLang="zh-CN" dirty="0"/>
              <a:t>: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i="1" dirty="0" err="1"/>
              <a:t>e</a:t>
            </a:r>
            <a:r>
              <a:rPr lang="en-US" altLang="zh-CN" baseline="-25000" dirty="0" err="1"/>
              <a:t>i,j</a:t>
            </a:r>
            <a:r>
              <a:rPr lang="en-US" altLang="zh-CN" dirty="0"/>
              <a:t>=</a:t>
            </a:r>
            <a:r>
              <a:rPr lang="en-US" altLang="zh-CN" i="1" dirty="0" err="1"/>
              <a:t>C</a:t>
            </a:r>
            <a:r>
              <a:rPr lang="en-US" altLang="zh-CN" baseline="-25000" dirty="0" err="1"/>
              <a:t>i,j</a:t>
            </a:r>
            <a:r>
              <a:rPr lang="en-US" altLang="zh-CN" dirty="0" err="1"/>
              <a:t>-</a:t>
            </a:r>
            <a:r>
              <a:rPr lang="en-US" altLang="zh-CN" i="1" dirty="0" err="1"/>
              <a:t>F</a:t>
            </a:r>
            <a:r>
              <a:rPr lang="en-US" altLang="zh-CN" baseline="-25000" dirty="0" err="1"/>
              <a:t>i,j</a:t>
            </a:r>
            <a:r>
              <a:rPr lang="en-US" altLang="zh-CN" dirty="0"/>
              <a:t> </a:t>
            </a:r>
          </a:p>
          <a:p>
            <a:pPr>
              <a:spcBef>
                <a:spcPct val="10000"/>
              </a:spcBef>
              <a:defRPr/>
            </a:pPr>
            <a:r>
              <a:rPr lang="en-US" altLang="zh-CN" i="1" dirty="0" err="1">
                <a:solidFill>
                  <a:srgbClr val="FF0000"/>
                </a:solidFill>
              </a:rPr>
              <a:t>e</a:t>
            </a:r>
            <a:r>
              <a:rPr lang="en-US" altLang="zh-CN" baseline="-25000" dirty="0" err="1">
                <a:solidFill>
                  <a:srgbClr val="FF0000"/>
                </a:solidFill>
              </a:rPr>
              <a:t>i,j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i="1" dirty="0" err="1">
                <a:solidFill>
                  <a:srgbClr val="FF0000"/>
                </a:solidFill>
              </a:rPr>
              <a:t>F</a:t>
            </a:r>
            <a:r>
              <a:rPr lang="en-US" altLang="zh-CN" baseline="-25000" dirty="0" err="1">
                <a:solidFill>
                  <a:srgbClr val="FF0000"/>
                </a:solidFill>
              </a:rPr>
              <a:t>j,i</a:t>
            </a:r>
            <a:r>
              <a:rPr lang="en-US" altLang="zh-CN" dirty="0">
                <a:solidFill>
                  <a:srgbClr val="FF0000"/>
                </a:solidFill>
              </a:rPr>
              <a:t>  if </a:t>
            </a:r>
            <a:r>
              <a:rPr lang="en-US" altLang="zh-CN" i="1" dirty="0" err="1">
                <a:solidFill>
                  <a:srgbClr val="FF0000"/>
                </a:solidFill>
              </a:rPr>
              <a:t>F</a:t>
            </a:r>
            <a:r>
              <a:rPr lang="en-US" altLang="zh-CN" baseline="-25000" dirty="0" err="1">
                <a:solidFill>
                  <a:srgbClr val="FF0000"/>
                </a:solidFill>
              </a:rPr>
              <a:t>j,i</a:t>
            </a:r>
            <a:r>
              <a:rPr lang="en-US" altLang="zh-CN" dirty="0">
                <a:solidFill>
                  <a:srgbClr val="FF0000"/>
                </a:solidFill>
              </a:rPr>
              <a:t>&gt;0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6062665" y="3027365"/>
            <a:ext cx="63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/>
              <a:t>2</a:t>
            </a:r>
          </a:p>
        </p:txBody>
      </p:sp>
      <p:sp>
        <p:nvSpPr>
          <p:cNvPr id="54" name="Text Box 24"/>
          <p:cNvSpPr txBox="1">
            <a:spLocks noChangeArrowheads="1"/>
          </p:cNvSpPr>
          <p:nvPr/>
        </p:nvSpPr>
        <p:spPr bwMode="auto">
          <a:xfrm>
            <a:off x="5888983" y="4189413"/>
            <a:ext cx="63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/>
              <a:t>3</a:t>
            </a:r>
          </a:p>
        </p:txBody>
      </p:sp>
      <p:sp>
        <p:nvSpPr>
          <p:cNvPr id="55" name="Text Box 25"/>
          <p:cNvSpPr txBox="1">
            <a:spLocks noChangeArrowheads="1"/>
          </p:cNvSpPr>
          <p:nvPr/>
        </p:nvSpPr>
        <p:spPr bwMode="auto">
          <a:xfrm>
            <a:off x="7619207" y="3673476"/>
            <a:ext cx="63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/>
              <a:t>3</a:t>
            </a:r>
          </a:p>
        </p:txBody>
      </p:sp>
      <p:sp>
        <p:nvSpPr>
          <p:cNvPr id="56" name="Text Box 26"/>
          <p:cNvSpPr txBox="1">
            <a:spLocks noChangeArrowheads="1"/>
          </p:cNvSpPr>
          <p:nvPr/>
        </p:nvSpPr>
        <p:spPr bwMode="auto">
          <a:xfrm>
            <a:off x="5875339" y="2189957"/>
            <a:ext cx="68738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/>
              <a:t>3</a:t>
            </a:r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4164806" y="2713766"/>
            <a:ext cx="63658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/>
              <a:t>4</a:t>
            </a: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7626352" y="3139587"/>
            <a:ext cx="63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/>
              <a:t>4</a:t>
            </a: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4029074" y="3925889"/>
            <a:ext cx="63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/>
              <a:t>5</a:t>
            </a:r>
          </a:p>
        </p:txBody>
      </p:sp>
      <p:sp>
        <p:nvSpPr>
          <p:cNvPr id="60" name="Text Box 22"/>
          <p:cNvSpPr txBox="1">
            <a:spLocks noChangeArrowheads="1"/>
          </p:cNvSpPr>
          <p:nvPr/>
        </p:nvSpPr>
        <p:spPr bwMode="auto">
          <a:xfrm>
            <a:off x="4719988" y="2892360"/>
            <a:ext cx="63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2</a:t>
            </a:r>
          </a:p>
        </p:txBody>
      </p:sp>
      <p:sp>
        <p:nvSpPr>
          <p:cNvPr id="61" name="Rectangle 2"/>
          <p:cNvSpPr txBox="1">
            <a:spLocks noChangeArrowheads="1"/>
          </p:cNvSpPr>
          <p:nvPr/>
        </p:nvSpPr>
        <p:spPr bwMode="auto">
          <a:xfrm>
            <a:off x="482600" y="172676"/>
            <a:ext cx="8637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kern="0" dirty="0" smtClean="0"/>
              <a:t>Labeling Algorithm (Ford &amp; </a:t>
            </a:r>
            <a:r>
              <a:rPr lang="en-US" altLang="zh-CN" sz="4000" kern="0" dirty="0" err="1" smtClean="0"/>
              <a:t>Fulkson</a:t>
            </a:r>
            <a:r>
              <a:rPr lang="en-US" altLang="zh-CN" sz="4000" kern="0" dirty="0" smtClean="0"/>
              <a:t>)</a:t>
            </a:r>
            <a:endParaRPr lang="en-US" altLang="zh-CN" sz="4000" kern="0" dirty="0"/>
          </a:p>
        </p:txBody>
      </p:sp>
    </p:spTree>
    <p:extLst>
      <p:ext uri="{BB962C8B-B14F-4D97-AF65-F5344CB8AC3E}">
        <p14:creationId xmlns:p14="http://schemas.microsoft.com/office/powerpoint/2010/main" val="37835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6172200" y="1981200"/>
            <a:ext cx="4114800" cy="4495800"/>
            <a:chOff x="2928" y="1248"/>
            <a:chExt cx="2592" cy="2832"/>
          </a:xfrm>
        </p:grpSpPr>
        <p:sp>
          <p:nvSpPr>
            <p:cNvPr id="31791" name="Oval 35" descr="粉色砂纸"/>
            <p:cNvSpPr>
              <a:spLocks noChangeArrowheads="1"/>
            </p:cNvSpPr>
            <p:nvPr/>
          </p:nvSpPr>
          <p:spPr bwMode="auto">
            <a:xfrm>
              <a:off x="2928" y="2064"/>
              <a:ext cx="864" cy="2016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2" name="Text Box 36"/>
            <p:cNvSpPr txBox="1">
              <a:spLocks noChangeArrowheads="1"/>
            </p:cNvSpPr>
            <p:nvPr/>
          </p:nvSpPr>
          <p:spPr bwMode="auto">
            <a:xfrm>
              <a:off x="3504" y="1248"/>
              <a:ext cx="201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 dirty="0"/>
                <a:t>N</a:t>
              </a:r>
              <a:r>
                <a:rPr lang="en-US" altLang="zh-CN" sz="2000" baseline="-25000" dirty="0"/>
                <a:t>1</a:t>
              </a:r>
              <a:r>
                <a:rPr lang="en-US" altLang="zh-CN" sz="2000" dirty="0"/>
                <a:t>, all nodes connected to the source by an edge with positive </a:t>
              </a:r>
              <a:r>
                <a:rPr lang="en-US" altLang="zh-CN" sz="2000" dirty="0" smtClean="0"/>
                <a:t>residual capacity</a:t>
              </a:r>
              <a:endParaRPr lang="zh-CN" altLang="en-US" sz="2000" dirty="0"/>
            </a:p>
          </p:txBody>
        </p:sp>
        <p:sp>
          <p:nvSpPr>
            <p:cNvPr id="31793" name="Line 37"/>
            <p:cNvSpPr>
              <a:spLocks noChangeShapeType="1"/>
            </p:cNvSpPr>
            <p:nvPr/>
          </p:nvSpPr>
          <p:spPr bwMode="auto">
            <a:xfrm flipH="1">
              <a:off x="3408" y="1872"/>
              <a:ext cx="240" cy="384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500" y="782639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Labeling Algorithm (Ford &amp; </a:t>
            </a:r>
            <a:r>
              <a:rPr lang="en-US" altLang="zh-CN" sz="4000" dirty="0" err="1"/>
              <a:t>Fulkson</a:t>
            </a:r>
            <a:r>
              <a:rPr lang="en-US" altLang="zh-CN" sz="4000" dirty="0"/>
              <a:t>)</a:t>
            </a:r>
          </a:p>
        </p:txBody>
      </p:sp>
      <p:sp>
        <p:nvSpPr>
          <p:cNvPr id="31748" name="Oval 3"/>
          <p:cNvSpPr>
            <a:spLocks noChangeArrowheads="1"/>
          </p:cNvSpPr>
          <p:nvPr/>
        </p:nvSpPr>
        <p:spPr bwMode="auto">
          <a:xfrm>
            <a:off x="5029201" y="4570413"/>
            <a:ext cx="644525" cy="66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49" name="Oval 4"/>
          <p:cNvSpPr>
            <a:spLocks noChangeArrowheads="1"/>
          </p:cNvSpPr>
          <p:nvPr/>
        </p:nvSpPr>
        <p:spPr bwMode="auto">
          <a:xfrm>
            <a:off x="6543676" y="3732213"/>
            <a:ext cx="644525" cy="66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8058151" y="3732213"/>
            <a:ext cx="644525" cy="66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1" name="Oval 6"/>
          <p:cNvSpPr>
            <a:spLocks noChangeArrowheads="1"/>
          </p:cNvSpPr>
          <p:nvPr/>
        </p:nvSpPr>
        <p:spPr bwMode="auto">
          <a:xfrm>
            <a:off x="6543676" y="5408613"/>
            <a:ext cx="644525" cy="66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2" name="Oval 7"/>
          <p:cNvSpPr>
            <a:spLocks noChangeArrowheads="1"/>
          </p:cNvSpPr>
          <p:nvPr/>
        </p:nvSpPr>
        <p:spPr bwMode="auto">
          <a:xfrm>
            <a:off x="8058151" y="5408613"/>
            <a:ext cx="644525" cy="66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3" name="Oval 8"/>
          <p:cNvSpPr>
            <a:spLocks noChangeArrowheads="1"/>
          </p:cNvSpPr>
          <p:nvPr/>
        </p:nvSpPr>
        <p:spPr bwMode="auto">
          <a:xfrm>
            <a:off x="9572626" y="4570413"/>
            <a:ext cx="644525" cy="66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8193089" y="3767138"/>
            <a:ext cx="636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5</a:t>
            </a: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6705600" y="3797300"/>
            <a:ext cx="63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4</a:t>
            </a:r>
          </a:p>
        </p:txBody>
      </p:sp>
      <p:sp>
        <p:nvSpPr>
          <p:cNvPr id="31756" name="Text Box 11"/>
          <p:cNvSpPr txBox="1">
            <a:spLocks noChangeArrowheads="1"/>
          </p:cNvSpPr>
          <p:nvPr/>
        </p:nvSpPr>
        <p:spPr bwMode="auto">
          <a:xfrm>
            <a:off x="8215314" y="5484813"/>
            <a:ext cx="636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3</a:t>
            </a:r>
          </a:p>
        </p:txBody>
      </p:sp>
      <p:sp>
        <p:nvSpPr>
          <p:cNvPr id="31757" name="Text Box 12"/>
          <p:cNvSpPr txBox="1">
            <a:spLocks noChangeArrowheads="1"/>
          </p:cNvSpPr>
          <p:nvPr/>
        </p:nvSpPr>
        <p:spPr bwMode="auto">
          <a:xfrm>
            <a:off x="6677025" y="5461000"/>
            <a:ext cx="63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2</a:t>
            </a:r>
          </a:p>
        </p:txBody>
      </p:sp>
      <p:sp>
        <p:nvSpPr>
          <p:cNvPr id="31758" name="Text Box 13"/>
          <p:cNvSpPr txBox="1">
            <a:spLocks noChangeArrowheads="1"/>
          </p:cNvSpPr>
          <p:nvPr/>
        </p:nvSpPr>
        <p:spPr bwMode="auto">
          <a:xfrm>
            <a:off x="5187950" y="4652963"/>
            <a:ext cx="636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1</a:t>
            </a:r>
          </a:p>
        </p:txBody>
      </p:sp>
      <p:sp>
        <p:nvSpPr>
          <p:cNvPr id="31759" name="Line 14"/>
          <p:cNvSpPr>
            <a:spLocks noChangeShapeType="1"/>
          </p:cNvSpPr>
          <p:nvPr/>
        </p:nvSpPr>
        <p:spPr bwMode="auto">
          <a:xfrm flipV="1">
            <a:off x="5630863" y="4221164"/>
            <a:ext cx="938212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0" name="Line 15"/>
          <p:cNvSpPr>
            <a:spLocks noChangeShapeType="1"/>
          </p:cNvSpPr>
          <p:nvPr/>
        </p:nvSpPr>
        <p:spPr bwMode="auto">
          <a:xfrm>
            <a:off x="5597525" y="5111750"/>
            <a:ext cx="97155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1" name="Line 16"/>
          <p:cNvSpPr>
            <a:spLocks noChangeShapeType="1"/>
          </p:cNvSpPr>
          <p:nvPr/>
        </p:nvSpPr>
        <p:spPr bwMode="auto">
          <a:xfrm>
            <a:off x="7164389" y="4029075"/>
            <a:ext cx="903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2" name="Line 17"/>
          <p:cNvSpPr>
            <a:spLocks noChangeShapeType="1"/>
          </p:cNvSpPr>
          <p:nvPr/>
        </p:nvSpPr>
        <p:spPr bwMode="auto">
          <a:xfrm>
            <a:off x="7164388" y="5722938"/>
            <a:ext cx="887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3" name="Line 18"/>
          <p:cNvSpPr>
            <a:spLocks noChangeShapeType="1"/>
          </p:cNvSpPr>
          <p:nvPr/>
        </p:nvSpPr>
        <p:spPr bwMode="auto">
          <a:xfrm flipV="1">
            <a:off x="7080250" y="4360863"/>
            <a:ext cx="1106488" cy="1135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4" name="Line 19"/>
          <p:cNvSpPr>
            <a:spLocks noChangeShapeType="1"/>
          </p:cNvSpPr>
          <p:nvPr/>
        </p:nvSpPr>
        <p:spPr bwMode="auto">
          <a:xfrm>
            <a:off x="8682039" y="4168775"/>
            <a:ext cx="936625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5" name="Line 20"/>
          <p:cNvSpPr>
            <a:spLocks noChangeShapeType="1"/>
          </p:cNvSpPr>
          <p:nvPr/>
        </p:nvSpPr>
        <p:spPr bwMode="auto">
          <a:xfrm flipV="1">
            <a:off x="8682039" y="5094288"/>
            <a:ext cx="954087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6" name="Line 21"/>
          <p:cNvSpPr>
            <a:spLocks noChangeShapeType="1"/>
          </p:cNvSpPr>
          <p:nvPr/>
        </p:nvSpPr>
        <p:spPr bwMode="auto">
          <a:xfrm flipV="1">
            <a:off x="6858000" y="4395789"/>
            <a:ext cx="0" cy="1012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7" name="Text Box 22"/>
          <p:cNvSpPr txBox="1">
            <a:spLocks noChangeArrowheads="1"/>
          </p:cNvSpPr>
          <p:nvPr/>
        </p:nvSpPr>
        <p:spPr bwMode="auto">
          <a:xfrm>
            <a:off x="6573839" y="4757739"/>
            <a:ext cx="63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2</a:t>
            </a:r>
          </a:p>
        </p:txBody>
      </p:sp>
      <p:sp>
        <p:nvSpPr>
          <p:cNvPr id="31768" name="Text Box 23"/>
          <p:cNvSpPr txBox="1">
            <a:spLocks noChangeArrowheads="1"/>
          </p:cNvSpPr>
          <p:nvPr/>
        </p:nvSpPr>
        <p:spPr bwMode="auto">
          <a:xfrm>
            <a:off x="7300914" y="4570414"/>
            <a:ext cx="63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2</a:t>
            </a:r>
          </a:p>
        </p:txBody>
      </p:sp>
      <p:sp>
        <p:nvSpPr>
          <p:cNvPr id="31769" name="Text Box 24"/>
          <p:cNvSpPr txBox="1">
            <a:spLocks noChangeArrowheads="1"/>
          </p:cNvSpPr>
          <p:nvPr/>
        </p:nvSpPr>
        <p:spPr bwMode="auto">
          <a:xfrm>
            <a:off x="7391400" y="5618164"/>
            <a:ext cx="63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3</a:t>
            </a:r>
          </a:p>
        </p:txBody>
      </p:sp>
      <p:sp>
        <p:nvSpPr>
          <p:cNvPr id="31770" name="Text Box 25"/>
          <p:cNvSpPr txBox="1">
            <a:spLocks noChangeArrowheads="1"/>
          </p:cNvSpPr>
          <p:nvPr/>
        </p:nvSpPr>
        <p:spPr bwMode="auto">
          <a:xfrm>
            <a:off x="9107489" y="5316539"/>
            <a:ext cx="63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3</a:t>
            </a:r>
          </a:p>
        </p:txBody>
      </p:sp>
      <p:sp>
        <p:nvSpPr>
          <p:cNvPr id="31771" name="Text Box 26"/>
          <p:cNvSpPr txBox="1">
            <a:spLocks noChangeArrowheads="1"/>
          </p:cNvSpPr>
          <p:nvPr/>
        </p:nvSpPr>
        <p:spPr bwMode="auto">
          <a:xfrm>
            <a:off x="7278689" y="3581401"/>
            <a:ext cx="68738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3</a:t>
            </a:r>
          </a:p>
        </p:txBody>
      </p:sp>
      <p:sp>
        <p:nvSpPr>
          <p:cNvPr id="31772" name="Text Box 27"/>
          <p:cNvSpPr txBox="1">
            <a:spLocks noChangeArrowheads="1"/>
          </p:cNvSpPr>
          <p:nvPr/>
        </p:nvSpPr>
        <p:spPr bwMode="auto">
          <a:xfrm>
            <a:off x="5867400" y="4419601"/>
            <a:ext cx="63658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4</a:t>
            </a:r>
          </a:p>
        </p:txBody>
      </p:sp>
      <p:sp>
        <p:nvSpPr>
          <p:cNvPr id="31773" name="Text Box 28"/>
          <p:cNvSpPr txBox="1">
            <a:spLocks noChangeArrowheads="1"/>
          </p:cNvSpPr>
          <p:nvPr/>
        </p:nvSpPr>
        <p:spPr bwMode="auto">
          <a:xfrm>
            <a:off x="8942389" y="3994151"/>
            <a:ext cx="63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4</a:t>
            </a:r>
          </a:p>
        </p:txBody>
      </p:sp>
      <p:sp>
        <p:nvSpPr>
          <p:cNvPr id="31774" name="Text Box 29"/>
          <p:cNvSpPr txBox="1">
            <a:spLocks noChangeArrowheads="1"/>
          </p:cNvSpPr>
          <p:nvPr/>
        </p:nvSpPr>
        <p:spPr bwMode="auto">
          <a:xfrm>
            <a:off x="5943600" y="5029201"/>
            <a:ext cx="63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5</a:t>
            </a: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1981200" y="1828801"/>
            <a:ext cx="518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 Initialization: set all flow to 0</a:t>
            </a:r>
          </a:p>
        </p:txBody>
      </p:sp>
      <p:sp>
        <p:nvSpPr>
          <p:cNvPr id="31776" name="Text Box 33"/>
          <p:cNvSpPr txBox="1">
            <a:spLocks noChangeArrowheads="1"/>
          </p:cNvSpPr>
          <p:nvPr/>
        </p:nvSpPr>
        <p:spPr bwMode="auto">
          <a:xfrm>
            <a:off x="9677400" y="4648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6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2057400" y="23622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Step 1: </a:t>
            </a:r>
            <a:r>
              <a:rPr lang="en-US" altLang="zh-CN"/>
              <a:t>(1) Identify N1</a:t>
            </a:r>
          </a:p>
        </p:txBody>
      </p: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5486400" y="3886201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1,4</a:t>
            </a:r>
            <a:r>
              <a:rPr lang="en-US" altLang="zh-CN" sz="1600"/>
              <a:t>= 4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4,1</a:t>
            </a:r>
            <a:r>
              <a:rPr lang="en-US" altLang="zh-CN" sz="1600">
                <a:solidFill>
                  <a:srgbClr val="FF0000"/>
                </a:solidFill>
              </a:rPr>
              <a:t>= 0</a:t>
            </a:r>
          </a:p>
        </p:txBody>
      </p:sp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5334000" y="5257801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1,2</a:t>
            </a:r>
            <a:r>
              <a:rPr lang="en-US" altLang="zh-CN" sz="1600"/>
              <a:t>= 5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2,1</a:t>
            </a:r>
            <a:r>
              <a:rPr lang="en-US" altLang="zh-CN" sz="1600">
                <a:solidFill>
                  <a:srgbClr val="FF0000"/>
                </a:solidFill>
              </a:rPr>
              <a:t>= 0</a:t>
            </a: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2057400" y="3352800"/>
            <a:ext cx="3270250" cy="2438400"/>
            <a:chOff x="336" y="2112"/>
            <a:chExt cx="2060" cy="1536"/>
          </a:xfrm>
        </p:grpSpPr>
        <p:sp>
          <p:nvSpPr>
            <p:cNvPr id="31785" name="Rectangle 45" descr="蓝色砂纸"/>
            <p:cNvSpPr>
              <a:spLocks noChangeArrowheads="1"/>
            </p:cNvSpPr>
            <p:nvPr/>
          </p:nvSpPr>
          <p:spPr bwMode="auto">
            <a:xfrm>
              <a:off x="336" y="2112"/>
              <a:ext cx="1776" cy="1536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6" name="Text Box 40"/>
            <p:cNvSpPr txBox="1">
              <a:spLocks noChangeArrowheads="1"/>
            </p:cNvSpPr>
            <p:nvPr/>
          </p:nvSpPr>
          <p:spPr bwMode="auto">
            <a:xfrm>
              <a:off x="1008" y="2544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3366CC"/>
                  </a:solidFill>
                </a:rPr>
                <a:t>[</a:t>
              </a:r>
              <a:r>
                <a:rPr lang="en-US" altLang="zh-CN" sz="2800" i="1">
                  <a:solidFill>
                    <a:srgbClr val="3366CC"/>
                  </a:solidFill>
                </a:rPr>
                <a:t>E</a:t>
              </a:r>
              <a:r>
                <a:rPr lang="en-US" altLang="zh-CN" sz="2800" i="1" baseline="-25000">
                  <a:solidFill>
                    <a:srgbClr val="3366CC"/>
                  </a:solidFill>
                </a:rPr>
                <a:t>j</a:t>
              </a:r>
              <a:r>
                <a:rPr lang="en-US" altLang="zh-CN" sz="2800">
                  <a:solidFill>
                    <a:srgbClr val="3366CC"/>
                  </a:solidFill>
                </a:rPr>
                <a:t>, 1]</a:t>
              </a:r>
            </a:p>
          </p:txBody>
        </p:sp>
        <p:sp>
          <p:nvSpPr>
            <p:cNvPr id="31787" name="Text Box 41"/>
            <p:cNvSpPr txBox="1">
              <a:spLocks noChangeArrowheads="1"/>
            </p:cNvSpPr>
            <p:nvPr/>
          </p:nvSpPr>
          <p:spPr bwMode="auto">
            <a:xfrm>
              <a:off x="336" y="2115"/>
              <a:ext cx="20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/>
                <a:t>residual </a:t>
              </a:r>
              <a:r>
                <a:rPr lang="en-US" altLang="zh-CN" dirty="0" smtClean="0"/>
                <a:t>capacity </a:t>
              </a:r>
              <a:r>
                <a:rPr lang="en-US" altLang="zh-CN" dirty="0"/>
                <a:t>of (1,</a:t>
              </a:r>
              <a:r>
                <a:rPr lang="en-US" altLang="zh-CN" i="1" dirty="0"/>
                <a:t>j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31788" name="Text Box 42"/>
            <p:cNvSpPr txBox="1">
              <a:spLocks noChangeArrowheads="1"/>
            </p:cNvSpPr>
            <p:nvPr/>
          </p:nvSpPr>
          <p:spPr bwMode="auto">
            <a:xfrm>
              <a:off x="816" y="3264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Denoting node 1</a:t>
              </a:r>
            </a:p>
          </p:txBody>
        </p:sp>
        <p:sp>
          <p:nvSpPr>
            <p:cNvPr id="31789" name="Line 43"/>
            <p:cNvSpPr>
              <a:spLocks noChangeShapeType="1"/>
            </p:cNvSpPr>
            <p:nvPr/>
          </p:nvSpPr>
          <p:spPr bwMode="auto">
            <a:xfrm flipV="1">
              <a:off x="1296" y="2832"/>
              <a:ext cx="144" cy="43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90" name="Line 44"/>
            <p:cNvSpPr>
              <a:spLocks noChangeShapeType="1"/>
            </p:cNvSpPr>
            <p:nvPr/>
          </p:nvSpPr>
          <p:spPr bwMode="auto">
            <a:xfrm flipH="1">
              <a:off x="1200" y="2400"/>
              <a:ext cx="48" cy="19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6096000" y="3429001"/>
            <a:ext cx="990600" cy="2881313"/>
            <a:chOff x="2880" y="2160"/>
            <a:chExt cx="624" cy="1815"/>
          </a:xfrm>
        </p:grpSpPr>
        <p:sp>
          <p:nvSpPr>
            <p:cNvPr id="31783" name="Text Box 46"/>
            <p:cNvSpPr txBox="1">
              <a:spLocks noChangeArrowheads="1"/>
            </p:cNvSpPr>
            <p:nvPr/>
          </p:nvSpPr>
          <p:spPr bwMode="auto">
            <a:xfrm>
              <a:off x="2928" y="2160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3366CC"/>
                  </a:solidFill>
                </a:rPr>
                <a:t>[4,1]</a:t>
              </a:r>
            </a:p>
          </p:txBody>
        </p:sp>
        <p:sp>
          <p:nvSpPr>
            <p:cNvPr id="31784" name="Text Box 47"/>
            <p:cNvSpPr txBox="1">
              <a:spLocks noChangeArrowheads="1"/>
            </p:cNvSpPr>
            <p:nvPr/>
          </p:nvSpPr>
          <p:spPr bwMode="auto">
            <a:xfrm>
              <a:off x="2880" y="37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3366CC"/>
                  </a:solidFill>
                </a:rPr>
                <a:t>[5,1]</a:t>
              </a:r>
            </a:p>
          </p:txBody>
        </p:sp>
      </p:grpSp>
      <p:sp>
        <p:nvSpPr>
          <p:cNvPr id="17456" name="Text Box 48"/>
          <p:cNvSpPr txBox="1">
            <a:spLocks noChangeArrowheads="1"/>
          </p:cNvSpPr>
          <p:nvPr/>
        </p:nvSpPr>
        <p:spPr bwMode="auto">
          <a:xfrm>
            <a:off x="2855914" y="2781300"/>
            <a:ext cx="416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(2) Label nodes in </a:t>
            </a:r>
            <a:r>
              <a:rPr lang="en-US" altLang="zh-CN" i="1"/>
              <a:t>N</a:t>
            </a:r>
            <a:r>
              <a:rPr lang="en-US" altLang="zh-CN"/>
              <a:t>1 as follows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603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0" grpId="0"/>
      <p:bldP spid="17442" grpId="0"/>
      <p:bldP spid="17446" grpId="0"/>
      <p:bldP spid="17447" grpId="0"/>
      <p:bldP spid="174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9616" y="1988841"/>
            <a:ext cx="6984776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3</a:t>
            </a:r>
            <a:r>
              <a:rPr lang="zh-CN" alt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如果工厂与仓库都不止一个，该怎么办？</a:t>
            </a:r>
            <a:endParaRPr lang="en-US" altLang="zh-CN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8" name="Oval 46"/>
          <p:cNvSpPr>
            <a:spLocks noChangeArrowheads="1"/>
          </p:cNvSpPr>
          <p:nvPr/>
        </p:nvSpPr>
        <p:spPr bwMode="auto">
          <a:xfrm rot="42943">
            <a:off x="7696200" y="3276600"/>
            <a:ext cx="1371600" cy="3200400"/>
          </a:xfrm>
          <a:prstGeom prst="ellipse">
            <a:avLst/>
          </a:prstGeom>
          <a:solidFill>
            <a:srgbClr val="99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6553200" y="1600200"/>
            <a:ext cx="3200400" cy="1905000"/>
            <a:chOff x="3168" y="1008"/>
            <a:chExt cx="2016" cy="1200"/>
          </a:xfrm>
        </p:grpSpPr>
        <p:sp>
          <p:nvSpPr>
            <p:cNvPr id="1089" name="Text Box 35"/>
            <p:cNvSpPr txBox="1">
              <a:spLocks noChangeArrowheads="1"/>
            </p:cNvSpPr>
            <p:nvPr/>
          </p:nvSpPr>
          <p:spPr bwMode="auto">
            <a:xfrm>
              <a:off x="3168" y="1008"/>
              <a:ext cx="2016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 dirty="0"/>
                <a:t>N</a:t>
              </a:r>
              <a:r>
                <a:rPr lang="en-US" altLang="zh-CN" sz="2000" baseline="-25000" dirty="0"/>
                <a:t>2</a:t>
              </a:r>
              <a:r>
                <a:rPr lang="en-US" altLang="zh-CN" sz="2000" dirty="0"/>
                <a:t>(</a:t>
              </a:r>
              <a:r>
                <a:rPr lang="en-US" altLang="zh-CN" sz="2000" i="1" dirty="0"/>
                <a:t>j</a:t>
              </a:r>
              <a:r>
                <a:rPr lang="en-US" altLang="zh-CN" sz="2000" dirty="0"/>
                <a:t>), all </a:t>
              </a:r>
              <a:r>
                <a:rPr lang="en-US" altLang="zh-CN" sz="2000" dirty="0" err="1"/>
                <a:t>unlabelled</a:t>
              </a:r>
              <a:r>
                <a:rPr lang="en-US" altLang="zh-CN" sz="2000" dirty="0"/>
                <a:t> nodes connected to node </a:t>
              </a:r>
              <a:r>
                <a:rPr lang="en-US" altLang="zh-CN" sz="2000" i="1" dirty="0"/>
                <a:t>j</a:t>
              </a:r>
              <a:r>
                <a:rPr lang="en-US" altLang="zh-CN" sz="2000" dirty="0"/>
                <a:t>  by an edge with positive residual</a:t>
              </a:r>
              <a:r>
                <a:rPr lang="en-US" altLang="zh-CN" sz="2000" dirty="0" smtClean="0"/>
                <a:t> </a:t>
              </a:r>
              <a:r>
                <a:rPr lang="en-US" altLang="zh-CN" sz="2000" dirty="0"/>
                <a:t>capacity</a:t>
              </a:r>
              <a:endParaRPr lang="zh-CN" altLang="en-US" sz="2000" dirty="0"/>
            </a:p>
          </p:txBody>
        </p:sp>
        <p:sp>
          <p:nvSpPr>
            <p:cNvPr id="1090" name="Line 47"/>
            <p:cNvSpPr>
              <a:spLocks noChangeShapeType="1"/>
            </p:cNvSpPr>
            <p:nvPr/>
          </p:nvSpPr>
          <p:spPr bwMode="auto">
            <a:xfrm>
              <a:off x="3795" y="1665"/>
              <a:ext cx="429" cy="54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2133600" y="2971800"/>
            <a:ext cx="3632200" cy="2057400"/>
            <a:chOff x="384" y="1872"/>
            <a:chExt cx="2288" cy="1296"/>
          </a:xfrm>
        </p:grpSpPr>
        <p:sp>
          <p:nvSpPr>
            <p:cNvPr id="1083" name="Rectangle 2" descr="蓝色砂纸"/>
            <p:cNvSpPr>
              <a:spLocks noChangeArrowheads="1"/>
            </p:cNvSpPr>
            <p:nvPr/>
          </p:nvSpPr>
          <p:spPr bwMode="auto">
            <a:xfrm>
              <a:off x="384" y="1872"/>
              <a:ext cx="2208" cy="1296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4" name="Text Box 39"/>
            <p:cNvSpPr txBox="1">
              <a:spLocks noChangeArrowheads="1"/>
            </p:cNvSpPr>
            <p:nvPr/>
          </p:nvSpPr>
          <p:spPr bwMode="auto">
            <a:xfrm>
              <a:off x="960" y="2304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339933"/>
                  </a:solidFill>
                </a:rPr>
                <a:t>[</a:t>
              </a:r>
              <a:r>
                <a:rPr lang="en-US" altLang="zh-CN" sz="2800" i="1">
                  <a:solidFill>
                    <a:srgbClr val="339933"/>
                  </a:solidFill>
                </a:rPr>
                <a:t>E</a:t>
              </a:r>
              <a:r>
                <a:rPr lang="en-US" altLang="zh-CN" sz="2800" i="1" baseline="-25000">
                  <a:solidFill>
                    <a:srgbClr val="339933"/>
                  </a:solidFill>
                </a:rPr>
                <a:t>k</a:t>
              </a:r>
              <a:r>
                <a:rPr lang="en-US" altLang="zh-CN" sz="2800">
                  <a:solidFill>
                    <a:srgbClr val="339933"/>
                  </a:solidFill>
                </a:rPr>
                <a:t>, </a:t>
              </a:r>
              <a:r>
                <a:rPr lang="en-US" altLang="zh-CN" sz="2800" i="1">
                  <a:solidFill>
                    <a:srgbClr val="339933"/>
                  </a:solidFill>
                </a:rPr>
                <a:t>j</a:t>
              </a:r>
              <a:r>
                <a:rPr lang="en-US" altLang="zh-CN" sz="2800">
                  <a:solidFill>
                    <a:srgbClr val="339933"/>
                  </a:solidFill>
                </a:rPr>
                <a:t>]</a:t>
              </a:r>
            </a:p>
          </p:txBody>
        </p:sp>
        <p:sp>
          <p:nvSpPr>
            <p:cNvPr id="1085" name="Text Box 40"/>
            <p:cNvSpPr txBox="1">
              <a:spLocks noChangeArrowheads="1"/>
            </p:cNvSpPr>
            <p:nvPr/>
          </p:nvSpPr>
          <p:spPr bwMode="auto">
            <a:xfrm>
              <a:off x="432" y="1920"/>
              <a:ext cx="2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/>
                <a:t>min{</a:t>
              </a:r>
              <a:r>
                <a:rPr lang="en-US" altLang="zh-CN" sz="2000" i="1" dirty="0" err="1"/>
                <a:t>E</a:t>
              </a:r>
              <a:r>
                <a:rPr lang="en-US" altLang="zh-CN" sz="2000" i="1" baseline="-25000" dirty="0" err="1"/>
                <a:t>j</a:t>
              </a:r>
              <a:r>
                <a:rPr lang="en-US" altLang="zh-CN" sz="2000" dirty="0"/>
                <a:t>, residual</a:t>
              </a:r>
              <a:r>
                <a:rPr lang="en-US" altLang="zh-CN" sz="2000" dirty="0" smtClean="0"/>
                <a:t> </a:t>
              </a:r>
              <a:r>
                <a:rPr lang="en-US" altLang="zh-CN" sz="2000" dirty="0"/>
                <a:t>capacity of (</a:t>
              </a:r>
              <a:r>
                <a:rPr lang="en-US" altLang="zh-CN" sz="2000" i="1" dirty="0" err="1"/>
                <a:t>j</a:t>
              </a:r>
              <a:r>
                <a:rPr lang="en-US" altLang="zh-CN" sz="2000" dirty="0" err="1"/>
                <a:t>,</a:t>
              </a:r>
              <a:r>
                <a:rPr lang="en-US" altLang="zh-CN" sz="2000" i="1" dirty="0" err="1"/>
                <a:t>k</a:t>
              </a:r>
              <a:r>
                <a:rPr lang="en-US" altLang="zh-CN" sz="2000" dirty="0"/>
                <a:t>)}</a:t>
              </a:r>
            </a:p>
          </p:txBody>
        </p:sp>
        <p:sp>
          <p:nvSpPr>
            <p:cNvPr id="1086" name="Text Box 41"/>
            <p:cNvSpPr txBox="1">
              <a:spLocks noChangeArrowheads="1"/>
            </p:cNvSpPr>
            <p:nvPr/>
          </p:nvSpPr>
          <p:spPr bwMode="auto">
            <a:xfrm>
              <a:off x="816" y="2832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Denoting node </a:t>
              </a:r>
              <a:r>
                <a:rPr lang="en-US" altLang="zh-CN" sz="2000" i="1"/>
                <a:t>j</a:t>
              </a:r>
            </a:p>
          </p:txBody>
        </p:sp>
        <p:sp>
          <p:nvSpPr>
            <p:cNvPr id="1087" name="Line 42"/>
            <p:cNvSpPr>
              <a:spLocks noChangeShapeType="1"/>
            </p:cNvSpPr>
            <p:nvPr/>
          </p:nvSpPr>
          <p:spPr bwMode="auto">
            <a:xfrm flipV="1">
              <a:off x="1251" y="2598"/>
              <a:ext cx="99" cy="27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8" name="Line 43"/>
            <p:cNvSpPr>
              <a:spLocks noChangeShapeType="1"/>
            </p:cNvSpPr>
            <p:nvPr/>
          </p:nvSpPr>
          <p:spPr bwMode="auto">
            <a:xfrm flipH="1">
              <a:off x="1152" y="2160"/>
              <a:ext cx="48" cy="19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30" name="Oval 3" descr="粉色砂纸"/>
          <p:cNvSpPr>
            <a:spLocks noChangeArrowheads="1"/>
          </p:cNvSpPr>
          <p:nvPr/>
        </p:nvSpPr>
        <p:spPr bwMode="auto">
          <a:xfrm>
            <a:off x="6172200" y="3276600"/>
            <a:ext cx="1371600" cy="3200400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1" name="Rectangle 4"/>
          <p:cNvSpPr>
            <a:spLocks noGrp="1" noChangeArrowheads="1"/>
          </p:cNvSpPr>
          <p:nvPr>
            <p:ph type="title"/>
          </p:nvPr>
        </p:nvSpPr>
        <p:spPr>
          <a:xfrm>
            <a:off x="1841500" y="782639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Labeling Algorithm (Ford &amp; Fulkson)</a:t>
            </a:r>
          </a:p>
        </p:txBody>
      </p:sp>
      <p:sp>
        <p:nvSpPr>
          <p:cNvPr id="1032" name="Oval 5"/>
          <p:cNvSpPr>
            <a:spLocks noChangeArrowheads="1"/>
          </p:cNvSpPr>
          <p:nvPr/>
        </p:nvSpPr>
        <p:spPr bwMode="auto">
          <a:xfrm>
            <a:off x="5029201" y="4570413"/>
            <a:ext cx="644525" cy="66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3" name="Oval 6"/>
          <p:cNvSpPr>
            <a:spLocks noChangeArrowheads="1"/>
          </p:cNvSpPr>
          <p:nvPr/>
        </p:nvSpPr>
        <p:spPr bwMode="auto">
          <a:xfrm>
            <a:off x="6543676" y="3732213"/>
            <a:ext cx="644525" cy="66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" name="Oval 7"/>
          <p:cNvSpPr>
            <a:spLocks noChangeArrowheads="1"/>
          </p:cNvSpPr>
          <p:nvPr/>
        </p:nvSpPr>
        <p:spPr bwMode="auto">
          <a:xfrm>
            <a:off x="8058151" y="3732213"/>
            <a:ext cx="644525" cy="66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5" name="Oval 8"/>
          <p:cNvSpPr>
            <a:spLocks noChangeArrowheads="1"/>
          </p:cNvSpPr>
          <p:nvPr/>
        </p:nvSpPr>
        <p:spPr bwMode="auto">
          <a:xfrm>
            <a:off x="6543676" y="5408613"/>
            <a:ext cx="644525" cy="66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6" name="Oval 9"/>
          <p:cNvSpPr>
            <a:spLocks noChangeArrowheads="1"/>
          </p:cNvSpPr>
          <p:nvPr/>
        </p:nvSpPr>
        <p:spPr bwMode="auto">
          <a:xfrm>
            <a:off x="8058151" y="5408613"/>
            <a:ext cx="644525" cy="66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7" name="Oval 10"/>
          <p:cNvSpPr>
            <a:spLocks noChangeArrowheads="1"/>
          </p:cNvSpPr>
          <p:nvPr/>
        </p:nvSpPr>
        <p:spPr bwMode="auto">
          <a:xfrm>
            <a:off x="9572626" y="4570413"/>
            <a:ext cx="644525" cy="66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8" name="Text Box 11"/>
          <p:cNvSpPr txBox="1">
            <a:spLocks noChangeArrowheads="1"/>
          </p:cNvSpPr>
          <p:nvPr/>
        </p:nvSpPr>
        <p:spPr bwMode="auto">
          <a:xfrm>
            <a:off x="8193089" y="3767138"/>
            <a:ext cx="636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5</a:t>
            </a:r>
          </a:p>
        </p:txBody>
      </p:sp>
      <p:sp>
        <p:nvSpPr>
          <p:cNvPr id="1039" name="Text Box 12"/>
          <p:cNvSpPr txBox="1">
            <a:spLocks noChangeArrowheads="1"/>
          </p:cNvSpPr>
          <p:nvPr/>
        </p:nvSpPr>
        <p:spPr bwMode="auto">
          <a:xfrm>
            <a:off x="6705600" y="3797300"/>
            <a:ext cx="63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4</a:t>
            </a:r>
          </a:p>
        </p:txBody>
      </p:sp>
      <p:sp>
        <p:nvSpPr>
          <p:cNvPr id="1040" name="Text Box 13"/>
          <p:cNvSpPr txBox="1">
            <a:spLocks noChangeArrowheads="1"/>
          </p:cNvSpPr>
          <p:nvPr/>
        </p:nvSpPr>
        <p:spPr bwMode="auto">
          <a:xfrm>
            <a:off x="8215314" y="5484813"/>
            <a:ext cx="636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3</a:t>
            </a:r>
          </a:p>
        </p:txBody>
      </p:sp>
      <p:sp>
        <p:nvSpPr>
          <p:cNvPr id="1041" name="Text Box 14"/>
          <p:cNvSpPr txBox="1">
            <a:spLocks noChangeArrowheads="1"/>
          </p:cNvSpPr>
          <p:nvPr/>
        </p:nvSpPr>
        <p:spPr bwMode="auto">
          <a:xfrm>
            <a:off x="6677025" y="5461000"/>
            <a:ext cx="63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2</a:t>
            </a:r>
          </a:p>
        </p:txBody>
      </p:sp>
      <p:sp>
        <p:nvSpPr>
          <p:cNvPr id="1042" name="Text Box 15"/>
          <p:cNvSpPr txBox="1">
            <a:spLocks noChangeArrowheads="1"/>
          </p:cNvSpPr>
          <p:nvPr/>
        </p:nvSpPr>
        <p:spPr bwMode="auto">
          <a:xfrm>
            <a:off x="5187950" y="4652963"/>
            <a:ext cx="636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1</a:t>
            </a:r>
          </a:p>
        </p:txBody>
      </p:sp>
      <p:sp>
        <p:nvSpPr>
          <p:cNvPr id="1043" name="Line 16"/>
          <p:cNvSpPr>
            <a:spLocks noChangeShapeType="1"/>
          </p:cNvSpPr>
          <p:nvPr/>
        </p:nvSpPr>
        <p:spPr bwMode="auto">
          <a:xfrm flipV="1">
            <a:off x="5630863" y="4221164"/>
            <a:ext cx="938212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" name="Line 17"/>
          <p:cNvSpPr>
            <a:spLocks noChangeShapeType="1"/>
          </p:cNvSpPr>
          <p:nvPr/>
        </p:nvSpPr>
        <p:spPr bwMode="auto">
          <a:xfrm>
            <a:off x="5597525" y="5111750"/>
            <a:ext cx="97155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5" name="Line 18"/>
          <p:cNvSpPr>
            <a:spLocks noChangeShapeType="1"/>
          </p:cNvSpPr>
          <p:nvPr/>
        </p:nvSpPr>
        <p:spPr bwMode="auto">
          <a:xfrm>
            <a:off x="7164389" y="4029075"/>
            <a:ext cx="903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6" name="Line 19"/>
          <p:cNvSpPr>
            <a:spLocks noChangeShapeType="1"/>
          </p:cNvSpPr>
          <p:nvPr/>
        </p:nvSpPr>
        <p:spPr bwMode="auto">
          <a:xfrm>
            <a:off x="7164388" y="5722938"/>
            <a:ext cx="887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7" name="Line 20"/>
          <p:cNvSpPr>
            <a:spLocks noChangeShapeType="1"/>
          </p:cNvSpPr>
          <p:nvPr/>
        </p:nvSpPr>
        <p:spPr bwMode="auto">
          <a:xfrm flipV="1">
            <a:off x="7080250" y="4360863"/>
            <a:ext cx="1106488" cy="1135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8" name="Line 21"/>
          <p:cNvSpPr>
            <a:spLocks noChangeShapeType="1"/>
          </p:cNvSpPr>
          <p:nvPr/>
        </p:nvSpPr>
        <p:spPr bwMode="auto">
          <a:xfrm>
            <a:off x="8682039" y="4168775"/>
            <a:ext cx="936625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49" name="Line 22"/>
          <p:cNvSpPr>
            <a:spLocks noChangeShapeType="1"/>
          </p:cNvSpPr>
          <p:nvPr/>
        </p:nvSpPr>
        <p:spPr bwMode="auto">
          <a:xfrm flipV="1">
            <a:off x="8682039" y="5094288"/>
            <a:ext cx="954087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0" name="Line 23"/>
          <p:cNvSpPr>
            <a:spLocks noChangeShapeType="1"/>
          </p:cNvSpPr>
          <p:nvPr/>
        </p:nvSpPr>
        <p:spPr bwMode="auto">
          <a:xfrm flipV="1">
            <a:off x="6858000" y="4395789"/>
            <a:ext cx="0" cy="1012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1" name="Text Box 24"/>
          <p:cNvSpPr txBox="1">
            <a:spLocks noChangeArrowheads="1"/>
          </p:cNvSpPr>
          <p:nvPr/>
        </p:nvSpPr>
        <p:spPr bwMode="auto">
          <a:xfrm>
            <a:off x="6573839" y="4757739"/>
            <a:ext cx="63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2</a:t>
            </a:r>
          </a:p>
        </p:txBody>
      </p:sp>
      <p:sp>
        <p:nvSpPr>
          <p:cNvPr id="1052" name="Text Box 25"/>
          <p:cNvSpPr txBox="1">
            <a:spLocks noChangeArrowheads="1"/>
          </p:cNvSpPr>
          <p:nvPr/>
        </p:nvSpPr>
        <p:spPr bwMode="auto">
          <a:xfrm>
            <a:off x="7300914" y="4570414"/>
            <a:ext cx="63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2</a:t>
            </a:r>
          </a:p>
        </p:txBody>
      </p:sp>
      <p:sp>
        <p:nvSpPr>
          <p:cNvPr id="1053" name="Text Box 26"/>
          <p:cNvSpPr txBox="1">
            <a:spLocks noChangeArrowheads="1"/>
          </p:cNvSpPr>
          <p:nvPr/>
        </p:nvSpPr>
        <p:spPr bwMode="auto">
          <a:xfrm>
            <a:off x="7467600" y="5410201"/>
            <a:ext cx="63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3</a:t>
            </a:r>
          </a:p>
        </p:txBody>
      </p:sp>
      <p:sp>
        <p:nvSpPr>
          <p:cNvPr id="1054" name="Text Box 27"/>
          <p:cNvSpPr txBox="1">
            <a:spLocks noChangeArrowheads="1"/>
          </p:cNvSpPr>
          <p:nvPr/>
        </p:nvSpPr>
        <p:spPr bwMode="auto">
          <a:xfrm>
            <a:off x="9107489" y="5316539"/>
            <a:ext cx="63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3</a:t>
            </a:r>
          </a:p>
        </p:txBody>
      </p:sp>
      <p:sp>
        <p:nvSpPr>
          <p:cNvPr id="1055" name="Text Box 28"/>
          <p:cNvSpPr txBox="1">
            <a:spLocks noChangeArrowheads="1"/>
          </p:cNvSpPr>
          <p:nvPr/>
        </p:nvSpPr>
        <p:spPr bwMode="auto">
          <a:xfrm>
            <a:off x="7467600" y="3962401"/>
            <a:ext cx="68738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3</a:t>
            </a:r>
          </a:p>
        </p:txBody>
      </p:sp>
      <p:sp>
        <p:nvSpPr>
          <p:cNvPr id="1056" name="Text Box 29"/>
          <p:cNvSpPr txBox="1">
            <a:spLocks noChangeArrowheads="1"/>
          </p:cNvSpPr>
          <p:nvPr/>
        </p:nvSpPr>
        <p:spPr bwMode="auto">
          <a:xfrm>
            <a:off x="5867400" y="4419601"/>
            <a:ext cx="63658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4</a:t>
            </a:r>
          </a:p>
        </p:txBody>
      </p:sp>
      <p:sp>
        <p:nvSpPr>
          <p:cNvPr id="1057" name="Text Box 30"/>
          <p:cNvSpPr txBox="1">
            <a:spLocks noChangeArrowheads="1"/>
          </p:cNvSpPr>
          <p:nvPr/>
        </p:nvSpPr>
        <p:spPr bwMode="auto">
          <a:xfrm>
            <a:off x="8942389" y="3994151"/>
            <a:ext cx="63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4</a:t>
            </a:r>
          </a:p>
        </p:txBody>
      </p:sp>
      <p:sp>
        <p:nvSpPr>
          <p:cNvPr id="1058" name="Text Box 31"/>
          <p:cNvSpPr txBox="1">
            <a:spLocks noChangeArrowheads="1"/>
          </p:cNvSpPr>
          <p:nvPr/>
        </p:nvSpPr>
        <p:spPr bwMode="auto">
          <a:xfrm>
            <a:off x="5943600" y="5029201"/>
            <a:ext cx="63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5</a:t>
            </a:r>
          </a:p>
        </p:txBody>
      </p:sp>
      <p:sp>
        <p:nvSpPr>
          <p:cNvPr id="1059" name="Text Box 33"/>
          <p:cNvSpPr txBox="1">
            <a:spLocks noChangeArrowheads="1"/>
          </p:cNvSpPr>
          <p:nvPr/>
        </p:nvSpPr>
        <p:spPr bwMode="auto">
          <a:xfrm>
            <a:off x="9677400" y="4648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6</a:t>
            </a: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1633538" y="1833564"/>
            <a:ext cx="4724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/>
              <a:t>Step 2: (1) Identify </a:t>
            </a:r>
            <a:r>
              <a:rPr lang="en-US" altLang="zh-CN" sz="2000" i="1"/>
              <a:t>N</a:t>
            </a:r>
            <a:r>
              <a:rPr lang="en-US" altLang="zh-CN" sz="2000" baseline="-25000"/>
              <a:t>2</a:t>
            </a:r>
            <a:r>
              <a:rPr lang="en-US" altLang="zh-CN" sz="2000"/>
              <a:t>(</a:t>
            </a:r>
            <a:r>
              <a:rPr lang="en-US" altLang="zh-CN" sz="2000" i="1"/>
              <a:t>j</a:t>
            </a:r>
            <a:r>
              <a:rPr lang="en-US" altLang="zh-CN" sz="2000"/>
              <a:t>), based on the node 	   </a:t>
            </a:r>
            <a:r>
              <a:rPr lang="en-US" altLang="zh-CN" sz="2000" i="1"/>
              <a:t>j</a:t>
            </a:r>
            <a:r>
              <a:rPr lang="en-US" altLang="zh-CN" sz="2000"/>
              <a:t>, with the smallest number, in </a:t>
            </a:r>
            <a:r>
              <a:rPr lang="en-US" altLang="zh-CN" sz="2000" i="1"/>
              <a:t>N</a:t>
            </a:r>
            <a:r>
              <a:rPr lang="en-US" altLang="zh-CN" sz="2000" baseline="-25000"/>
              <a:t>1</a:t>
            </a:r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auto">
          <a:xfrm>
            <a:off x="5486400" y="3886201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1,4</a:t>
            </a:r>
            <a:r>
              <a:rPr lang="en-US" altLang="zh-CN" sz="1600"/>
              <a:t>= 4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4,1</a:t>
            </a:r>
            <a:r>
              <a:rPr lang="en-US" altLang="zh-CN" sz="1600">
                <a:solidFill>
                  <a:srgbClr val="FF0000"/>
                </a:solidFill>
              </a:rPr>
              <a:t>= 0</a:t>
            </a:r>
          </a:p>
        </p:txBody>
      </p:sp>
      <p:sp>
        <p:nvSpPr>
          <p:cNvPr id="1062" name="Text Box 38"/>
          <p:cNvSpPr txBox="1">
            <a:spLocks noChangeArrowheads="1"/>
          </p:cNvSpPr>
          <p:nvPr/>
        </p:nvSpPr>
        <p:spPr bwMode="auto">
          <a:xfrm>
            <a:off x="5334000" y="5257801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1,2</a:t>
            </a:r>
            <a:r>
              <a:rPr lang="en-US" altLang="zh-CN" sz="1600"/>
              <a:t>= 5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2,1</a:t>
            </a:r>
            <a:r>
              <a:rPr lang="en-US" altLang="zh-CN" sz="1600">
                <a:solidFill>
                  <a:srgbClr val="FF0000"/>
                </a:solidFill>
              </a:rPr>
              <a:t>= 0</a:t>
            </a:r>
          </a:p>
        </p:txBody>
      </p:sp>
      <p:sp>
        <p:nvSpPr>
          <p:cNvPr id="1063" name="Text Box 44"/>
          <p:cNvSpPr txBox="1">
            <a:spLocks noChangeArrowheads="1"/>
          </p:cNvSpPr>
          <p:nvPr/>
        </p:nvSpPr>
        <p:spPr bwMode="auto">
          <a:xfrm>
            <a:off x="6172200" y="3429001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3366CC"/>
                </a:solidFill>
              </a:rPr>
              <a:t>[4,1]</a:t>
            </a:r>
          </a:p>
        </p:txBody>
      </p:sp>
      <p:sp>
        <p:nvSpPr>
          <p:cNvPr id="1064" name="Text Box 45"/>
          <p:cNvSpPr txBox="1">
            <a:spLocks noChangeArrowheads="1"/>
          </p:cNvSpPr>
          <p:nvPr/>
        </p:nvSpPr>
        <p:spPr bwMode="auto">
          <a:xfrm>
            <a:off x="6096000" y="5943601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3366CC"/>
                </a:solidFill>
              </a:rPr>
              <a:t>[5,1]</a:t>
            </a:r>
          </a:p>
        </p:txBody>
      </p: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8382000" y="3429001"/>
            <a:ext cx="1066800" cy="2728913"/>
            <a:chOff x="4320" y="2160"/>
            <a:chExt cx="672" cy="1719"/>
          </a:xfrm>
        </p:grpSpPr>
        <p:sp>
          <p:nvSpPr>
            <p:cNvPr id="1081" name="Text Box 50"/>
            <p:cNvSpPr txBox="1">
              <a:spLocks noChangeArrowheads="1"/>
            </p:cNvSpPr>
            <p:nvPr/>
          </p:nvSpPr>
          <p:spPr bwMode="auto">
            <a:xfrm>
              <a:off x="4320" y="2160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339933"/>
                  </a:solidFill>
                </a:rPr>
                <a:t>[2,2]</a:t>
              </a:r>
            </a:p>
          </p:txBody>
        </p:sp>
        <p:sp>
          <p:nvSpPr>
            <p:cNvPr id="1082" name="Text Box 51"/>
            <p:cNvSpPr txBox="1">
              <a:spLocks noChangeArrowheads="1"/>
            </p:cNvSpPr>
            <p:nvPr/>
          </p:nvSpPr>
          <p:spPr bwMode="auto">
            <a:xfrm>
              <a:off x="4416" y="3648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339933"/>
                  </a:solidFill>
                </a:rPr>
                <a:t>[3,2]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6396038" y="3595688"/>
            <a:ext cx="995362" cy="2957512"/>
            <a:chOff x="3069" y="2265"/>
            <a:chExt cx="627" cy="1863"/>
          </a:xfrm>
        </p:grpSpPr>
        <p:grpSp>
          <p:nvGrpSpPr>
            <p:cNvPr id="1077" name="Group 66"/>
            <p:cNvGrpSpPr>
              <a:grpSpLocks/>
            </p:cNvGrpSpPr>
            <p:nvPr/>
          </p:nvGrpSpPr>
          <p:grpSpPr bwMode="auto">
            <a:xfrm>
              <a:off x="3081" y="3339"/>
              <a:ext cx="615" cy="789"/>
              <a:chOff x="3081" y="3339"/>
              <a:chExt cx="615" cy="789"/>
            </a:xfrm>
          </p:grpSpPr>
          <p:sp>
            <p:nvSpPr>
              <p:cNvPr id="1079" name="Oval 48"/>
              <p:cNvSpPr>
                <a:spLocks noChangeArrowheads="1"/>
              </p:cNvSpPr>
              <p:nvPr/>
            </p:nvSpPr>
            <p:spPr bwMode="auto">
              <a:xfrm>
                <a:off x="3081" y="3339"/>
                <a:ext cx="576" cy="57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0" name="Text Box 49"/>
              <p:cNvSpPr txBox="1">
                <a:spLocks noChangeArrowheads="1"/>
              </p:cNvSpPr>
              <p:nvPr/>
            </p:nvSpPr>
            <p:spPr bwMode="auto">
              <a:xfrm>
                <a:off x="3408" y="384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0000"/>
                    </a:solidFill>
                  </a:rPr>
                  <a:t>j</a:t>
                </a:r>
              </a:p>
            </p:txBody>
          </p:sp>
        </p:grpSp>
        <p:sp>
          <p:nvSpPr>
            <p:cNvPr id="1078" name="Oval 52"/>
            <p:cNvSpPr>
              <a:spLocks noChangeArrowheads="1"/>
            </p:cNvSpPr>
            <p:nvPr/>
          </p:nvSpPr>
          <p:spPr bwMode="auto">
            <a:xfrm>
              <a:off x="3069" y="2265"/>
              <a:ext cx="576" cy="576"/>
            </a:xfrm>
            <a:prstGeom prst="ellipse">
              <a:avLst/>
            </a:prstGeom>
            <a:noFill/>
            <a:ln w="38100">
              <a:solidFill>
                <a:srgbClr val="339933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8040688" y="2819400"/>
            <a:ext cx="2627312" cy="685800"/>
            <a:chOff x="4105" y="1776"/>
            <a:chExt cx="1655" cy="432"/>
          </a:xfrm>
        </p:grpSpPr>
        <p:sp>
          <p:nvSpPr>
            <p:cNvPr id="1075" name="Text Box 53"/>
            <p:cNvSpPr txBox="1">
              <a:spLocks noChangeArrowheads="1"/>
            </p:cNvSpPr>
            <p:nvPr/>
          </p:nvSpPr>
          <p:spPr bwMode="auto">
            <a:xfrm>
              <a:off x="4105" y="1776"/>
              <a:ext cx="16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2"/>
                  </a:solidFill>
                </a:rPr>
                <a:t>Also </a:t>
              </a:r>
              <a:r>
                <a:rPr lang="en-US" altLang="zh-CN" sz="2000" i="1">
                  <a:solidFill>
                    <a:schemeClr val="tx2"/>
                  </a:solidFill>
                </a:rPr>
                <a:t>N</a:t>
              </a:r>
              <a:r>
                <a:rPr lang="en-US" altLang="zh-CN" sz="2000" baseline="-25000">
                  <a:solidFill>
                    <a:schemeClr val="tx2"/>
                  </a:solidFill>
                </a:rPr>
                <a:t>2</a:t>
              </a:r>
              <a:r>
                <a:rPr lang="en-US" altLang="zh-CN" sz="2000">
                  <a:solidFill>
                    <a:schemeClr val="tx2"/>
                  </a:solidFill>
                </a:rPr>
                <a:t>(4), in this case</a:t>
              </a:r>
            </a:p>
          </p:txBody>
        </p:sp>
        <p:sp>
          <p:nvSpPr>
            <p:cNvPr id="1076" name="Line 54"/>
            <p:cNvSpPr>
              <a:spLocks noChangeShapeType="1"/>
            </p:cNvSpPr>
            <p:nvPr/>
          </p:nvSpPr>
          <p:spPr bwMode="auto">
            <a:xfrm flipH="1">
              <a:off x="4272" y="1968"/>
              <a:ext cx="192" cy="24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2438400" y="5029200"/>
            <a:ext cx="2743200" cy="1219200"/>
            <a:chOff x="576" y="3168"/>
            <a:chExt cx="1728" cy="768"/>
          </a:xfrm>
        </p:grpSpPr>
        <p:sp>
          <p:nvSpPr>
            <p:cNvPr id="1074" name="Text Box 55"/>
            <p:cNvSpPr txBox="1">
              <a:spLocks noChangeArrowheads="1"/>
            </p:cNvSpPr>
            <p:nvPr/>
          </p:nvSpPr>
          <p:spPr bwMode="auto">
            <a:xfrm>
              <a:off x="576" y="3168"/>
              <a:ext cx="172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/>
                <a:t>(3) Do as above for all </a:t>
              </a:r>
              <a:r>
                <a:rPr lang="en-US" altLang="zh-CN" sz="2000" i="1"/>
                <a:t>j</a:t>
              </a:r>
              <a:r>
                <a:rPr lang="en-US" altLang="zh-CN" sz="2000"/>
                <a:t> 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/>
                <a:t>      in </a:t>
              </a:r>
              <a:r>
                <a:rPr lang="en-US" altLang="zh-CN" sz="2000" i="1"/>
                <a:t>N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, and let </a:t>
              </a:r>
              <a:endParaRPr lang="zh-CN" altLang="en-US"/>
            </a:p>
          </p:txBody>
        </p:sp>
        <p:graphicFrame>
          <p:nvGraphicFramePr>
            <p:cNvPr id="1026" name="Object 58"/>
            <p:cNvGraphicFramePr>
              <a:graphicFrameLocks noChangeAspect="1"/>
            </p:cNvGraphicFramePr>
            <p:nvPr/>
          </p:nvGraphicFramePr>
          <p:xfrm>
            <a:off x="960" y="3648"/>
            <a:ext cx="11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6" name="Equation" r:id="rId6" imgW="1054080" imgH="241200" progId="Equation.3">
                    <p:embed/>
                  </p:oleObj>
                </mc:Choice>
                <mc:Fallback>
                  <p:oleObj name="Equation" r:id="rId6" imgW="10540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648"/>
                          <a:ext cx="110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91" name="Text Box 59"/>
          <p:cNvSpPr txBox="1">
            <a:spLocks noChangeArrowheads="1"/>
          </p:cNvSpPr>
          <p:nvPr/>
        </p:nvSpPr>
        <p:spPr bwMode="auto">
          <a:xfrm>
            <a:off x="7315200" y="3429001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4,5</a:t>
            </a:r>
            <a:r>
              <a:rPr lang="en-US" altLang="zh-CN" sz="1600"/>
              <a:t>= 3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5,4</a:t>
            </a:r>
            <a:r>
              <a:rPr lang="en-US" altLang="zh-CN" sz="1600">
                <a:solidFill>
                  <a:srgbClr val="FF0000"/>
                </a:solidFill>
              </a:rPr>
              <a:t>= 0</a:t>
            </a:r>
          </a:p>
        </p:txBody>
      </p: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7315200" y="4648201"/>
            <a:ext cx="1295400" cy="1571625"/>
            <a:chOff x="3648" y="2928"/>
            <a:chExt cx="816" cy="990"/>
          </a:xfrm>
        </p:grpSpPr>
        <p:sp>
          <p:nvSpPr>
            <p:cNvPr id="1072" name="Text Box 60"/>
            <p:cNvSpPr txBox="1">
              <a:spLocks noChangeArrowheads="1"/>
            </p:cNvSpPr>
            <p:nvPr/>
          </p:nvSpPr>
          <p:spPr bwMode="auto">
            <a:xfrm>
              <a:off x="3648" y="3552"/>
              <a:ext cx="62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/>
                <a:t>e</a:t>
              </a:r>
              <a:r>
                <a:rPr lang="en-US" altLang="zh-CN" sz="1600" baseline="-25000"/>
                <a:t>2,3</a:t>
              </a:r>
              <a:r>
                <a:rPr lang="en-US" altLang="zh-CN" sz="1600"/>
                <a:t>= 3 </a:t>
              </a:r>
              <a:r>
                <a:rPr lang="en-US" altLang="zh-CN" sz="1600" i="1">
                  <a:solidFill>
                    <a:srgbClr val="FF0000"/>
                  </a:solidFill>
                </a:rPr>
                <a:t>e</a:t>
              </a:r>
              <a:r>
                <a:rPr lang="en-US" altLang="zh-CN" sz="1600" baseline="-25000">
                  <a:solidFill>
                    <a:srgbClr val="FF0000"/>
                  </a:solidFill>
                </a:rPr>
                <a:t>3,2</a:t>
              </a:r>
              <a:r>
                <a:rPr lang="en-US" altLang="zh-CN" sz="1600">
                  <a:solidFill>
                    <a:srgbClr val="FF0000"/>
                  </a:solidFill>
                </a:rPr>
                <a:t>= 0</a:t>
              </a:r>
            </a:p>
          </p:txBody>
        </p:sp>
        <p:sp>
          <p:nvSpPr>
            <p:cNvPr id="1073" name="Text Box 61"/>
            <p:cNvSpPr txBox="1">
              <a:spLocks noChangeArrowheads="1"/>
            </p:cNvSpPr>
            <p:nvPr/>
          </p:nvSpPr>
          <p:spPr bwMode="auto">
            <a:xfrm>
              <a:off x="3840" y="2928"/>
              <a:ext cx="62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/>
                <a:t>e</a:t>
              </a:r>
              <a:r>
                <a:rPr lang="en-US" altLang="zh-CN" sz="1600" baseline="-25000"/>
                <a:t>2,5</a:t>
              </a:r>
              <a:r>
                <a:rPr lang="en-US" altLang="zh-CN" sz="1600"/>
                <a:t>= 2 </a:t>
              </a:r>
              <a:r>
                <a:rPr lang="en-US" altLang="zh-CN" sz="1600" i="1">
                  <a:solidFill>
                    <a:srgbClr val="FF0000"/>
                  </a:solidFill>
                </a:rPr>
                <a:t>e</a:t>
              </a:r>
              <a:r>
                <a:rPr lang="en-US" altLang="zh-CN" sz="1600" baseline="-25000">
                  <a:solidFill>
                    <a:srgbClr val="FF0000"/>
                  </a:solidFill>
                </a:rPr>
                <a:t>5,2</a:t>
              </a:r>
              <a:r>
                <a:rPr lang="en-US" altLang="zh-CN" sz="1600">
                  <a:solidFill>
                    <a:srgbClr val="FF0000"/>
                  </a:solidFill>
                </a:rPr>
                <a:t>= 0</a:t>
              </a:r>
            </a:p>
          </p:txBody>
        </p:sp>
      </p:grpSp>
      <p:sp>
        <p:nvSpPr>
          <p:cNvPr id="18494" name="Text Box 62"/>
          <p:cNvSpPr txBox="1">
            <a:spLocks noChangeArrowheads="1"/>
          </p:cNvSpPr>
          <p:nvPr/>
        </p:nvSpPr>
        <p:spPr bwMode="auto">
          <a:xfrm>
            <a:off x="2403476" y="2490789"/>
            <a:ext cx="3719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i="1"/>
              <a:t>(2) Label nodes in N2(j) as follows</a:t>
            </a:r>
            <a:endParaRPr lang="zh-CN" altLang="en-US" sz="2000" i="1"/>
          </a:p>
        </p:txBody>
      </p:sp>
    </p:spTree>
    <p:extLst>
      <p:ext uri="{BB962C8B-B14F-4D97-AF65-F5344CB8AC3E}">
        <p14:creationId xmlns:p14="http://schemas.microsoft.com/office/powerpoint/2010/main" val="178091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8" grpId="0" animBg="1"/>
      <p:bldP spid="18466" grpId="0"/>
      <p:bldP spid="18491" grpId="0"/>
      <p:bldP spid="1849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5" name="Oval 59" descr="蓝色砂纸"/>
          <p:cNvSpPr>
            <a:spLocks noChangeArrowheads="1"/>
          </p:cNvSpPr>
          <p:nvPr/>
        </p:nvSpPr>
        <p:spPr bwMode="auto">
          <a:xfrm>
            <a:off x="9448800" y="4191000"/>
            <a:ext cx="914400" cy="14478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1" name="Oval 2" descr="粉色砂纸"/>
          <p:cNvSpPr>
            <a:spLocks noChangeArrowheads="1"/>
          </p:cNvSpPr>
          <p:nvPr/>
        </p:nvSpPr>
        <p:spPr bwMode="auto">
          <a:xfrm>
            <a:off x="6172200" y="3276600"/>
            <a:ext cx="1371600" cy="320040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2" name="Oval 3"/>
          <p:cNvSpPr>
            <a:spLocks noChangeArrowheads="1"/>
          </p:cNvSpPr>
          <p:nvPr/>
        </p:nvSpPr>
        <p:spPr bwMode="auto">
          <a:xfrm rot="42943">
            <a:off x="7696200" y="3276600"/>
            <a:ext cx="1371600" cy="3200400"/>
          </a:xfrm>
          <a:prstGeom prst="ellipse">
            <a:avLst/>
          </a:prstGeom>
          <a:solidFill>
            <a:srgbClr val="99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title"/>
          </p:nvPr>
        </p:nvSpPr>
        <p:spPr>
          <a:xfrm>
            <a:off x="1841500" y="782639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Labeling Algorithm (Ford &amp; Fulkson)</a:t>
            </a: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5029201" y="4570413"/>
            <a:ext cx="644525" cy="66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6543676" y="3732213"/>
            <a:ext cx="644525" cy="66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8058151" y="3732213"/>
            <a:ext cx="644525" cy="66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6543676" y="5408613"/>
            <a:ext cx="644525" cy="66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8058151" y="5408613"/>
            <a:ext cx="644525" cy="66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9572626" y="4570413"/>
            <a:ext cx="644525" cy="66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8193089" y="3767138"/>
            <a:ext cx="636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5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6705600" y="3797300"/>
            <a:ext cx="63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4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8215314" y="5484813"/>
            <a:ext cx="636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3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6677025" y="5461000"/>
            <a:ext cx="63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2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5187950" y="4652963"/>
            <a:ext cx="636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1</a:t>
            </a:r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V="1">
            <a:off x="5630863" y="4221164"/>
            <a:ext cx="938212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5597525" y="5111750"/>
            <a:ext cx="97155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7164389" y="4029075"/>
            <a:ext cx="903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7164388" y="5722938"/>
            <a:ext cx="887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V="1">
            <a:off x="7080250" y="4360863"/>
            <a:ext cx="1106488" cy="1135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>
            <a:off x="8682039" y="4168775"/>
            <a:ext cx="936625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 flipV="1">
            <a:off x="8682039" y="5094288"/>
            <a:ext cx="954087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 flipV="1">
            <a:off x="6858000" y="4395789"/>
            <a:ext cx="0" cy="1012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6573839" y="4757739"/>
            <a:ext cx="63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2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7300914" y="4570414"/>
            <a:ext cx="63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2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7467600" y="5410201"/>
            <a:ext cx="63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3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8915400" y="5105401"/>
            <a:ext cx="63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3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7467600" y="3962401"/>
            <a:ext cx="68738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3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5867400" y="4419601"/>
            <a:ext cx="63658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4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8942389" y="3994151"/>
            <a:ext cx="63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4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5943600" y="5029201"/>
            <a:ext cx="63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5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9677400" y="4648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6</a:t>
            </a:r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1752600" y="2209800"/>
            <a:ext cx="3429000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dirty="0"/>
              <a:t>Step 3: Continue as in step 2, forming </a:t>
            </a:r>
            <a:r>
              <a:rPr lang="en-US" altLang="zh-CN" sz="2000" i="1" dirty="0"/>
              <a:t>N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, </a:t>
            </a:r>
            <a:r>
              <a:rPr lang="en-US" altLang="zh-CN" sz="2000" i="1" dirty="0"/>
              <a:t>N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, </a:t>
            </a:r>
            <a:r>
              <a:rPr lang="en-US" altLang="zh-CN" sz="2000" i="1" dirty="0"/>
              <a:t>N</a:t>
            </a:r>
            <a:r>
              <a:rPr lang="en-US" altLang="zh-CN" sz="2000" baseline="-25000" dirty="0"/>
              <a:t>5</a:t>
            </a:r>
            <a:r>
              <a:rPr lang="en-US" altLang="zh-CN" sz="2000" dirty="0"/>
              <a:t>, ..., until: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dirty="0"/>
              <a:t>    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the sink has been labeled,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dirty="0"/>
              <a:t>         </a:t>
            </a:r>
            <a:r>
              <a:rPr lang="en-US" altLang="zh-CN" sz="2000" dirty="0">
                <a:solidFill>
                  <a:srgbClr val="009900"/>
                </a:solidFill>
              </a:rPr>
              <a:t>and the total flow is the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09900"/>
                </a:solidFill>
              </a:rPr>
              <a:t>         maximum flow</a:t>
            </a:r>
            <a:r>
              <a:rPr lang="en-US" altLang="zh-CN" sz="2000" dirty="0"/>
              <a:t> (step 4)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dirty="0"/>
              <a:t>          or</a:t>
            </a:r>
            <a:endParaRPr lang="en-US" altLang="zh-CN" sz="1800" b="1" dirty="0">
              <a:solidFill>
                <a:schemeClr val="tx2"/>
              </a:solidFill>
            </a:endParaRPr>
          </a:p>
        </p:txBody>
      </p:sp>
      <p:sp>
        <p:nvSpPr>
          <p:cNvPr id="32803" name="Text Box 36"/>
          <p:cNvSpPr txBox="1">
            <a:spLocks noChangeArrowheads="1"/>
          </p:cNvSpPr>
          <p:nvPr/>
        </p:nvSpPr>
        <p:spPr bwMode="auto">
          <a:xfrm>
            <a:off x="5486400" y="3886201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1,4</a:t>
            </a:r>
            <a:r>
              <a:rPr lang="en-US" altLang="zh-CN" sz="1600"/>
              <a:t>= 4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4,1</a:t>
            </a:r>
            <a:r>
              <a:rPr lang="en-US" altLang="zh-CN" sz="1600">
                <a:solidFill>
                  <a:srgbClr val="FF0000"/>
                </a:solidFill>
              </a:rPr>
              <a:t>= 0</a:t>
            </a:r>
          </a:p>
        </p:txBody>
      </p:sp>
      <p:sp>
        <p:nvSpPr>
          <p:cNvPr id="32804" name="Text Box 37"/>
          <p:cNvSpPr txBox="1">
            <a:spLocks noChangeArrowheads="1"/>
          </p:cNvSpPr>
          <p:nvPr/>
        </p:nvSpPr>
        <p:spPr bwMode="auto">
          <a:xfrm>
            <a:off x="5334000" y="5257801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1,2</a:t>
            </a:r>
            <a:r>
              <a:rPr lang="en-US" altLang="zh-CN" sz="1600"/>
              <a:t>= 5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2,1</a:t>
            </a:r>
            <a:r>
              <a:rPr lang="en-US" altLang="zh-CN" sz="1600">
                <a:solidFill>
                  <a:srgbClr val="FF0000"/>
                </a:solidFill>
              </a:rPr>
              <a:t>= 0</a:t>
            </a:r>
          </a:p>
        </p:txBody>
      </p:sp>
      <p:sp>
        <p:nvSpPr>
          <p:cNvPr id="32805" name="Text Box 43"/>
          <p:cNvSpPr txBox="1">
            <a:spLocks noChangeArrowheads="1"/>
          </p:cNvSpPr>
          <p:nvPr/>
        </p:nvSpPr>
        <p:spPr bwMode="auto">
          <a:xfrm>
            <a:off x="6172200" y="3429001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3366CC"/>
                </a:solidFill>
              </a:rPr>
              <a:t>[4,1]</a:t>
            </a:r>
          </a:p>
        </p:txBody>
      </p:sp>
      <p:sp>
        <p:nvSpPr>
          <p:cNvPr id="32806" name="Text Box 44"/>
          <p:cNvSpPr txBox="1">
            <a:spLocks noChangeArrowheads="1"/>
          </p:cNvSpPr>
          <p:nvPr/>
        </p:nvSpPr>
        <p:spPr bwMode="auto">
          <a:xfrm>
            <a:off x="6096000" y="5943601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3366CC"/>
                </a:solidFill>
              </a:rPr>
              <a:t>[5,1]</a:t>
            </a:r>
          </a:p>
        </p:txBody>
      </p:sp>
      <p:sp>
        <p:nvSpPr>
          <p:cNvPr id="32807" name="Oval 46"/>
          <p:cNvSpPr>
            <a:spLocks noChangeArrowheads="1"/>
          </p:cNvSpPr>
          <p:nvPr/>
        </p:nvSpPr>
        <p:spPr bwMode="auto">
          <a:xfrm>
            <a:off x="6415088" y="5300663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08" name="Text Box 47"/>
          <p:cNvSpPr txBox="1">
            <a:spLocks noChangeArrowheads="1"/>
          </p:cNvSpPr>
          <p:nvPr/>
        </p:nvSpPr>
        <p:spPr bwMode="auto">
          <a:xfrm>
            <a:off x="6934200" y="6096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32809" name="Text Box 48"/>
          <p:cNvSpPr txBox="1">
            <a:spLocks noChangeArrowheads="1"/>
          </p:cNvSpPr>
          <p:nvPr/>
        </p:nvSpPr>
        <p:spPr bwMode="auto">
          <a:xfrm>
            <a:off x="8382000" y="3429001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339933"/>
                </a:solidFill>
              </a:rPr>
              <a:t>[2,2]</a:t>
            </a:r>
          </a:p>
        </p:txBody>
      </p:sp>
      <p:sp>
        <p:nvSpPr>
          <p:cNvPr id="32810" name="Text Box 49"/>
          <p:cNvSpPr txBox="1">
            <a:spLocks noChangeArrowheads="1"/>
          </p:cNvSpPr>
          <p:nvPr/>
        </p:nvSpPr>
        <p:spPr bwMode="auto">
          <a:xfrm>
            <a:off x="8534400" y="5791201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339933"/>
                </a:solidFill>
              </a:rPr>
              <a:t>[3,2]</a:t>
            </a:r>
          </a:p>
        </p:txBody>
      </p:sp>
      <p:sp>
        <p:nvSpPr>
          <p:cNvPr id="32811" name="Oval 50"/>
          <p:cNvSpPr>
            <a:spLocks noChangeArrowheads="1"/>
          </p:cNvSpPr>
          <p:nvPr/>
        </p:nvSpPr>
        <p:spPr bwMode="auto">
          <a:xfrm>
            <a:off x="6396038" y="3595688"/>
            <a:ext cx="914400" cy="914400"/>
          </a:xfrm>
          <a:prstGeom prst="ellipse">
            <a:avLst/>
          </a:prstGeom>
          <a:noFill/>
          <a:ln w="38100">
            <a:solidFill>
              <a:srgbClr val="339933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12" name="Text Box 55"/>
          <p:cNvSpPr txBox="1">
            <a:spLocks noChangeArrowheads="1"/>
          </p:cNvSpPr>
          <p:nvPr/>
        </p:nvSpPr>
        <p:spPr bwMode="auto">
          <a:xfrm>
            <a:off x="7315200" y="3429001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4,5</a:t>
            </a:r>
            <a:r>
              <a:rPr lang="en-US" altLang="zh-CN" sz="1600"/>
              <a:t>= 3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5,4</a:t>
            </a:r>
            <a:r>
              <a:rPr lang="en-US" altLang="zh-CN" sz="1600">
                <a:solidFill>
                  <a:srgbClr val="FF0000"/>
                </a:solidFill>
              </a:rPr>
              <a:t>= 0</a:t>
            </a:r>
          </a:p>
        </p:txBody>
      </p:sp>
      <p:sp>
        <p:nvSpPr>
          <p:cNvPr id="32813" name="Text Box 56"/>
          <p:cNvSpPr txBox="1">
            <a:spLocks noChangeArrowheads="1"/>
          </p:cNvSpPr>
          <p:nvPr/>
        </p:nvSpPr>
        <p:spPr bwMode="auto">
          <a:xfrm>
            <a:off x="7315200" y="5638801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2,3</a:t>
            </a:r>
            <a:r>
              <a:rPr lang="en-US" altLang="zh-CN" sz="1600"/>
              <a:t>= 3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3,2</a:t>
            </a:r>
            <a:r>
              <a:rPr lang="en-US" altLang="zh-CN" sz="1600">
                <a:solidFill>
                  <a:srgbClr val="FF0000"/>
                </a:solidFill>
              </a:rPr>
              <a:t>= 0</a:t>
            </a:r>
          </a:p>
        </p:txBody>
      </p:sp>
      <p:sp>
        <p:nvSpPr>
          <p:cNvPr id="32814" name="Text Box 57"/>
          <p:cNvSpPr txBox="1">
            <a:spLocks noChangeArrowheads="1"/>
          </p:cNvSpPr>
          <p:nvPr/>
        </p:nvSpPr>
        <p:spPr bwMode="auto">
          <a:xfrm>
            <a:off x="7620000" y="4648201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2,5</a:t>
            </a:r>
            <a:r>
              <a:rPr lang="en-US" altLang="zh-CN" sz="1600"/>
              <a:t>= 2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5,2</a:t>
            </a:r>
            <a:r>
              <a:rPr lang="en-US" altLang="zh-CN" sz="1600">
                <a:solidFill>
                  <a:srgbClr val="FF0000"/>
                </a:solidFill>
              </a:rPr>
              <a:t>= 0</a:t>
            </a: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9144000" y="5257801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3,6</a:t>
            </a:r>
            <a:r>
              <a:rPr lang="en-US" altLang="zh-CN" sz="1600"/>
              <a:t>= 3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6,3</a:t>
            </a:r>
            <a:r>
              <a:rPr lang="en-US" altLang="zh-CN" sz="1600">
                <a:solidFill>
                  <a:srgbClr val="FF0000"/>
                </a:solidFill>
              </a:rPr>
              <a:t>= 0</a:t>
            </a:r>
          </a:p>
        </p:txBody>
      </p:sp>
      <p:sp>
        <p:nvSpPr>
          <p:cNvPr id="19516" name="Text Box 60"/>
          <p:cNvSpPr txBox="1">
            <a:spLocks noChangeArrowheads="1"/>
          </p:cNvSpPr>
          <p:nvPr/>
        </p:nvSpPr>
        <p:spPr bwMode="auto">
          <a:xfrm>
            <a:off x="8153400" y="2209801"/>
            <a:ext cx="2133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/>
              <a:t>N</a:t>
            </a:r>
            <a:r>
              <a:rPr lang="en-US" altLang="zh-CN" sz="2000" baseline="-25000"/>
              <a:t>3</a:t>
            </a:r>
            <a:r>
              <a:rPr lang="en-US" altLang="zh-CN" sz="2000"/>
              <a:t>, the sink has been labeled</a:t>
            </a:r>
            <a:endParaRPr lang="en-US" altLang="zh-CN" sz="2000" i="1"/>
          </a:p>
        </p:txBody>
      </p:sp>
      <p:sp>
        <p:nvSpPr>
          <p:cNvPr id="19517" name="Line 61"/>
          <p:cNvSpPr>
            <a:spLocks noChangeShapeType="1"/>
          </p:cNvSpPr>
          <p:nvPr/>
        </p:nvSpPr>
        <p:spPr bwMode="auto">
          <a:xfrm>
            <a:off x="8839200" y="2819400"/>
            <a:ext cx="838200" cy="1600200"/>
          </a:xfrm>
          <a:prstGeom prst="line">
            <a:avLst/>
          </a:prstGeom>
          <a:noFill/>
          <a:ln w="9525">
            <a:solidFill>
              <a:srgbClr val="FF66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18" name="Text Box 62"/>
          <p:cNvSpPr txBox="1">
            <a:spLocks noChangeArrowheads="1"/>
          </p:cNvSpPr>
          <p:nvPr/>
        </p:nvSpPr>
        <p:spPr bwMode="auto">
          <a:xfrm>
            <a:off x="9829800" y="42672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FF0000"/>
                </a:solidFill>
              </a:rPr>
              <a:t>[3,3]</a:t>
            </a:r>
          </a:p>
        </p:txBody>
      </p:sp>
      <p:sp>
        <p:nvSpPr>
          <p:cNvPr id="19520" name="Text Box 64"/>
          <p:cNvSpPr txBox="1">
            <a:spLocks noChangeArrowheads="1"/>
          </p:cNvSpPr>
          <p:nvPr/>
        </p:nvSpPr>
        <p:spPr bwMode="auto">
          <a:xfrm>
            <a:off x="2063750" y="4414839"/>
            <a:ext cx="3498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9900"/>
                </a:solidFill>
              </a:rPr>
              <a:t>(ii) the sink has not been     </a:t>
            </a:r>
          </a:p>
          <a:p>
            <a:pPr eaLnBrk="1" hangingPunct="1"/>
            <a:r>
              <a:rPr lang="en-US" altLang="zh-CN" sz="2000">
                <a:solidFill>
                  <a:srgbClr val="009900"/>
                </a:solidFill>
              </a:rPr>
              <a:t>          labeled, but no other   </a:t>
            </a:r>
          </a:p>
          <a:p>
            <a:pPr eaLnBrk="1" hangingPunct="1"/>
            <a:r>
              <a:rPr lang="en-US" altLang="zh-CN" sz="2000">
                <a:solidFill>
                  <a:srgbClr val="009900"/>
                </a:solidFill>
              </a:rPr>
              <a:t>          nodes can be labeled</a:t>
            </a:r>
          </a:p>
          <a:p>
            <a:pPr eaLnBrk="1" hangingPunct="1"/>
            <a:r>
              <a:rPr lang="en-US" altLang="zh-CN" sz="2000">
                <a:solidFill>
                  <a:srgbClr val="009900"/>
                </a:solidFill>
              </a:rPr>
              <a:t>          according to the rules </a:t>
            </a:r>
          </a:p>
          <a:p>
            <a:pPr eaLnBrk="1" hangingPunct="1"/>
            <a:r>
              <a:rPr lang="en-US" altLang="zh-CN" sz="2000">
                <a:solidFill>
                  <a:srgbClr val="009900"/>
                </a:solidFill>
              </a:rPr>
              <a:t>  </a:t>
            </a:r>
            <a:r>
              <a:rPr lang="en-US" altLang="zh-CN" sz="2000"/>
              <a:t>(note: the source is not labeled)</a:t>
            </a:r>
            <a:endParaRPr lang="zh-CN" altLang="en-US" sz="2000"/>
          </a:p>
        </p:txBody>
      </p:sp>
      <p:sp>
        <p:nvSpPr>
          <p:cNvPr id="19521" name="Oval 65"/>
          <p:cNvSpPr>
            <a:spLocks noChangeArrowheads="1"/>
          </p:cNvSpPr>
          <p:nvPr/>
        </p:nvSpPr>
        <p:spPr bwMode="auto">
          <a:xfrm>
            <a:off x="7896225" y="5300663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386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15" grpId="0" animBg="1"/>
      <p:bldP spid="19490" grpId="0"/>
      <p:bldP spid="19514" grpId="0"/>
      <p:bldP spid="19516" grpId="0"/>
      <p:bldP spid="19517" grpId="0" animBg="1"/>
      <p:bldP spid="19518" grpId="0"/>
      <p:bldP spid="19520" grpId="0"/>
      <p:bldP spid="195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val 6"/>
          <p:cNvSpPr>
            <a:spLocks noChangeArrowheads="1"/>
          </p:cNvSpPr>
          <p:nvPr/>
        </p:nvSpPr>
        <p:spPr bwMode="auto">
          <a:xfrm>
            <a:off x="5334001" y="1614489"/>
            <a:ext cx="644525" cy="6175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5" name="Oval 7"/>
          <p:cNvSpPr>
            <a:spLocks noChangeArrowheads="1"/>
          </p:cNvSpPr>
          <p:nvPr/>
        </p:nvSpPr>
        <p:spPr bwMode="auto">
          <a:xfrm>
            <a:off x="6848476" y="830264"/>
            <a:ext cx="644525" cy="6175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6" name="Oval 8"/>
          <p:cNvSpPr>
            <a:spLocks noChangeArrowheads="1"/>
          </p:cNvSpPr>
          <p:nvPr/>
        </p:nvSpPr>
        <p:spPr bwMode="auto">
          <a:xfrm>
            <a:off x="8362951" y="830264"/>
            <a:ext cx="644525" cy="6175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7" name="Oval 9"/>
          <p:cNvSpPr>
            <a:spLocks noChangeArrowheads="1"/>
          </p:cNvSpPr>
          <p:nvPr/>
        </p:nvSpPr>
        <p:spPr bwMode="auto">
          <a:xfrm>
            <a:off x="6848476" y="2397125"/>
            <a:ext cx="644525" cy="6175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8" name="Oval 10"/>
          <p:cNvSpPr>
            <a:spLocks noChangeArrowheads="1"/>
          </p:cNvSpPr>
          <p:nvPr/>
        </p:nvSpPr>
        <p:spPr bwMode="auto">
          <a:xfrm>
            <a:off x="8362951" y="2397125"/>
            <a:ext cx="644525" cy="6175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9" name="Oval 11"/>
          <p:cNvSpPr>
            <a:spLocks noChangeArrowheads="1"/>
          </p:cNvSpPr>
          <p:nvPr/>
        </p:nvSpPr>
        <p:spPr bwMode="auto">
          <a:xfrm>
            <a:off x="9877426" y="1614489"/>
            <a:ext cx="644525" cy="6175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0" name="Text Box 12"/>
          <p:cNvSpPr txBox="1">
            <a:spLocks noChangeArrowheads="1"/>
          </p:cNvSpPr>
          <p:nvPr/>
        </p:nvSpPr>
        <p:spPr bwMode="auto">
          <a:xfrm>
            <a:off x="8497889" y="863600"/>
            <a:ext cx="636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5</a:t>
            </a:r>
          </a:p>
        </p:txBody>
      </p:sp>
      <p:sp>
        <p:nvSpPr>
          <p:cNvPr id="33801" name="Text Box 13"/>
          <p:cNvSpPr txBox="1">
            <a:spLocks noChangeArrowheads="1"/>
          </p:cNvSpPr>
          <p:nvPr/>
        </p:nvSpPr>
        <p:spPr bwMode="auto">
          <a:xfrm>
            <a:off x="7010400" y="892175"/>
            <a:ext cx="63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4</a:t>
            </a:r>
          </a:p>
        </p:txBody>
      </p:sp>
      <p:sp>
        <p:nvSpPr>
          <p:cNvPr id="33802" name="Text Box 14"/>
          <p:cNvSpPr txBox="1">
            <a:spLocks noChangeArrowheads="1"/>
          </p:cNvSpPr>
          <p:nvPr/>
        </p:nvSpPr>
        <p:spPr bwMode="auto">
          <a:xfrm>
            <a:off x="8520114" y="2468563"/>
            <a:ext cx="636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3</a:t>
            </a:r>
          </a:p>
        </p:txBody>
      </p:sp>
      <p:sp>
        <p:nvSpPr>
          <p:cNvPr id="33803" name="Text Box 15"/>
          <p:cNvSpPr txBox="1">
            <a:spLocks noChangeArrowheads="1"/>
          </p:cNvSpPr>
          <p:nvPr/>
        </p:nvSpPr>
        <p:spPr bwMode="auto">
          <a:xfrm>
            <a:off x="6981825" y="2446338"/>
            <a:ext cx="63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2</a:t>
            </a:r>
          </a:p>
        </p:txBody>
      </p:sp>
      <p:sp>
        <p:nvSpPr>
          <p:cNvPr id="33804" name="Text Box 16"/>
          <p:cNvSpPr txBox="1">
            <a:spLocks noChangeArrowheads="1"/>
          </p:cNvSpPr>
          <p:nvPr/>
        </p:nvSpPr>
        <p:spPr bwMode="auto">
          <a:xfrm>
            <a:off x="5492750" y="1690688"/>
            <a:ext cx="636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1</a:t>
            </a:r>
          </a:p>
        </p:txBody>
      </p:sp>
      <p:sp>
        <p:nvSpPr>
          <p:cNvPr id="33805" name="Line 17"/>
          <p:cNvSpPr>
            <a:spLocks noChangeShapeType="1"/>
          </p:cNvSpPr>
          <p:nvPr/>
        </p:nvSpPr>
        <p:spPr bwMode="auto">
          <a:xfrm flipV="1">
            <a:off x="5935663" y="1287464"/>
            <a:ext cx="938212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6" name="Line 18"/>
          <p:cNvSpPr>
            <a:spLocks noChangeShapeType="1"/>
          </p:cNvSpPr>
          <p:nvPr/>
        </p:nvSpPr>
        <p:spPr bwMode="auto">
          <a:xfrm>
            <a:off x="5902325" y="2120901"/>
            <a:ext cx="971550" cy="4556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7" name="Line 19"/>
          <p:cNvSpPr>
            <a:spLocks noChangeShapeType="1"/>
          </p:cNvSpPr>
          <p:nvPr/>
        </p:nvSpPr>
        <p:spPr bwMode="auto">
          <a:xfrm>
            <a:off x="7469189" y="1108075"/>
            <a:ext cx="903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8" name="Line 20"/>
          <p:cNvSpPr>
            <a:spLocks noChangeShapeType="1"/>
          </p:cNvSpPr>
          <p:nvPr/>
        </p:nvSpPr>
        <p:spPr bwMode="auto">
          <a:xfrm>
            <a:off x="7469188" y="2690813"/>
            <a:ext cx="88741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9" name="Line 21"/>
          <p:cNvSpPr>
            <a:spLocks noChangeShapeType="1"/>
          </p:cNvSpPr>
          <p:nvPr/>
        </p:nvSpPr>
        <p:spPr bwMode="auto">
          <a:xfrm flipV="1">
            <a:off x="7385050" y="1417639"/>
            <a:ext cx="1149350" cy="1062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0" name="Line 22"/>
          <p:cNvSpPr>
            <a:spLocks noChangeShapeType="1"/>
          </p:cNvSpPr>
          <p:nvPr/>
        </p:nvSpPr>
        <p:spPr bwMode="auto">
          <a:xfrm>
            <a:off x="8986839" y="1238250"/>
            <a:ext cx="936625" cy="522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1" name="Line 23"/>
          <p:cNvSpPr>
            <a:spLocks noChangeShapeType="1"/>
          </p:cNvSpPr>
          <p:nvPr/>
        </p:nvSpPr>
        <p:spPr bwMode="auto">
          <a:xfrm flipV="1">
            <a:off x="8986839" y="2103439"/>
            <a:ext cx="954087" cy="5873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2" name="Line 24"/>
          <p:cNvSpPr>
            <a:spLocks noChangeShapeType="1"/>
          </p:cNvSpPr>
          <p:nvPr/>
        </p:nvSpPr>
        <p:spPr bwMode="auto">
          <a:xfrm flipV="1">
            <a:off x="7162800" y="1450975"/>
            <a:ext cx="0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3" name="Text Box 27"/>
          <p:cNvSpPr txBox="1">
            <a:spLocks noChangeArrowheads="1"/>
          </p:cNvSpPr>
          <p:nvPr/>
        </p:nvSpPr>
        <p:spPr bwMode="auto">
          <a:xfrm>
            <a:off x="7772400" y="2398714"/>
            <a:ext cx="63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3</a:t>
            </a:r>
          </a:p>
        </p:txBody>
      </p:sp>
      <p:sp>
        <p:nvSpPr>
          <p:cNvPr id="33814" name="Text Box 28"/>
          <p:cNvSpPr txBox="1">
            <a:spLocks noChangeArrowheads="1"/>
          </p:cNvSpPr>
          <p:nvPr/>
        </p:nvSpPr>
        <p:spPr bwMode="auto">
          <a:xfrm>
            <a:off x="9220200" y="2114551"/>
            <a:ext cx="63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3</a:t>
            </a:r>
          </a:p>
        </p:txBody>
      </p:sp>
      <p:sp>
        <p:nvSpPr>
          <p:cNvPr id="33815" name="Text Box 32"/>
          <p:cNvSpPr txBox="1">
            <a:spLocks noChangeArrowheads="1"/>
          </p:cNvSpPr>
          <p:nvPr/>
        </p:nvSpPr>
        <p:spPr bwMode="auto">
          <a:xfrm>
            <a:off x="6248400" y="2043114"/>
            <a:ext cx="63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5</a:t>
            </a:r>
          </a:p>
        </p:txBody>
      </p:sp>
      <p:sp>
        <p:nvSpPr>
          <p:cNvPr id="33816" name="Text Box 33"/>
          <p:cNvSpPr txBox="1">
            <a:spLocks noChangeArrowheads="1"/>
          </p:cNvSpPr>
          <p:nvPr/>
        </p:nvSpPr>
        <p:spPr bwMode="auto">
          <a:xfrm>
            <a:off x="9982200" y="16875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6</a:t>
            </a:r>
          </a:p>
        </p:txBody>
      </p:sp>
      <p:sp>
        <p:nvSpPr>
          <p:cNvPr id="33817" name="Text Box 36"/>
          <p:cNvSpPr txBox="1">
            <a:spLocks noChangeArrowheads="1"/>
          </p:cNvSpPr>
          <p:nvPr/>
        </p:nvSpPr>
        <p:spPr bwMode="auto">
          <a:xfrm>
            <a:off x="5638800" y="2257426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i="1"/>
              <a:t>e</a:t>
            </a:r>
            <a:r>
              <a:rPr lang="en-US" altLang="zh-CN" sz="1600" b="1" baseline="-25000"/>
              <a:t>1,2</a:t>
            </a:r>
            <a:r>
              <a:rPr lang="en-US" altLang="zh-CN" sz="1600" b="1"/>
              <a:t>= 5 </a:t>
            </a:r>
            <a:r>
              <a:rPr lang="en-US" altLang="zh-CN" sz="1600" b="1" i="1"/>
              <a:t>e</a:t>
            </a:r>
            <a:r>
              <a:rPr lang="en-US" altLang="zh-CN" sz="1600" b="1" baseline="-25000"/>
              <a:t>2,1</a:t>
            </a:r>
            <a:r>
              <a:rPr lang="en-US" altLang="zh-CN" sz="1600" b="1"/>
              <a:t>= 0</a:t>
            </a:r>
          </a:p>
        </p:txBody>
      </p:sp>
      <p:sp>
        <p:nvSpPr>
          <p:cNvPr id="33818" name="Text Box 37"/>
          <p:cNvSpPr txBox="1">
            <a:spLocks noChangeArrowheads="1"/>
          </p:cNvSpPr>
          <p:nvPr/>
        </p:nvSpPr>
        <p:spPr bwMode="auto">
          <a:xfrm>
            <a:off x="6477000" y="5476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3366CC"/>
                </a:solidFill>
              </a:rPr>
              <a:t>[4,1]</a:t>
            </a:r>
          </a:p>
        </p:txBody>
      </p:sp>
      <p:sp>
        <p:nvSpPr>
          <p:cNvPr id="33819" name="Text Box 38"/>
          <p:cNvSpPr txBox="1">
            <a:spLocks noChangeArrowheads="1"/>
          </p:cNvSpPr>
          <p:nvPr/>
        </p:nvSpPr>
        <p:spPr bwMode="auto">
          <a:xfrm>
            <a:off x="6400800" y="28971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3366CC"/>
                </a:solidFill>
              </a:rPr>
              <a:t>[5,1]</a:t>
            </a:r>
          </a:p>
        </p:txBody>
      </p:sp>
      <p:sp>
        <p:nvSpPr>
          <p:cNvPr id="33820" name="Text Box 41"/>
          <p:cNvSpPr txBox="1">
            <a:spLocks noChangeArrowheads="1"/>
          </p:cNvSpPr>
          <p:nvPr/>
        </p:nvSpPr>
        <p:spPr bwMode="auto">
          <a:xfrm>
            <a:off x="8686800" y="5476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339933"/>
                </a:solidFill>
              </a:rPr>
              <a:t>[2,2]</a:t>
            </a:r>
          </a:p>
        </p:txBody>
      </p:sp>
      <p:sp>
        <p:nvSpPr>
          <p:cNvPr id="33821" name="Text Box 42"/>
          <p:cNvSpPr txBox="1">
            <a:spLocks noChangeArrowheads="1"/>
          </p:cNvSpPr>
          <p:nvPr/>
        </p:nvSpPr>
        <p:spPr bwMode="auto">
          <a:xfrm>
            <a:off x="8839200" y="2755901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339933"/>
                </a:solidFill>
              </a:rPr>
              <a:t>[3,2]</a:t>
            </a:r>
          </a:p>
        </p:txBody>
      </p:sp>
      <p:sp>
        <p:nvSpPr>
          <p:cNvPr id="33822" name="Text Box 45"/>
          <p:cNvSpPr txBox="1">
            <a:spLocks noChangeArrowheads="1"/>
          </p:cNvSpPr>
          <p:nvPr/>
        </p:nvSpPr>
        <p:spPr bwMode="auto">
          <a:xfrm>
            <a:off x="7620000" y="2692401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i="1"/>
              <a:t>e</a:t>
            </a:r>
            <a:r>
              <a:rPr lang="en-US" altLang="zh-CN" sz="1600" b="1" baseline="-25000"/>
              <a:t>2,3</a:t>
            </a:r>
            <a:r>
              <a:rPr lang="en-US" altLang="zh-CN" sz="1600" b="1"/>
              <a:t>= 3 </a:t>
            </a:r>
            <a:r>
              <a:rPr lang="en-US" altLang="zh-CN" sz="1600" b="1" i="1"/>
              <a:t>e</a:t>
            </a:r>
            <a:r>
              <a:rPr lang="en-US" altLang="zh-CN" sz="1600" b="1" baseline="-25000"/>
              <a:t>3,2</a:t>
            </a:r>
            <a:r>
              <a:rPr lang="en-US" altLang="zh-CN" sz="1600" b="1"/>
              <a:t>= 0</a:t>
            </a:r>
          </a:p>
        </p:txBody>
      </p:sp>
      <p:sp>
        <p:nvSpPr>
          <p:cNvPr id="33823" name="Text Box 47"/>
          <p:cNvSpPr txBox="1">
            <a:spLocks noChangeArrowheads="1"/>
          </p:cNvSpPr>
          <p:nvPr/>
        </p:nvSpPr>
        <p:spPr bwMode="auto">
          <a:xfrm>
            <a:off x="9448800" y="2257425"/>
            <a:ext cx="99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i="1"/>
              <a:t>e</a:t>
            </a:r>
            <a:r>
              <a:rPr lang="en-US" altLang="zh-CN" sz="1600" b="1" baseline="-25000"/>
              <a:t>3,6</a:t>
            </a:r>
            <a:r>
              <a:rPr lang="en-US" altLang="zh-CN" sz="1600" b="1"/>
              <a:t>= 3 </a:t>
            </a:r>
            <a:r>
              <a:rPr lang="en-US" altLang="zh-CN" sz="1600" b="1" i="1"/>
              <a:t>e</a:t>
            </a:r>
            <a:r>
              <a:rPr lang="en-US" altLang="zh-CN" sz="1600" b="1" baseline="-25000"/>
              <a:t>6,3</a:t>
            </a:r>
            <a:r>
              <a:rPr lang="en-US" altLang="zh-CN" sz="1600" b="1"/>
              <a:t>= 0</a:t>
            </a:r>
          </a:p>
        </p:txBody>
      </p:sp>
      <p:sp>
        <p:nvSpPr>
          <p:cNvPr id="33824" name="Text Box 50"/>
          <p:cNvSpPr txBox="1">
            <a:spLocks noChangeArrowheads="1"/>
          </p:cNvSpPr>
          <p:nvPr/>
        </p:nvSpPr>
        <p:spPr bwMode="auto">
          <a:xfrm>
            <a:off x="9829800" y="116363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FF0000"/>
                </a:solidFill>
              </a:rPr>
              <a:t>[3,3]</a:t>
            </a:r>
          </a:p>
        </p:txBody>
      </p:sp>
      <p:sp>
        <p:nvSpPr>
          <p:cNvPr id="33825" name="Text Box 51"/>
          <p:cNvSpPr txBox="1">
            <a:spLocks noChangeArrowheads="1"/>
          </p:cNvSpPr>
          <p:nvPr/>
        </p:nvSpPr>
        <p:spPr bwMode="auto">
          <a:xfrm>
            <a:off x="1847850" y="26035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Situation after one full cycle:</a:t>
            </a:r>
          </a:p>
        </p:txBody>
      </p:sp>
      <p:sp>
        <p:nvSpPr>
          <p:cNvPr id="33826" name="Text Box 52"/>
          <p:cNvSpPr txBox="1">
            <a:spLocks noChangeArrowheads="1"/>
          </p:cNvSpPr>
          <p:nvPr/>
        </p:nvSpPr>
        <p:spPr bwMode="auto">
          <a:xfrm>
            <a:off x="1847850" y="1773239"/>
            <a:ext cx="35814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The label of sink is [</a:t>
            </a:r>
            <a:r>
              <a:rPr lang="en-US" altLang="zh-CN" sz="2000" i="1"/>
              <a:t>E</a:t>
            </a:r>
            <a:r>
              <a:rPr lang="en-US" altLang="zh-CN" sz="2000" baseline="-25000"/>
              <a:t>n</a:t>
            </a:r>
            <a:r>
              <a:rPr lang="en-US" altLang="zh-CN" sz="2000"/>
              <a:t>, </a:t>
            </a:r>
            <a:r>
              <a:rPr lang="en-US" altLang="zh-CN" sz="2000" i="1"/>
              <a:t>m</a:t>
            </a:r>
            <a:r>
              <a:rPr lang="en-US" altLang="zh-CN" sz="2000"/>
              <a:t>] (here, [3,3]), where </a:t>
            </a:r>
            <a:r>
              <a:rPr lang="en-US" altLang="zh-CN" sz="2000" i="1"/>
              <a:t>E</a:t>
            </a:r>
            <a:r>
              <a:rPr lang="en-US" altLang="zh-CN" sz="2000" baseline="-25000"/>
              <a:t>n</a:t>
            </a:r>
            <a:r>
              <a:rPr lang="en-US" altLang="zh-CN" sz="2000"/>
              <a:t> is the amount of extra flow that can be made to reach the sink through a path </a:t>
            </a:r>
            <a:r>
              <a:rPr lang="en-US" altLang="zh-CN" sz="2000">
                <a:sym typeface="Symbol" panose="05050102010706020507" pitchFamily="18" charset="2"/>
              </a:rPr>
              <a:t>, and the path can be traced backward by node </a:t>
            </a:r>
            <a:r>
              <a:rPr lang="en-US" altLang="zh-CN" sz="2000" i="1">
                <a:sym typeface="Symbol" panose="05050102010706020507" pitchFamily="18" charset="2"/>
              </a:rPr>
              <a:t>m</a:t>
            </a:r>
            <a:endParaRPr lang="en-US" altLang="zh-CN" sz="2000"/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1524000" y="4005263"/>
            <a:ext cx="3962400" cy="1066800"/>
            <a:chOff x="144" y="3504"/>
            <a:chExt cx="2496" cy="672"/>
          </a:xfrm>
        </p:grpSpPr>
        <p:sp>
          <p:nvSpPr>
            <p:cNvPr id="20534" name="Oval 54"/>
            <p:cNvSpPr>
              <a:spLocks noChangeArrowheads="1"/>
            </p:cNvSpPr>
            <p:nvPr/>
          </p:nvSpPr>
          <p:spPr bwMode="auto">
            <a:xfrm>
              <a:off x="144" y="3504"/>
              <a:ext cx="2496" cy="67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FFCC00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862" name="Text Box 53"/>
            <p:cNvSpPr txBox="1">
              <a:spLocks noChangeArrowheads="1"/>
            </p:cNvSpPr>
            <p:nvPr/>
          </p:nvSpPr>
          <p:spPr bwMode="auto">
            <a:xfrm>
              <a:off x="336" y="3600"/>
              <a:ext cx="220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/>
                <a:t>e</a:t>
              </a:r>
              <a:r>
                <a:rPr lang="en-US" altLang="zh-CN" sz="2000" baseline="-25000"/>
                <a:t>i,j</a:t>
              </a:r>
              <a:r>
                <a:rPr lang="en-US" altLang="zh-CN" sz="2000"/>
                <a:t>, </a:t>
              </a:r>
              <a:r>
                <a:rPr lang="en-US" altLang="zh-CN" sz="2000" i="1">
                  <a:solidFill>
                    <a:srgbClr val="FF0000"/>
                  </a:solidFill>
                </a:rPr>
                <a:t>e</a:t>
              </a:r>
              <a:r>
                <a:rPr lang="en-US" altLang="zh-CN" sz="2000" baseline="-25000">
                  <a:solidFill>
                    <a:srgbClr val="FF0000"/>
                  </a:solidFill>
                </a:rPr>
                <a:t>j,i</a:t>
              </a:r>
              <a:r>
                <a:rPr lang="en-US" altLang="zh-CN" sz="2000"/>
                <a:t> are changed accordingly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000" b="1">
                  <a:solidFill>
                    <a:srgbClr val="009900"/>
                  </a:solidFill>
                </a:rPr>
                <a:t>and then return to step 1</a:t>
              </a:r>
              <a:endParaRPr lang="en-US" altLang="zh-CN" sz="2000" b="1" i="1">
                <a:solidFill>
                  <a:srgbClr val="009900"/>
                </a:solidFill>
              </a:endParaRPr>
            </a:p>
          </p:txBody>
        </p:sp>
      </p:grpSp>
      <p:grpSp>
        <p:nvGrpSpPr>
          <p:cNvPr id="3" name="Group 101"/>
          <p:cNvGrpSpPr>
            <a:grpSpLocks/>
          </p:cNvGrpSpPr>
          <p:nvPr/>
        </p:nvGrpSpPr>
        <p:grpSpPr bwMode="auto">
          <a:xfrm>
            <a:off x="5334000" y="3716339"/>
            <a:ext cx="5334000" cy="2725737"/>
            <a:chOff x="2400" y="2341"/>
            <a:chExt cx="3360" cy="1717"/>
          </a:xfrm>
        </p:grpSpPr>
        <p:sp>
          <p:nvSpPr>
            <p:cNvPr id="33829" name="Oval 60"/>
            <p:cNvSpPr>
              <a:spLocks noChangeArrowheads="1"/>
            </p:cNvSpPr>
            <p:nvPr/>
          </p:nvSpPr>
          <p:spPr bwMode="auto">
            <a:xfrm>
              <a:off x="2400" y="3013"/>
              <a:ext cx="406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30" name="Oval 61"/>
            <p:cNvSpPr>
              <a:spLocks noChangeArrowheads="1"/>
            </p:cNvSpPr>
            <p:nvPr/>
          </p:nvSpPr>
          <p:spPr bwMode="auto">
            <a:xfrm>
              <a:off x="3354" y="2519"/>
              <a:ext cx="406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31" name="Oval 62"/>
            <p:cNvSpPr>
              <a:spLocks noChangeArrowheads="1"/>
            </p:cNvSpPr>
            <p:nvPr/>
          </p:nvSpPr>
          <p:spPr bwMode="auto">
            <a:xfrm>
              <a:off x="4308" y="2519"/>
              <a:ext cx="406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32" name="Oval 63"/>
            <p:cNvSpPr>
              <a:spLocks noChangeArrowheads="1"/>
            </p:cNvSpPr>
            <p:nvPr/>
          </p:nvSpPr>
          <p:spPr bwMode="auto">
            <a:xfrm>
              <a:off x="3354" y="3506"/>
              <a:ext cx="406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33" name="Oval 64"/>
            <p:cNvSpPr>
              <a:spLocks noChangeArrowheads="1"/>
            </p:cNvSpPr>
            <p:nvPr/>
          </p:nvSpPr>
          <p:spPr bwMode="auto">
            <a:xfrm>
              <a:off x="4308" y="3506"/>
              <a:ext cx="406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34" name="Oval 65"/>
            <p:cNvSpPr>
              <a:spLocks noChangeArrowheads="1"/>
            </p:cNvSpPr>
            <p:nvPr/>
          </p:nvSpPr>
          <p:spPr bwMode="auto">
            <a:xfrm>
              <a:off x="5262" y="3013"/>
              <a:ext cx="406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35" name="Text Box 66"/>
            <p:cNvSpPr txBox="1">
              <a:spLocks noChangeArrowheads="1"/>
            </p:cNvSpPr>
            <p:nvPr/>
          </p:nvSpPr>
          <p:spPr bwMode="auto">
            <a:xfrm>
              <a:off x="4393" y="2540"/>
              <a:ext cx="4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5</a:t>
              </a:r>
            </a:p>
          </p:txBody>
        </p:sp>
        <p:sp>
          <p:nvSpPr>
            <p:cNvPr id="33836" name="Text Box 67"/>
            <p:cNvSpPr txBox="1">
              <a:spLocks noChangeArrowheads="1"/>
            </p:cNvSpPr>
            <p:nvPr/>
          </p:nvSpPr>
          <p:spPr bwMode="auto">
            <a:xfrm>
              <a:off x="3456" y="2558"/>
              <a:ext cx="4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4</a:t>
              </a:r>
            </a:p>
          </p:txBody>
        </p:sp>
        <p:sp>
          <p:nvSpPr>
            <p:cNvPr id="33837" name="Text Box 68"/>
            <p:cNvSpPr txBox="1">
              <a:spLocks noChangeArrowheads="1"/>
            </p:cNvSpPr>
            <p:nvPr/>
          </p:nvSpPr>
          <p:spPr bwMode="auto">
            <a:xfrm>
              <a:off x="4407" y="3551"/>
              <a:ext cx="4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3</a:t>
              </a:r>
            </a:p>
          </p:txBody>
        </p:sp>
        <p:sp>
          <p:nvSpPr>
            <p:cNvPr id="33838" name="Text Box 69"/>
            <p:cNvSpPr txBox="1">
              <a:spLocks noChangeArrowheads="1"/>
            </p:cNvSpPr>
            <p:nvPr/>
          </p:nvSpPr>
          <p:spPr bwMode="auto">
            <a:xfrm>
              <a:off x="3438" y="3537"/>
              <a:ext cx="4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2</a:t>
              </a:r>
            </a:p>
          </p:txBody>
        </p:sp>
        <p:sp>
          <p:nvSpPr>
            <p:cNvPr id="33839" name="Text Box 70"/>
            <p:cNvSpPr txBox="1">
              <a:spLocks noChangeArrowheads="1"/>
            </p:cNvSpPr>
            <p:nvPr/>
          </p:nvSpPr>
          <p:spPr bwMode="auto">
            <a:xfrm>
              <a:off x="2500" y="3061"/>
              <a:ext cx="4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1</a:t>
              </a:r>
            </a:p>
          </p:txBody>
        </p:sp>
        <p:sp>
          <p:nvSpPr>
            <p:cNvPr id="33840" name="Line 71"/>
            <p:cNvSpPr>
              <a:spLocks noChangeShapeType="1"/>
            </p:cNvSpPr>
            <p:nvPr/>
          </p:nvSpPr>
          <p:spPr bwMode="auto">
            <a:xfrm flipV="1">
              <a:off x="2779" y="2807"/>
              <a:ext cx="591" cy="3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41" name="Line 72"/>
            <p:cNvSpPr>
              <a:spLocks noChangeShapeType="1"/>
            </p:cNvSpPr>
            <p:nvPr/>
          </p:nvSpPr>
          <p:spPr bwMode="auto">
            <a:xfrm>
              <a:off x="2758" y="3332"/>
              <a:ext cx="612" cy="28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42" name="Line 73"/>
            <p:cNvSpPr>
              <a:spLocks noChangeShapeType="1"/>
            </p:cNvSpPr>
            <p:nvPr/>
          </p:nvSpPr>
          <p:spPr bwMode="auto">
            <a:xfrm>
              <a:off x="3745" y="2694"/>
              <a:ext cx="5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43" name="Line 74"/>
            <p:cNvSpPr>
              <a:spLocks noChangeShapeType="1"/>
            </p:cNvSpPr>
            <p:nvPr/>
          </p:nvSpPr>
          <p:spPr bwMode="auto">
            <a:xfrm>
              <a:off x="3745" y="3691"/>
              <a:ext cx="55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44" name="Line 75"/>
            <p:cNvSpPr>
              <a:spLocks noChangeShapeType="1"/>
            </p:cNvSpPr>
            <p:nvPr/>
          </p:nvSpPr>
          <p:spPr bwMode="auto">
            <a:xfrm flipV="1">
              <a:off x="3692" y="2889"/>
              <a:ext cx="724" cy="6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45" name="Line 76"/>
            <p:cNvSpPr>
              <a:spLocks noChangeShapeType="1"/>
            </p:cNvSpPr>
            <p:nvPr/>
          </p:nvSpPr>
          <p:spPr bwMode="auto">
            <a:xfrm>
              <a:off x="4701" y="2776"/>
              <a:ext cx="590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46" name="Line 77"/>
            <p:cNvSpPr>
              <a:spLocks noChangeShapeType="1"/>
            </p:cNvSpPr>
            <p:nvPr/>
          </p:nvSpPr>
          <p:spPr bwMode="auto">
            <a:xfrm flipV="1">
              <a:off x="4701" y="3321"/>
              <a:ext cx="601" cy="37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47" name="Line 78"/>
            <p:cNvSpPr>
              <a:spLocks noChangeShapeType="1"/>
            </p:cNvSpPr>
            <p:nvPr/>
          </p:nvSpPr>
          <p:spPr bwMode="auto">
            <a:xfrm flipV="1">
              <a:off x="3552" y="2910"/>
              <a:ext cx="0" cy="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48" name="Text Box 79"/>
            <p:cNvSpPr txBox="1">
              <a:spLocks noChangeArrowheads="1"/>
            </p:cNvSpPr>
            <p:nvPr/>
          </p:nvSpPr>
          <p:spPr bwMode="auto">
            <a:xfrm>
              <a:off x="3373" y="3123"/>
              <a:ext cx="4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2</a:t>
              </a:r>
            </a:p>
          </p:txBody>
        </p:sp>
        <p:sp>
          <p:nvSpPr>
            <p:cNvPr id="33849" name="Text Box 81"/>
            <p:cNvSpPr txBox="1">
              <a:spLocks noChangeArrowheads="1"/>
            </p:cNvSpPr>
            <p:nvPr/>
          </p:nvSpPr>
          <p:spPr bwMode="auto">
            <a:xfrm>
              <a:off x="3936" y="3507"/>
              <a:ext cx="4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3</a:t>
              </a:r>
            </a:p>
          </p:txBody>
        </p:sp>
        <p:sp>
          <p:nvSpPr>
            <p:cNvPr id="33850" name="Text Box 82"/>
            <p:cNvSpPr txBox="1">
              <a:spLocks noChangeArrowheads="1"/>
            </p:cNvSpPr>
            <p:nvPr/>
          </p:nvSpPr>
          <p:spPr bwMode="auto">
            <a:xfrm>
              <a:off x="4848" y="3328"/>
              <a:ext cx="4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3</a:t>
              </a:r>
            </a:p>
          </p:txBody>
        </p:sp>
        <p:sp>
          <p:nvSpPr>
            <p:cNvPr id="33851" name="Text Box 86"/>
            <p:cNvSpPr txBox="1">
              <a:spLocks noChangeArrowheads="1"/>
            </p:cNvSpPr>
            <p:nvPr/>
          </p:nvSpPr>
          <p:spPr bwMode="auto">
            <a:xfrm>
              <a:off x="2976" y="3283"/>
              <a:ext cx="4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5</a:t>
              </a:r>
            </a:p>
          </p:txBody>
        </p:sp>
        <p:sp>
          <p:nvSpPr>
            <p:cNvPr id="33852" name="Text Box 87"/>
            <p:cNvSpPr txBox="1">
              <a:spLocks noChangeArrowheads="1"/>
            </p:cNvSpPr>
            <p:nvPr/>
          </p:nvSpPr>
          <p:spPr bwMode="auto">
            <a:xfrm>
              <a:off x="5328" y="3059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6</a:t>
              </a:r>
            </a:p>
          </p:txBody>
        </p:sp>
        <p:sp>
          <p:nvSpPr>
            <p:cNvPr id="33853" name="Text Box 88"/>
            <p:cNvSpPr txBox="1">
              <a:spLocks noChangeArrowheads="1"/>
            </p:cNvSpPr>
            <p:nvPr/>
          </p:nvSpPr>
          <p:spPr bwMode="auto">
            <a:xfrm>
              <a:off x="2592" y="3418"/>
              <a:ext cx="62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i="1"/>
                <a:t>e</a:t>
              </a:r>
              <a:r>
                <a:rPr lang="en-US" altLang="zh-CN" sz="1600" b="1" baseline="-25000"/>
                <a:t>1,2</a:t>
              </a:r>
              <a:r>
                <a:rPr lang="en-US" altLang="zh-CN" sz="1600" b="1"/>
                <a:t>= 2 </a:t>
              </a:r>
              <a:r>
                <a:rPr lang="en-US" altLang="zh-CN" sz="1600" b="1" i="1">
                  <a:solidFill>
                    <a:srgbClr val="FF0000"/>
                  </a:solidFill>
                </a:rPr>
                <a:t>e</a:t>
              </a:r>
              <a:r>
                <a:rPr lang="en-US" altLang="zh-CN" sz="1600" b="1" baseline="-25000">
                  <a:solidFill>
                    <a:srgbClr val="FF0000"/>
                  </a:solidFill>
                </a:rPr>
                <a:t>2,1</a:t>
              </a:r>
              <a:r>
                <a:rPr lang="en-US" altLang="zh-CN" sz="1600" b="1">
                  <a:solidFill>
                    <a:srgbClr val="FF0000"/>
                  </a:solidFill>
                </a:rPr>
                <a:t>= 3</a:t>
              </a:r>
            </a:p>
          </p:txBody>
        </p:sp>
        <p:sp>
          <p:nvSpPr>
            <p:cNvPr id="33854" name="Text Box 89"/>
            <p:cNvSpPr txBox="1">
              <a:spLocks noChangeArrowheads="1"/>
            </p:cNvSpPr>
            <p:nvPr/>
          </p:nvSpPr>
          <p:spPr bwMode="auto">
            <a:xfrm>
              <a:off x="3120" y="234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3366CC"/>
                  </a:solidFill>
                </a:rPr>
                <a:t>[4,1]</a:t>
              </a:r>
            </a:p>
          </p:txBody>
        </p:sp>
        <p:sp>
          <p:nvSpPr>
            <p:cNvPr id="33855" name="Text Box 90"/>
            <p:cNvSpPr txBox="1">
              <a:spLocks noChangeArrowheads="1"/>
            </p:cNvSpPr>
            <p:nvPr/>
          </p:nvSpPr>
          <p:spPr bwMode="auto">
            <a:xfrm>
              <a:off x="3072" y="38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3366CC"/>
                  </a:solidFill>
                </a:rPr>
                <a:t>[5,1]</a:t>
              </a:r>
            </a:p>
          </p:txBody>
        </p:sp>
        <p:sp>
          <p:nvSpPr>
            <p:cNvPr id="33856" name="Text Box 93"/>
            <p:cNvSpPr txBox="1">
              <a:spLocks noChangeArrowheads="1"/>
            </p:cNvSpPr>
            <p:nvPr/>
          </p:nvSpPr>
          <p:spPr bwMode="auto">
            <a:xfrm>
              <a:off x="4512" y="234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339933"/>
                  </a:solidFill>
                </a:rPr>
                <a:t>[2,2]</a:t>
              </a:r>
            </a:p>
          </p:txBody>
        </p:sp>
        <p:sp>
          <p:nvSpPr>
            <p:cNvPr id="33857" name="Text Box 94"/>
            <p:cNvSpPr txBox="1">
              <a:spLocks noChangeArrowheads="1"/>
            </p:cNvSpPr>
            <p:nvPr/>
          </p:nvSpPr>
          <p:spPr bwMode="auto">
            <a:xfrm>
              <a:off x="4608" y="3732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339933"/>
                  </a:solidFill>
                </a:rPr>
                <a:t>[3,2]</a:t>
              </a:r>
            </a:p>
          </p:txBody>
        </p:sp>
        <p:sp>
          <p:nvSpPr>
            <p:cNvPr id="33858" name="Text Box 95"/>
            <p:cNvSpPr txBox="1">
              <a:spLocks noChangeArrowheads="1"/>
            </p:cNvSpPr>
            <p:nvPr/>
          </p:nvSpPr>
          <p:spPr bwMode="auto">
            <a:xfrm>
              <a:off x="3840" y="3692"/>
              <a:ext cx="62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i="1"/>
                <a:t>e</a:t>
              </a:r>
              <a:r>
                <a:rPr lang="en-US" altLang="zh-CN" sz="1600" b="1" baseline="-25000"/>
                <a:t>2,3</a:t>
              </a:r>
              <a:r>
                <a:rPr lang="en-US" altLang="zh-CN" sz="1600" b="1"/>
                <a:t>= 0 </a:t>
              </a:r>
              <a:r>
                <a:rPr lang="en-US" altLang="zh-CN" sz="1600" b="1" i="1">
                  <a:solidFill>
                    <a:srgbClr val="FF0000"/>
                  </a:solidFill>
                </a:rPr>
                <a:t>e</a:t>
              </a:r>
              <a:r>
                <a:rPr lang="en-US" altLang="zh-CN" sz="1600" b="1" baseline="-25000">
                  <a:solidFill>
                    <a:srgbClr val="FF0000"/>
                  </a:solidFill>
                </a:rPr>
                <a:t>3,2</a:t>
              </a:r>
              <a:r>
                <a:rPr lang="en-US" altLang="zh-CN" sz="1600" b="1">
                  <a:solidFill>
                    <a:srgbClr val="FF0000"/>
                  </a:solidFill>
                </a:rPr>
                <a:t>= 3</a:t>
              </a:r>
            </a:p>
          </p:txBody>
        </p:sp>
        <p:sp>
          <p:nvSpPr>
            <p:cNvPr id="33859" name="Text Box 96"/>
            <p:cNvSpPr txBox="1">
              <a:spLocks noChangeArrowheads="1"/>
            </p:cNvSpPr>
            <p:nvPr/>
          </p:nvSpPr>
          <p:spPr bwMode="auto">
            <a:xfrm>
              <a:off x="4992" y="3418"/>
              <a:ext cx="6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 i="1"/>
                <a:t>e</a:t>
              </a:r>
              <a:r>
                <a:rPr lang="en-US" altLang="zh-CN" sz="1600" b="1" baseline="-25000"/>
                <a:t>3,6</a:t>
              </a:r>
              <a:r>
                <a:rPr lang="en-US" altLang="zh-CN" sz="1600" b="1"/>
                <a:t>= 0 </a:t>
              </a:r>
              <a:r>
                <a:rPr lang="en-US" altLang="zh-CN" sz="1600" b="1" i="1">
                  <a:solidFill>
                    <a:srgbClr val="FF0000"/>
                  </a:solidFill>
                </a:rPr>
                <a:t>e</a:t>
              </a:r>
              <a:r>
                <a:rPr lang="en-US" altLang="zh-CN" sz="1600" b="1" baseline="-25000">
                  <a:solidFill>
                    <a:srgbClr val="FF0000"/>
                  </a:solidFill>
                </a:rPr>
                <a:t>6,3</a:t>
              </a:r>
              <a:r>
                <a:rPr lang="en-US" altLang="zh-CN" sz="1600" b="1">
                  <a:solidFill>
                    <a:srgbClr val="FF0000"/>
                  </a:solidFill>
                </a:rPr>
                <a:t>= 3</a:t>
              </a:r>
            </a:p>
          </p:txBody>
        </p:sp>
        <p:sp>
          <p:nvSpPr>
            <p:cNvPr id="33860" name="Text Box 97"/>
            <p:cNvSpPr txBox="1">
              <a:spLocks noChangeArrowheads="1"/>
            </p:cNvSpPr>
            <p:nvPr/>
          </p:nvSpPr>
          <p:spPr bwMode="auto">
            <a:xfrm>
              <a:off x="5232" y="2729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FF0000"/>
                  </a:solidFill>
                </a:rPr>
                <a:t>[3,3]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5894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73" descr="蓝色砂纸"/>
          <p:cNvSpPr>
            <a:spLocks noChangeArrowheads="1"/>
          </p:cNvSpPr>
          <p:nvPr/>
        </p:nvSpPr>
        <p:spPr bwMode="auto">
          <a:xfrm>
            <a:off x="1828800" y="1371600"/>
            <a:ext cx="4572000" cy="2819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19" name="Rectangle 174" descr="信纸"/>
          <p:cNvSpPr>
            <a:spLocks noChangeArrowheads="1"/>
          </p:cNvSpPr>
          <p:nvPr/>
        </p:nvSpPr>
        <p:spPr bwMode="auto">
          <a:xfrm>
            <a:off x="5334000" y="3886200"/>
            <a:ext cx="4876800" cy="2743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 smtClean="0"/>
              <a:t>Applying Labeling Algorithm</a:t>
            </a:r>
          </a:p>
        </p:txBody>
      </p:sp>
      <p:grpSp>
        <p:nvGrpSpPr>
          <p:cNvPr id="34821" name="Group 129"/>
          <p:cNvGrpSpPr>
            <a:grpSpLocks/>
          </p:cNvGrpSpPr>
          <p:nvPr/>
        </p:nvGrpSpPr>
        <p:grpSpPr bwMode="auto">
          <a:xfrm>
            <a:off x="1847851" y="1519239"/>
            <a:ext cx="4391025" cy="2638425"/>
            <a:chOff x="231" y="1056"/>
            <a:chExt cx="2766" cy="1662"/>
          </a:xfrm>
        </p:grpSpPr>
        <p:sp>
          <p:nvSpPr>
            <p:cNvPr id="34871" name="Text Box 23"/>
            <p:cNvSpPr txBox="1">
              <a:spLocks noChangeArrowheads="1"/>
            </p:cNvSpPr>
            <p:nvPr/>
          </p:nvSpPr>
          <p:spPr bwMode="auto">
            <a:xfrm>
              <a:off x="976" y="1800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2</a:t>
              </a:r>
            </a:p>
          </p:txBody>
        </p:sp>
        <p:sp>
          <p:nvSpPr>
            <p:cNvPr id="34872" name="Text Box 24"/>
            <p:cNvSpPr txBox="1">
              <a:spLocks noChangeArrowheads="1"/>
            </p:cNvSpPr>
            <p:nvPr/>
          </p:nvSpPr>
          <p:spPr bwMode="auto">
            <a:xfrm>
              <a:off x="1425" y="1745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2</a:t>
              </a:r>
            </a:p>
          </p:txBody>
        </p:sp>
        <p:sp>
          <p:nvSpPr>
            <p:cNvPr id="34873" name="Text Box 25"/>
            <p:cNvSpPr txBox="1">
              <a:spLocks noChangeArrowheads="1"/>
            </p:cNvSpPr>
            <p:nvPr/>
          </p:nvSpPr>
          <p:spPr bwMode="auto">
            <a:xfrm>
              <a:off x="1422" y="2220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3</a:t>
              </a:r>
            </a:p>
          </p:txBody>
        </p:sp>
        <p:sp>
          <p:nvSpPr>
            <p:cNvPr id="34874" name="Text Box 26"/>
            <p:cNvSpPr txBox="1">
              <a:spLocks noChangeArrowheads="1"/>
            </p:cNvSpPr>
            <p:nvPr/>
          </p:nvSpPr>
          <p:spPr bwMode="auto">
            <a:xfrm>
              <a:off x="2154" y="2028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3</a:t>
              </a:r>
            </a:p>
          </p:txBody>
        </p:sp>
        <p:sp>
          <p:nvSpPr>
            <p:cNvPr id="34875" name="Text Box 27"/>
            <p:cNvSpPr txBox="1">
              <a:spLocks noChangeArrowheads="1"/>
            </p:cNvSpPr>
            <p:nvPr/>
          </p:nvSpPr>
          <p:spPr bwMode="auto">
            <a:xfrm>
              <a:off x="1350" y="1380"/>
              <a:ext cx="4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3</a:t>
              </a:r>
            </a:p>
          </p:txBody>
        </p:sp>
        <p:sp>
          <p:nvSpPr>
            <p:cNvPr id="34876" name="Text Box 28"/>
            <p:cNvSpPr txBox="1">
              <a:spLocks noChangeArrowheads="1"/>
            </p:cNvSpPr>
            <p:nvPr/>
          </p:nvSpPr>
          <p:spPr bwMode="auto">
            <a:xfrm>
              <a:off x="675" y="1596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4</a:t>
              </a:r>
            </a:p>
          </p:txBody>
        </p:sp>
        <p:sp>
          <p:nvSpPr>
            <p:cNvPr id="34877" name="Text Box 29"/>
            <p:cNvSpPr txBox="1">
              <a:spLocks noChangeArrowheads="1"/>
            </p:cNvSpPr>
            <p:nvPr/>
          </p:nvSpPr>
          <p:spPr bwMode="auto">
            <a:xfrm>
              <a:off x="2198" y="1580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4</a:t>
              </a:r>
            </a:p>
          </p:txBody>
        </p:sp>
        <p:sp>
          <p:nvSpPr>
            <p:cNvPr id="34878" name="Text Box 30"/>
            <p:cNvSpPr txBox="1">
              <a:spLocks noChangeArrowheads="1"/>
            </p:cNvSpPr>
            <p:nvPr/>
          </p:nvSpPr>
          <p:spPr bwMode="auto">
            <a:xfrm>
              <a:off x="660" y="1989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5</a:t>
              </a:r>
            </a:p>
          </p:txBody>
        </p:sp>
        <p:sp>
          <p:nvSpPr>
            <p:cNvPr id="34879" name="Text Box 32"/>
            <p:cNvSpPr txBox="1">
              <a:spLocks noChangeArrowheads="1"/>
            </p:cNvSpPr>
            <p:nvPr/>
          </p:nvSpPr>
          <p:spPr bwMode="auto">
            <a:xfrm>
              <a:off x="375" y="1311"/>
              <a:ext cx="62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/>
                <a:t>e</a:t>
              </a:r>
              <a:r>
                <a:rPr lang="en-US" altLang="zh-CN" sz="1600" baseline="-25000"/>
                <a:t>1,4</a:t>
              </a:r>
              <a:r>
                <a:rPr lang="en-US" altLang="zh-CN" sz="1600"/>
                <a:t>= 4 </a:t>
              </a:r>
              <a:r>
                <a:rPr lang="en-US" altLang="zh-CN" sz="1600" i="1">
                  <a:solidFill>
                    <a:srgbClr val="FF0000"/>
                  </a:solidFill>
                </a:rPr>
                <a:t>e</a:t>
              </a:r>
              <a:r>
                <a:rPr lang="en-US" altLang="zh-CN" sz="1600" baseline="-25000">
                  <a:solidFill>
                    <a:srgbClr val="FF0000"/>
                  </a:solidFill>
                </a:rPr>
                <a:t>4,1</a:t>
              </a:r>
              <a:r>
                <a:rPr lang="en-US" altLang="zh-CN" sz="1600">
                  <a:solidFill>
                    <a:srgbClr val="FF0000"/>
                  </a:solidFill>
                </a:rPr>
                <a:t>= 0</a:t>
              </a:r>
            </a:p>
          </p:txBody>
        </p:sp>
        <p:sp>
          <p:nvSpPr>
            <p:cNvPr id="34880" name="Text Box 33"/>
            <p:cNvSpPr txBox="1">
              <a:spLocks noChangeArrowheads="1"/>
            </p:cNvSpPr>
            <p:nvPr/>
          </p:nvSpPr>
          <p:spPr bwMode="auto">
            <a:xfrm>
              <a:off x="240" y="2112"/>
              <a:ext cx="62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/>
                <a:t>e</a:t>
              </a:r>
              <a:r>
                <a:rPr lang="en-US" altLang="zh-CN" sz="1600" baseline="-25000"/>
                <a:t>1,2</a:t>
              </a:r>
              <a:r>
                <a:rPr lang="en-US" altLang="zh-CN" sz="1600"/>
                <a:t>= 5 </a:t>
              </a:r>
              <a:r>
                <a:rPr lang="en-US" altLang="zh-CN" sz="1600" i="1">
                  <a:solidFill>
                    <a:srgbClr val="FF0000"/>
                  </a:solidFill>
                </a:rPr>
                <a:t>e</a:t>
              </a:r>
              <a:r>
                <a:rPr lang="en-US" altLang="zh-CN" sz="1600" baseline="-25000">
                  <a:solidFill>
                    <a:srgbClr val="FF0000"/>
                  </a:solidFill>
                </a:rPr>
                <a:t>2,1</a:t>
              </a:r>
              <a:r>
                <a:rPr lang="en-US" altLang="zh-CN" sz="1600">
                  <a:solidFill>
                    <a:srgbClr val="FF0000"/>
                  </a:solidFill>
                </a:rPr>
                <a:t>= 0</a:t>
              </a:r>
            </a:p>
          </p:txBody>
        </p:sp>
        <p:sp>
          <p:nvSpPr>
            <p:cNvPr id="34881" name="Text Box 41"/>
            <p:cNvSpPr txBox="1">
              <a:spLocks noChangeArrowheads="1"/>
            </p:cNvSpPr>
            <p:nvPr/>
          </p:nvSpPr>
          <p:spPr bwMode="auto">
            <a:xfrm>
              <a:off x="1344" y="1056"/>
              <a:ext cx="62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/>
                <a:t>e</a:t>
              </a:r>
              <a:r>
                <a:rPr lang="en-US" altLang="zh-CN" sz="1600" baseline="-25000"/>
                <a:t>4,5</a:t>
              </a:r>
              <a:r>
                <a:rPr lang="en-US" altLang="zh-CN" sz="1600"/>
                <a:t>= 3 </a:t>
              </a:r>
              <a:r>
                <a:rPr lang="en-US" altLang="zh-CN" sz="1600" i="1">
                  <a:solidFill>
                    <a:srgbClr val="FF0000"/>
                  </a:solidFill>
                </a:rPr>
                <a:t>e</a:t>
              </a:r>
              <a:r>
                <a:rPr lang="en-US" altLang="zh-CN" sz="1600" baseline="-25000">
                  <a:solidFill>
                    <a:srgbClr val="FF0000"/>
                  </a:solidFill>
                </a:rPr>
                <a:t>5,4</a:t>
              </a:r>
              <a:r>
                <a:rPr lang="en-US" altLang="zh-CN" sz="1600">
                  <a:solidFill>
                    <a:srgbClr val="FF0000"/>
                  </a:solidFill>
                </a:rPr>
                <a:t>= 0</a:t>
              </a:r>
            </a:p>
          </p:txBody>
        </p:sp>
        <p:sp>
          <p:nvSpPr>
            <p:cNvPr id="34882" name="Text Box 42"/>
            <p:cNvSpPr txBox="1">
              <a:spLocks noChangeArrowheads="1"/>
            </p:cNvSpPr>
            <p:nvPr/>
          </p:nvSpPr>
          <p:spPr bwMode="auto">
            <a:xfrm>
              <a:off x="1296" y="2352"/>
              <a:ext cx="62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/>
                <a:t>e</a:t>
              </a:r>
              <a:r>
                <a:rPr lang="en-US" altLang="zh-CN" sz="1600" baseline="-25000"/>
                <a:t>2,3</a:t>
              </a:r>
              <a:r>
                <a:rPr lang="en-US" altLang="zh-CN" sz="1600"/>
                <a:t>= 3 </a:t>
              </a:r>
              <a:r>
                <a:rPr lang="en-US" altLang="zh-CN" sz="1600" i="1">
                  <a:solidFill>
                    <a:srgbClr val="FF0000"/>
                  </a:solidFill>
                </a:rPr>
                <a:t>e</a:t>
              </a:r>
              <a:r>
                <a:rPr lang="en-US" altLang="zh-CN" sz="1600" baseline="-25000">
                  <a:solidFill>
                    <a:srgbClr val="FF0000"/>
                  </a:solidFill>
                </a:rPr>
                <a:t>3,2</a:t>
              </a:r>
              <a:r>
                <a:rPr lang="en-US" altLang="zh-CN" sz="1600">
                  <a:solidFill>
                    <a:srgbClr val="FF0000"/>
                  </a:solidFill>
                </a:rPr>
                <a:t>= 0</a:t>
              </a:r>
            </a:p>
          </p:txBody>
        </p:sp>
        <p:sp>
          <p:nvSpPr>
            <p:cNvPr id="34883" name="Text Box 43"/>
            <p:cNvSpPr txBox="1">
              <a:spLocks noChangeArrowheads="1"/>
            </p:cNvSpPr>
            <p:nvPr/>
          </p:nvSpPr>
          <p:spPr bwMode="auto">
            <a:xfrm>
              <a:off x="1584" y="1776"/>
              <a:ext cx="62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/>
                <a:t>e</a:t>
              </a:r>
              <a:r>
                <a:rPr lang="en-US" altLang="zh-CN" sz="1600" baseline="-25000"/>
                <a:t>2,5</a:t>
              </a:r>
              <a:r>
                <a:rPr lang="en-US" altLang="zh-CN" sz="1600"/>
                <a:t>= 2 </a:t>
              </a:r>
              <a:r>
                <a:rPr lang="en-US" altLang="zh-CN" sz="1600" i="1">
                  <a:solidFill>
                    <a:srgbClr val="FF0000"/>
                  </a:solidFill>
                </a:rPr>
                <a:t>e</a:t>
              </a:r>
              <a:r>
                <a:rPr lang="en-US" altLang="zh-CN" sz="1600" baseline="-25000">
                  <a:solidFill>
                    <a:srgbClr val="FF0000"/>
                  </a:solidFill>
                </a:rPr>
                <a:t>5,2</a:t>
              </a:r>
              <a:r>
                <a:rPr lang="en-US" altLang="zh-CN" sz="1600">
                  <a:solidFill>
                    <a:srgbClr val="FF0000"/>
                  </a:solidFill>
                </a:rPr>
                <a:t>= 0</a:t>
              </a:r>
            </a:p>
          </p:txBody>
        </p:sp>
        <p:sp>
          <p:nvSpPr>
            <p:cNvPr id="34884" name="Text Box 44"/>
            <p:cNvSpPr txBox="1">
              <a:spLocks noChangeArrowheads="1"/>
            </p:cNvSpPr>
            <p:nvPr/>
          </p:nvSpPr>
          <p:spPr bwMode="auto">
            <a:xfrm>
              <a:off x="2181" y="2175"/>
              <a:ext cx="62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/>
                <a:t>e</a:t>
              </a:r>
              <a:r>
                <a:rPr lang="en-US" altLang="zh-CN" sz="1600" baseline="-25000"/>
                <a:t>3,6</a:t>
              </a:r>
              <a:r>
                <a:rPr lang="en-US" altLang="zh-CN" sz="1600"/>
                <a:t>= 3 </a:t>
              </a:r>
              <a:r>
                <a:rPr lang="en-US" altLang="zh-CN" sz="1600" i="1">
                  <a:solidFill>
                    <a:srgbClr val="FF0000"/>
                  </a:solidFill>
                </a:rPr>
                <a:t>e</a:t>
              </a:r>
              <a:r>
                <a:rPr lang="en-US" altLang="zh-CN" sz="1600" baseline="-25000">
                  <a:solidFill>
                    <a:srgbClr val="FF0000"/>
                  </a:solidFill>
                </a:rPr>
                <a:t>6,3</a:t>
              </a:r>
              <a:r>
                <a:rPr lang="en-US" altLang="zh-CN" sz="1600">
                  <a:solidFill>
                    <a:srgbClr val="FF0000"/>
                  </a:solidFill>
                </a:rPr>
                <a:t>= 0</a:t>
              </a:r>
            </a:p>
          </p:txBody>
        </p:sp>
        <p:grpSp>
          <p:nvGrpSpPr>
            <p:cNvPr id="34885" name="Group 101"/>
            <p:cNvGrpSpPr>
              <a:grpSpLocks/>
            </p:cNvGrpSpPr>
            <p:nvPr/>
          </p:nvGrpSpPr>
          <p:grpSpPr bwMode="auto">
            <a:xfrm>
              <a:off x="231" y="1793"/>
              <a:ext cx="366" cy="236"/>
              <a:chOff x="240" y="1719"/>
              <a:chExt cx="366" cy="236"/>
            </a:xfrm>
          </p:grpSpPr>
          <p:sp>
            <p:nvSpPr>
              <p:cNvPr id="34910" name="Oval 99"/>
              <p:cNvSpPr>
                <a:spLocks noChangeArrowheads="1"/>
              </p:cNvSpPr>
              <p:nvPr/>
            </p:nvSpPr>
            <p:spPr bwMode="auto">
              <a:xfrm>
                <a:off x="240" y="1728"/>
                <a:ext cx="227" cy="22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11" name="Text Box 100"/>
              <p:cNvSpPr txBox="1">
                <a:spLocks noChangeArrowheads="1"/>
              </p:cNvSpPr>
              <p:nvPr/>
            </p:nvSpPr>
            <p:spPr bwMode="auto">
              <a:xfrm>
                <a:off x="270" y="1719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800" b="1"/>
                  <a:t>1</a:t>
                </a:r>
              </a:p>
            </p:txBody>
          </p:sp>
        </p:grpSp>
        <p:grpSp>
          <p:nvGrpSpPr>
            <p:cNvPr id="34886" name="Group 102"/>
            <p:cNvGrpSpPr>
              <a:grpSpLocks/>
            </p:cNvGrpSpPr>
            <p:nvPr/>
          </p:nvGrpSpPr>
          <p:grpSpPr bwMode="auto">
            <a:xfrm>
              <a:off x="2631" y="1793"/>
              <a:ext cx="366" cy="236"/>
              <a:chOff x="240" y="1719"/>
              <a:chExt cx="366" cy="236"/>
            </a:xfrm>
          </p:grpSpPr>
          <p:sp>
            <p:nvSpPr>
              <p:cNvPr id="34908" name="Oval 103"/>
              <p:cNvSpPr>
                <a:spLocks noChangeArrowheads="1"/>
              </p:cNvSpPr>
              <p:nvPr/>
            </p:nvSpPr>
            <p:spPr bwMode="auto">
              <a:xfrm>
                <a:off x="240" y="1728"/>
                <a:ext cx="227" cy="22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09" name="Text Box 104"/>
              <p:cNvSpPr txBox="1">
                <a:spLocks noChangeArrowheads="1"/>
              </p:cNvSpPr>
              <p:nvPr/>
            </p:nvSpPr>
            <p:spPr bwMode="auto">
              <a:xfrm>
                <a:off x="270" y="1719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800" b="1"/>
                  <a:t>6</a:t>
                </a:r>
              </a:p>
            </p:txBody>
          </p:sp>
        </p:grpSp>
        <p:grpSp>
          <p:nvGrpSpPr>
            <p:cNvPr id="34887" name="Group 105"/>
            <p:cNvGrpSpPr>
              <a:grpSpLocks/>
            </p:cNvGrpSpPr>
            <p:nvPr/>
          </p:nvGrpSpPr>
          <p:grpSpPr bwMode="auto">
            <a:xfrm>
              <a:off x="1031" y="1277"/>
              <a:ext cx="366" cy="236"/>
              <a:chOff x="240" y="1719"/>
              <a:chExt cx="366" cy="236"/>
            </a:xfrm>
          </p:grpSpPr>
          <p:sp>
            <p:nvSpPr>
              <p:cNvPr id="34906" name="Oval 106"/>
              <p:cNvSpPr>
                <a:spLocks noChangeArrowheads="1"/>
              </p:cNvSpPr>
              <p:nvPr/>
            </p:nvSpPr>
            <p:spPr bwMode="auto">
              <a:xfrm>
                <a:off x="240" y="1728"/>
                <a:ext cx="227" cy="22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07" name="Text Box 107"/>
              <p:cNvSpPr txBox="1">
                <a:spLocks noChangeArrowheads="1"/>
              </p:cNvSpPr>
              <p:nvPr/>
            </p:nvSpPr>
            <p:spPr bwMode="auto">
              <a:xfrm>
                <a:off x="270" y="1719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800" b="1"/>
                  <a:t>4</a:t>
                </a:r>
              </a:p>
            </p:txBody>
          </p:sp>
        </p:grpSp>
        <p:grpSp>
          <p:nvGrpSpPr>
            <p:cNvPr id="34888" name="Group 108"/>
            <p:cNvGrpSpPr>
              <a:grpSpLocks/>
            </p:cNvGrpSpPr>
            <p:nvPr/>
          </p:nvGrpSpPr>
          <p:grpSpPr bwMode="auto">
            <a:xfrm>
              <a:off x="1031" y="2285"/>
              <a:ext cx="366" cy="236"/>
              <a:chOff x="240" y="1719"/>
              <a:chExt cx="366" cy="236"/>
            </a:xfrm>
          </p:grpSpPr>
          <p:sp>
            <p:nvSpPr>
              <p:cNvPr id="34904" name="Oval 109"/>
              <p:cNvSpPr>
                <a:spLocks noChangeArrowheads="1"/>
              </p:cNvSpPr>
              <p:nvPr/>
            </p:nvSpPr>
            <p:spPr bwMode="auto">
              <a:xfrm>
                <a:off x="240" y="1728"/>
                <a:ext cx="227" cy="22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05" name="Text Box 110"/>
              <p:cNvSpPr txBox="1">
                <a:spLocks noChangeArrowheads="1"/>
              </p:cNvSpPr>
              <p:nvPr/>
            </p:nvSpPr>
            <p:spPr bwMode="auto">
              <a:xfrm>
                <a:off x="270" y="1719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800" b="1"/>
                  <a:t>2</a:t>
                </a:r>
              </a:p>
            </p:txBody>
          </p:sp>
        </p:grpSp>
        <p:grpSp>
          <p:nvGrpSpPr>
            <p:cNvPr id="34889" name="Group 114"/>
            <p:cNvGrpSpPr>
              <a:grpSpLocks/>
            </p:cNvGrpSpPr>
            <p:nvPr/>
          </p:nvGrpSpPr>
          <p:grpSpPr bwMode="auto">
            <a:xfrm>
              <a:off x="1831" y="1277"/>
              <a:ext cx="366" cy="236"/>
              <a:chOff x="240" y="1719"/>
              <a:chExt cx="366" cy="236"/>
            </a:xfrm>
          </p:grpSpPr>
          <p:sp>
            <p:nvSpPr>
              <p:cNvPr id="34902" name="Oval 115"/>
              <p:cNvSpPr>
                <a:spLocks noChangeArrowheads="1"/>
              </p:cNvSpPr>
              <p:nvPr/>
            </p:nvSpPr>
            <p:spPr bwMode="auto">
              <a:xfrm>
                <a:off x="240" y="1728"/>
                <a:ext cx="227" cy="22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03" name="Text Box 116"/>
              <p:cNvSpPr txBox="1">
                <a:spLocks noChangeArrowheads="1"/>
              </p:cNvSpPr>
              <p:nvPr/>
            </p:nvSpPr>
            <p:spPr bwMode="auto">
              <a:xfrm>
                <a:off x="270" y="1719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800" b="1"/>
                  <a:t>5</a:t>
                </a:r>
              </a:p>
            </p:txBody>
          </p:sp>
        </p:grpSp>
        <p:grpSp>
          <p:nvGrpSpPr>
            <p:cNvPr id="34890" name="Group 117"/>
            <p:cNvGrpSpPr>
              <a:grpSpLocks/>
            </p:cNvGrpSpPr>
            <p:nvPr/>
          </p:nvGrpSpPr>
          <p:grpSpPr bwMode="auto">
            <a:xfrm>
              <a:off x="1831" y="2285"/>
              <a:ext cx="366" cy="236"/>
              <a:chOff x="240" y="1719"/>
              <a:chExt cx="366" cy="236"/>
            </a:xfrm>
          </p:grpSpPr>
          <p:sp>
            <p:nvSpPr>
              <p:cNvPr id="34900" name="Oval 118"/>
              <p:cNvSpPr>
                <a:spLocks noChangeArrowheads="1"/>
              </p:cNvSpPr>
              <p:nvPr/>
            </p:nvSpPr>
            <p:spPr bwMode="auto">
              <a:xfrm>
                <a:off x="240" y="1728"/>
                <a:ext cx="227" cy="22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01" name="Text Box 119"/>
              <p:cNvSpPr txBox="1">
                <a:spLocks noChangeArrowheads="1"/>
              </p:cNvSpPr>
              <p:nvPr/>
            </p:nvSpPr>
            <p:spPr bwMode="auto">
              <a:xfrm>
                <a:off x="270" y="1719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800" b="1"/>
                  <a:t>3</a:t>
                </a:r>
              </a:p>
            </p:txBody>
          </p:sp>
        </p:grpSp>
        <p:sp>
          <p:nvSpPr>
            <p:cNvPr id="34891" name="Line 120"/>
            <p:cNvSpPr>
              <a:spLocks noChangeShapeType="1"/>
            </p:cNvSpPr>
            <p:nvPr/>
          </p:nvSpPr>
          <p:spPr bwMode="auto">
            <a:xfrm flipV="1">
              <a:off x="441" y="1458"/>
              <a:ext cx="612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92" name="Line 121"/>
            <p:cNvSpPr>
              <a:spLocks noChangeShapeType="1"/>
            </p:cNvSpPr>
            <p:nvPr/>
          </p:nvSpPr>
          <p:spPr bwMode="auto">
            <a:xfrm>
              <a:off x="1260" y="1404"/>
              <a:ext cx="5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93" name="Line 122"/>
            <p:cNvSpPr>
              <a:spLocks noChangeShapeType="1"/>
            </p:cNvSpPr>
            <p:nvPr/>
          </p:nvSpPr>
          <p:spPr bwMode="auto">
            <a:xfrm>
              <a:off x="432" y="1989"/>
              <a:ext cx="612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94" name="Line 123"/>
            <p:cNvSpPr>
              <a:spLocks noChangeShapeType="1"/>
            </p:cNvSpPr>
            <p:nvPr/>
          </p:nvSpPr>
          <p:spPr bwMode="auto">
            <a:xfrm>
              <a:off x="1260" y="2403"/>
              <a:ext cx="5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95" name="Line 124"/>
            <p:cNvSpPr>
              <a:spLocks noChangeShapeType="1"/>
            </p:cNvSpPr>
            <p:nvPr/>
          </p:nvSpPr>
          <p:spPr bwMode="auto">
            <a:xfrm>
              <a:off x="2052" y="1440"/>
              <a:ext cx="594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96" name="Line 125"/>
            <p:cNvSpPr>
              <a:spLocks noChangeShapeType="1"/>
            </p:cNvSpPr>
            <p:nvPr/>
          </p:nvSpPr>
          <p:spPr bwMode="auto">
            <a:xfrm flipV="1">
              <a:off x="2052" y="1989"/>
              <a:ext cx="603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97" name="Line 126"/>
            <p:cNvSpPr>
              <a:spLocks noChangeShapeType="1"/>
            </p:cNvSpPr>
            <p:nvPr/>
          </p:nvSpPr>
          <p:spPr bwMode="auto">
            <a:xfrm flipV="1">
              <a:off x="1143" y="1512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98" name="Line 127"/>
            <p:cNvSpPr>
              <a:spLocks noChangeShapeType="1"/>
            </p:cNvSpPr>
            <p:nvPr/>
          </p:nvSpPr>
          <p:spPr bwMode="auto">
            <a:xfrm flipV="1">
              <a:off x="1242" y="1503"/>
              <a:ext cx="657" cy="8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99" name="Text Box 128"/>
            <p:cNvSpPr txBox="1">
              <a:spLocks noChangeArrowheads="1"/>
            </p:cNvSpPr>
            <p:nvPr/>
          </p:nvSpPr>
          <p:spPr bwMode="auto">
            <a:xfrm>
              <a:off x="2352" y="1344"/>
              <a:ext cx="62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/>
                <a:t>e</a:t>
              </a:r>
              <a:r>
                <a:rPr lang="en-US" altLang="zh-CN" sz="1600" baseline="-25000"/>
                <a:t>3,6</a:t>
              </a:r>
              <a:r>
                <a:rPr lang="en-US" altLang="zh-CN" sz="1600"/>
                <a:t>= 4 </a:t>
              </a:r>
              <a:r>
                <a:rPr lang="en-US" altLang="zh-CN" sz="1600" i="1">
                  <a:solidFill>
                    <a:srgbClr val="FF0000"/>
                  </a:solidFill>
                </a:rPr>
                <a:t>e</a:t>
              </a:r>
              <a:r>
                <a:rPr lang="en-US" altLang="zh-CN" sz="1600" baseline="-25000">
                  <a:solidFill>
                    <a:srgbClr val="FF0000"/>
                  </a:solidFill>
                </a:rPr>
                <a:t>6,3</a:t>
              </a:r>
              <a:r>
                <a:rPr lang="en-US" altLang="zh-CN" sz="1600">
                  <a:solidFill>
                    <a:srgbClr val="FF0000"/>
                  </a:solidFill>
                </a:rPr>
                <a:t>= 0</a:t>
              </a:r>
            </a:p>
          </p:txBody>
        </p:sp>
      </p:grpSp>
      <p:grpSp>
        <p:nvGrpSpPr>
          <p:cNvPr id="34822" name="Group 131"/>
          <p:cNvGrpSpPr>
            <a:grpSpLocks/>
          </p:cNvGrpSpPr>
          <p:nvPr/>
        </p:nvGrpSpPr>
        <p:grpSpPr bwMode="auto">
          <a:xfrm>
            <a:off x="5486401" y="3933826"/>
            <a:ext cx="4391025" cy="2638425"/>
            <a:chOff x="231" y="1056"/>
            <a:chExt cx="2766" cy="1662"/>
          </a:xfrm>
        </p:grpSpPr>
        <p:sp>
          <p:nvSpPr>
            <p:cNvPr id="34830" name="Text Box 132"/>
            <p:cNvSpPr txBox="1">
              <a:spLocks noChangeArrowheads="1"/>
            </p:cNvSpPr>
            <p:nvPr/>
          </p:nvSpPr>
          <p:spPr bwMode="auto">
            <a:xfrm>
              <a:off x="976" y="1800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2</a:t>
              </a:r>
            </a:p>
          </p:txBody>
        </p:sp>
        <p:sp>
          <p:nvSpPr>
            <p:cNvPr id="34831" name="Text Box 133"/>
            <p:cNvSpPr txBox="1">
              <a:spLocks noChangeArrowheads="1"/>
            </p:cNvSpPr>
            <p:nvPr/>
          </p:nvSpPr>
          <p:spPr bwMode="auto">
            <a:xfrm>
              <a:off x="1425" y="1745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2</a:t>
              </a:r>
            </a:p>
          </p:txBody>
        </p:sp>
        <p:sp>
          <p:nvSpPr>
            <p:cNvPr id="34832" name="Text Box 134"/>
            <p:cNvSpPr txBox="1">
              <a:spLocks noChangeArrowheads="1"/>
            </p:cNvSpPr>
            <p:nvPr/>
          </p:nvSpPr>
          <p:spPr bwMode="auto">
            <a:xfrm>
              <a:off x="1422" y="2220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3</a:t>
              </a:r>
            </a:p>
          </p:txBody>
        </p:sp>
        <p:sp>
          <p:nvSpPr>
            <p:cNvPr id="34833" name="Text Box 135"/>
            <p:cNvSpPr txBox="1">
              <a:spLocks noChangeArrowheads="1"/>
            </p:cNvSpPr>
            <p:nvPr/>
          </p:nvSpPr>
          <p:spPr bwMode="auto">
            <a:xfrm>
              <a:off x="2154" y="2028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3</a:t>
              </a:r>
            </a:p>
          </p:txBody>
        </p:sp>
        <p:sp>
          <p:nvSpPr>
            <p:cNvPr id="34834" name="Text Box 136"/>
            <p:cNvSpPr txBox="1">
              <a:spLocks noChangeArrowheads="1"/>
            </p:cNvSpPr>
            <p:nvPr/>
          </p:nvSpPr>
          <p:spPr bwMode="auto">
            <a:xfrm>
              <a:off x="1350" y="1380"/>
              <a:ext cx="4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3</a:t>
              </a:r>
            </a:p>
          </p:txBody>
        </p:sp>
        <p:sp>
          <p:nvSpPr>
            <p:cNvPr id="34835" name="Text Box 137"/>
            <p:cNvSpPr txBox="1">
              <a:spLocks noChangeArrowheads="1"/>
            </p:cNvSpPr>
            <p:nvPr/>
          </p:nvSpPr>
          <p:spPr bwMode="auto">
            <a:xfrm>
              <a:off x="675" y="1596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4</a:t>
              </a:r>
            </a:p>
          </p:txBody>
        </p:sp>
        <p:sp>
          <p:nvSpPr>
            <p:cNvPr id="34836" name="Text Box 138"/>
            <p:cNvSpPr txBox="1">
              <a:spLocks noChangeArrowheads="1"/>
            </p:cNvSpPr>
            <p:nvPr/>
          </p:nvSpPr>
          <p:spPr bwMode="auto">
            <a:xfrm>
              <a:off x="2198" y="1580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4</a:t>
              </a:r>
            </a:p>
          </p:txBody>
        </p:sp>
        <p:sp>
          <p:nvSpPr>
            <p:cNvPr id="34837" name="Text Box 139"/>
            <p:cNvSpPr txBox="1">
              <a:spLocks noChangeArrowheads="1"/>
            </p:cNvSpPr>
            <p:nvPr/>
          </p:nvSpPr>
          <p:spPr bwMode="auto">
            <a:xfrm>
              <a:off x="660" y="1989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5</a:t>
              </a:r>
            </a:p>
          </p:txBody>
        </p:sp>
        <p:sp>
          <p:nvSpPr>
            <p:cNvPr id="34838" name="Text Box 140"/>
            <p:cNvSpPr txBox="1">
              <a:spLocks noChangeArrowheads="1"/>
            </p:cNvSpPr>
            <p:nvPr/>
          </p:nvSpPr>
          <p:spPr bwMode="auto">
            <a:xfrm>
              <a:off x="375" y="1311"/>
              <a:ext cx="62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/>
                <a:t>e</a:t>
              </a:r>
              <a:r>
                <a:rPr lang="en-US" altLang="zh-CN" sz="1600" baseline="-25000"/>
                <a:t>1,4</a:t>
              </a:r>
              <a:r>
                <a:rPr lang="en-US" altLang="zh-CN" sz="1600"/>
                <a:t>= 4 </a:t>
              </a:r>
              <a:r>
                <a:rPr lang="en-US" altLang="zh-CN" sz="1600" i="1">
                  <a:solidFill>
                    <a:srgbClr val="FF0000"/>
                  </a:solidFill>
                </a:rPr>
                <a:t>e</a:t>
              </a:r>
              <a:r>
                <a:rPr lang="en-US" altLang="zh-CN" sz="1600" baseline="-25000">
                  <a:solidFill>
                    <a:srgbClr val="FF0000"/>
                  </a:solidFill>
                </a:rPr>
                <a:t>4,1</a:t>
              </a:r>
              <a:r>
                <a:rPr lang="en-US" altLang="zh-CN" sz="1600">
                  <a:solidFill>
                    <a:srgbClr val="FF0000"/>
                  </a:solidFill>
                </a:rPr>
                <a:t>= 0</a:t>
              </a:r>
            </a:p>
          </p:txBody>
        </p:sp>
        <p:sp>
          <p:nvSpPr>
            <p:cNvPr id="34839" name="Text Box 141"/>
            <p:cNvSpPr txBox="1">
              <a:spLocks noChangeArrowheads="1"/>
            </p:cNvSpPr>
            <p:nvPr/>
          </p:nvSpPr>
          <p:spPr bwMode="auto">
            <a:xfrm>
              <a:off x="240" y="2112"/>
              <a:ext cx="62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/>
                <a:t>e</a:t>
              </a:r>
              <a:r>
                <a:rPr lang="en-US" altLang="zh-CN" sz="1600" baseline="-25000"/>
                <a:t>1,2</a:t>
              </a:r>
              <a:r>
                <a:rPr lang="en-US" altLang="zh-CN" sz="1600"/>
                <a:t>= 5 </a:t>
              </a:r>
              <a:r>
                <a:rPr lang="en-US" altLang="zh-CN" sz="1600" i="1">
                  <a:solidFill>
                    <a:srgbClr val="FF0000"/>
                  </a:solidFill>
                </a:rPr>
                <a:t>e</a:t>
              </a:r>
              <a:r>
                <a:rPr lang="en-US" altLang="zh-CN" sz="1600" baseline="-25000">
                  <a:solidFill>
                    <a:srgbClr val="FF0000"/>
                  </a:solidFill>
                </a:rPr>
                <a:t>2,1</a:t>
              </a:r>
              <a:r>
                <a:rPr lang="en-US" altLang="zh-CN" sz="1600">
                  <a:solidFill>
                    <a:srgbClr val="FF0000"/>
                  </a:solidFill>
                </a:rPr>
                <a:t>= 0</a:t>
              </a:r>
            </a:p>
          </p:txBody>
        </p:sp>
        <p:sp>
          <p:nvSpPr>
            <p:cNvPr id="34840" name="Text Box 142"/>
            <p:cNvSpPr txBox="1">
              <a:spLocks noChangeArrowheads="1"/>
            </p:cNvSpPr>
            <p:nvPr/>
          </p:nvSpPr>
          <p:spPr bwMode="auto">
            <a:xfrm>
              <a:off x="1344" y="1056"/>
              <a:ext cx="62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/>
                <a:t>e</a:t>
              </a:r>
              <a:r>
                <a:rPr lang="en-US" altLang="zh-CN" sz="1600" baseline="-25000"/>
                <a:t>4,5</a:t>
              </a:r>
              <a:r>
                <a:rPr lang="en-US" altLang="zh-CN" sz="1600"/>
                <a:t>= 3 </a:t>
              </a:r>
              <a:r>
                <a:rPr lang="en-US" altLang="zh-CN" sz="1600" i="1">
                  <a:solidFill>
                    <a:srgbClr val="FF0000"/>
                  </a:solidFill>
                </a:rPr>
                <a:t>e</a:t>
              </a:r>
              <a:r>
                <a:rPr lang="en-US" altLang="zh-CN" sz="1600" baseline="-25000">
                  <a:solidFill>
                    <a:srgbClr val="FF0000"/>
                  </a:solidFill>
                </a:rPr>
                <a:t>5,4</a:t>
              </a:r>
              <a:r>
                <a:rPr lang="en-US" altLang="zh-CN" sz="1600">
                  <a:solidFill>
                    <a:srgbClr val="FF0000"/>
                  </a:solidFill>
                </a:rPr>
                <a:t>= 0</a:t>
              </a:r>
            </a:p>
          </p:txBody>
        </p:sp>
        <p:sp>
          <p:nvSpPr>
            <p:cNvPr id="34841" name="Text Box 143"/>
            <p:cNvSpPr txBox="1">
              <a:spLocks noChangeArrowheads="1"/>
            </p:cNvSpPr>
            <p:nvPr/>
          </p:nvSpPr>
          <p:spPr bwMode="auto">
            <a:xfrm>
              <a:off x="1296" y="2352"/>
              <a:ext cx="62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/>
                <a:t>e</a:t>
              </a:r>
              <a:r>
                <a:rPr lang="en-US" altLang="zh-CN" sz="1600" baseline="-25000"/>
                <a:t>2,3</a:t>
              </a:r>
              <a:r>
                <a:rPr lang="en-US" altLang="zh-CN" sz="1600"/>
                <a:t>= 3 </a:t>
              </a:r>
              <a:r>
                <a:rPr lang="en-US" altLang="zh-CN" sz="1600" i="1">
                  <a:solidFill>
                    <a:srgbClr val="FF0000"/>
                  </a:solidFill>
                </a:rPr>
                <a:t>e</a:t>
              </a:r>
              <a:r>
                <a:rPr lang="en-US" altLang="zh-CN" sz="1600" baseline="-25000">
                  <a:solidFill>
                    <a:srgbClr val="FF0000"/>
                  </a:solidFill>
                </a:rPr>
                <a:t>3,2</a:t>
              </a:r>
              <a:r>
                <a:rPr lang="en-US" altLang="zh-CN" sz="1600">
                  <a:solidFill>
                    <a:srgbClr val="FF0000"/>
                  </a:solidFill>
                </a:rPr>
                <a:t>= 0</a:t>
              </a:r>
            </a:p>
          </p:txBody>
        </p:sp>
        <p:sp>
          <p:nvSpPr>
            <p:cNvPr id="34842" name="Text Box 144"/>
            <p:cNvSpPr txBox="1">
              <a:spLocks noChangeArrowheads="1"/>
            </p:cNvSpPr>
            <p:nvPr/>
          </p:nvSpPr>
          <p:spPr bwMode="auto">
            <a:xfrm>
              <a:off x="1584" y="1776"/>
              <a:ext cx="62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/>
                <a:t>e</a:t>
              </a:r>
              <a:r>
                <a:rPr lang="en-US" altLang="zh-CN" sz="1600" baseline="-25000"/>
                <a:t>2,5</a:t>
              </a:r>
              <a:r>
                <a:rPr lang="en-US" altLang="zh-CN" sz="1600"/>
                <a:t>= 2 </a:t>
              </a:r>
              <a:r>
                <a:rPr lang="en-US" altLang="zh-CN" sz="1600" i="1">
                  <a:solidFill>
                    <a:srgbClr val="FF0000"/>
                  </a:solidFill>
                </a:rPr>
                <a:t>e</a:t>
              </a:r>
              <a:r>
                <a:rPr lang="en-US" altLang="zh-CN" sz="1600" baseline="-25000">
                  <a:solidFill>
                    <a:srgbClr val="FF0000"/>
                  </a:solidFill>
                </a:rPr>
                <a:t>5,2</a:t>
              </a:r>
              <a:r>
                <a:rPr lang="en-US" altLang="zh-CN" sz="1600">
                  <a:solidFill>
                    <a:srgbClr val="FF0000"/>
                  </a:solidFill>
                </a:rPr>
                <a:t>= 0</a:t>
              </a:r>
            </a:p>
          </p:txBody>
        </p:sp>
        <p:sp>
          <p:nvSpPr>
            <p:cNvPr id="34843" name="Text Box 145"/>
            <p:cNvSpPr txBox="1">
              <a:spLocks noChangeArrowheads="1"/>
            </p:cNvSpPr>
            <p:nvPr/>
          </p:nvSpPr>
          <p:spPr bwMode="auto">
            <a:xfrm>
              <a:off x="2181" y="2175"/>
              <a:ext cx="62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/>
                <a:t>e</a:t>
              </a:r>
              <a:r>
                <a:rPr lang="en-US" altLang="zh-CN" sz="1600" baseline="-25000"/>
                <a:t>3,6</a:t>
              </a:r>
              <a:r>
                <a:rPr lang="en-US" altLang="zh-CN" sz="1600"/>
                <a:t>= 3 </a:t>
              </a:r>
              <a:r>
                <a:rPr lang="en-US" altLang="zh-CN" sz="1600" i="1">
                  <a:solidFill>
                    <a:srgbClr val="FF0000"/>
                  </a:solidFill>
                </a:rPr>
                <a:t>e</a:t>
              </a:r>
              <a:r>
                <a:rPr lang="en-US" altLang="zh-CN" sz="1600" baseline="-25000">
                  <a:solidFill>
                    <a:srgbClr val="FF0000"/>
                  </a:solidFill>
                </a:rPr>
                <a:t>6,3</a:t>
              </a:r>
              <a:r>
                <a:rPr lang="en-US" altLang="zh-CN" sz="1600">
                  <a:solidFill>
                    <a:srgbClr val="FF0000"/>
                  </a:solidFill>
                </a:rPr>
                <a:t>= 0</a:t>
              </a:r>
            </a:p>
          </p:txBody>
        </p:sp>
        <p:grpSp>
          <p:nvGrpSpPr>
            <p:cNvPr id="34844" name="Group 146"/>
            <p:cNvGrpSpPr>
              <a:grpSpLocks/>
            </p:cNvGrpSpPr>
            <p:nvPr/>
          </p:nvGrpSpPr>
          <p:grpSpPr bwMode="auto">
            <a:xfrm>
              <a:off x="231" y="1793"/>
              <a:ext cx="366" cy="236"/>
              <a:chOff x="240" y="1719"/>
              <a:chExt cx="366" cy="236"/>
            </a:xfrm>
          </p:grpSpPr>
          <p:sp>
            <p:nvSpPr>
              <p:cNvPr id="34869" name="Oval 147"/>
              <p:cNvSpPr>
                <a:spLocks noChangeArrowheads="1"/>
              </p:cNvSpPr>
              <p:nvPr/>
            </p:nvSpPr>
            <p:spPr bwMode="auto">
              <a:xfrm>
                <a:off x="240" y="1728"/>
                <a:ext cx="227" cy="22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0" name="Text Box 148"/>
              <p:cNvSpPr txBox="1">
                <a:spLocks noChangeArrowheads="1"/>
              </p:cNvSpPr>
              <p:nvPr/>
            </p:nvSpPr>
            <p:spPr bwMode="auto">
              <a:xfrm>
                <a:off x="270" y="1719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800" b="1"/>
                  <a:t>1</a:t>
                </a:r>
              </a:p>
            </p:txBody>
          </p:sp>
        </p:grpSp>
        <p:grpSp>
          <p:nvGrpSpPr>
            <p:cNvPr id="34845" name="Group 149"/>
            <p:cNvGrpSpPr>
              <a:grpSpLocks/>
            </p:cNvGrpSpPr>
            <p:nvPr/>
          </p:nvGrpSpPr>
          <p:grpSpPr bwMode="auto">
            <a:xfrm>
              <a:off x="2631" y="1793"/>
              <a:ext cx="366" cy="236"/>
              <a:chOff x="240" y="1719"/>
              <a:chExt cx="366" cy="236"/>
            </a:xfrm>
          </p:grpSpPr>
          <p:sp>
            <p:nvSpPr>
              <p:cNvPr id="34867" name="Oval 150"/>
              <p:cNvSpPr>
                <a:spLocks noChangeArrowheads="1"/>
              </p:cNvSpPr>
              <p:nvPr/>
            </p:nvSpPr>
            <p:spPr bwMode="auto">
              <a:xfrm>
                <a:off x="240" y="1728"/>
                <a:ext cx="227" cy="22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8" name="Text Box 151"/>
              <p:cNvSpPr txBox="1">
                <a:spLocks noChangeArrowheads="1"/>
              </p:cNvSpPr>
              <p:nvPr/>
            </p:nvSpPr>
            <p:spPr bwMode="auto">
              <a:xfrm>
                <a:off x="270" y="1719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800" b="1"/>
                  <a:t>6</a:t>
                </a:r>
              </a:p>
            </p:txBody>
          </p:sp>
        </p:grpSp>
        <p:grpSp>
          <p:nvGrpSpPr>
            <p:cNvPr id="34846" name="Group 152"/>
            <p:cNvGrpSpPr>
              <a:grpSpLocks/>
            </p:cNvGrpSpPr>
            <p:nvPr/>
          </p:nvGrpSpPr>
          <p:grpSpPr bwMode="auto">
            <a:xfrm>
              <a:off x="1031" y="1277"/>
              <a:ext cx="366" cy="236"/>
              <a:chOff x="240" y="1719"/>
              <a:chExt cx="366" cy="236"/>
            </a:xfrm>
          </p:grpSpPr>
          <p:sp>
            <p:nvSpPr>
              <p:cNvPr id="34865" name="Oval 153"/>
              <p:cNvSpPr>
                <a:spLocks noChangeArrowheads="1"/>
              </p:cNvSpPr>
              <p:nvPr/>
            </p:nvSpPr>
            <p:spPr bwMode="auto">
              <a:xfrm>
                <a:off x="240" y="1728"/>
                <a:ext cx="227" cy="22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6" name="Text Box 154"/>
              <p:cNvSpPr txBox="1">
                <a:spLocks noChangeArrowheads="1"/>
              </p:cNvSpPr>
              <p:nvPr/>
            </p:nvSpPr>
            <p:spPr bwMode="auto">
              <a:xfrm>
                <a:off x="270" y="1719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800" b="1"/>
                  <a:t>4</a:t>
                </a:r>
              </a:p>
            </p:txBody>
          </p:sp>
        </p:grpSp>
        <p:grpSp>
          <p:nvGrpSpPr>
            <p:cNvPr id="34847" name="Group 155"/>
            <p:cNvGrpSpPr>
              <a:grpSpLocks/>
            </p:cNvGrpSpPr>
            <p:nvPr/>
          </p:nvGrpSpPr>
          <p:grpSpPr bwMode="auto">
            <a:xfrm>
              <a:off x="1031" y="2285"/>
              <a:ext cx="366" cy="236"/>
              <a:chOff x="240" y="1719"/>
              <a:chExt cx="366" cy="236"/>
            </a:xfrm>
          </p:grpSpPr>
          <p:sp>
            <p:nvSpPr>
              <p:cNvPr id="34863" name="Oval 156"/>
              <p:cNvSpPr>
                <a:spLocks noChangeArrowheads="1"/>
              </p:cNvSpPr>
              <p:nvPr/>
            </p:nvSpPr>
            <p:spPr bwMode="auto">
              <a:xfrm>
                <a:off x="240" y="1728"/>
                <a:ext cx="227" cy="22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4" name="Text Box 157"/>
              <p:cNvSpPr txBox="1">
                <a:spLocks noChangeArrowheads="1"/>
              </p:cNvSpPr>
              <p:nvPr/>
            </p:nvSpPr>
            <p:spPr bwMode="auto">
              <a:xfrm>
                <a:off x="270" y="1719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800" b="1"/>
                  <a:t>2</a:t>
                </a:r>
              </a:p>
            </p:txBody>
          </p:sp>
        </p:grpSp>
        <p:grpSp>
          <p:nvGrpSpPr>
            <p:cNvPr id="34848" name="Group 158"/>
            <p:cNvGrpSpPr>
              <a:grpSpLocks/>
            </p:cNvGrpSpPr>
            <p:nvPr/>
          </p:nvGrpSpPr>
          <p:grpSpPr bwMode="auto">
            <a:xfrm>
              <a:off x="1831" y="1277"/>
              <a:ext cx="366" cy="236"/>
              <a:chOff x="240" y="1719"/>
              <a:chExt cx="366" cy="236"/>
            </a:xfrm>
          </p:grpSpPr>
          <p:sp>
            <p:nvSpPr>
              <p:cNvPr id="34861" name="Oval 159"/>
              <p:cNvSpPr>
                <a:spLocks noChangeArrowheads="1"/>
              </p:cNvSpPr>
              <p:nvPr/>
            </p:nvSpPr>
            <p:spPr bwMode="auto">
              <a:xfrm>
                <a:off x="240" y="1728"/>
                <a:ext cx="227" cy="22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2" name="Text Box 160"/>
              <p:cNvSpPr txBox="1">
                <a:spLocks noChangeArrowheads="1"/>
              </p:cNvSpPr>
              <p:nvPr/>
            </p:nvSpPr>
            <p:spPr bwMode="auto">
              <a:xfrm>
                <a:off x="270" y="1719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800" b="1"/>
                  <a:t>5</a:t>
                </a:r>
              </a:p>
            </p:txBody>
          </p:sp>
        </p:grpSp>
        <p:grpSp>
          <p:nvGrpSpPr>
            <p:cNvPr id="34849" name="Group 161"/>
            <p:cNvGrpSpPr>
              <a:grpSpLocks/>
            </p:cNvGrpSpPr>
            <p:nvPr/>
          </p:nvGrpSpPr>
          <p:grpSpPr bwMode="auto">
            <a:xfrm>
              <a:off x="1831" y="2285"/>
              <a:ext cx="366" cy="236"/>
              <a:chOff x="240" y="1719"/>
              <a:chExt cx="366" cy="236"/>
            </a:xfrm>
          </p:grpSpPr>
          <p:sp>
            <p:nvSpPr>
              <p:cNvPr id="34859" name="Oval 162"/>
              <p:cNvSpPr>
                <a:spLocks noChangeArrowheads="1"/>
              </p:cNvSpPr>
              <p:nvPr/>
            </p:nvSpPr>
            <p:spPr bwMode="auto">
              <a:xfrm>
                <a:off x="240" y="1728"/>
                <a:ext cx="227" cy="22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0" name="Text Box 163"/>
              <p:cNvSpPr txBox="1">
                <a:spLocks noChangeArrowheads="1"/>
              </p:cNvSpPr>
              <p:nvPr/>
            </p:nvSpPr>
            <p:spPr bwMode="auto">
              <a:xfrm>
                <a:off x="270" y="1719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800" b="1"/>
                  <a:t>3</a:t>
                </a:r>
              </a:p>
            </p:txBody>
          </p:sp>
        </p:grpSp>
        <p:sp>
          <p:nvSpPr>
            <p:cNvPr id="34850" name="Line 164"/>
            <p:cNvSpPr>
              <a:spLocks noChangeShapeType="1"/>
            </p:cNvSpPr>
            <p:nvPr/>
          </p:nvSpPr>
          <p:spPr bwMode="auto">
            <a:xfrm flipV="1">
              <a:off x="441" y="1458"/>
              <a:ext cx="612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1" name="Line 165"/>
            <p:cNvSpPr>
              <a:spLocks noChangeShapeType="1"/>
            </p:cNvSpPr>
            <p:nvPr/>
          </p:nvSpPr>
          <p:spPr bwMode="auto">
            <a:xfrm>
              <a:off x="1260" y="1404"/>
              <a:ext cx="5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2" name="Line 166"/>
            <p:cNvSpPr>
              <a:spLocks noChangeShapeType="1"/>
            </p:cNvSpPr>
            <p:nvPr/>
          </p:nvSpPr>
          <p:spPr bwMode="auto">
            <a:xfrm>
              <a:off x="432" y="1989"/>
              <a:ext cx="612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3" name="Line 167"/>
            <p:cNvSpPr>
              <a:spLocks noChangeShapeType="1"/>
            </p:cNvSpPr>
            <p:nvPr/>
          </p:nvSpPr>
          <p:spPr bwMode="auto">
            <a:xfrm>
              <a:off x="1260" y="2403"/>
              <a:ext cx="5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4" name="Line 168"/>
            <p:cNvSpPr>
              <a:spLocks noChangeShapeType="1"/>
            </p:cNvSpPr>
            <p:nvPr/>
          </p:nvSpPr>
          <p:spPr bwMode="auto">
            <a:xfrm>
              <a:off x="2052" y="1440"/>
              <a:ext cx="594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5" name="Line 169"/>
            <p:cNvSpPr>
              <a:spLocks noChangeShapeType="1"/>
            </p:cNvSpPr>
            <p:nvPr/>
          </p:nvSpPr>
          <p:spPr bwMode="auto">
            <a:xfrm flipV="1">
              <a:off x="2052" y="1989"/>
              <a:ext cx="603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6" name="Line 170"/>
            <p:cNvSpPr>
              <a:spLocks noChangeShapeType="1"/>
            </p:cNvSpPr>
            <p:nvPr/>
          </p:nvSpPr>
          <p:spPr bwMode="auto">
            <a:xfrm flipV="1">
              <a:off x="1143" y="1512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7" name="Line 171"/>
            <p:cNvSpPr>
              <a:spLocks noChangeShapeType="1"/>
            </p:cNvSpPr>
            <p:nvPr/>
          </p:nvSpPr>
          <p:spPr bwMode="auto">
            <a:xfrm flipV="1">
              <a:off x="1242" y="1503"/>
              <a:ext cx="657" cy="8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8" name="Text Box 172"/>
            <p:cNvSpPr txBox="1">
              <a:spLocks noChangeArrowheads="1"/>
            </p:cNvSpPr>
            <p:nvPr/>
          </p:nvSpPr>
          <p:spPr bwMode="auto">
            <a:xfrm>
              <a:off x="2352" y="1344"/>
              <a:ext cx="62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/>
                <a:t>e</a:t>
              </a:r>
              <a:r>
                <a:rPr lang="en-US" altLang="zh-CN" sz="1600" baseline="-25000"/>
                <a:t>3,6</a:t>
              </a:r>
              <a:r>
                <a:rPr lang="en-US" altLang="zh-CN" sz="1600"/>
                <a:t>= 4 </a:t>
              </a:r>
              <a:r>
                <a:rPr lang="en-US" altLang="zh-CN" sz="1600" i="1">
                  <a:solidFill>
                    <a:srgbClr val="FF0000"/>
                  </a:solidFill>
                </a:rPr>
                <a:t>e</a:t>
              </a:r>
              <a:r>
                <a:rPr lang="en-US" altLang="zh-CN" sz="1600" baseline="-25000">
                  <a:solidFill>
                    <a:srgbClr val="FF0000"/>
                  </a:solidFill>
                </a:rPr>
                <a:t>6,3</a:t>
              </a:r>
              <a:r>
                <a:rPr lang="en-US" altLang="zh-CN" sz="1600">
                  <a:solidFill>
                    <a:srgbClr val="FF0000"/>
                  </a:solidFill>
                </a:rPr>
                <a:t>= 0</a:t>
              </a:r>
            </a:p>
          </p:txBody>
        </p:sp>
      </p:grpSp>
      <p:sp>
        <p:nvSpPr>
          <p:cNvPr id="34823" name="Text Box 175"/>
          <p:cNvSpPr txBox="1">
            <a:spLocks noChangeArrowheads="1"/>
          </p:cNvSpPr>
          <p:nvPr/>
        </p:nvSpPr>
        <p:spPr bwMode="auto">
          <a:xfrm>
            <a:off x="1981200" y="4343401"/>
            <a:ext cx="304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At the beginning, setting all flow to 0</a:t>
            </a:r>
          </a:p>
        </p:txBody>
      </p:sp>
      <p:sp>
        <p:nvSpPr>
          <p:cNvPr id="34824" name="Text Box 176"/>
          <p:cNvSpPr txBox="1">
            <a:spLocks noChangeArrowheads="1"/>
          </p:cNvSpPr>
          <p:nvPr/>
        </p:nvSpPr>
        <p:spPr bwMode="auto">
          <a:xfrm>
            <a:off x="6781800" y="29718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After the first cycle</a:t>
            </a:r>
          </a:p>
        </p:txBody>
      </p:sp>
      <p:sp>
        <p:nvSpPr>
          <p:cNvPr id="34825" name="Text Box 177"/>
          <p:cNvSpPr txBox="1">
            <a:spLocks noChangeArrowheads="1"/>
          </p:cNvSpPr>
          <p:nvPr/>
        </p:nvSpPr>
        <p:spPr bwMode="auto">
          <a:xfrm>
            <a:off x="6524625" y="3967163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/>
              <a:t>[4,1]</a:t>
            </a:r>
          </a:p>
        </p:txBody>
      </p:sp>
      <p:sp>
        <p:nvSpPr>
          <p:cNvPr id="34826" name="Text Box 178"/>
          <p:cNvSpPr txBox="1">
            <a:spLocks noChangeArrowheads="1"/>
          </p:cNvSpPr>
          <p:nvPr/>
        </p:nvSpPr>
        <p:spPr bwMode="auto">
          <a:xfrm>
            <a:off x="6400800" y="6200776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/>
              <a:t>[5,1]</a:t>
            </a:r>
          </a:p>
        </p:txBody>
      </p:sp>
      <p:sp>
        <p:nvSpPr>
          <p:cNvPr id="34827" name="Text Box 179"/>
          <p:cNvSpPr txBox="1">
            <a:spLocks noChangeArrowheads="1"/>
          </p:cNvSpPr>
          <p:nvPr/>
        </p:nvSpPr>
        <p:spPr bwMode="auto">
          <a:xfrm>
            <a:off x="8229600" y="4038601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/>
              <a:t>[2,2]</a:t>
            </a:r>
          </a:p>
        </p:txBody>
      </p:sp>
      <p:sp>
        <p:nvSpPr>
          <p:cNvPr id="34828" name="Text Box 180"/>
          <p:cNvSpPr txBox="1">
            <a:spLocks noChangeArrowheads="1"/>
          </p:cNvSpPr>
          <p:nvPr/>
        </p:nvSpPr>
        <p:spPr bwMode="auto">
          <a:xfrm>
            <a:off x="8015288" y="62055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/>
              <a:t>[3,2]</a:t>
            </a:r>
          </a:p>
        </p:txBody>
      </p:sp>
      <p:sp>
        <p:nvSpPr>
          <p:cNvPr id="34829" name="Text Box 181"/>
          <p:cNvSpPr txBox="1">
            <a:spLocks noChangeArrowheads="1"/>
          </p:cNvSpPr>
          <p:nvPr/>
        </p:nvSpPr>
        <p:spPr bwMode="auto">
          <a:xfrm>
            <a:off x="9410700" y="5414963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FF0000"/>
                </a:solidFill>
              </a:rPr>
              <a:t>[3,3]</a:t>
            </a:r>
          </a:p>
        </p:txBody>
      </p:sp>
    </p:spTree>
    <p:extLst>
      <p:ext uri="{BB962C8B-B14F-4D97-AF65-F5344CB8AC3E}">
        <p14:creationId xmlns:p14="http://schemas.microsoft.com/office/powerpoint/2010/main" val="828506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 descr="蓝色砂纸"/>
          <p:cNvSpPr>
            <a:spLocks noChangeArrowheads="1"/>
          </p:cNvSpPr>
          <p:nvPr/>
        </p:nvSpPr>
        <p:spPr bwMode="auto">
          <a:xfrm>
            <a:off x="1828800" y="1371600"/>
            <a:ext cx="4572000" cy="2819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3" name="Rectangle 3" descr="信纸"/>
          <p:cNvSpPr>
            <a:spLocks noChangeArrowheads="1"/>
          </p:cNvSpPr>
          <p:nvPr/>
        </p:nvSpPr>
        <p:spPr bwMode="auto">
          <a:xfrm>
            <a:off x="5334000" y="3886200"/>
            <a:ext cx="4876800" cy="2743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 smtClean="0"/>
              <a:t>Applying Labeling Algorithm</a:t>
            </a: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3030539" y="2700338"/>
            <a:ext cx="636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2</a:t>
            </a:r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3743325" y="2613026"/>
            <a:ext cx="636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2</a:t>
            </a:r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3738564" y="3367088"/>
            <a:ext cx="636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3</a:t>
            </a: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4900614" y="3062288"/>
            <a:ext cx="636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3</a:t>
            </a:r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3624264" y="2033588"/>
            <a:ext cx="687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3</a:t>
            </a:r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2552700" y="2376488"/>
            <a:ext cx="636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4</a:t>
            </a:r>
          </a:p>
        </p:txBody>
      </p:sp>
      <p:sp>
        <p:nvSpPr>
          <p:cNvPr id="35851" name="Text Box 12"/>
          <p:cNvSpPr txBox="1">
            <a:spLocks noChangeArrowheads="1"/>
          </p:cNvSpPr>
          <p:nvPr/>
        </p:nvSpPr>
        <p:spPr bwMode="auto">
          <a:xfrm>
            <a:off x="4970464" y="2351088"/>
            <a:ext cx="636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4</a:t>
            </a:r>
          </a:p>
        </p:txBody>
      </p:sp>
      <p:sp>
        <p:nvSpPr>
          <p:cNvPr id="35852" name="Text Box 13"/>
          <p:cNvSpPr txBox="1">
            <a:spLocks noChangeArrowheads="1"/>
          </p:cNvSpPr>
          <p:nvPr/>
        </p:nvSpPr>
        <p:spPr bwMode="auto">
          <a:xfrm>
            <a:off x="2528889" y="3000376"/>
            <a:ext cx="636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5</a:t>
            </a:r>
          </a:p>
        </p:txBody>
      </p:sp>
      <p:sp>
        <p:nvSpPr>
          <p:cNvPr id="35853" name="Text Box 14"/>
          <p:cNvSpPr txBox="1">
            <a:spLocks noChangeArrowheads="1"/>
          </p:cNvSpPr>
          <p:nvPr/>
        </p:nvSpPr>
        <p:spPr bwMode="auto">
          <a:xfrm>
            <a:off x="2076450" y="1924051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1,4</a:t>
            </a:r>
            <a:r>
              <a:rPr lang="en-US" altLang="zh-CN" sz="1600"/>
              <a:t>= 4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4,1</a:t>
            </a:r>
            <a:r>
              <a:rPr lang="en-US" altLang="zh-CN" sz="1600">
                <a:solidFill>
                  <a:srgbClr val="FF0000"/>
                </a:solidFill>
              </a:rPr>
              <a:t>= 0</a:t>
            </a:r>
          </a:p>
        </p:txBody>
      </p:sp>
      <p:sp>
        <p:nvSpPr>
          <p:cNvPr id="35854" name="Text Box 15"/>
          <p:cNvSpPr txBox="1">
            <a:spLocks noChangeArrowheads="1"/>
          </p:cNvSpPr>
          <p:nvPr/>
        </p:nvSpPr>
        <p:spPr bwMode="auto">
          <a:xfrm>
            <a:off x="1862138" y="3195639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1,2</a:t>
            </a:r>
            <a:r>
              <a:rPr lang="en-US" altLang="zh-CN" sz="1600"/>
              <a:t>= 2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2,1</a:t>
            </a:r>
            <a:r>
              <a:rPr lang="en-US" altLang="zh-CN" sz="1600">
                <a:solidFill>
                  <a:srgbClr val="FF0000"/>
                </a:solidFill>
              </a:rPr>
              <a:t>= 3</a:t>
            </a:r>
          </a:p>
        </p:txBody>
      </p:sp>
      <p:sp>
        <p:nvSpPr>
          <p:cNvPr id="35855" name="Text Box 16"/>
          <p:cNvSpPr txBox="1">
            <a:spLocks noChangeArrowheads="1"/>
          </p:cNvSpPr>
          <p:nvPr/>
        </p:nvSpPr>
        <p:spPr bwMode="auto">
          <a:xfrm>
            <a:off x="3614738" y="1519239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4,5</a:t>
            </a:r>
            <a:r>
              <a:rPr lang="en-US" altLang="zh-CN" sz="1600"/>
              <a:t>= 3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5,4</a:t>
            </a:r>
            <a:r>
              <a:rPr lang="en-US" altLang="zh-CN" sz="1600">
                <a:solidFill>
                  <a:srgbClr val="FF0000"/>
                </a:solidFill>
              </a:rPr>
              <a:t>= 0</a:t>
            </a:r>
          </a:p>
        </p:txBody>
      </p:sp>
      <p:sp>
        <p:nvSpPr>
          <p:cNvPr id="35856" name="Text Box 17"/>
          <p:cNvSpPr txBox="1">
            <a:spLocks noChangeArrowheads="1"/>
          </p:cNvSpPr>
          <p:nvPr/>
        </p:nvSpPr>
        <p:spPr bwMode="auto">
          <a:xfrm>
            <a:off x="3538538" y="3576639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2,3</a:t>
            </a:r>
            <a:r>
              <a:rPr lang="en-US" altLang="zh-CN" sz="1600"/>
              <a:t>= 0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3,2</a:t>
            </a:r>
            <a:r>
              <a:rPr lang="en-US" altLang="zh-CN" sz="1600">
                <a:solidFill>
                  <a:srgbClr val="FF0000"/>
                </a:solidFill>
              </a:rPr>
              <a:t>= 3</a:t>
            </a:r>
          </a:p>
        </p:txBody>
      </p:sp>
      <p:sp>
        <p:nvSpPr>
          <p:cNvPr id="35857" name="Text Box 18"/>
          <p:cNvSpPr txBox="1">
            <a:spLocks noChangeArrowheads="1"/>
          </p:cNvSpPr>
          <p:nvPr/>
        </p:nvSpPr>
        <p:spPr bwMode="auto">
          <a:xfrm>
            <a:off x="3995738" y="2662239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2,5</a:t>
            </a:r>
            <a:r>
              <a:rPr lang="en-US" altLang="zh-CN" sz="1600"/>
              <a:t>= 2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5,2</a:t>
            </a:r>
            <a:r>
              <a:rPr lang="en-US" altLang="zh-CN" sz="1600">
                <a:solidFill>
                  <a:srgbClr val="FF0000"/>
                </a:solidFill>
              </a:rPr>
              <a:t>= 0</a:t>
            </a:r>
          </a:p>
        </p:txBody>
      </p:sp>
      <p:sp>
        <p:nvSpPr>
          <p:cNvPr id="35858" name="Text Box 19"/>
          <p:cNvSpPr txBox="1">
            <a:spLocks noChangeArrowheads="1"/>
          </p:cNvSpPr>
          <p:nvPr/>
        </p:nvSpPr>
        <p:spPr bwMode="auto">
          <a:xfrm>
            <a:off x="4943475" y="3295651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3,6</a:t>
            </a:r>
            <a:r>
              <a:rPr lang="en-US" altLang="zh-CN" sz="1600"/>
              <a:t>= 0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6,3</a:t>
            </a:r>
            <a:r>
              <a:rPr lang="en-US" altLang="zh-CN" sz="1600">
                <a:solidFill>
                  <a:srgbClr val="FF0000"/>
                </a:solidFill>
              </a:rPr>
              <a:t>= 3</a:t>
            </a:r>
          </a:p>
        </p:txBody>
      </p:sp>
      <p:grpSp>
        <p:nvGrpSpPr>
          <p:cNvPr id="35859" name="Group 20"/>
          <p:cNvGrpSpPr>
            <a:grpSpLocks/>
          </p:cNvGrpSpPr>
          <p:nvPr/>
        </p:nvGrpSpPr>
        <p:grpSpPr bwMode="auto">
          <a:xfrm>
            <a:off x="1847851" y="2689225"/>
            <a:ext cx="581025" cy="374650"/>
            <a:chOff x="240" y="1719"/>
            <a:chExt cx="366" cy="236"/>
          </a:xfrm>
        </p:grpSpPr>
        <p:sp>
          <p:nvSpPr>
            <p:cNvPr id="35934" name="Oval 21"/>
            <p:cNvSpPr>
              <a:spLocks noChangeArrowheads="1"/>
            </p:cNvSpPr>
            <p:nvPr/>
          </p:nvSpPr>
          <p:spPr bwMode="auto">
            <a:xfrm>
              <a:off x="240" y="1728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35" name="Text Box 22"/>
            <p:cNvSpPr txBox="1">
              <a:spLocks noChangeArrowheads="1"/>
            </p:cNvSpPr>
            <p:nvPr/>
          </p:nvSpPr>
          <p:spPr bwMode="auto">
            <a:xfrm>
              <a:off x="270" y="171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1</a:t>
              </a:r>
            </a:p>
          </p:txBody>
        </p:sp>
      </p:grpSp>
      <p:grpSp>
        <p:nvGrpSpPr>
          <p:cNvPr id="35860" name="Group 23"/>
          <p:cNvGrpSpPr>
            <a:grpSpLocks/>
          </p:cNvGrpSpPr>
          <p:nvPr/>
        </p:nvGrpSpPr>
        <p:grpSpPr bwMode="auto">
          <a:xfrm>
            <a:off x="5657851" y="2689225"/>
            <a:ext cx="581025" cy="374650"/>
            <a:chOff x="240" y="1719"/>
            <a:chExt cx="366" cy="236"/>
          </a:xfrm>
        </p:grpSpPr>
        <p:sp>
          <p:nvSpPr>
            <p:cNvPr id="35932" name="Oval 24"/>
            <p:cNvSpPr>
              <a:spLocks noChangeArrowheads="1"/>
            </p:cNvSpPr>
            <p:nvPr/>
          </p:nvSpPr>
          <p:spPr bwMode="auto">
            <a:xfrm>
              <a:off x="240" y="1728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33" name="Text Box 25"/>
            <p:cNvSpPr txBox="1">
              <a:spLocks noChangeArrowheads="1"/>
            </p:cNvSpPr>
            <p:nvPr/>
          </p:nvSpPr>
          <p:spPr bwMode="auto">
            <a:xfrm>
              <a:off x="270" y="171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6</a:t>
              </a:r>
            </a:p>
          </p:txBody>
        </p:sp>
      </p:grpSp>
      <p:grpSp>
        <p:nvGrpSpPr>
          <p:cNvPr id="35861" name="Group 26"/>
          <p:cNvGrpSpPr>
            <a:grpSpLocks/>
          </p:cNvGrpSpPr>
          <p:nvPr/>
        </p:nvGrpSpPr>
        <p:grpSpPr bwMode="auto">
          <a:xfrm>
            <a:off x="3117851" y="1870075"/>
            <a:ext cx="581025" cy="374650"/>
            <a:chOff x="240" y="1719"/>
            <a:chExt cx="366" cy="236"/>
          </a:xfrm>
        </p:grpSpPr>
        <p:sp>
          <p:nvSpPr>
            <p:cNvPr id="35930" name="Oval 27"/>
            <p:cNvSpPr>
              <a:spLocks noChangeArrowheads="1"/>
            </p:cNvSpPr>
            <p:nvPr/>
          </p:nvSpPr>
          <p:spPr bwMode="auto">
            <a:xfrm>
              <a:off x="240" y="1728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31" name="Text Box 28"/>
            <p:cNvSpPr txBox="1">
              <a:spLocks noChangeArrowheads="1"/>
            </p:cNvSpPr>
            <p:nvPr/>
          </p:nvSpPr>
          <p:spPr bwMode="auto">
            <a:xfrm>
              <a:off x="270" y="171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4</a:t>
              </a:r>
            </a:p>
          </p:txBody>
        </p:sp>
      </p:grpSp>
      <p:grpSp>
        <p:nvGrpSpPr>
          <p:cNvPr id="35862" name="Group 29"/>
          <p:cNvGrpSpPr>
            <a:grpSpLocks/>
          </p:cNvGrpSpPr>
          <p:nvPr/>
        </p:nvGrpSpPr>
        <p:grpSpPr bwMode="auto">
          <a:xfrm>
            <a:off x="3117851" y="3470275"/>
            <a:ext cx="581025" cy="374650"/>
            <a:chOff x="240" y="1719"/>
            <a:chExt cx="366" cy="236"/>
          </a:xfrm>
        </p:grpSpPr>
        <p:sp>
          <p:nvSpPr>
            <p:cNvPr id="35928" name="Oval 30"/>
            <p:cNvSpPr>
              <a:spLocks noChangeArrowheads="1"/>
            </p:cNvSpPr>
            <p:nvPr/>
          </p:nvSpPr>
          <p:spPr bwMode="auto">
            <a:xfrm>
              <a:off x="240" y="1728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29" name="Text Box 31"/>
            <p:cNvSpPr txBox="1">
              <a:spLocks noChangeArrowheads="1"/>
            </p:cNvSpPr>
            <p:nvPr/>
          </p:nvSpPr>
          <p:spPr bwMode="auto">
            <a:xfrm>
              <a:off x="270" y="171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2</a:t>
              </a:r>
            </a:p>
          </p:txBody>
        </p:sp>
      </p:grpSp>
      <p:grpSp>
        <p:nvGrpSpPr>
          <p:cNvPr id="35863" name="Group 32"/>
          <p:cNvGrpSpPr>
            <a:grpSpLocks/>
          </p:cNvGrpSpPr>
          <p:nvPr/>
        </p:nvGrpSpPr>
        <p:grpSpPr bwMode="auto">
          <a:xfrm>
            <a:off x="4387851" y="1870075"/>
            <a:ext cx="581025" cy="374650"/>
            <a:chOff x="240" y="1719"/>
            <a:chExt cx="366" cy="236"/>
          </a:xfrm>
        </p:grpSpPr>
        <p:sp>
          <p:nvSpPr>
            <p:cNvPr id="35926" name="Oval 33"/>
            <p:cNvSpPr>
              <a:spLocks noChangeArrowheads="1"/>
            </p:cNvSpPr>
            <p:nvPr/>
          </p:nvSpPr>
          <p:spPr bwMode="auto">
            <a:xfrm>
              <a:off x="240" y="1728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27" name="Text Box 34"/>
            <p:cNvSpPr txBox="1">
              <a:spLocks noChangeArrowheads="1"/>
            </p:cNvSpPr>
            <p:nvPr/>
          </p:nvSpPr>
          <p:spPr bwMode="auto">
            <a:xfrm>
              <a:off x="270" y="171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5</a:t>
              </a:r>
            </a:p>
          </p:txBody>
        </p:sp>
      </p:grpSp>
      <p:grpSp>
        <p:nvGrpSpPr>
          <p:cNvPr id="35864" name="Group 35"/>
          <p:cNvGrpSpPr>
            <a:grpSpLocks/>
          </p:cNvGrpSpPr>
          <p:nvPr/>
        </p:nvGrpSpPr>
        <p:grpSpPr bwMode="auto">
          <a:xfrm>
            <a:off x="4387851" y="3470275"/>
            <a:ext cx="581025" cy="374650"/>
            <a:chOff x="240" y="1719"/>
            <a:chExt cx="366" cy="236"/>
          </a:xfrm>
        </p:grpSpPr>
        <p:sp>
          <p:nvSpPr>
            <p:cNvPr id="35924" name="Oval 36"/>
            <p:cNvSpPr>
              <a:spLocks noChangeArrowheads="1"/>
            </p:cNvSpPr>
            <p:nvPr/>
          </p:nvSpPr>
          <p:spPr bwMode="auto">
            <a:xfrm>
              <a:off x="240" y="1728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25" name="Text Box 37"/>
            <p:cNvSpPr txBox="1">
              <a:spLocks noChangeArrowheads="1"/>
            </p:cNvSpPr>
            <p:nvPr/>
          </p:nvSpPr>
          <p:spPr bwMode="auto">
            <a:xfrm>
              <a:off x="270" y="171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3</a:t>
              </a:r>
            </a:p>
          </p:txBody>
        </p:sp>
      </p:grpSp>
      <p:sp>
        <p:nvSpPr>
          <p:cNvPr id="35865" name="Line 38"/>
          <p:cNvSpPr>
            <a:spLocks noChangeShapeType="1"/>
          </p:cNvSpPr>
          <p:nvPr/>
        </p:nvSpPr>
        <p:spPr bwMode="auto">
          <a:xfrm flipV="1">
            <a:off x="2181225" y="2157413"/>
            <a:ext cx="971550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66" name="Line 39"/>
          <p:cNvSpPr>
            <a:spLocks noChangeShapeType="1"/>
          </p:cNvSpPr>
          <p:nvPr/>
        </p:nvSpPr>
        <p:spPr bwMode="auto">
          <a:xfrm>
            <a:off x="3481388" y="2071688"/>
            <a:ext cx="900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67" name="Line 40"/>
          <p:cNvSpPr>
            <a:spLocks noChangeShapeType="1"/>
          </p:cNvSpPr>
          <p:nvPr/>
        </p:nvSpPr>
        <p:spPr bwMode="auto">
          <a:xfrm>
            <a:off x="2166938" y="3000376"/>
            <a:ext cx="971550" cy="6000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68" name="Line 41"/>
          <p:cNvSpPr>
            <a:spLocks noChangeShapeType="1"/>
          </p:cNvSpPr>
          <p:nvPr/>
        </p:nvSpPr>
        <p:spPr bwMode="auto">
          <a:xfrm>
            <a:off x="3481388" y="3657600"/>
            <a:ext cx="90011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69" name="Line 42"/>
          <p:cNvSpPr>
            <a:spLocks noChangeShapeType="1"/>
          </p:cNvSpPr>
          <p:nvPr/>
        </p:nvSpPr>
        <p:spPr bwMode="auto">
          <a:xfrm>
            <a:off x="4738689" y="2128839"/>
            <a:ext cx="942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70" name="Line 43"/>
          <p:cNvSpPr>
            <a:spLocks noChangeShapeType="1"/>
          </p:cNvSpPr>
          <p:nvPr/>
        </p:nvSpPr>
        <p:spPr bwMode="auto">
          <a:xfrm flipV="1">
            <a:off x="4738688" y="3000376"/>
            <a:ext cx="957262" cy="6000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71" name="Line 44"/>
          <p:cNvSpPr>
            <a:spLocks noChangeShapeType="1"/>
          </p:cNvSpPr>
          <p:nvPr/>
        </p:nvSpPr>
        <p:spPr bwMode="auto">
          <a:xfrm flipV="1">
            <a:off x="3295650" y="2243138"/>
            <a:ext cx="0" cy="1243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72" name="Line 45"/>
          <p:cNvSpPr>
            <a:spLocks noChangeShapeType="1"/>
          </p:cNvSpPr>
          <p:nvPr/>
        </p:nvSpPr>
        <p:spPr bwMode="auto">
          <a:xfrm flipV="1">
            <a:off x="3452814" y="2228850"/>
            <a:ext cx="1042987" cy="131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73" name="Text Box 46"/>
          <p:cNvSpPr txBox="1">
            <a:spLocks noChangeArrowheads="1"/>
          </p:cNvSpPr>
          <p:nvPr/>
        </p:nvSpPr>
        <p:spPr bwMode="auto">
          <a:xfrm>
            <a:off x="5214938" y="1976439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3,6</a:t>
            </a:r>
            <a:r>
              <a:rPr lang="en-US" altLang="zh-CN" sz="1600"/>
              <a:t>= 4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6,3</a:t>
            </a:r>
            <a:r>
              <a:rPr lang="en-US" altLang="zh-CN" sz="1600">
                <a:solidFill>
                  <a:srgbClr val="FF0000"/>
                </a:solidFill>
              </a:rPr>
              <a:t>= 0</a:t>
            </a:r>
          </a:p>
        </p:txBody>
      </p:sp>
      <p:grpSp>
        <p:nvGrpSpPr>
          <p:cNvPr id="35874" name="Group 47"/>
          <p:cNvGrpSpPr>
            <a:grpSpLocks/>
          </p:cNvGrpSpPr>
          <p:nvPr/>
        </p:nvGrpSpPr>
        <p:grpSpPr bwMode="auto">
          <a:xfrm>
            <a:off x="5586414" y="3976689"/>
            <a:ext cx="4391025" cy="2638425"/>
            <a:chOff x="231" y="1056"/>
            <a:chExt cx="2766" cy="1662"/>
          </a:xfrm>
        </p:grpSpPr>
        <p:sp>
          <p:nvSpPr>
            <p:cNvPr id="35883" name="Text Box 48"/>
            <p:cNvSpPr txBox="1">
              <a:spLocks noChangeArrowheads="1"/>
            </p:cNvSpPr>
            <p:nvPr/>
          </p:nvSpPr>
          <p:spPr bwMode="auto">
            <a:xfrm>
              <a:off x="976" y="1800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2</a:t>
              </a:r>
            </a:p>
          </p:txBody>
        </p:sp>
        <p:sp>
          <p:nvSpPr>
            <p:cNvPr id="35884" name="Text Box 49"/>
            <p:cNvSpPr txBox="1">
              <a:spLocks noChangeArrowheads="1"/>
            </p:cNvSpPr>
            <p:nvPr/>
          </p:nvSpPr>
          <p:spPr bwMode="auto">
            <a:xfrm>
              <a:off x="1425" y="1745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2</a:t>
              </a:r>
            </a:p>
          </p:txBody>
        </p:sp>
        <p:sp>
          <p:nvSpPr>
            <p:cNvPr id="35885" name="Text Box 50"/>
            <p:cNvSpPr txBox="1">
              <a:spLocks noChangeArrowheads="1"/>
            </p:cNvSpPr>
            <p:nvPr/>
          </p:nvSpPr>
          <p:spPr bwMode="auto">
            <a:xfrm>
              <a:off x="1422" y="2220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3</a:t>
              </a:r>
            </a:p>
          </p:txBody>
        </p:sp>
        <p:sp>
          <p:nvSpPr>
            <p:cNvPr id="35886" name="Text Box 51"/>
            <p:cNvSpPr txBox="1">
              <a:spLocks noChangeArrowheads="1"/>
            </p:cNvSpPr>
            <p:nvPr/>
          </p:nvSpPr>
          <p:spPr bwMode="auto">
            <a:xfrm>
              <a:off x="2154" y="2028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3</a:t>
              </a:r>
            </a:p>
          </p:txBody>
        </p:sp>
        <p:sp>
          <p:nvSpPr>
            <p:cNvPr id="35887" name="Text Box 52"/>
            <p:cNvSpPr txBox="1">
              <a:spLocks noChangeArrowheads="1"/>
            </p:cNvSpPr>
            <p:nvPr/>
          </p:nvSpPr>
          <p:spPr bwMode="auto">
            <a:xfrm>
              <a:off x="1350" y="1380"/>
              <a:ext cx="4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3</a:t>
              </a:r>
            </a:p>
          </p:txBody>
        </p:sp>
        <p:sp>
          <p:nvSpPr>
            <p:cNvPr id="35888" name="Text Box 53"/>
            <p:cNvSpPr txBox="1">
              <a:spLocks noChangeArrowheads="1"/>
            </p:cNvSpPr>
            <p:nvPr/>
          </p:nvSpPr>
          <p:spPr bwMode="auto">
            <a:xfrm>
              <a:off x="675" y="1596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4</a:t>
              </a:r>
            </a:p>
          </p:txBody>
        </p:sp>
        <p:sp>
          <p:nvSpPr>
            <p:cNvPr id="35889" name="Text Box 54"/>
            <p:cNvSpPr txBox="1">
              <a:spLocks noChangeArrowheads="1"/>
            </p:cNvSpPr>
            <p:nvPr/>
          </p:nvSpPr>
          <p:spPr bwMode="auto">
            <a:xfrm>
              <a:off x="2198" y="1580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4</a:t>
              </a:r>
            </a:p>
          </p:txBody>
        </p:sp>
        <p:sp>
          <p:nvSpPr>
            <p:cNvPr id="35890" name="Text Box 55"/>
            <p:cNvSpPr txBox="1">
              <a:spLocks noChangeArrowheads="1"/>
            </p:cNvSpPr>
            <p:nvPr/>
          </p:nvSpPr>
          <p:spPr bwMode="auto">
            <a:xfrm>
              <a:off x="660" y="1989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5</a:t>
              </a:r>
            </a:p>
          </p:txBody>
        </p:sp>
        <p:sp>
          <p:nvSpPr>
            <p:cNvPr id="35891" name="Text Box 56"/>
            <p:cNvSpPr txBox="1">
              <a:spLocks noChangeArrowheads="1"/>
            </p:cNvSpPr>
            <p:nvPr/>
          </p:nvSpPr>
          <p:spPr bwMode="auto">
            <a:xfrm>
              <a:off x="375" y="1311"/>
              <a:ext cx="62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/>
                <a:t>e</a:t>
              </a:r>
              <a:r>
                <a:rPr lang="en-US" altLang="zh-CN" sz="1600" baseline="-25000"/>
                <a:t>1,4</a:t>
              </a:r>
              <a:r>
                <a:rPr lang="en-US" altLang="zh-CN" sz="1600"/>
                <a:t>= 4 </a:t>
              </a:r>
              <a:r>
                <a:rPr lang="en-US" altLang="zh-CN" sz="1600" i="1">
                  <a:solidFill>
                    <a:srgbClr val="FF0000"/>
                  </a:solidFill>
                </a:rPr>
                <a:t>e</a:t>
              </a:r>
              <a:r>
                <a:rPr lang="en-US" altLang="zh-CN" sz="1600" baseline="-25000">
                  <a:solidFill>
                    <a:srgbClr val="FF0000"/>
                  </a:solidFill>
                </a:rPr>
                <a:t>4,1</a:t>
              </a:r>
              <a:r>
                <a:rPr lang="en-US" altLang="zh-CN" sz="1600">
                  <a:solidFill>
                    <a:srgbClr val="FF0000"/>
                  </a:solidFill>
                </a:rPr>
                <a:t>= 0</a:t>
              </a:r>
            </a:p>
          </p:txBody>
        </p:sp>
        <p:sp>
          <p:nvSpPr>
            <p:cNvPr id="35892" name="Text Box 57"/>
            <p:cNvSpPr txBox="1">
              <a:spLocks noChangeArrowheads="1"/>
            </p:cNvSpPr>
            <p:nvPr/>
          </p:nvSpPr>
          <p:spPr bwMode="auto">
            <a:xfrm>
              <a:off x="240" y="2112"/>
              <a:ext cx="62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/>
                <a:t>e</a:t>
              </a:r>
              <a:r>
                <a:rPr lang="en-US" altLang="zh-CN" sz="1600" baseline="-25000"/>
                <a:t>1,2</a:t>
              </a:r>
              <a:r>
                <a:rPr lang="en-US" altLang="zh-CN" sz="1600"/>
                <a:t>= 2 </a:t>
              </a:r>
              <a:r>
                <a:rPr lang="en-US" altLang="zh-CN" sz="1600" i="1">
                  <a:solidFill>
                    <a:srgbClr val="FF0000"/>
                  </a:solidFill>
                </a:rPr>
                <a:t>e</a:t>
              </a:r>
              <a:r>
                <a:rPr lang="en-US" altLang="zh-CN" sz="1600" baseline="-25000">
                  <a:solidFill>
                    <a:srgbClr val="FF0000"/>
                  </a:solidFill>
                </a:rPr>
                <a:t>2,1</a:t>
              </a:r>
              <a:r>
                <a:rPr lang="en-US" altLang="zh-CN" sz="1600">
                  <a:solidFill>
                    <a:srgbClr val="FF0000"/>
                  </a:solidFill>
                </a:rPr>
                <a:t>= 3</a:t>
              </a:r>
            </a:p>
          </p:txBody>
        </p:sp>
        <p:sp>
          <p:nvSpPr>
            <p:cNvPr id="35893" name="Text Box 58"/>
            <p:cNvSpPr txBox="1">
              <a:spLocks noChangeArrowheads="1"/>
            </p:cNvSpPr>
            <p:nvPr/>
          </p:nvSpPr>
          <p:spPr bwMode="auto">
            <a:xfrm>
              <a:off x="1344" y="1056"/>
              <a:ext cx="62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/>
                <a:t>e</a:t>
              </a:r>
              <a:r>
                <a:rPr lang="en-US" altLang="zh-CN" sz="1600" baseline="-25000"/>
                <a:t>4,5</a:t>
              </a:r>
              <a:r>
                <a:rPr lang="en-US" altLang="zh-CN" sz="1600"/>
                <a:t>= 3 </a:t>
              </a:r>
              <a:r>
                <a:rPr lang="en-US" altLang="zh-CN" sz="1600" i="1">
                  <a:solidFill>
                    <a:srgbClr val="FF0000"/>
                  </a:solidFill>
                </a:rPr>
                <a:t>e</a:t>
              </a:r>
              <a:r>
                <a:rPr lang="en-US" altLang="zh-CN" sz="1600" baseline="-25000">
                  <a:solidFill>
                    <a:srgbClr val="FF0000"/>
                  </a:solidFill>
                </a:rPr>
                <a:t>5,4</a:t>
              </a:r>
              <a:r>
                <a:rPr lang="en-US" altLang="zh-CN" sz="1600">
                  <a:solidFill>
                    <a:srgbClr val="FF0000"/>
                  </a:solidFill>
                </a:rPr>
                <a:t>= 0</a:t>
              </a:r>
            </a:p>
          </p:txBody>
        </p:sp>
        <p:sp>
          <p:nvSpPr>
            <p:cNvPr id="35894" name="Text Box 59"/>
            <p:cNvSpPr txBox="1">
              <a:spLocks noChangeArrowheads="1"/>
            </p:cNvSpPr>
            <p:nvPr/>
          </p:nvSpPr>
          <p:spPr bwMode="auto">
            <a:xfrm>
              <a:off x="1296" y="2352"/>
              <a:ext cx="62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/>
                <a:t>e</a:t>
              </a:r>
              <a:r>
                <a:rPr lang="en-US" altLang="zh-CN" sz="1600" baseline="-25000"/>
                <a:t>2,3</a:t>
              </a:r>
              <a:r>
                <a:rPr lang="en-US" altLang="zh-CN" sz="1600"/>
                <a:t>= 0 </a:t>
              </a:r>
              <a:r>
                <a:rPr lang="en-US" altLang="zh-CN" sz="1600" i="1">
                  <a:solidFill>
                    <a:srgbClr val="FF0000"/>
                  </a:solidFill>
                </a:rPr>
                <a:t>e</a:t>
              </a:r>
              <a:r>
                <a:rPr lang="en-US" altLang="zh-CN" sz="1600" baseline="-25000">
                  <a:solidFill>
                    <a:srgbClr val="FF0000"/>
                  </a:solidFill>
                </a:rPr>
                <a:t>3,2</a:t>
              </a:r>
              <a:r>
                <a:rPr lang="en-US" altLang="zh-CN" sz="1600">
                  <a:solidFill>
                    <a:srgbClr val="FF0000"/>
                  </a:solidFill>
                </a:rPr>
                <a:t>= 3</a:t>
              </a:r>
            </a:p>
          </p:txBody>
        </p:sp>
        <p:sp>
          <p:nvSpPr>
            <p:cNvPr id="35895" name="Text Box 60"/>
            <p:cNvSpPr txBox="1">
              <a:spLocks noChangeArrowheads="1"/>
            </p:cNvSpPr>
            <p:nvPr/>
          </p:nvSpPr>
          <p:spPr bwMode="auto">
            <a:xfrm>
              <a:off x="1584" y="1776"/>
              <a:ext cx="62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/>
                <a:t>e</a:t>
              </a:r>
              <a:r>
                <a:rPr lang="en-US" altLang="zh-CN" sz="1600" baseline="-25000"/>
                <a:t>2,5</a:t>
              </a:r>
              <a:r>
                <a:rPr lang="en-US" altLang="zh-CN" sz="1600"/>
                <a:t>= 2 </a:t>
              </a:r>
              <a:r>
                <a:rPr lang="en-US" altLang="zh-CN" sz="1600" i="1">
                  <a:solidFill>
                    <a:srgbClr val="FF0000"/>
                  </a:solidFill>
                </a:rPr>
                <a:t>e</a:t>
              </a:r>
              <a:r>
                <a:rPr lang="en-US" altLang="zh-CN" sz="1600" baseline="-25000">
                  <a:solidFill>
                    <a:srgbClr val="FF0000"/>
                  </a:solidFill>
                </a:rPr>
                <a:t>5,2</a:t>
              </a:r>
              <a:r>
                <a:rPr lang="en-US" altLang="zh-CN" sz="1600">
                  <a:solidFill>
                    <a:srgbClr val="FF0000"/>
                  </a:solidFill>
                </a:rPr>
                <a:t>= 0</a:t>
              </a:r>
            </a:p>
          </p:txBody>
        </p:sp>
        <p:sp>
          <p:nvSpPr>
            <p:cNvPr id="35896" name="Text Box 61"/>
            <p:cNvSpPr txBox="1">
              <a:spLocks noChangeArrowheads="1"/>
            </p:cNvSpPr>
            <p:nvPr/>
          </p:nvSpPr>
          <p:spPr bwMode="auto">
            <a:xfrm>
              <a:off x="2181" y="2175"/>
              <a:ext cx="62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/>
                <a:t>e</a:t>
              </a:r>
              <a:r>
                <a:rPr lang="en-US" altLang="zh-CN" sz="1600" baseline="-25000"/>
                <a:t>3,6</a:t>
              </a:r>
              <a:r>
                <a:rPr lang="en-US" altLang="zh-CN" sz="1600"/>
                <a:t>= 0 </a:t>
              </a:r>
              <a:r>
                <a:rPr lang="en-US" altLang="zh-CN" sz="1600" i="1">
                  <a:solidFill>
                    <a:srgbClr val="FF0000"/>
                  </a:solidFill>
                </a:rPr>
                <a:t>e</a:t>
              </a:r>
              <a:r>
                <a:rPr lang="en-US" altLang="zh-CN" sz="1600" baseline="-25000">
                  <a:solidFill>
                    <a:srgbClr val="FF0000"/>
                  </a:solidFill>
                </a:rPr>
                <a:t>6,3</a:t>
              </a:r>
              <a:r>
                <a:rPr lang="en-US" altLang="zh-CN" sz="1600">
                  <a:solidFill>
                    <a:srgbClr val="FF0000"/>
                  </a:solidFill>
                </a:rPr>
                <a:t>= 3</a:t>
              </a:r>
            </a:p>
          </p:txBody>
        </p:sp>
        <p:grpSp>
          <p:nvGrpSpPr>
            <p:cNvPr id="35897" name="Group 62"/>
            <p:cNvGrpSpPr>
              <a:grpSpLocks/>
            </p:cNvGrpSpPr>
            <p:nvPr/>
          </p:nvGrpSpPr>
          <p:grpSpPr bwMode="auto">
            <a:xfrm>
              <a:off x="231" y="1793"/>
              <a:ext cx="366" cy="236"/>
              <a:chOff x="240" y="1719"/>
              <a:chExt cx="366" cy="236"/>
            </a:xfrm>
          </p:grpSpPr>
          <p:sp>
            <p:nvSpPr>
              <p:cNvPr id="35922" name="Oval 63"/>
              <p:cNvSpPr>
                <a:spLocks noChangeArrowheads="1"/>
              </p:cNvSpPr>
              <p:nvPr/>
            </p:nvSpPr>
            <p:spPr bwMode="auto">
              <a:xfrm>
                <a:off x="240" y="1728"/>
                <a:ext cx="227" cy="22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23" name="Text Box 64"/>
              <p:cNvSpPr txBox="1">
                <a:spLocks noChangeArrowheads="1"/>
              </p:cNvSpPr>
              <p:nvPr/>
            </p:nvSpPr>
            <p:spPr bwMode="auto">
              <a:xfrm>
                <a:off x="270" y="1719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800" b="1"/>
                  <a:t>1</a:t>
                </a:r>
              </a:p>
            </p:txBody>
          </p:sp>
        </p:grpSp>
        <p:grpSp>
          <p:nvGrpSpPr>
            <p:cNvPr id="35898" name="Group 65"/>
            <p:cNvGrpSpPr>
              <a:grpSpLocks/>
            </p:cNvGrpSpPr>
            <p:nvPr/>
          </p:nvGrpSpPr>
          <p:grpSpPr bwMode="auto">
            <a:xfrm>
              <a:off x="2631" y="1793"/>
              <a:ext cx="366" cy="236"/>
              <a:chOff x="240" y="1719"/>
              <a:chExt cx="366" cy="236"/>
            </a:xfrm>
          </p:grpSpPr>
          <p:sp>
            <p:nvSpPr>
              <p:cNvPr id="35920" name="Oval 66"/>
              <p:cNvSpPr>
                <a:spLocks noChangeArrowheads="1"/>
              </p:cNvSpPr>
              <p:nvPr/>
            </p:nvSpPr>
            <p:spPr bwMode="auto">
              <a:xfrm>
                <a:off x="240" y="1728"/>
                <a:ext cx="227" cy="22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21" name="Text Box 67"/>
              <p:cNvSpPr txBox="1">
                <a:spLocks noChangeArrowheads="1"/>
              </p:cNvSpPr>
              <p:nvPr/>
            </p:nvSpPr>
            <p:spPr bwMode="auto">
              <a:xfrm>
                <a:off x="270" y="1719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800" b="1"/>
                  <a:t>6</a:t>
                </a:r>
              </a:p>
            </p:txBody>
          </p:sp>
        </p:grpSp>
        <p:grpSp>
          <p:nvGrpSpPr>
            <p:cNvPr id="35899" name="Group 68"/>
            <p:cNvGrpSpPr>
              <a:grpSpLocks/>
            </p:cNvGrpSpPr>
            <p:nvPr/>
          </p:nvGrpSpPr>
          <p:grpSpPr bwMode="auto">
            <a:xfrm>
              <a:off x="1031" y="1277"/>
              <a:ext cx="366" cy="236"/>
              <a:chOff x="240" y="1719"/>
              <a:chExt cx="366" cy="236"/>
            </a:xfrm>
          </p:grpSpPr>
          <p:sp>
            <p:nvSpPr>
              <p:cNvPr id="35918" name="Oval 69"/>
              <p:cNvSpPr>
                <a:spLocks noChangeArrowheads="1"/>
              </p:cNvSpPr>
              <p:nvPr/>
            </p:nvSpPr>
            <p:spPr bwMode="auto">
              <a:xfrm>
                <a:off x="240" y="1728"/>
                <a:ext cx="227" cy="22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19" name="Text Box 70"/>
              <p:cNvSpPr txBox="1">
                <a:spLocks noChangeArrowheads="1"/>
              </p:cNvSpPr>
              <p:nvPr/>
            </p:nvSpPr>
            <p:spPr bwMode="auto">
              <a:xfrm>
                <a:off x="270" y="1719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800" b="1"/>
                  <a:t>4</a:t>
                </a:r>
              </a:p>
            </p:txBody>
          </p:sp>
        </p:grpSp>
        <p:grpSp>
          <p:nvGrpSpPr>
            <p:cNvPr id="35900" name="Group 71"/>
            <p:cNvGrpSpPr>
              <a:grpSpLocks/>
            </p:cNvGrpSpPr>
            <p:nvPr/>
          </p:nvGrpSpPr>
          <p:grpSpPr bwMode="auto">
            <a:xfrm>
              <a:off x="1031" y="2285"/>
              <a:ext cx="366" cy="236"/>
              <a:chOff x="240" y="1719"/>
              <a:chExt cx="366" cy="236"/>
            </a:xfrm>
          </p:grpSpPr>
          <p:sp>
            <p:nvSpPr>
              <p:cNvPr id="35916" name="Oval 72"/>
              <p:cNvSpPr>
                <a:spLocks noChangeArrowheads="1"/>
              </p:cNvSpPr>
              <p:nvPr/>
            </p:nvSpPr>
            <p:spPr bwMode="auto">
              <a:xfrm>
                <a:off x="240" y="1728"/>
                <a:ext cx="227" cy="22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17" name="Text Box 73"/>
              <p:cNvSpPr txBox="1">
                <a:spLocks noChangeArrowheads="1"/>
              </p:cNvSpPr>
              <p:nvPr/>
            </p:nvSpPr>
            <p:spPr bwMode="auto">
              <a:xfrm>
                <a:off x="270" y="1719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800" b="1"/>
                  <a:t>2</a:t>
                </a:r>
              </a:p>
            </p:txBody>
          </p:sp>
        </p:grpSp>
        <p:grpSp>
          <p:nvGrpSpPr>
            <p:cNvPr id="35901" name="Group 74"/>
            <p:cNvGrpSpPr>
              <a:grpSpLocks/>
            </p:cNvGrpSpPr>
            <p:nvPr/>
          </p:nvGrpSpPr>
          <p:grpSpPr bwMode="auto">
            <a:xfrm>
              <a:off x="1831" y="1277"/>
              <a:ext cx="366" cy="236"/>
              <a:chOff x="240" y="1719"/>
              <a:chExt cx="366" cy="236"/>
            </a:xfrm>
          </p:grpSpPr>
          <p:sp>
            <p:nvSpPr>
              <p:cNvPr id="35914" name="Oval 75"/>
              <p:cNvSpPr>
                <a:spLocks noChangeArrowheads="1"/>
              </p:cNvSpPr>
              <p:nvPr/>
            </p:nvSpPr>
            <p:spPr bwMode="auto">
              <a:xfrm>
                <a:off x="240" y="1728"/>
                <a:ext cx="227" cy="22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15" name="Text Box 76"/>
              <p:cNvSpPr txBox="1">
                <a:spLocks noChangeArrowheads="1"/>
              </p:cNvSpPr>
              <p:nvPr/>
            </p:nvSpPr>
            <p:spPr bwMode="auto">
              <a:xfrm>
                <a:off x="270" y="1719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800" b="1"/>
                  <a:t>5</a:t>
                </a:r>
              </a:p>
            </p:txBody>
          </p:sp>
        </p:grpSp>
        <p:grpSp>
          <p:nvGrpSpPr>
            <p:cNvPr id="35902" name="Group 77"/>
            <p:cNvGrpSpPr>
              <a:grpSpLocks/>
            </p:cNvGrpSpPr>
            <p:nvPr/>
          </p:nvGrpSpPr>
          <p:grpSpPr bwMode="auto">
            <a:xfrm>
              <a:off x="1831" y="2285"/>
              <a:ext cx="366" cy="236"/>
              <a:chOff x="240" y="1719"/>
              <a:chExt cx="366" cy="236"/>
            </a:xfrm>
          </p:grpSpPr>
          <p:sp>
            <p:nvSpPr>
              <p:cNvPr id="35912" name="Oval 78"/>
              <p:cNvSpPr>
                <a:spLocks noChangeArrowheads="1"/>
              </p:cNvSpPr>
              <p:nvPr/>
            </p:nvSpPr>
            <p:spPr bwMode="auto">
              <a:xfrm>
                <a:off x="240" y="1728"/>
                <a:ext cx="227" cy="22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13" name="Text Box 79"/>
              <p:cNvSpPr txBox="1">
                <a:spLocks noChangeArrowheads="1"/>
              </p:cNvSpPr>
              <p:nvPr/>
            </p:nvSpPr>
            <p:spPr bwMode="auto">
              <a:xfrm>
                <a:off x="270" y="1719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800" b="1"/>
                  <a:t>3</a:t>
                </a:r>
              </a:p>
            </p:txBody>
          </p:sp>
        </p:grpSp>
        <p:sp>
          <p:nvSpPr>
            <p:cNvPr id="35903" name="Line 80"/>
            <p:cNvSpPr>
              <a:spLocks noChangeShapeType="1"/>
            </p:cNvSpPr>
            <p:nvPr/>
          </p:nvSpPr>
          <p:spPr bwMode="auto">
            <a:xfrm flipV="1">
              <a:off x="441" y="1458"/>
              <a:ext cx="612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04" name="Line 81"/>
            <p:cNvSpPr>
              <a:spLocks noChangeShapeType="1"/>
            </p:cNvSpPr>
            <p:nvPr/>
          </p:nvSpPr>
          <p:spPr bwMode="auto">
            <a:xfrm>
              <a:off x="1260" y="1404"/>
              <a:ext cx="5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05" name="Line 82"/>
            <p:cNvSpPr>
              <a:spLocks noChangeShapeType="1"/>
            </p:cNvSpPr>
            <p:nvPr/>
          </p:nvSpPr>
          <p:spPr bwMode="auto">
            <a:xfrm>
              <a:off x="432" y="1989"/>
              <a:ext cx="612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06" name="Line 83"/>
            <p:cNvSpPr>
              <a:spLocks noChangeShapeType="1"/>
            </p:cNvSpPr>
            <p:nvPr/>
          </p:nvSpPr>
          <p:spPr bwMode="auto">
            <a:xfrm>
              <a:off x="1260" y="2403"/>
              <a:ext cx="5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07" name="Line 84"/>
            <p:cNvSpPr>
              <a:spLocks noChangeShapeType="1"/>
            </p:cNvSpPr>
            <p:nvPr/>
          </p:nvSpPr>
          <p:spPr bwMode="auto">
            <a:xfrm>
              <a:off x="2052" y="1440"/>
              <a:ext cx="594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08" name="Line 85"/>
            <p:cNvSpPr>
              <a:spLocks noChangeShapeType="1"/>
            </p:cNvSpPr>
            <p:nvPr/>
          </p:nvSpPr>
          <p:spPr bwMode="auto">
            <a:xfrm flipV="1">
              <a:off x="2052" y="1989"/>
              <a:ext cx="603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09" name="Line 86"/>
            <p:cNvSpPr>
              <a:spLocks noChangeShapeType="1"/>
            </p:cNvSpPr>
            <p:nvPr/>
          </p:nvSpPr>
          <p:spPr bwMode="auto">
            <a:xfrm flipV="1">
              <a:off x="1143" y="1512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10" name="Line 87"/>
            <p:cNvSpPr>
              <a:spLocks noChangeShapeType="1"/>
            </p:cNvSpPr>
            <p:nvPr/>
          </p:nvSpPr>
          <p:spPr bwMode="auto">
            <a:xfrm flipV="1">
              <a:off x="1242" y="1503"/>
              <a:ext cx="657" cy="8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11" name="Text Box 88"/>
            <p:cNvSpPr txBox="1">
              <a:spLocks noChangeArrowheads="1"/>
            </p:cNvSpPr>
            <p:nvPr/>
          </p:nvSpPr>
          <p:spPr bwMode="auto">
            <a:xfrm>
              <a:off x="2352" y="1344"/>
              <a:ext cx="62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/>
                <a:t>e</a:t>
              </a:r>
              <a:r>
                <a:rPr lang="en-US" altLang="zh-CN" sz="1600" baseline="-25000"/>
                <a:t>3,6</a:t>
              </a:r>
              <a:r>
                <a:rPr lang="en-US" altLang="zh-CN" sz="1600"/>
                <a:t>= 4 </a:t>
              </a:r>
              <a:r>
                <a:rPr lang="en-US" altLang="zh-CN" sz="1600" i="1">
                  <a:solidFill>
                    <a:srgbClr val="FF0000"/>
                  </a:solidFill>
                </a:rPr>
                <a:t>e</a:t>
              </a:r>
              <a:r>
                <a:rPr lang="en-US" altLang="zh-CN" sz="1600" baseline="-25000">
                  <a:solidFill>
                    <a:srgbClr val="FF0000"/>
                  </a:solidFill>
                </a:rPr>
                <a:t>6,3</a:t>
              </a:r>
              <a:r>
                <a:rPr lang="en-US" altLang="zh-CN" sz="1600">
                  <a:solidFill>
                    <a:srgbClr val="FF0000"/>
                  </a:solidFill>
                </a:rPr>
                <a:t>= 0</a:t>
              </a:r>
            </a:p>
          </p:txBody>
        </p:sp>
      </p:grpSp>
      <p:sp>
        <p:nvSpPr>
          <p:cNvPr id="35875" name="Text Box 89"/>
          <p:cNvSpPr txBox="1">
            <a:spLocks noChangeArrowheads="1"/>
          </p:cNvSpPr>
          <p:nvPr/>
        </p:nvSpPr>
        <p:spPr bwMode="auto">
          <a:xfrm>
            <a:off x="6456363" y="1557338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After the first cycle</a:t>
            </a:r>
          </a:p>
        </p:txBody>
      </p:sp>
      <p:sp>
        <p:nvSpPr>
          <p:cNvPr id="35876" name="Text Box 90"/>
          <p:cNvSpPr txBox="1">
            <a:spLocks noChangeArrowheads="1"/>
          </p:cNvSpPr>
          <p:nvPr/>
        </p:nvSpPr>
        <p:spPr bwMode="auto">
          <a:xfrm>
            <a:off x="6781800" y="31242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After the second cycle</a:t>
            </a:r>
          </a:p>
        </p:txBody>
      </p:sp>
      <p:sp>
        <p:nvSpPr>
          <p:cNvPr id="35877" name="Text Box 91"/>
          <p:cNvSpPr txBox="1">
            <a:spLocks noChangeArrowheads="1"/>
          </p:cNvSpPr>
          <p:nvPr/>
        </p:nvSpPr>
        <p:spPr bwMode="auto">
          <a:xfrm>
            <a:off x="6400800" y="6200776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/>
              <a:t>[2,1]</a:t>
            </a:r>
          </a:p>
        </p:txBody>
      </p:sp>
      <p:sp>
        <p:nvSpPr>
          <p:cNvPr id="35878" name="Text Box 92"/>
          <p:cNvSpPr txBox="1">
            <a:spLocks noChangeArrowheads="1"/>
          </p:cNvSpPr>
          <p:nvPr/>
        </p:nvSpPr>
        <p:spPr bwMode="auto">
          <a:xfrm>
            <a:off x="6553200" y="4067176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/>
              <a:t>[4,1]</a:t>
            </a:r>
          </a:p>
        </p:txBody>
      </p:sp>
      <p:sp>
        <p:nvSpPr>
          <p:cNvPr id="35879" name="Text Box 93"/>
          <p:cNvSpPr txBox="1">
            <a:spLocks noChangeArrowheads="1"/>
          </p:cNvSpPr>
          <p:nvPr/>
        </p:nvSpPr>
        <p:spPr bwMode="auto">
          <a:xfrm>
            <a:off x="8229600" y="4038601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/>
              <a:t>[2,2]</a:t>
            </a:r>
          </a:p>
        </p:txBody>
      </p:sp>
      <p:sp>
        <p:nvSpPr>
          <p:cNvPr id="35880" name="Text Box 94"/>
          <p:cNvSpPr txBox="1">
            <a:spLocks noChangeArrowheads="1"/>
          </p:cNvSpPr>
          <p:nvPr/>
        </p:nvSpPr>
        <p:spPr bwMode="auto">
          <a:xfrm>
            <a:off x="9601200" y="5410201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/>
              <a:t>[2,5]</a:t>
            </a:r>
          </a:p>
        </p:txBody>
      </p:sp>
      <p:sp>
        <p:nvSpPr>
          <p:cNvPr id="35881" name="Text Box 95"/>
          <p:cNvSpPr txBox="1">
            <a:spLocks noChangeArrowheads="1"/>
          </p:cNvSpPr>
          <p:nvPr/>
        </p:nvSpPr>
        <p:spPr bwMode="auto">
          <a:xfrm>
            <a:off x="8305800" y="6172201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35882" name="AutoShape 96"/>
          <p:cNvSpPr>
            <a:spLocks noChangeArrowheads="1"/>
          </p:cNvSpPr>
          <p:nvPr/>
        </p:nvSpPr>
        <p:spPr bwMode="auto">
          <a:xfrm>
            <a:off x="1992313" y="5157788"/>
            <a:ext cx="3097212" cy="1079500"/>
          </a:xfrm>
          <a:prstGeom prst="wedgeRectCallout">
            <a:avLst>
              <a:gd name="adj1" fmla="val 42875"/>
              <a:gd name="adj2" fmla="val -1910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We increased the flow of  this path by 3</a:t>
            </a:r>
          </a:p>
        </p:txBody>
      </p:sp>
    </p:spTree>
    <p:extLst>
      <p:ext uri="{BB962C8B-B14F-4D97-AF65-F5344CB8AC3E}">
        <p14:creationId xmlns:p14="http://schemas.microsoft.com/office/powerpoint/2010/main" val="239523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 descr="蓝色砂纸"/>
          <p:cNvSpPr>
            <a:spLocks noChangeArrowheads="1"/>
          </p:cNvSpPr>
          <p:nvPr/>
        </p:nvSpPr>
        <p:spPr bwMode="auto">
          <a:xfrm>
            <a:off x="1828800" y="1371600"/>
            <a:ext cx="4572000" cy="2819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67" name="Rectangle 3" descr="信纸"/>
          <p:cNvSpPr>
            <a:spLocks noChangeArrowheads="1"/>
          </p:cNvSpPr>
          <p:nvPr/>
        </p:nvSpPr>
        <p:spPr bwMode="auto">
          <a:xfrm>
            <a:off x="5334000" y="3886200"/>
            <a:ext cx="4876800" cy="2743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 smtClean="0"/>
              <a:t>Applying Labeling Algorithm</a:t>
            </a: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3030539" y="2700338"/>
            <a:ext cx="636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2</a:t>
            </a:r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3743325" y="2613026"/>
            <a:ext cx="636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2</a:t>
            </a:r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3738564" y="3367088"/>
            <a:ext cx="636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3</a:t>
            </a:r>
          </a:p>
        </p:txBody>
      </p:sp>
      <p:sp>
        <p:nvSpPr>
          <p:cNvPr id="36872" name="Text Box 9"/>
          <p:cNvSpPr txBox="1">
            <a:spLocks noChangeArrowheads="1"/>
          </p:cNvSpPr>
          <p:nvPr/>
        </p:nvSpPr>
        <p:spPr bwMode="auto">
          <a:xfrm>
            <a:off x="4900614" y="3062288"/>
            <a:ext cx="636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3</a:t>
            </a:r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3624264" y="2033588"/>
            <a:ext cx="687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3</a:t>
            </a:r>
          </a:p>
        </p:txBody>
      </p: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2552700" y="2376488"/>
            <a:ext cx="636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4</a:t>
            </a:r>
          </a:p>
        </p:txBody>
      </p:sp>
      <p:sp>
        <p:nvSpPr>
          <p:cNvPr id="36875" name="Text Box 12"/>
          <p:cNvSpPr txBox="1">
            <a:spLocks noChangeArrowheads="1"/>
          </p:cNvSpPr>
          <p:nvPr/>
        </p:nvSpPr>
        <p:spPr bwMode="auto">
          <a:xfrm>
            <a:off x="4970464" y="2351088"/>
            <a:ext cx="636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4</a:t>
            </a: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2528889" y="3000376"/>
            <a:ext cx="636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5</a:t>
            </a:r>
          </a:p>
        </p:txBody>
      </p:sp>
      <p:sp>
        <p:nvSpPr>
          <p:cNvPr id="36877" name="Text Box 14"/>
          <p:cNvSpPr txBox="1">
            <a:spLocks noChangeArrowheads="1"/>
          </p:cNvSpPr>
          <p:nvPr/>
        </p:nvSpPr>
        <p:spPr bwMode="auto">
          <a:xfrm>
            <a:off x="2076450" y="1924051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1,4</a:t>
            </a:r>
            <a:r>
              <a:rPr lang="en-US" altLang="zh-CN" sz="1600"/>
              <a:t>= 4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4,1</a:t>
            </a:r>
            <a:r>
              <a:rPr lang="en-US" altLang="zh-CN" sz="1600">
                <a:solidFill>
                  <a:srgbClr val="FF0000"/>
                </a:solidFill>
              </a:rPr>
              <a:t>= 0</a:t>
            </a:r>
          </a:p>
        </p:txBody>
      </p:sp>
      <p:sp>
        <p:nvSpPr>
          <p:cNvPr id="36878" name="Text Box 15"/>
          <p:cNvSpPr txBox="1">
            <a:spLocks noChangeArrowheads="1"/>
          </p:cNvSpPr>
          <p:nvPr/>
        </p:nvSpPr>
        <p:spPr bwMode="auto">
          <a:xfrm>
            <a:off x="1862138" y="3195639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1,2</a:t>
            </a:r>
            <a:r>
              <a:rPr lang="en-US" altLang="zh-CN" sz="1600"/>
              <a:t>= 0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2,1</a:t>
            </a:r>
            <a:r>
              <a:rPr lang="en-US" altLang="zh-CN" sz="1600">
                <a:solidFill>
                  <a:srgbClr val="FF0000"/>
                </a:solidFill>
              </a:rPr>
              <a:t>= 5</a:t>
            </a:r>
          </a:p>
        </p:txBody>
      </p:sp>
      <p:sp>
        <p:nvSpPr>
          <p:cNvPr id="36879" name="Text Box 16"/>
          <p:cNvSpPr txBox="1">
            <a:spLocks noChangeArrowheads="1"/>
          </p:cNvSpPr>
          <p:nvPr/>
        </p:nvSpPr>
        <p:spPr bwMode="auto">
          <a:xfrm>
            <a:off x="3614738" y="1519239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4,5</a:t>
            </a:r>
            <a:r>
              <a:rPr lang="en-US" altLang="zh-CN" sz="1600"/>
              <a:t>= 3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5,4</a:t>
            </a:r>
            <a:r>
              <a:rPr lang="en-US" altLang="zh-CN" sz="1600">
                <a:solidFill>
                  <a:srgbClr val="FF0000"/>
                </a:solidFill>
              </a:rPr>
              <a:t>= 0</a:t>
            </a:r>
          </a:p>
        </p:txBody>
      </p:sp>
      <p:sp>
        <p:nvSpPr>
          <p:cNvPr id="36880" name="Text Box 17"/>
          <p:cNvSpPr txBox="1">
            <a:spLocks noChangeArrowheads="1"/>
          </p:cNvSpPr>
          <p:nvPr/>
        </p:nvSpPr>
        <p:spPr bwMode="auto">
          <a:xfrm>
            <a:off x="3538538" y="3576639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2,3</a:t>
            </a:r>
            <a:r>
              <a:rPr lang="en-US" altLang="zh-CN" sz="1600"/>
              <a:t>= 0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3,2</a:t>
            </a:r>
            <a:r>
              <a:rPr lang="en-US" altLang="zh-CN" sz="1600">
                <a:solidFill>
                  <a:srgbClr val="FF0000"/>
                </a:solidFill>
              </a:rPr>
              <a:t>= 3</a:t>
            </a:r>
          </a:p>
        </p:txBody>
      </p:sp>
      <p:sp>
        <p:nvSpPr>
          <p:cNvPr id="36881" name="Text Box 18"/>
          <p:cNvSpPr txBox="1">
            <a:spLocks noChangeArrowheads="1"/>
          </p:cNvSpPr>
          <p:nvPr/>
        </p:nvSpPr>
        <p:spPr bwMode="auto">
          <a:xfrm>
            <a:off x="3995738" y="2662239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2,5</a:t>
            </a:r>
            <a:r>
              <a:rPr lang="en-US" altLang="zh-CN" sz="1600"/>
              <a:t>= 0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5,2</a:t>
            </a:r>
            <a:r>
              <a:rPr lang="en-US" altLang="zh-CN" sz="1600">
                <a:solidFill>
                  <a:srgbClr val="FF0000"/>
                </a:solidFill>
              </a:rPr>
              <a:t>= 2</a:t>
            </a:r>
          </a:p>
        </p:txBody>
      </p:sp>
      <p:sp>
        <p:nvSpPr>
          <p:cNvPr id="36882" name="Text Box 19"/>
          <p:cNvSpPr txBox="1">
            <a:spLocks noChangeArrowheads="1"/>
          </p:cNvSpPr>
          <p:nvPr/>
        </p:nvSpPr>
        <p:spPr bwMode="auto">
          <a:xfrm>
            <a:off x="4943475" y="3295651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3,6</a:t>
            </a:r>
            <a:r>
              <a:rPr lang="en-US" altLang="zh-CN" sz="1600"/>
              <a:t>= 0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6,3</a:t>
            </a:r>
            <a:r>
              <a:rPr lang="en-US" altLang="zh-CN" sz="1600">
                <a:solidFill>
                  <a:srgbClr val="FF0000"/>
                </a:solidFill>
              </a:rPr>
              <a:t>= 3</a:t>
            </a:r>
          </a:p>
        </p:txBody>
      </p:sp>
      <p:grpSp>
        <p:nvGrpSpPr>
          <p:cNvPr id="36883" name="Group 20"/>
          <p:cNvGrpSpPr>
            <a:grpSpLocks/>
          </p:cNvGrpSpPr>
          <p:nvPr/>
        </p:nvGrpSpPr>
        <p:grpSpPr bwMode="auto">
          <a:xfrm>
            <a:off x="1847851" y="2689225"/>
            <a:ext cx="581025" cy="374650"/>
            <a:chOff x="240" y="1719"/>
            <a:chExt cx="366" cy="236"/>
          </a:xfrm>
        </p:grpSpPr>
        <p:sp>
          <p:nvSpPr>
            <p:cNvPr id="36958" name="Oval 21"/>
            <p:cNvSpPr>
              <a:spLocks noChangeArrowheads="1"/>
            </p:cNvSpPr>
            <p:nvPr/>
          </p:nvSpPr>
          <p:spPr bwMode="auto">
            <a:xfrm>
              <a:off x="240" y="1728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59" name="Text Box 22"/>
            <p:cNvSpPr txBox="1">
              <a:spLocks noChangeArrowheads="1"/>
            </p:cNvSpPr>
            <p:nvPr/>
          </p:nvSpPr>
          <p:spPr bwMode="auto">
            <a:xfrm>
              <a:off x="270" y="171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1</a:t>
              </a:r>
            </a:p>
          </p:txBody>
        </p:sp>
      </p:grpSp>
      <p:grpSp>
        <p:nvGrpSpPr>
          <p:cNvPr id="36884" name="Group 23"/>
          <p:cNvGrpSpPr>
            <a:grpSpLocks/>
          </p:cNvGrpSpPr>
          <p:nvPr/>
        </p:nvGrpSpPr>
        <p:grpSpPr bwMode="auto">
          <a:xfrm>
            <a:off x="5657851" y="2689225"/>
            <a:ext cx="581025" cy="374650"/>
            <a:chOff x="240" y="1719"/>
            <a:chExt cx="366" cy="236"/>
          </a:xfrm>
        </p:grpSpPr>
        <p:sp>
          <p:nvSpPr>
            <p:cNvPr id="36956" name="Oval 24"/>
            <p:cNvSpPr>
              <a:spLocks noChangeArrowheads="1"/>
            </p:cNvSpPr>
            <p:nvPr/>
          </p:nvSpPr>
          <p:spPr bwMode="auto">
            <a:xfrm>
              <a:off x="240" y="1728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57" name="Text Box 25"/>
            <p:cNvSpPr txBox="1">
              <a:spLocks noChangeArrowheads="1"/>
            </p:cNvSpPr>
            <p:nvPr/>
          </p:nvSpPr>
          <p:spPr bwMode="auto">
            <a:xfrm>
              <a:off x="270" y="171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6</a:t>
              </a:r>
            </a:p>
          </p:txBody>
        </p:sp>
      </p:grpSp>
      <p:grpSp>
        <p:nvGrpSpPr>
          <p:cNvPr id="36885" name="Group 26"/>
          <p:cNvGrpSpPr>
            <a:grpSpLocks/>
          </p:cNvGrpSpPr>
          <p:nvPr/>
        </p:nvGrpSpPr>
        <p:grpSpPr bwMode="auto">
          <a:xfrm>
            <a:off x="3117851" y="1870075"/>
            <a:ext cx="581025" cy="374650"/>
            <a:chOff x="240" y="1719"/>
            <a:chExt cx="366" cy="236"/>
          </a:xfrm>
        </p:grpSpPr>
        <p:sp>
          <p:nvSpPr>
            <p:cNvPr id="36954" name="Oval 27"/>
            <p:cNvSpPr>
              <a:spLocks noChangeArrowheads="1"/>
            </p:cNvSpPr>
            <p:nvPr/>
          </p:nvSpPr>
          <p:spPr bwMode="auto">
            <a:xfrm>
              <a:off x="240" y="1728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55" name="Text Box 28"/>
            <p:cNvSpPr txBox="1">
              <a:spLocks noChangeArrowheads="1"/>
            </p:cNvSpPr>
            <p:nvPr/>
          </p:nvSpPr>
          <p:spPr bwMode="auto">
            <a:xfrm>
              <a:off x="270" y="171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4</a:t>
              </a:r>
            </a:p>
          </p:txBody>
        </p:sp>
      </p:grpSp>
      <p:grpSp>
        <p:nvGrpSpPr>
          <p:cNvPr id="36886" name="Group 29"/>
          <p:cNvGrpSpPr>
            <a:grpSpLocks/>
          </p:cNvGrpSpPr>
          <p:nvPr/>
        </p:nvGrpSpPr>
        <p:grpSpPr bwMode="auto">
          <a:xfrm>
            <a:off x="3117851" y="3470275"/>
            <a:ext cx="581025" cy="374650"/>
            <a:chOff x="240" y="1719"/>
            <a:chExt cx="366" cy="236"/>
          </a:xfrm>
        </p:grpSpPr>
        <p:sp>
          <p:nvSpPr>
            <p:cNvPr id="36952" name="Oval 30"/>
            <p:cNvSpPr>
              <a:spLocks noChangeArrowheads="1"/>
            </p:cNvSpPr>
            <p:nvPr/>
          </p:nvSpPr>
          <p:spPr bwMode="auto">
            <a:xfrm>
              <a:off x="240" y="1728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53" name="Text Box 31"/>
            <p:cNvSpPr txBox="1">
              <a:spLocks noChangeArrowheads="1"/>
            </p:cNvSpPr>
            <p:nvPr/>
          </p:nvSpPr>
          <p:spPr bwMode="auto">
            <a:xfrm>
              <a:off x="270" y="171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2</a:t>
              </a:r>
            </a:p>
          </p:txBody>
        </p:sp>
      </p:grpSp>
      <p:grpSp>
        <p:nvGrpSpPr>
          <p:cNvPr id="36887" name="Group 32"/>
          <p:cNvGrpSpPr>
            <a:grpSpLocks/>
          </p:cNvGrpSpPr>
          <p:nvPr/>
        </p:nvGrpSpPr>
        <p:grpSpPr bwMode="auto">
          <a:xfrm>
            <a:off x="4387851" y="1870075"/>
            <a:ext cx="581025" cy="374650"/>
            <a:chOff x="240" y="1719"/>
            <a:chExt cx="366" cy="236"/>
          </a:xfrm>
        </p:grpSpPr>
        <p:sp>
          <p:nvSpPr>
            <p:cNvPr id="36950" name="Oval 33"/>
            <p:cNvSpPr>
              <a:spLocks noChangeArrowheads="1"/>
            </p:cNvSpPr>
            <p:nvPr/>
          </p:nvSpPr>
          <p:spPr bwMode="auto">
            <a:xfrm>
              <a:off x="240" y="1728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51" name="Text Box 34"/>
            <p:cNvSpPr txBox="1">
              <a:spLocks noChangeArrowheads="1"/>
            </p:cNvSpPr>
            <p:nvPr/>
          </p:nvSpPr>
          <p:spPr bwMode="auto">
            <a:xfrm>
              <a:off x="270" y="171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5</a:t>
              </a:r>
            </a:p>
          </p:txBody>
        </p:sp>
      </p:grpSp>
      <p:grpSp>
        <p:nvGrpSpPr>
          <p:cNvPr id="36888" name="Group 35"/>
          <p:cNvGrpSpPr>
            <a:grpSpLocks/>
          </p:cNvGrpSpPr>
          <p:nvPr/>
        </p:nvGrpSpPr>
        <p:grpSpPr bwMode="auto">
          <a:xfrm>
            <a:off x="4387851" y="3470275"/>
            <a:ext cx="581025" cy="374650"/>
            <a:chOff x="240" y="1719"/>
            <a:chExt cx="366" cy="236"/>
          </a:xfrm>
        </p:grpSpPr>
        <p:sp>
          <p:nvSpPr>
            <p:cNvPr id="36948" name="Oval 36"/>
            <p:cNvSpPr>
              <a:spLocks noChangeArrowheads="1"/>
            </p:cNvSpPr>
            <p:nvPr/>
          </p:nvSpPr>
          <p:spPr bwMode="auto">
            <a:xfrm>
              <a:off x="240" y="1728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49" name="Text Box 37"/>
            <p:cNvSpPr txBox="1">
              <a:spLocks noChangeArrowheads="1"/>
            </p:cNvSpPr>
            <p:nvPr/>
          </p:nvSpPr>
          <p:spPr bwMode="auto">
            <a:xfrm>
              <a:off x="270" y="171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3</a:t>
              </a:r>
            </a:p>
          </p:txBody>
        </p:sp>
      </p:grpSp>
      <p:sp>
        <p:nvSpPr>
          <p:cNvPr id="36889" name="Line 38"/>
          <p:cNvSpPr>
            <a:spLocks noChangeShapeType="1"/>
          </p:cNvSpPr>
          <p:nvPr/>
        </p:nvSpPr>
        <p:spPr bwMode="auto">
          <a:xfrm flipV="1">
            <a:off x="2181225" y="2157413"/>
            <a:ext cx="971550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0" name="Line 39"/>
          <p:cNvSpPr>
            <a:spLocks noChangeShapeType="1"/>
          </p:cNvSpPr>
          <p:nvPr/>
        </p:nvSpPr>
        <p:spPr bwMode="auto">
          <a:xfrm>
            <a:off x="3481388" y="2071688"/>
            <a:ext cx="900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1" name="Line 40"/>
          <p:cNvSpPr>
            <a:spLocks noChangeShapeType="1"/>
          </p:cNvSpPr>
          <p:nvPr/>
        </p:nvSpPr>
        <p:spPr bwMode="auto">
          <a:xfrm>
            <a:off x="2166938" y="3000376"/>
            <a:ext cx="971550" cy="6000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2" name="Line 41"/>
          <p:cNvSpPr>
            <a:spLocks noChangeShapeType="1"/>
          </p:cNvSpPr>
          <p:nvPr/>
        </p:nvSpPr>
        <p:spPr bwMode="auto">
          <a:xfrm>
            <a:off x="3481388" y="3657600"/>
            <a:ext cx="900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3" name="Line 42"/>
          <p:cNvSpPr>
            <a:spLocks noChangeShapeType="1"/>
          </p:cNvSpPr>
          <p:nvPr/>
        </p:nvSpPr>
        <p:spPr bwMode="auto">
          <a:xfrm>
            <a:off x="4738689" y="2128839"/>
            <a:ext cx="942975" cy="6572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4" name="Line 43"/>
          <p:cNvSpPr>
            <a:spLocks noChangeShapeType="1"/>
          </p:cNvSpPr>
          <p:nvPr/>
        </p:nvSpPr>
        <p:spPr bwMode="auto">
          <a:xfrm flipV="1">
            <a:off x="4738688" y="3000376"/>
            <a:ext cx="957262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5" name="Line 44"/>
          <p:cNvSpPr>
            <a:spLocks noChangeShapeType="1"/>
          </p:cNvSpPr>
          <p:nvPr/>
        </p:nvSpPr>
        <p:spPr bwMode="auto">
          <a:xfrm flipV="1">
            <a:off x="3295650" y="2243138"/>
            <a:ext cx="0" cy="1243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6" name="Line 45"/>
          <p:cNvSpPr>
            <a:spLocks noChangeShapeType="1"/>
          </p:cNvSpPr>
          <p:nvPr/>
        </p:nvSpPr>
        <p:spPr bwMode="auto">
          <a:xfrm flipV="1">
            <a:off x="3452814" y="2228850"/>
            <a:ext cx="1042987" cy="13144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7" name="Text Box 46"/>
          <p:cNvSpPr txBox="1">
            <a:spLocks noChangeArrowheads="1"/>
          </p:cNvSpPr>
          <p:nvPr/>
        </p:nvSpPr>
        <p:spPr bwMode="auto">
          <a:xfrm>
            <a:off x="5214938" y="1976439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3,6</a:t>
            </a:r>
            <a:r>
              <a:rPr lang="en-US" altLang="zh-CN" sz="1600"/>
              <a:t>= 2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6,3</a:t>
            </a:r>
            <a:r>
              <a:rPr lang="en-US" altLang="zh-CN" sz="1600">
                <a:solidFill>
                  <a:srgbClr val="FF0000"/>
                </a:solidFill>
              </a:rPr>
              <a:t>= 2</a:t>
            </a:r>
          </a:p>
        </p:txBody>
      </p:sp>
      <p:grpSp>
        <p:nvGrpSpPr>
          <p:cNvPr id="36898" name="Group 47"/>
          <p:cNvGrpSpPr>
            <a:grpSpLocks/>
          </p:cNvGrpSpPr>
          <p:nvPr/>
        </p:nvGrpSpPr>
        <p:grpSpPr bwMode="auto">
          <a:xfrm>
            <a:off x="5586414" y="3976689"/>
            <a:ext cx="4391025" cy="2638425"/>
            <a:chOff x="231" y="1056"/>
            <a:chExt cx="2766" cy="1662"/>
          </a:xfrm>
        </p:grpSpPr>
        <p:sp>
          <p:nvSpPr>
            <p:cNvPr id="36907" name="Text Box 48"/>
            <p:cNvSpPr txBox="1">
              <a:spLocks noChangeArrowheads="1"/>
            </p:cNvSpPr>
            <p:nvPr/>
          </p:nvSpPr>
          <p:spPr bwMode="auto">
            <a:xfrm>
              <a:off x="976" y="1800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dirty="0"/>
                <a:t>2</a:t>
              </a:r>
            </a:p>
          </p:txBody>
        </p:sp>
        <p:sp>
          <p:nvSpPr>
            <p:cNvPr id="36908" name="Text Box 49"/>
            <p:cNvSpPr txBox="1">
              <a:spLocks noChangeArrowheads="1"/>
            </p:cNvSpPr>
            <p:nvPr/>
          </p:nvSpPr>
          <p:spPr bwMode="auto">
            <a:xfrm>
              <a:off x="1425" y="1745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2</a:t>
              </a:r>
            </a:p>
          </p:txBody>
        </p:sp>
        <p:sp>
          <p:nvSpPr>
            <p:cNvPr id="36909" name="Text Box 50"/>
            <p:cNvSpPr txBox="1">
              <a:spLocks noChangeArrowheads="1"/>
            </p:cNvSpPr>
            <p:nvPr/>
          </p:nvSpPr>
          <p:spPr bwMode="auto">
            <a:xfrm>
              <a:off x="1422" y="2220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3</a:t>
              </a:r>
            </a:p>
          </p:txBody>
        </p:sp>
        <p:sp>
          <p:nvSpPr>
            <p:cNvPr id="36910" name="Text Box 51"/>
            <p:cNvSpPr txBox="1">
              <a:spLocks noChangeArrowheads="1"/>
            </p:cNvSpPr>
            <p:nvPr/>
          </p:nvSpPr>
          <p:spPr bwMode="auto">
            <a:xfrm>
              <a:off x="2154" y="2028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3</a:t>
              </a:r>
            </a:p>
          </p:txBody>
        </p:sp>
        <p:sp>
          <p:nvSpPr>
            <p:cNvPr id="36911" name="Text Box 52"/>
            <p:cNvSpPr txBox="1">
              <a:spLocks noChangeArrowheads="1"/>
            </p:cNvSpPr>
            <p:nvPr/>
          </p:nvSpPr>
          <p:spPr bwMode="auto">
            <a:xfrm>
              <a:off x="1350" y="1380"/>
              <a:ext cx="4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3</a:t>
              </a:r>
            </a:p>
          </p:txBody>
        </p:sp>
        <p:sp>
          <p:nvSpPr>
            <p:cNvPr id="36912" name="Text Box 53"/>
            <p:cNvSpPr txBox="1">
              <a:spLocks noChangeArrowheads="1"/>
            </p:cNvSpPr>
            <p:nvPr/>
          </p:nvSpPr>
          <p:spPr bwMode="auto">
            <a:xfrm>
              <a:off x="675" y="1596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4</a:t>
              </a:r>
            </a:p>
          </p:txBody>
        </p:sp>
        <p:sp>
          <p:nvSpPr>
            <p:cNvPr id="36913" name="Text Box 54"/>
            <p:cNvSpPr txBox="1">
              <a:spLocks noChangeArrowheads="1"/>
            </p:cNvSpPr>
            <p:nvPr/>
          </p:nvSpPr>
          <p:spPr bwMode="auto">
            <a:xfrm>
              <a:off x="2198" y="1580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4</a:t>
              </a:r>
            </a:p>
          </p:txBody>
        </p:sp>
        <p:sp>
          <p:nvSpPr>
            <p:cNvPr id="36914" name="Text Box 55"/>
            <p:cNvSpPr txBox="1">
              <a:spLocks noChangeArrowheads="1"/>
            </p:cNvSpPr>
            <p:nvPr/>
          </p:nvSpPr>
          <p:spPr bwMode="auto">
            <a:xfrm>
              <a:off x="660" y="1989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/>
                <a:t>5</a:t>
              </a:r>
            </a:p>
          </p:txBody>
        </p:sp>
        <p:sp>
          <p:nvSpPr>
            <p:cNvPr id="36915" name="Text Box 56"/>
            <p:cNvSpPr txBox="1">
              <a:spLocks noChangeArrowheads="1"/>
            </p:cNvSpPr>
            <p:nvPr/>
          </p:nvSpPr>
          <p:spPr bwMode="auto">
            <a:xfrm>
              <a:off x="375" y="1311"/>
              <a:ext cx="62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/>
                <a:t>e</a:t>
              </a:r>
              <a:r>
                <a:rPr lang="en-US" altLang="zh-CN" sz="1600" baseline="-25000"/>
                <a:t>1,4</a:t>
              </a:r>
              <a:r>
                <a:rPr lang="en-US" altLang="zh-CN" sz="1600"/>
                <a:t>= 4 </a:t>
              </a:r>
              <a:r>
                <a:rPr lang="en-US" altLang="zh-CN" sz="1600" i="1">
                  <a:solidFill>
                    <a:srgbClr val="FF0000"/>
                  </a:solidFill>
                </a:rPr>
                <a:t>e</a:t>
              </a:r>
              <a:r>
                <a:rPr lang="en-US" altLang="zh-CN" sz="1600" baseline="-25000">
                  <a:solidFill>
                    <a:srgbClr val="FF0000"/>
                  </a:solidFill>
                </a:rPr>
                <a:t>4,1</a:t>
              </a:r>
              <a:r>
                <a:rPr lang="en-US" altLang="zh-CN" sz="1600">
                  <a:solidFill>
                    <a:srgbClr val="FF0000"/>
                  </a:solidFill>
                </a:rPr>
                <a:t>= 0</a:t>
              </a:r>
            </a:p>
          </p:txBody>
        </p:sp>
        <p:sp>
          <p:nvSpPr>
            <p:cNvPr id="36916" name="Text Box 57"/>
            <p:cNvSpPr txBox="1">
              <a:spLocks noChangeArrowheads="1"/>
            </p:cNvSpPr>
            <p:nvPr/>
          </p:nvSpPr>
          <p:spPr bwMode="auto">
            <a:xfrm>
              <a:off x="240" y="2112"/>
              <a:ext cx="62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/>
                <a:t>e</a:t>
              </a:r>
              <a:r>
                <a:rPr lang="en-US" altLang="zh-CN" sz="1600" baseline="-25000"/>
                <a:t>1,2</a:t>
              </a:r>
              <a:r>
                <a:rPr lang="en-US" altLang="zh-CN" sz="1600"/>
                <a:t>= 0 </a:t>
              </a:r>
              <a:r>
                <a:rPr lang="en-US" altLang="zh-CN" sz="1600" i="1">
                  <a:solidFill>
                    <a:srgbClr val="FF0000"/>
                  </a:solidFill>
                </a:rPr>
                <a:t>e</a:t>
              </a:r>
              <a:r>
                <a:rPr lang="en-US" altLang="zh-CN" sz="1600" baseline="-25000">
                  <a:solidFill>
                    <a:srgbClr val="FF0000"/>
                  </a:solidFill>
                </a:rPr>
                <a:t>2,1</a:t>
              </a:r>
              <a:r>
                <a:rPr lang="en-US" altLang="zh-CN" sz="1600">
                  <a:solidFill>
                    <a:srgbClr val="FF0000"/>
                  </a:solidFill>
                </a:rPr>
                <a:t>= 5</a:t>
              </a:r>
            </a:p>
          </p:txBody>
        </p:sp>
        <p:sp>
          <p:nvSpPr>
            <p:cNvPr id="36917" name="Text Box 58"/>
            <p:cNvSpPr txBox="1">
              <a:spLocks noChangeArrowheads="1"/>
            </p:cNvSpPr>
            <p:nvPr/>
          </p:nvSpPr>
          <p:spPr bwMode="auto">
            <a:xfrm>
              <a:off x="1344" y="1056"/>
              <a:ext cx="62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/>
                <a:t>e</a:t>
              </a:r>
              <a:r>
                <a:rPr lang="en-US" altLang="zh-CN" sz="1600" baseline="-25000"/>
                <a:t>4,5</a:t>
              </a:r>
              <a:r>
                <a:rPr lang="en-US" altLang="zh-CN" sz="1600"/>
                <a:t>= 3 </a:t>
              </a:r>
              <a:r>
                <a:rPr lang="en-US" altLang="zh-CN" sz="1600" i="1">
                  <a:solidFill>
                    <a:srgbClr val="FF0000"/>
                  </a:solidFill>
                </a:rPr>
                <a:t>e</a:t>
              </a:r>
              <a:r>
                <a:rPr lang="en-US" altLang="zh-CN" sz="1600" baseline="-25000">
                  <a:solidFill>
                    <a:srgbClr val="FF0000"/>
                  </a:solidFill>
                </a:rPr>
                <a:t>5,4</a:t>
              </a:r>
              <a:r>
                <a:rPr lang="en-US" altLang="zh-CN" sz="1600">
                  <a:solidFill>
                    <a:srgbClr val="FF0000"/>
                  </a:solidFill>
                </a:rPr>
                <a:t>= 0</a:t>
              </a:r>
            </a:p>
          </p:txBody>
        </p:sp>
        <p:sp>
          <p:nvSpPr>
            <p:cNvPr id="36918" name="Text Box 59"/>
            <p:cNvSpPr txBox="1">
              <a:spLocks noChangeArrowheads="1"/>
            </p:cNvSpPr>
            <p:nvPr/>
          </p:nvSpPr>
          <p:spPr bwMode="auto">
            <a:xfrm>
              <a:off x="1296" y="2352"/>
              <a:ext cx="62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/>
                <a:t>e</a:t>
              </a:r>
              <a:r>
                <a:rPr lang="en-US" altLang="zh-CN" sz="1600" baseline="-25000"/>
                <a:t>2,3</a:t>
              </a:r>
              <a:r>
                <a:rPr lang="en-US" altLang="zh-CN" sz="1600"/>
                <a:t>= 0 </a:t>
              </a:r>
              <a:r>
                <a:rPr lang="en-US" altLang="zh-CN" sz="1600" i="1">
                  <a:solidFill>
                    <a:srgbClr val="FF0000"/>
                  </a:solidFill>
                </a:rPr>
                <a:t>e</a:t>
              </a:r>
              <a:r>
                <a:rPr lang="en-US" altLang="zh-CN" sz="1600" baseline="-25000">
                  <a:solidFill>
                    <a:srgbClr val="FF0000"/>
                  </a:solidFill>
                </a:rPr>
                <a:t>3,2</a:t>
              </a:r>
              <a:r>
                <a:rPr lang="en-US" altLang="zh-CN" sz="1600">
                  <a:solidFill>
                    <a:srgbClr val="FF0000"/>
                  </a:solidFill>
                </a:rPr>
                <a:t>= 3</a:t>
              </a:r>
            </a:p>
          </p:txBody>
        </p:sp>
        <p:sp>
          <p:nvSpPr>
            <p:cNvPr id="36919" name="Text Box 60"/>
            <p:cNvSpPr txBox="1">
              <a:spLocks noChangeArrowheads="1"/>
            </p:cNvSpPr>
            <p:nvPr/>
          </p:nvSpPr>
          <p:spPr bwMode="auto">
            <a:xfrm>
              <a:off x="1584" y="1776"/>
              <a:ext cx="62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/>
                <a:t>e</a:t>
              </a:r>
              <a:r>
                <a:rPr lang="en-US" altLang="zh-CN" sz="1600" baseline="-25000"/>
                <a:t>2,5</a:t>
              </a:r>
              <a:r>
                <a:rPr lang="en-US" altLang="zh-CN" sz="1600"/>
                <a:t>= 0 </a:t>
              </a:r>
              <a:r>
                <a:rPr lang="en-US" altLang="zh-CN" sz="1600" i="1">
                  <a:solidFill>
                    <a:srgbClr val="FF0000"/>
                  </a:solidFill>
                </a:rPr>
                <a:t>e</a:t>
              </a:r>
              <a:r>
                <a:rPr lang="en-US" altLang="zh-CN" sz="1600" baseline="-25000">
                  <a:solidFill>
                    <a:srgbClr val="FF0000"/>
                  </a:solidFill>
                </a:rPr>
                <a:t>5,2</a:t>
              </a:r>
              <a:r>
                <a:rPr lang="en-US" altLang="zh-CN" sz="1600">
                  <a:solidFill>
                    <a:srgbClr val="FF0000"/>
                  </a:solidFill>
                </a:rPr>
                <a:t>= 2</a:t>
              </a:r>
            </a:p>
          </p:txBody>
        </p:sp>
        <p:sp>
          <p:nvSpPr>
            <p:cNvPr id="36920" name="Text Box 61"/>
            <p:cNvSpPr txBox="1">
              <a:spLocks noChangeArrowheads="1"/>
            </p:cNvSpPr>
            <p:nvPr/>
          </p:nvSpPr>
          <p:spPr bwMode="auto">
            <a:xfrm>
              <a:off x="2181" y="2175"/>
              <a:ext cx="62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/>
                <a:t>e</a:t>
              </a:r>
              <a:r>
                <a:rPr lang="en-US" altLang="zh-CN" sz="1600" baseline="-25000"/>
                <a:t>3,6</a:t>
              </a:r>
              <a:r>
                <a:rPr lang="en-US" altLang="zh-CN" sz="1600"/>
                <a:t>= 0 </a:t>
              </a:r>
              <a:r>
                <a:rPr lang="en-US" altLang="zh-CN" sz="1600" i="1">
                  <a:solidFill>
                    <a:srgbClr val="FF0000"/>
                  </a:solidFill>
                </a:rPr>
                <a:t>e</a:t>
              </a:r>
              <a:r>
                <a:rPr lang="en-US" altLang="zh-CN" sz="1600" baseline="-25000">
                  <a:solidFill>
                    <a:srgbClr val="FF0000"/>
                  </a:solidFill>
                </a:rPr>
                <a:t>6,3</a:t>
              </a:r>
              <a:r>
                <a:rPr lang="en-US" altLang="zh-CN" sz="1600">
                  <a:solidFill>
                    <a:srgbClr val="FF0000"/>
                  </a:solidFill>
                </a:rPr>
                <a:t>= 3</a:t>
              </a:r>
            </a:p>
          </p:txBody>
        </p:sp>
        <p:grpSp>
          <p:nvGrpSpPr>
            <p:cNvPr id="36921" name="Group 62"/>
            <p:cNvGrpSpPr>
              <a:grpSpLocks/>
            </p:cNvGrpSpPr>
            <p:nvPr/>
          </p:nvGrpSpPr>
          <p:grpSpPr bwMode="auto">
            <a:xfrm>
              <a:off x="231" y="1793"/>
              <a:ext cx="366" cy="236"/>
              <a:chOff x="240" y="1719"/>
              <a:chExt cx="366" cy="236"/>
            </a:xfrm>
          </p:grpSpPr>
          <p:sp>
            <p:nvSpPr>
              <p:cNvPr id="36946" name="Oval 63"/>
              <p:cNvSpPr>
                <a:spLocks noChangeArrowheads="1"/>
              </p:cNvSpPr>
              <p:nvPr/>
            </p:nvSpPr>
            <p:spPr bwMode="auto">
              <a:xfrm>
                <a:off x="240" y="1728"/>
                <a:ext cx="227" cy="22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947" name="Text Box 64"/>
              <p:cNvSpPr txBox="1">
                <a:spLocks noChangeArrowheads="1"/>
              </p:cNvSpPr>
              <p:nvPr/>
            </p:nvSpPr>
            <p:spPr bwMode="auto">
              <a:xfrm>
                <a:off x="270" y="1719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800" b="1"/>
                  <a:t>1</a:t>
                </a:r>
              </a:p>
            </p:txBody>
          </p:sp>
        </p:grpSp>
        <p:grpSp>
          <p:nvGrpSpPr>
            <p:cNvPr id="36922" name="Group 65"/>
            <p:cNvGrpSpPr>
              <a:grpSpLocks/>
            </p:cNvGrpSpPr>
            <p:nvPr/>
          </p:nvGrpSpPr>
          <p:grpSpPr bwMode="auto">
            <a:xfrm>
              <a:off x="2631" y="1793"/>
              <a:ext cx="366" cy="236"/>
              <a:chOff x="240" y="1719"/>
              <a:chExt cx="366" cy="236"/>
            </a:xfrm>
          </p:grpSpPr>
          <p:sp>
            <p:nvSpPr>
              <p:cNvPr id="36944" name="Oval 66"/>
              <p:cNvSpPr>
                <a:spLocks noChangeArrowheads="1"/>
              </p:cNvSpPr>
              <p:nvPr/>
            </p:nvSpPr>
            <p:spPr bwMode="auto">
              <a:xfrm>
                <a:off x="240" y="1728"/>
                <a:ext cx="227" cy="22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945" name="Text Box 67"/>
              <p:cNvSpPr txBox="1">
                <a:spLocks noChangeArrowheads="1"/>
              </p:cNvSpPr>
              <p:nvPr/>
            </p:nvSpPr>
            <p:spPr bwMode="auto">
              <a:xfrm>
                <a:off x="270" y="1719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800" b="1"/>
                  <a:t>6</a:t>
                </a:r>
              </a:p>
            </p:txBody>
          </p:sp>
        </p:grpSp>
        <p:grpSp>
          <p:nvGrpSpPr>
            <p:cNvPr id="36923" name="Group 68"/>
            <p:cNvGrpSpPr>
              <a:grpSpLocks/>
            </p:cNvGrpSpPr>
            <p:nvPr/>
          </p:nvGrpSpPr>
          <p:grpSpPr bwMode="auto">
            <a:xfrm>
              <a:off x="1031" y="1277"/>
              <a:ext cx="366" cy="236"/>
              <a:chOff x="240" y="1719"/>
              <a:chExt cx="366" cy="236"/>
            </a:xfrm>
          </p:grpSpPr>
          <p:sp>
            <p:nvSpPr>
              <p:cNvPr id="36942" name="Oval 69"/>
              <p:cNvSpPr>
                <a:spLocks noChangeArrowheads="1"/>
              </p:cNvSpPr>
              <p:nvPr/>
            </p:nvSpPr>
            <p:spPr bwMode="auto">
              <a:xfrm>
                <a:off x="240" y="1728"/>
                <a:ext cx="227" cy="22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943" name="Text Box 70"/>
              <p:cNvSpPr txBox="1">
                <a:spLocks noChangeArrowheads="1"/>
              </p:cNvSpPr>
              <p:nvPr/>
            </p:nvSpPr>
            <p:spPr bwMode="auto">
              <a:xfrm>
                <a:off x="270" y="1719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800" b="1"/>
                  <a:t>4</a:t>
                </a:r>
              </a:p>
            </p:txBody>
          </p:sp>
        </p:grpSp>
        <p:grpSp>
          <p:nvGrpSpPr>
            <p:cNvPr id="36924" name="Group 71"/>
            <p:cNvGrpSpPr>
              <a:grpSpLocks/>
            </p:cNvGrpSpPr>
            <p:nvPr/>
          </p:nvGrpSpPr>
          <p:grpSpPr bwMode="auto">
            <a:xfrm>
              <a:off x="1031" y="2285"/>
              <a:ext cx="366" cy="236"/>
              <a:chOff x="240" y="1719"/>
              <a:chExt cx="366" cy="236"/>
            </a:xfrm>
          </p:grpSpPr>
          <p:sp>
            <p:nvSpPr>
              <p:cNvPr id="36940" name="Oval 72"/>
              <p:cNvSpPr>
                <a:spLocks noChangeArrowheads="1"/>
              </p:cNvSpPr>
              <p:nvPr/>
            </p:nvSpPr>
            <p:spPr bwMode="auto">
              <a:xfrm>
                <a:off x="240" y="1728"/>
                <a:ext cx="227" cy="22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941" name="Text Box 73"/>
              <p:cNvSpPr txBox="1">
                <a:spLocks noChangeArrowheads="1"/>
              </p:cNvSpPr>
              <p:nvPr/>
            </p:nvSpPr>
            <p:spPr bwMode="auto">
              <a:xfrm>
                <a:off x="270" y="1719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800" b="1"/>
                  <a:t>2</a:t>
                </a:r>
              </a:p>
            </p:txBody>
          </p:sp>
        </p:grpSp>
        <p:grpSp>
          <p:nvGrpSpPr>
            <p:cNvPr id="36925" name="Group 74"/>
            <p:cNvGrpSpPr>
              <a:grpSpLocks/>
            </p:cNvGrpSpPr>
            <p:nvPr/>
          </p:nvGrpSpPr>
          <p:grpSpPr bwMode="auto">
            <a:xfrm>
              <a:off x="1831" y="1277"/>
              <a:ext cx="366" cy="236"/>
              <a:chOff x="240" y="1719"/>
              <a:chExt cx="366" cy="236"/>
            </a:xfrm>
          </p:grpSpPr>
          <p:sp>
            <p:nvSpPr>
              <p:cNvPr id="36938" name="Oval 75"/>
              <p:cNvSpPr>
                <a:spLocks noChangeArrowheads="1"/>
              </p:cNvSpPr>
              <p:nvPr/>
            </p:nvSpPr>
            <p:spPr bwMode="auto">
              <a:xfrm>
                <a:off x="240" y="1728"/>
                <a:ext cx="227" cy="22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939" name="Text Box 76"/>
              <p:cNvSpPr txBox="1">
                <a:spLocks noChangeArrowheads="1"/>
              </p:cNvSpPr>
              <p:nvPr/>
            </p:nvSpPr>
            <p:spPr bwMode="auto">
              <a:xfrm>
                <a:off x="270" y="1719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800" b="1"/>
                  <a:t>5</a:t>
                </a:r>
              </a:p>
            </p:txBody>
          </p:sp>
        </p:grpSp>
        <p:grpSp>
          <p:nvGrpSpPr>
            <p:cNvPr id="36926" name="Group 77"/>
            <p:cNvGrpSpPr>
              <a:grpSpLocks/>
            </p:cNvGrpSpPr>
            <p:nvPr/>
          </p:nvGrpSpPr>
          <p:grpSpPr bwMode="auto">
            <a:xfrm>
              <a:off x="1831" y="2285"/>
              <a:ext cx="366" cy="236"/>
              <a:chOff x="240" y="1719"/>
              <a:chExt cx="366" cy="236"/>
            </a:xfrm>
          </p:grpSpPr>
          <p:sp>
            <p:nvSpPr>
              <p:cNvPr id="36936" name="Oval 78"/>
              <p:cNvSpPr>
                <a:spLocks noChangeArrowheads="1"/>
              </p:cNvSpPr>
              <p:nvPr/>
            </p:nvSpPr>
            <p:spPr bwMode="auto">
              <a:xfrm>
                <a:off x="240" y="1728"/>
                <a:ext cx="227" cy="22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937" name="Text Box 79"/>
              <p:cNvSpPr txBox="1">
                <a:spLocks noChangeArrowheads="1"/>
              </p:cNvSpPr>
              <p:nvPr/>
            </p:nvSpPr>
            <p:spPr bwMode="auto">
              <a:xfrm>
                <a:off x="270" y="1719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800" b="1"/>
                  <a:t>3</a:t>
                </a:r>
              </a:p>
            </p:txBody>
          </p:sp>
        </p:grpSp>
        <p:sp>
          <p:nvSpPr>
            <p:cNvPr id="36927" name="Line 80"/>
            <p:cNvSpPr>
              <a:spLocks noChangeShapeType="1"/>
            </p:cNvSpPr>
            <p:nvPr/>
          </p:nvSpPr>
          <p:spPr bwMode="auto">
            <a:xfrm flipV="1">
              <a:off x="441" y="1458"/>
              <a:ext cx="612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8" name="Line 81"/>
            <p:cNvSpPr>
              <a:spLocks noChangeShapeType="1"/>
            </p:cNvSpPr>
            <p:nvPr/>
          </p:nvSpPr>
          <p:spPr bwMode="auto">
            <a:xfrm>
              <a:off x="1260" y="1404"/>
              <a:ext cx="5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9" name="Line 82"/>
            <p:cNvSpPr>
              <a:spLocks noChangeShapeType="1"/>
            </p:cNvSpPr>
            <p:nvPr/>
          </p:nvSpPr>
          <p:spPr bwMode="auto">
            <a:xfrm>
              <a:off x="432" y="1989"/>
              <a:ext cx="612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30" name="Line 83"/>
            <p:cNvSpPr>
              <a:spLocks noChangeShapeType="1"/>
            </p:cNvSpPr>
            <p:nvPr/>
          </p:nvSpPr>
          <p:spPr bwMode="auto">
            <a:xfrm>
              <a:off x="1260" y="2403"/>
              <a:ext cx="5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31" name="Line 84"/>
            <p:cNvSpPr>
              <a:spLocks noChangeShapeType="1"/>
            </p:cNvSpPr>
            <p:nvPr/>
          </p:nvSpPr>
          <p:spPr bwMode="auto">
            <a:xfrm>
              <a:off x="2052" y="1440"/>
              <a:ext cx="594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32" name="Line 85"/>
            <p:cNvSpPr>
              <a:spLocks noChangeShapeType="1"/>
            </p:cNvSpPr>
            <p:nvPr/>
          </p:nvSpPr>
          <p:spPr bwMode="auto">
            <a:xfrm flipV="1">
              <a:off x="2052" y="1989"/>
              <a:ext cx="603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33" name="Line 86"/>
            <p:cNvSpPr>
              <a:spLocks noChangeShapeType="1"/>
            </p:cNvSpPr>
            <p:nvPr/>
          </p:nvSpPr>
          <p:spPr bwMode="auto">
            <a:xfrm flipV="1">
              <a:off x="1143" y="1512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34" name="Line 87"/>
            <p:cNvSpPr>
              <a:spLocks noChangeShapeType="1"/>
            </p:cNvSpPr>
            <p:nvPr/>
          </p:nvSpPr>
          <p:spPr bwMode="auto">
            <a:xfrm flipV="1">
              <a:off x="1242" y="1503"/>
              <a:ext cx="657" cy="8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35" name="Text Box 88"/>
            <p:cNvSpPr txBox="1">
              <a:spLocks noChangeArrowheads="1"/>
            </p:cNvSpPr>
            <p:nvPr/>
          </p:nvSpPr>
          <p:spPr bwMode="auto">
            <a:xfrm>
              <a:off x="2352" y="1344"/>
              <a:ext cx="62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/>
                <a:t>e</a:t>
              </a:r>
              <a:r>
                <a:rPr lang="en-US" altLang="zh-CN" sz="1600" baseline="-25000"/>
                <a:t>3,6</a:t>
              </a:r>
              <a:r>
                <a:rPr lang="en-US" altLang="zh-CN" sz="1600"/>
                <a:t>= 2 </a:t>
              </a:r>
              <a:r>
                <a:rPr lang="en-US" altLang="zh-CN" sz="1600" i="1">
                  <a:solidFill>
                    <a:srgbClr val="FF0000"/>
                  </a:solidFill>
                </a:rPr>
                <a:t>e</a:t>
              </a:r>
              <a:r>
                <a:rPr lang="en-US" altLang="zh-CN" sz="1600" baseline="-25000">
                  <a:solidFill>
                    <a:srgbClr val="FF0000"/>
                  </a:solidFill>
                </a:rPr>
                <a:t>6,3</a:t>
              </a:r>
              <a:r>
                <a:rPr lang="en-US" altLang="zh-CN" sz="1600">
                  <a:solidFill>
                    <a:srgbClr val="FF0000"/>
                  </a:solidFill>
                </a:rPr>
                <a:t>= 2</a:t>
              </a:r>
            </a:p>
          </p:txBody>
        </p:sp>
      </p:grpSp>
      <p:sp>
        <p:nvSpPr>
          <p:cNvPr id="36899" name="Text Box 89"/>
          <p:cNvSpPr txBox="1">
            <a:spLocks noChangeArrowheads="1"/>
          </p:cNvSpPr>
          <p:nvPr/>
        </p:nvSpPr>
        <p:spPr bwMode="auto">
          <a:xfrm>
            <a:off x="1905000" y="42672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After the second  cycle</a:t>
            </a:r>
          </a:p>
        </p:txBody>
      </p:sp>
      <p:sp>
        <p:nvSpPr>
          <p:cNvPr id="36900" name="Text Box 90"/>
          <p:cNvSpPr txBox="1">
            <a:spLocks noChangeArrowheads="1"/>
          </p:cNvSpPr>
          <p:nvPr/>
        </p:nvSpPr>
        <p:spPr bwMode="auto">
          <a:xfrm>
            <a:off x="6781800" y="32004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After the third  cycle</a:t>
            </a:r>
          </a:p>
        </p:txBody>
      </p:sp>
      <p:sp>
        <p:nvSpPr>
          <p:cNvPr id="36901" name="Text Box 91"/>
          <p:cNvSpPr txBox="1">
            <a:spLocks noChangeArrowheads="1"/>
          </p:cNvSpPr>
          <p:nvPr/>
        </p:nvSpPr>
        <p:spPr bwMode="auto">
          <a:xfrm>
            <a:off x="6553200" y="4067176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/>
              <a:t>[4,1]</a:t>
            </a:r>
          </a:p>
        </p:txBody>
      </p:sp>
      <p:sp>
        <p:nvSpPr>
          <p:cNvPr id="36902" name="Text Box 92"/>
          <p:cNvSpPr txBox="1">
            <a:spLocks noChangeArrowheads="1"/>
          </p:cNvSpPr>
          <p:nvPr/>
        </p:nvSpPr>
        <p:spPr bwMode="auto">
          <a:xfrm>
            <a:off x="8229600" y="4038601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/>
              <a:t>[3,4]</a:t>
            </a:r>
          </a:p>
        </p:txBody>
      </p:sp>
      <p:sp>
        <p:nvSpPr>
          <p:cNvPr id="36903" name="Text Box 93"/>
          <p:cNvSpPr txBox="1">
            <a:spLocks noChangeArrowheads="1"/>
          </p:cNvSpPr>
          <p:nvPr/>
        </p:nvSpPr>
        <p:spPr bwMode="auto">
          <a:xfrm>
            <a:off x="9525000" y="5410201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/>
              <a:t>[2,5]</a:t>
            </a:r>
          </a:p>
        </p:txBody>
      </p:sp>
      <p:sp>
        <p:nvSpPr>
          <p:cNvPr id="36904" name="Text Box 94"/>
          <p:cNvSpPr txBox="1">
            <a:spLocks noChangeArrowheads="1"/>
          </p:cNvSpPr>
          <p:nvPr/>
        </p:nvSpPr>
        <p:spPr bwMode="auto">
          <a:xfrm>
            <a:off x="8305800" y="6172201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36905" name="Text Box 95"/>
          <p:cNvSpPr txBox="1">
            <a:spLocks noChangeArrowheads="1"/>
          </p:cNvSpPr>
          <p:nvPr/>
        </p:nvSpPr>
        <p:spPr bwMode="auto">
          <a:xfrm>
            <a:off x="6477000" y="6248401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FF0000"/>
                </a:solidFill>
                <a:sym typeface="Symbol" panose="05050102010706020507" pitchFamily="18" charset="2"/>
              </a:rPr>
              <a:t>[2,5]</a:t>
            </a:r>
          </a:p>
        </p:txBody>
      </p:sp>
      <p:sp>
        <p:nvSpPr>
          <p:cNvPr id="36906" name="AutoShape 97"/>
          <p:cNvSpPr>
            <a:spLocks noChangeArrowheads="1"/>
          </p:cNvSpPr>
          <p:nvPr/>
        </p:nvSpPr>
        <p:spPr bwMode="auto">
          <a:xfrm>
            <a:off x="6527801" y="1412875"/>
            <a:ext cx="3097213" cy="1079500"/>
          </a:xfrm>
          <a:prstGeom prst="wedgeRectCallout">
            <a:avLst>
              <a:gd name="adj1" fmla="val -80495"/>
              <a:gd name="adj2" fmla="val 626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We increased the flow of  this path by 2</a:t>
            </a:r>
          </a:p>
        </p:txBody>
      </p:sp>
    </p:spTree>
    <p:extLst>
      <p:ext uri="{BB962C8B-B14F-4D97-AF65-F5344CB8AC3E}">
        <p14:creationId xmlns:p14="http://schemas.microsoft.com/office/powerpoint/2010/main" val="1467024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 descr="蓝色砂纸"/>
          <p:cNvSpPr>
            <a:spLocks noChangeArrowheads="1"/>
          </p:cNvSpPr>
          <p:nvPr/>
        </p:nvSpPr>
        <p:spPr bwMode="auto">
          <a:xfrm>
            <a:off x="1828800" y="1268413"/>
            <a:ext cx="4572000" cy="2819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1" name="Rectangle 3" descr="信纸"/>
          <p:cNvSpPr>
            <a:spLocks noChangeArrowheads="1"/>
          </p:cNvSpPr>
          <p:nvPr/>
        </p:nvSpPr>
        <p:spPr bwMode="auto">
          <a:xfrm>
            <a:off x="5334000" y="3886200"/>
            <a:ext cx="4876800" cy="2743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 smtClean="0"/>
              <a:t>Applying Labeling Algorithm</a:t>
            </a:r>
          </a:p>
        </p:txBody>
      </p:sp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3030539" y="2857501"/>
            <a:ext cx="636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2</a:t>
            </a:r>
          </a:p>
        </p:txBody>
      </p:sp>
      <p:sp>
        <p:nvSpPr>
          <p:cNvPr id="37894" name="Text Box 7"/>
          <p:cNvSpPr txBox="1">
            <a:spLocks noChangeArrowheads="1"/>
          </p:cNvSpPr>
          <p:nvPr/>
        </p:nvSpPr>
        <p:spPr bwMode="auto">
          <a:xfrm>
            <a:off x="3671889" y="2670176"/>
            <a:ext cx="636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2</a:t>
            </a:r>
          </a:p>
        </p:txBody>
      </p:sp>
      <p:sp>
        <p:nvSpPr>
          <p:cNvPr id="37895" name="Text Box 8"/>
          <p:cNvSpPr txBox="1">
            <a:spLocks noChangeArrowheads="1"/>
          </p:cNvSpPr>
          <p:nvPr/>
        </p:nvSpPr>
        <p:spPr bwMode="auto">
          <a:xfrm>
            <a:off x="3738564" y="3367088"/>
            <a:ext cx="636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3</a:t>
            </a:r>
          </a:p>
        </p:txBody>
      </p:sp>
      <p:sp>
        <p:nvSpPr>
          <p:cNvPr id="37896" name="Text Box 9"/>
          <p:cNvSpPr txBox="1">
            <a:spLocks noChangeArrowheads="1"/>
          </p:cNvSpPr>
          <p:nvPr/>
        </p:nvSpPr>
        <p:spPr bwMode="auto">
          <a:xfrm>
            <a:off x="4900614" y="3062288"/>
            <a:ext cx="636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3</a:t>
            </a:r>
          </a:p>
        </p:txBody>
      </p:sp>
      <p:sp>
        <p:nvSpPr>
          <p:cNvPr id="37897" name="Text Box 10"/>
          <p:cNvSpPr txBox="1">
            <a:spLocks noChangeArrowheads="1"/>
          </p:cNvSpPr>
          <p:nvPr/>
        </p:nvSpPr>
        <p:spPr bwMode="auto">
          <a:xfrm>
            <a:off x="3624264" y="2033588"/>
            <a:ext cx="687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3</a:t>
            </a:r>
          </a:p>
        </p:txBody>
      </p:sp>
      <p:sp>
        <p:nvSpPr>
          <p:cNvPr id="37898" name="Text Box 11"/>
          <p:cNvSpPr txBox="1">
            <a:spLocks noChangeArrowheads="1"/>
          </p:cNvSpPr>
          <p:nvPr/>
        </p:nvSpPr>
        <p:spPr bwMode="auto">
          <a:xfrm>
            <a:off x="2552700" y="2376488"/>
            <a:ext cx="636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4</a:t>
            </a:r>
          </a:p>
        </p:txBody>
      </p:sp>
      <p:sp>
        <p:nvSpPr>
          <p:cNvPr id="37899" name="Text Box 12"/>
          <p:cNvSpPr txBox="1">
            <a:spLocks noChangeArrowheads="1"/>
          </p:cNvSpPr>
          <p:nvPr/>
        </p:nvSpPr>
        <p:spPr bwMode="auto">
          <a:xfrm>
            <a:off x="4970464" y="2351088"/>
            <a:ext cx="636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4</a:t>
            </a:r>
          </a:p>
        </p:txBody>
      </p:sp>
      <p:sp>
        <p:nvSpPr>
          <p:cNvPr id="37900" name="Text Box 13"/>
          <p:cNvSpPr txBox="1">
            <a:spLocks noChangeArrowheads="1"/>
          </p:cNvSpPr>
          <p:nvPr/>
        </p:nvSpPr>
        <p:spPr bwMode="auto">
          <a:xfrm>
            <a:off x="2528889" y="3000376"/>
            <a:ext cx="636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5</a:t>
            </a:r>
          </a:p>
        </p:txBody>
      </p:sp>
      <p:sp>
        <p:nvSpPr>
          <p:cNvPr id="37901" name="Text Box 14"/>
          <p:cNvSpPr txBox="1">
            <a:spLocks noChangeArrowheads="1"/>
          </p:cNvSpPr>
          <p:nvPr/>
        </p:nvSpPr>
        <p:spPr bwMode="auto">
          <a:xfrm>
            <a:off x="2076450" y="1924051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1,4</a:t>
            </a:r>
            <a:r>
              <a:rPr lang="en-US" altLang="zh-CN" sz="1600"/>
              <a:t>= 2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4,1</a:t>
            </a:r>
            <a:r>
              <a:rPr lang="en-US" altLang="zh-CN" sz="1600">
                <a:solidFill>
                  <a:srgbClr val="FF0000"/>
                </a:solidFill>
              </a:rPr>
              <a:t>= 2</a:t>
            </a:r>
          </a:p>
        </p:txBody>
      </p:sp>
      <p:sp>
        <p:nvSpPr>
          <p:cNvPr id="37902" name="Text Box 15"/>
          <p:cNvSpPr txBox="1">
            <a:spLocks noChangeArrowheads="1"/>
          </p:cNvSpPr>
          <p:nvPr/>
        </p:nvSpPr>
        <p:spPr bwMode="auto">
          <a:xfrm>
            <a:off x="1862138" y="3195639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1,2</a:t>
            </a:r>
            <a:r>
              <a:rPr lang="en-US" altLang="zh-CN" sz="1600"/>
              <a:t>= 0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2,1</a:t>
            </a:r>
            <a:r>
              <a:rPr lang="en-US" altLang="zh-CN" sz="1600">
                <a:solidFill>
                  <a:srgbClr val="FF0000"/>
                </a:solidFill>
              </a:rPr>
              <a:t>= 5</a:t>
            </a:r>
          </a:p>
        </p:txBody>
      </p:sp>
      <p:sp>
        <p:nvSpPr>
          <p:cNvPr id="37903" name="Text Box 16"/>
          <p:cNvSpPr txBox="1">
            <a:spLocks noChangeArrowheads="1"/>
          </p:cNvSpPr>
          <p:nvPr/>
        </p:nvSpPr>
        <p:spPr bwMode="auto">
          <a:xfrm>
            <a:off x="3614738" y="1519239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4,5</a:t>
            </a:r>
            <a:r>
              <a:rPr lang="en-US" altLang="zh-CN" sz="1600"/>
              <a:t>= 1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5,4</a:t>
            </a:r>
            <a:r>
              <a:rPr lang="en-US" altLang="zh-CN" sz="1600">
                <a:solidFill>
                  <a:srgbClr val="FF0000"/>
                </a:solidFill>
              </a:rPr>
              <a:t>= 2</a:t>
            </a:r>
          </a:p>
        </p:txBody>
      </p:sp>
      <p:sp>
        <p:nvSpPr>
          <p:cNvPr id="37904" name="Text Box 17"/>
          <p:cNvSpPr txBox="1">
            <a:spLocks noChangeArrowheads="1"/>
          </p:cNvSpPr>
          <p:nvPr/>
        </p:nvSpPr>
        <p:spPr bwMode="auto">
          <a:xfrm>
            <a:off x="3538538" y="3576639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2,3</a:t>
            </a:r>
            <a:r>
              <a:rPr lang="en-US" altLang="zh-CN" sz="1600"/>
              <a:t>= 0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3,2</a:t>
            </a:r>
            <a:r>
              <a:rPr lang="en-US" altLang="zh-CN" sz="1600">
                <a:solidFill>
                  <a:srgbClr val="FF0000"/>
                </a:solidFill>
              </a:rPr>
              <a:t>= 3</a:t>
            </a:r>
          </a:p>
        </p:txBody>
      </p:sp>
      <p:sp>
        <p:nvSpPr>
          <p:cNvPr id="37905" name="Text Box 18"/>
          <p:cNvSpPr txBox="1">
            <a:spLocks noChangeArrowheads="1"/>
          </p:cNvSpPr>
          <p:nvPr/>
        </p:nvSpPr>
        <p:spPr bwMode="auto">
          <a:xfrm>
            <a:off x="3995738" y="2662239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2,5</a:t>
            </a:r>
            <a:r>
              <a:rPr lang="en-US" altLang="zh-CN" sz="1600"/>
              <a:t>= 0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5,2</a:t>
            </a:r>
            <a:r>
              <a:rPr lang="en-US" altLang="zh-CN" sz="1600">
                <a:solidFill>
                  <a:srgbClr val="FF0000"/>
                </a:solidFill>
              </a:rPr>
              <a:t>= 2</a:t>
            </a:r>
          </a:p>
        </p:txBody>
      </p:sp>
      <p:sp>
        <p:nvSpPr>
          <p:cNvPr id="37906" name="Text Box 19"/>
          <p:cNvSpPr txBox="1">
            <a:spLocks noChangeArrowheads="1"/>
          </p:cNvSpPr>
          <p:nvPr/>
        </p:nvSpPr>
        <p:spPr bwMode="auto">
          <a:xfrm>
            <a:off x="4943475" y="3295651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3,6</a:t>
            </a:r>
            <a:r>
              <a:rPr lang="en-US" altLang="zh-CN" sz="1600"/>
              <a:t>= 0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6,3</a:t>
            </a:r>
            <a:r>
              <a:rPr lang="en-US" altLang="zh-CN" sz="1600">
                <a:solidFill>
                  <a:srgbClr val="FF0000"/>
                </a:solidFill>
              </a:rPr>
              <a:t>= 3</a:t>
            </a:r>
          </a:p>
        </p:txBody>
      </p:sp>
      <p:grpSp>
        <p:nvGrpSpPr>
          <p:cNvPr id="37907" name="Group 20"/>
          <p:cNvGrpSpPr>
            <a:grpSpLocks/>
          </p:cNvGrpSpPr>
          <p:nvPr/>
        </p:nvGrpSpPr>
        <p:grpSpPr bwMode="auto">
          <a:xfrm>
            <a:off x="1847851" y="2689225"/>
            <a:ext cx="581025" cy="374650"/>
            <a:chOff x="240" y="1719"/>
            <a:chExt cx="366" cy="236"/>
          </a:xfrm>
        </p:grpSpPr>
        <p:sp>
          <p:nvSpPr>
            <p:cNvPr id="37983" name="Oval 21"/>
            <p:cNvSpPr>
              <a:spLocks noChangeArrowheads="1"/>
            </p:cNvSpPr>
            <p:nvPr/>
          </p:nvSpPr>
          <p:spPr bwMode="auto">
            <a:xfrm>
              <a:off x="240" y="1728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84" name="Text Box 22"/>
            <p:cNvSpPr txBox="1">
              <a:spLocks noChangeArrowheads="1"/>
            </p:cNvSpPr>
            <p:nvPr/>
          </p:nvSpPr>
          <p:spPr bwMode="auto">
            <a:xfrm>
              <a:off x="270" y="171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1</a:t>
              </a:r>
            </a:p>
          </p:txBody>
        </p:sp>
      </p:grpSp>
      <p:grpSp>
        <p:nvGrpSpPr>
          <p:cNvPr id="37908" name="Group 23"/>
          <p:cNvGrpSpPr>
            <a:grpSpLocks/>
          </p:cNvGrpSpPr>
          <p:nvPr/>
        </p:nvGrpSpPr>
        <p:grpSpPr bwMode="auto">
          <a:xfrm>
            <a:off x="5657851" y="2689225"/>
            <a:ext cx="581025" cy="374650"/>
            <a:chOff x="240" y="1719"/>
            <a:chExt cx="366" cy="236"/>
          </a:xfrm>
        </p:grpSpPr>
        <p:sp>
          <p:nvSpPr>
            <p:cNvPr id="37981" name="Oval 24"/>
            <p:cNvSpPr>
              <a:spLocks noChangeArrowheads="1"/>
            </p:cNvSpPr>
            <p:nvPr/>
          </p:nvSpPr>
          <p:spPr bwMode="auto">
            <a:xfrm>
              <a:off x="240" y="1728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82" name="Text Box 25"/>
            <p:cNvSpPr txBox="1">
              <a:spLocks noChangeArrowheads="1"/>
            </p:cNvSpPr>
            <p:nvPr/>
          </p:nvSpPr>
          <p:spPr bwMode="auto">
            <a:xfrm>
              <a:off x="270" y="171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6</a:t>
              </a:r>
            </a:p>
          </p:txBody>
        </p:sp>
      </p:grpSp>
      <p:grpSp>
        <p:nvGrpSpPr>
          <p:cNvPr id="37909" name="Group 26"/>
          <p:cNvGrpSpPr>
            <a:grpSpLocks/>
          </p:cNvGrpSpPr>
          <p:nvPr/>
        </p:nvGrpSpPr>
        <p:grpSpPr bwMode="auto">
          <a:xfrm>
            <a:off x="3117851" y="1870075"/>
            <a:ext cx="581025" cy="374650"/>
            <a:chOff x="240" y="1719"/>
            <a:chExt cx="366" cy="236"/>
          </a:xfrm>
        </p:grpSpPr>
        <p:sp>
          <p:nvSpPr>
            <p:cNvPr id="37979" name="Oval 27"/>
            <p:cNvSpPr>
              <a:spLocks noChangeArrowheads="1"/>
            </p:cNvSpPr>
            <p:nvPr/>
          </p:nvSpPr>
          <p:spPr bwMode="auto">
            <a:xfrm>
              <a:off x="240" y="1728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80" name="Text Box 28"/>
            <p:cNvSpPr txBox="1">
              <a:spLocks noChangeArrowheads="1"/>
            </p:cNvSpPr>
            <p:nvPr/>
          </p:nvSpPr>
          <p:spPr bwMode="auto">
            <a:xfrm>
              <a:off x="270" y="171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4</a:t>
              </a:r>
            </a:p>
          </p:txBody>
        </p:sp>
      </p:grpSp>
      <p:grpSp>
        <p:nvGrpSpPr>
          <p:cNvPr id="37910" name="Group 29"/>
          <p:cNvGrpSpPr>
            <a:grpSpLocks/>
          </p:cNvGrpSpPr>
          <p:nvPr/>
        </p:nvGrpSpPr>
        <p:grpSpPr bwMode="auto">
          <a:xfrm>
            <a:off x="3117851" y="3470275"/>
            <a:ext cx="581025" cy="374650"/>
            <a:chOff x="240" y="1719"/>
            <a:chExt cx="366" cy="236"/>
          </a:xfrm>
        </p:grpSpPr>
        <p:sp>
          <p:nvSpPr>
            <p:cNvPr id="37977" name="Oval 30"/>
            <p:cNvSpPr>
              <a:spLocks noChangeArrowheads="1"/>
            </p:cNvSpPr>
            <p:nvPr/>
          </p:nvSpPr>
          <p:spPr bwMode="auto">
            <a:xfrm>
              <a:off x="240" y="1728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78" name="Text Box 31"/>
            <p:cNvSpPr txBox="1">
              <a:spLocks noChangeArrowheads="1"/>
            </p:cNvSpPr>
            <p:nvPr/>
          </p:nvSpPr>
          <p:spPr bwMode="auto">
            <a:xfrm>
              <a:off x="270" y="171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2</a:t>
              </a:r>
            </a:p>
          </p:txBody>
        </p:sp>
      </p:grpSp>
      <p:grpSp>
        <p:nvGrpSpPr>
          <p:cNvPr id="37911" name="Group 32"/>
          <p:cNvGrpSpPr>
            <a:grpSpLocks/>
          </p:cNvGrpSpPr>
          <p:nvPr/>
        </p:nvGrpSpPr>
        <p:grpSpPr bwMode="auto">
          <a:xfrm>
            <a:off x="4387851" y="1870075"/>
            <a:ext cx="581025" cy="374650"/>
            <a:chOff x="240" y="1719"/>
            <a:chExt cx="366" cy="236"/>
          </a:xfrm>
        </p:grpSpPr>
        <p:sp>
          <p:nvSpPr>
            <p:cNvPr id="37975" name="Oval 33"/>
            <p:cNvSpPr>
              <a:spLocks noChangeArrowheads="1"/>
            </p:cNvSpPr>
            <p:nvPr/>
          </p:nvSpPr>
          <p:spPr bwMode="auto">
            <a:xfrm>
              <a:off x="240" y="1728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76" name="Text Box 34"/>
            <p:cNvSpPr txBox="1">
              <a:spLocks noChangeArrowheads="1"/>
            </p:cNvSpPr>
            <p:nvPr/>
          </p:nvSpPr>
          <p:spPr bwMode="auto">
            <a:xfrm>
              <a:off x="270" y="171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5</a:t>
              </a:r>
            </a:p>
          </p:txBody>
        </p:sp>
      </p:grpSp>
      <p:grpSp>
        <p:nvGrpSpPr>
          <p:cNvPr id="37912" name="Group 35"/>
          <p:cNvGrpSpPr>
            <a:grpSpLocks/>
          </p:cNvGrpSpPr>
          <p:nvPr/>
        </p:nvGrpSpPr>
        <p:grpSpPr bwMode="auto">
          <a:xfrm>
            <a:off x="4387851" y="3470275"/>
            <a:ext cx="581025" cy="374650"/>
            <a:chOff x="240" y="1719"/>
            <a:chExt cx="366" cy="236"/>
          </a:xfrm>
        </p:grpSpPr>
        <p:sp>
          <p:nvSpPr>
            <p:cNvPr id="37973" name="Oval 36"/>
            <p:cNvSpPr>
              <a:spLocks noChangeArrowheads="1"/>
            </p:cNvSpPr>
            <p:nvPr/>
          </p:nvSpPr>
          <p:spPr bwMode="auto">
            <a:xfrm>
              <a:off x="240" y="1728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74" name="Text Box 37"/>
            <p:cNvSpPr txBox="1">
              <a:spLocks noChangeArrowheads="1"/>
            </p:cNvSpPr>
            <p:nvPr/>
          </p:nvSpPr>
          <p:spPr bwMode="auto">
            <a:xfrm>
              <a:off x="270" y="171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3</a:t>
              </a:r>
            </a:p>
          </p:txBody>
        </p:sp>
      </p:grpSp>
      <p:sp>
        <p:nvSpPr>
          <p:cNvPr id="37913" name="Line 38"/>
          <p:cNvSpPr>
            <a:spLocks noChangeShapeType="1"/>
          </p:cNvSpPr>
          <p:nvPr/>
        </p:nvSpPr>
        <p:spPr bwMode="auto">
          <a:xfrm flipV="1">
            <a:off x="2181225" y="2157413"/>
            <a:ext cx="971550" cy="6143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14" name="Line 39"/>
          <p:cNvSpPr>
            <a:spLocks noChangeShapeType="1"/>
          </p:cNvSpPr>
          <p:nvPr/>
        </p:nvSpPr>
        <p:spPr bwMode="auto">
          <a:xfrm>
            <a:off x="3481388" y="2071688"/>
            <a:ext cx="90011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15" name="Line 40"/>
          <p:cNvSpPr>
            <a:spLocks noChangeShapeType="1"/>
          </p:cNvSpPr>
          <p:nvPr/>
        </p:nvSpPr>
        <p:spPr bwMode="auto">
          <a:xfrm>
            <a:off x="2166938" y="3000376"/>
            <a:ext cx="97155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16" name="Line 41"/>
          <p:cNvSpPr>
            <a:spLocks noChangeShapeType="1"/>
          </p:cNvSpPr>
          <p:nvPr/>
        </p:nvSpPr>
        <p:spPr bwMode="auto">
          <a:xfrm>
            <a:off x="3481388" y="3657600"/>
            <a:ext cx="900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17" name="Line 42"/>
          <p:cNvSpPr>
            <a:spLocks noChangeShapeType="1"/>
          </p:cNvSpPr>
          <p:nvPr/>
        </p:nvSpPr>
        <p:spPr bwMode="auto">
          <a:xfrm>
            <a:off x="4738689" y="2128839"/>
            <a:ext cx="942975" cy="6572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18" name="Line 43"/>
          <p:cNvSpPr>
            <a:spLocks noChangeShapeType="1"/>
          </p:cNvSpPr>
          <p:nvPr/>
        </p:nvSpPr>
        <p:spPr bwMode="auto">
          <a:xfrm flipV="1">
            <a:off x="4738688" y="3000376"/>
            <a:ext cx="957262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19" name="Line 44"/>
          <p:cNvSpPr>
            <a:spLocks noChangeShapeType="1"/>
          </p:cNvSpPr>
          <p:nvPr/>
        </p:nvSpPr>
        <p:spPr bwMode="auto">
          <a:xfrm flipV="1">
            <a:off x="3295650" y="2243138"/>
            <a:ext cx="0" cy="1243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20" name="Line 45"/>
          <p:cNvSpPr>
            <a:spLocks noChangeShapeType="1"/>
          </p:cNvSpPr>
          <p:nvPr/>
        </p:nvSpPr>
        <p:spPr bwMode="auto">
          <a:xfrm flipV="1">
            <a:off x="3452814" y="2228850"/>
            <a:ext cx="1042987" cy="131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21" name="Text Box 46"/>
          <p:cNvSpPr txBox="1">
            <a:spLocks noChangeArrowheads="1"/>
          </p:cNvSpPr>
          <p:nvPr/>
        </p:nvSpPr>
        <p:spPr bwMode="auto">
          <a:xfrm>
            <a:off x="5214938" y="1976439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5,6</a:t>
            </a:r>
            <a:r>
              <a:rPr lang="en-US" altLang="zh-CN" sz="1600"/>
              <a:t>= 0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6,5</a:t>
            </a:r>
            <a:r>
              <a:rPr lang="en-US" altLang="zh-CN" sz="1600">
                <a:solidFill>
                  <a:srgbClr val="FF0000"/>
                </a:solidFill>
              </a:rPr>
              <a:t>= 4</a:t>
            </a:r>
          </a:p>
        </p:txBody>
      </p:sp>
      <p:sp>
        <p:nvSpPr>
          <p:cNvPr id="37922" name="Text Box 48"/>
          <p:cNvSpPr txBox="1">
            <a:spLocks noChangeArrowheads="1"/>
          </p:cNvSpPr>
          <p:nvPr/>
        </p:nvSpPr>
        <p:spPr bwMode="auto">
          <a:xfrm>
            <a:off x="6588125" y="5143501"/>
            <a:ext cx="636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2,</a:t>
            </a:r>
            <a:r>
              <a:rPr lang="zh-CN" altLang="en-US" sz="1800" b="1">
                <a:solidFill>
                  <a:srgbClr val="3366CC"/>
                </a:solidFill>
              </a:rPr>
              <a:t>0</a:t>
            </a:r>
          </a:p>
        </p:txBody>
      </p:sp>
      <p:sp>
        <p:nvSpPr>
          <p:cNvPr id="37923" name="Text Box 49"/>
          <p:cNvSpPr txBox="1">
            <a:spLocks noChangeArrowheads="1"/>
          </p:cNvSpPr>
          <p:nvPr/>
        </p:nvSpPr>
        <p:spPr bwMode="auto">
          <a:xfrm>
            <a:off x="7829550" y="4927601"/>
            <a:ext cx="636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2,</a:t>
            </a:r>
            <a:r>
              <a:rPr lang="zh-CN" altLang="en-US" sz="1800" b="1">
                <a:solidFill>
                  <a:srgbClr val="3366CC"/>
                </a:solidFill>
              </a:rPr>
              <a:t>2</a:t>
            </a:r>
          </a:p>
        </p:txBody>
      </p:sp>
      <p:sp>
        <p:nvSpPr>
          <p:cNvPr id="37924" name="Text Box 50"/>
          <p:cNvSpPr txBox="1">
            <a:spLocks noChangeArrowheads="1"/>
          </p:cNvSpPr>
          <p:nvPr/>
        </p:nvSpPr>
        <p:spPr bwMode="auto">
          <a:xfrm>
            <a:off x="7439025" y="5810251"/>
            <a:ext cx="636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3,</a:t>
            </a:r>
            <a:r>
              <a:rPr lang="zh-CN" altLang="en-US" sz="1800" b="1">
                <a:solidFill>
                  <a:srgbClr val="3366CC"/>
                </a:solidFill>
              </a:rPr>
              <a:t>3</a:t>
            </a:r>
          </a:p>
        </p:txBody>
      </p:sp>
      <p:sp>
        <p:nvSpPr>
          <p:cNvPr id="37925" name="Text Box 51"/>
          <p:cNvSpPr txBox="1">
            <a:spLocks noChangeArrowheads="1"/>
          </p:cNvSpPr>
          <p:nvPr/>
        </p:nvSpPr>
        <p:spPr bwMode="auto">
          <a:xfrm>
            <a:off x="8601075" y="5505451"/>
            <a:ext cx="636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3,</a:t>
            </a:r>
            <a:r>
              <a:rPr lang="zh-CN" altLang="en-US" sz="1800" b="1">
                <a:solidFill>
                  <a:srgbClr val="3366CC"/>
                </a:solidFill>
              </a:rPr>
              <a:t>3</a:t>
            </a:r>
          </a:p>
        </p:txBody>
      </p:sp>
      <p:sp>
        <p:nvSpPr>
          <p:cNvPr id="37926" name="Text Box 52"/>
          <p:cNvSpPr txBox="1">
            <a:spLocks noChangeArrowheads="1"/>
          </p:cNvSpPr>
          <p:nvPr/>
        </p:nvSpPr>
        <p:spPr bwMode="auto">
          <a:xfrm>
            <a:off x="7324725" y="4476751"/>
            <a:ext cx="687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3,</a:t>
            </a:r>
            <a:r>
              <a:rPr lang="zh-CN" altLang="en-US" sz="1800" b="1">
                <a:solidFill>
                  <a:srgbClr val="3366CC"/>
                </a:solidFill>
              </a:rPr>
              <a:t>2</a:t>
            </a:r>
          </a:p>
        </p:txBody>
      </p:sp>
      <p:sp>
        <p:nvSpPr>
          <p:cNvPr id="37927" name="Text Box 53"/>
          <p:cNvSpPr txBox="1">
            <a:spLocks noChangeArrowheads="1"/>
          </p:cNvSpPr>
          <p:nvPr/>
        </p:nvSpPr>
        <p:spPr bwMode="auto">
          <a:xfrm>
            <a:off x="6253164" y="4819651"/>
            <a:ext cx="636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4,</a:t>
            </a:r>
            <a:r>
              <a:rPr lang="zh-CN" altLang="en-US" sz="1800" b="1">
                <a:solidFill>
                  <a:srgbClr val="3366CC"/>
                </a:solidFill>
              </a:rPr>
              <a:t>2</a:t>
            </a:r>
          </a:p>
        </p:txBody>
      </p:sp>
      <p:sp>
        <p:nvSpPr>
          <p:cNvPr id="37928" name="Text Box 54"/>
          <p:cNvSpPr txBox="1">
            <a:spLocks noChangeArrowheads="1"/>
          </p:cNvSpPr>
          <p:nvPr/>
        </p:nvSpPr>
        <p:spPr bwMode="auto">
          <a:xfrm>
            <a:off x="8570914" y="4865688"/>
            <a:ext cx="636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4,</a:t>
            </a:r>
            <a:r>
              <a:rPr lang="zh-CN" altLang="en-US" sz="1800" b="1">
                <a:solidFill>
                  <a:srgbClr val="3366CC"/>
                </a:solidFill>
              </a:rPr>
              <a:t>4</a:t>
            </a:r>
          </a:p>
        </p:txBody>
      </p:sp>
      <p:sp>
        <p:nvSpPr>
          <p:cNvPr id="37929" name="Text Box 55"/>
          <p:cNvSpPr txBox="1">
            <a:spLocks noChangeArrowheads="1"/>
          </p:cNvSpPr>
          <p:nvPr/>
        </p:nvSpPr>
        <p:spPr bwMode="auto">
          <a:xfrm>
            <a:off x="6229350" y="5443538"/>
            <a:ext cx="636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5,</a:t>
            </a:r>
            <a:r>
              <a:rPr lang="zh-CN" altLang="en-US" sz="1800" b="1">
                <a:solidFill>
                  <a:srgbClr val="3366CC"/>
                </a:solidFill>
              </a:rPr>
              <a:t>5</a:t>
            </a:r>
          </a:p>
        </p:txBody>
      </p:sp>
      <p:sp>
        <p:nvSpPr>
          <p:cNvPr id="37930" name="Text Box 56"/>
          <p:cNvSpPr txBox="1">
            <a:spLocks noChangeArrowheads="1"/>
          </p:cNvSpPr>
          <p:nvPr/>
        </p:nvSpPr>
        <p:spPr bwMode="auto">
          <a:xfrm>
            <a:off x="5776913" y="4367214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1,4</a:t>
            </a:r>
            <a:r>
              <a:rPr lang="en-US" altLang="zh-CN" sz="1600"/>
              <a:t>= 2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4,1</a:t>
            </a:r>
            <a:r>
              <a:rPr lang="en-US" altLang="zh-CN" sz="1600">
                <a:solidFill>
                  <a:srgbClr val="FF0000"/>
                </a:solidFill>
              </a:rPr>
              <a:t>= 2</a:t>
            </a:r>
          </a:p>
        </p:txBody>
      </p:sp>
      <p:sp>
        <p:nvSpPr>
          <p:cNvPr id="37931" name="Text Box 57"/>
          <p:cNvSpPr txBox="1">
            <a:spLocks noChangeArrowheads="1"/>
          </p:cNvSpPr>
          <p:nvPr/>
        </p:nvSpPr>
        <p:spPr bwMode="auto">
          <a:xfrm>
            <a:off x="5562600" y="5638801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1,2</a:t>
            </a:r>
            <a:r>
              <a:rPr lang="en-US" altLang="zh-CN" sz="1600"/>
              <a:t>= 0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2,1</a:t>
            </a:r>
            <a:r>
              <a:rPr lang="en-US" altLang="zh-CN" sz="1600">
                <a:solidFill>
                  <a:srgbClr val="FF0000"/>
                </a:solidFill>
              </a:rPr>
              <a:t>= 5</a:t>
            </a:r>
          </a:p>
        </p:txBody>
      </p:sp>
      <p:sp>
        <p:nvSpPr>
          <p:cNvPr id="37932" name="Text Box 58"/>
          <p:cNvSpPr txBox="1">
            <a:spLocks noChangeArrowheads="1"/>
          </p:cNvSpPr>
          <p:nvPr/>
        </p:nvSpPr>
        <p:spPr bwMode="auto">
          <a:xfrm>
            <a:off x="7315200" y="3962401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4,5</a:t>
            </a:r>
            <a:r>
              <a:rPr lang="en-US" altLang="zh-CN" sz="1600"/>
              <a:t>= 1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5,4</a:t>
            </a:r>
            <a:r>
              <a:rPr lang="en-US" altLang="zh-CN" sz="1600">
                <a:solidFill>
                  <a:srgbClr val="FF0000"/>
                </a:solidFill>
              </a:rPr>
              <a:t>= 2</a:t>
            </a:r>
          </a:p>
        </p:txBody>
      </p:sp>
      <p:sp>
        <p:nvSpPr>
          <p:cNvPr id="37933" name="Text Box 59"/>
          <p:cNvSpPr txBox="1">
            <a:spLocks noChangeArrowheads="1"/>
          </p:cNvSpPr>
          <p:nvPr/>
        </p:nvSpPr>
        <p:spPr bwMode="auto">
          <a:xfrm>
            <a:off x="7239000" y="6019801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2,3</a:t>
            </a:r>
            <a:r>
              <a:rPr lang="en-US" altLang="zh-CN" sz="1600"/>
              <a:t>= 0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3,2</a:t>
            </a:r>
            <a:r>
              <a:rPr lang="en-US" altLang="zh-CN" sz="1600">
                <a:solidFill>
                  <a:srgbClr val="FF0000"/>
                </a:solidFill>
              </a:rPr>
              <a:t>= 3</a:t>
            </a:r>
          </a:p>
        </p:txBody>
      </p:sp>
      <p:sp>
        <p:nvSpPr>
          <p:cNvPr id="37934" name="Text Box 60"/>
          <p:cNvSpPr txBox="1">
            <a:spLocks noChangeArrowheads="1"/>
          </p:cNvSpPr>
          <p:nvPr/>
        </p:nvSpPr>
        <p:spPr bwMode="auto">
          <a:xfrm>
            <a:off x="7696200" y="5105401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2,5</a:t>
            </a:r>
            <a:r>
              <a:rPr lang="en-US" altLang="zh-CN" sz="1600"/>
              <a:t>= 0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5,2</a:t>
            </a:r>
            <a:r>
              <a:rPr lang="en-US" altLang="zh-CN" sz="1600">
                <a:solidFill>
                  <a:srgbClr val="FF0000"/>
                </a:solidFill>
              </a:rPr>
              <a:t>= 2</a:t>
            </a:r>
          </a:p>
        </p:txBody>
      </p:sp>
      <p:sp>
        <p:nvSpPr>
          <p:cNvPr id="37935" name="Text Box 61"/>
          <p:cNvSpPr txBox="1">
            <a:spLocks noChangeArrowheads="1"/>
          </p:cNvSpPr>
          <p:nvPr/>
        </p:nvSpPr>
        <p:spPr bwMode="auto">
          <a:xfrm>
            <a:off x="8643938" y="5738814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3,6</a:t>
            </a:r>
            <a:r>
              <a:rPr lang="en-US" altLang="zh-CN" sz="1600"/>
              <a:t>= 0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6,3</a:t>
            </a:r>
            <a:r>
              <a:rPr lang="en-US" altLang="zh-CN" sz="1600">
                <a:solidFill>
                  <a:srgbClr val="FF0000"/>
                </a:solidFill>
              </a:rPr>
              <a:t>= 3</a:t>
            </a:r>
          </a:p>
        </p:txBody>
      </p:sp>
      <p:grpSp>
        <p:nvGrpSpPr>
          <p:cNvPr id="37936" name="Group 62"/>
          <p:cNvGrpSpPr>
            <a:grpSpLocks/>
          </p:cNvGrpSpPr>
          <p:nvPr/>
        </p:nvGrpSpPr>
        <p:grpSpPr bwMode="auto">
          <a:xfrm>
            <a:off x="5548314" y="5132388"/>
            <a:ext cx="581025" cy="374650"/>
            <a:chOff x="240" y="1719"/>
            <a:chExt cx="366" cy="236"/>
          </a:xfrm>
        </p:grpSpPr>
        <p:sp>
          <p:nvSpPr>
            <p:cNvPr id="37971" name="Oval 63"/>
            <p:cNvSpPr>
              <a:spLocks noChangeArrowheads="1"/>
            </p:cNvSpPr>
            <p:nvPr/>
          </p:nvSpPr>
          <p:spPr bwMode="auto">
            <a:xfrm>
              <a:off x="240" y="1728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72" name="Text Box 64"/>
            <p:cNvSpPr txBox="1">
              <a:spLocks noChangeArrowheads="1"/>
            </p:cNvSpPr>
            <p:nvPr/>
          </p:nvSpPr>
          <p:spPr bwMode="auto">
            <a:xfrm>
              <a:off x="270" y="171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1</a:t>
              </a:r>
            </a:p>
          </p:txBody>
        </p:sp>
      </p:grpSp>
      <p:grpSp>
        <p:nvGrpSpPr>
          <p:cNvPr id="37937" name="Group 65"/>
          <p:cNvGrpSpPr>
            <a:grpSpLocks/>
          </p:cNvGrpSpPr>
          <p:nvPr/>
        </p:nvGrpSpPr>
        <p:grpSpPr bwMode="auto">
          <a:xfrm>
            <a:off x="9358314" y="5132388"/>
            <a:ext cx="581025" cy="374650"/>
            <a:chOff x="240" y="1719"/>
            <a:chExt cx="366" cy="236"/>
          </a:xfrm>
        </p:grpSpPr>
        <p:sp>
          <p:nvSpPr>
            <p:cNvPr id="37969" name="Oval 66"/>
            <p:cNvSpPr>
              <a:spLocks noChangeArrowheads="1"/>
            </p:cNvSpPr>
            <p:nvPr/>
          </p:nvSpPr>
          <p:spPr bwMode="auto">
            <a:xfrm>
              <a:off x="240" y="1728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70" name="Text Box 67"/>
            <p:cNvSpPr txBox="1">
              <a:spLocks noChangeArrowheads="1"/>
            </p:cNvSpPr>
            <p:nvPr/>
          </p:nvSpPr>
          <p:spPr bwMode="auto">
            <a:xfrm>
              <a:off x="270" y="171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6</a:t>
              </a:r>
            </a:p>
          </p:txBody>
        </p:sp>
      </p:grpSp>
      <p:grpSp>
        <p:nvGrpSpPr>
          <p:cNvPr id="37938" name="Group 68"/>
          <p:cNvGrpSpPr>
            <a:grpSpLocks/>
          </p:cNvGrpSpPr>
          <p:nvPr/>
        </p:nvGrpSpPr>
        <p:grpSpPr bwMode="auto">
          <a:xfrm>
            <a:off x="6818314" y="4313238"/>
            <a:ext cx="581025" cy="374650"/>
            <a:chOff x="240" y="1719"/>
            <a:chExt cx="366" cy="236"/>
          </a:xfrm>
        </p:grpSpPr>
        <p:sp>
          <p:nvSpPr>
            <p:cNvPr id="37967" name="Oval 69"/>
            <p:cNvSpPr>
              <a:spLocks noChangeArrowheads="1"/>
            </p:cNvSpPr>
            <p:nvPr/>
          </p:nvSpPr>
          <p:spPr bwMode="auto">
            <a:xfrm>
              <a:off x="240" y="1728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68" name="Text Box 70"/>
            <p:cNvSpPr txBox="1">
              <a:spLocks noChangeArrowheads="1"/>
            </p:cNvSpPr>
            <p:nvPr/>
          </p:nvSpPr>
          <p:spPr bwMode="auto">
            <a:xfrm>
              <a:off x="270" y="171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4</a:t>
              </a:r>
            </a:p>
          </p:txBody>
        </p:sp>
      </p:grpSp>
      <p:grpSp>
        <p:nvGrpSpPr>
          <p:cNvPr id="37939" name="Group 71"/>
          <p:cNvGrpSpPr>
            <a:grpSpLocks/>
          </p:cNvGrpSpPr>
          <p:nvPr/>
        </p:nvGrpSpPr>
        <p:grpSpPr bwMode="auto">
          <a:xfrm>
            <a:off x="6818314" y="5913438"/>
            <a:ext cx="581025" cy="374650"/>
            <a:chOff x="240" y="1719"/>
            <a:chExt cx="366" cy="236"/>
          </a:xfrm>
        </p:grpSpPr>
        <p:sp>
          <p:nvSpPr>
            <p:cNvPr id="37965" name="Oval 72"/>
            <p:cNvSpPr>
              <a:spLocks noChangeArrowheads="1"/>
            </p:cNvSpPr>
            <p:nvPr/>
          </p:nvSpPr>
          <p:spPr bwMode="auto">
            <a:xfrm>
              <a:off x="240" y="1728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66" name="Text Box 73"/>
            <p:cNvSpPr txBox="1">
              <a:spLocks noChangeArrowheads="1"/>
            </p:cNvSpPr>
            <p:nvPr/>
          </p:nvSpPr>
          <p:spPr bwMode="auto">
            <a:xfrm>
              <a:off x="270" y="171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2</a:t>
              </a:r>
            </a:p>
          </p:txBody>
        </p:sp>
      </p:grpSp>
      <p:grpSp>
        <p:nvGrpSpPr>
          <p:cNvPr id="37940" name="Group 74"/>
          <p:cNvGrpSpPr>
            <a:grpSpLocks/>
          </p:cNvGrpSpPr>
          <p:nvPr/>
        </p:nvGrpSpPr>
        <p:grpSpPr bwMode="auto">
          <a:xfrm>
            <a:off x="8088314" y="4313238"/>
            <a:ext cx="581025" cy="374650"/>
            <a:chOff x="240" y="1719"/>
            <a:chExt cx="366" cy="236"/>
          </a:xfrm>
        </p:grpSpPr>
        <p:sp>
          <p:nvSpPr>
            <p:cNvPr id="37963" name="Oval 75"/>
            <p:cNvSpPr>
              <a:spLocks noChangeArrowheads="1"/>
            </p:cNvSpPr>
            <p:nvPr/>
          </p:nvSpPr>
          <p:spPr bwMode="auto">
            <a:xfrm>
              <a:off x="240" y="1728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64" name="Text Box 76"/>
            <p:cNvSpPr txBox="1">
              <a:spLocks noChangeArrowheads="1"/>
            </p:cNvSpPr>
            <p:nvPr/>
          </p:nvSpPr>
          <p:spPr bwMode="auto">
            <a:xfrm>
              <a:off x="270" y="171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5</a:t>
              </a:r>
            </a:p>
          </p:txBody>
        </p:sp>
      </p:grpSp>
      <p:grpSp>
        <p:nvGrpSpPr>
          <p:cNvPr id="37941" name="Group 77"/>
          <p:cNvGrpSpPr>
            <a:grpSpLocks/>
          </p:cNvGrpSpPr>
          <p:nvPr/>
        </p:nvGrpSpPr>
        <p:grpSpPr bwMode="auto">
          <a:xfrm>
            <a:off x="8088314" y="5913438"/>
            <a:ext cx="581025" cy="374650"/>
            <a:chOff x="240" y="1719"/>
            <a:chExt cx="366" cy="236"/>
          </a:xfrm>
        </p:grpSpPr>
        <p:sp>
          <p:nvSpPr>
            <p:cNvPr id="37961" name="Oval 78"/>
            <p:cNvSpPr>
              <a:spLocks noChangeArrowheads="1"/>
            </p:cNvSpPr>
            <p:nvPr/>
          </p:nvSpPr>
          <p:spPr bwMode="auto">
            <a:xfrm>
              <a:off x="240" y="1728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62" name="Text Box 79"/>
            <p:cNvSpPr txBox="1">
              <a:spLocks noChangeArrowheads="1"/>
            </p:cNvSpPr>
            <p:nvPr/>
          </p:nvSpPr>
          <p:spPr bwMode="auto">
            <a:xfrm>
              <a:off x="270" y="171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3</a:t>
              </a:r>
            </a:p>
          </p:txBody>
        </p:sp>
      </p:grpSp>
      <p:sp>
        <p:nvSpPr>
          <p:cNvPr id="37942" name="Line 80"/>
          <p:cNvSpPr>
            <a:spLocks noChangeShapeType="1"/>
          </p:cNvSpPr>
          <p:nvPr/>
        </p:nvSpPr>
        <p:spPr bwMode="auto">
          <a:xfrm flipV="1">
            <a:off x="5881688" y="4600576"/>
            <a:ext cx="971550" cy="614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43" name="Line 81"/>
          <p:cNvSpPr>
            <a:spLocks noChangeShapeType="1"/>
          </p:cNvSpPr>
          <p:nvPr/>
        </p:nvSpPr>
        <p:spPr bwMode="auto">
          <a:xfrm>
            <a:off x="7181851" y="4514850"/>
            <a:ext cx="900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44" name="Line 82"/>
          <p:cNvSpPr>
            <a:spLocks noChangeShapeType="1"/>
          </p:cNvSpPr>
          <p:nvPr/>
        </p:nvSpPr>
        <p:spPr bwMode="auto">
          <a:xfrm>
            <a:off x="5867400" y="5443539"/>
            <a:ext cx="97155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45" name="Line 83"/>
          <p:cNvSpPr>
            <a:spLocks noChangeShapeType="1"/>
          </p:cNvSpPr>
          <p:nvPr/>
        </p:nvSpPr>
        <p:spPr bwMode="auto">
          <a:xfrm>
            <a:off x="7181851" y="6100763"/>
            <a:ext cx="900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46" name="Line 84"/>
          <p:cNvSpPr>
            <a:spLocks noChangeShapeType="1"/>
          </p:cNvSpPr>
          <p:nvPr/>
        </p:nvSpPr>
        <p:spPr bwMode="auto">
          <a:xfrm>
            <a:off x="8439151" y="4572001"/>
            <a:ext cx="942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47" name="Line 85"/>
          <p:cNvSpPr>
            <a:spLocks noChangeShapeType="1"/>
          </p:cNvSpPr>
          <p:nvPr/>
        </p:nvSpPr>
        <p:spPr bwMode="auto">
          <a:xfrm flipV="1">
            <a:off x="8439151" y="5443539"/>
            <a:ext cx="957263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48" name="Line 86"/>
          <p:cNvSpPr>
            <a:spLocks noChangeShapeType="1"/>
          </p:cNvSpPr>
          <p:nvPr/>
        </p:nvSpPr>
        <p:spPr bwMode="auto">
          <a:xfrm flipV="1">
            <a:off x="6996113" y="4686301"/>
            <a:ext cx="0" cy="1243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49" name="Line 87"/>
          <p:cNvSpPr>
            <a:spLocks noChangeShapeType="1"/>
          </p:cNvSpPr>
          <p:nvPr/>
        </p:nvSpPr>
        <p:spPr bwMode="auto">
          <a:xfrm flipV="1">
            <a:off x="7153275" y="4672013"/>
            <a:ext cx="1042988" cy="131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50" name="Text Box 88"/>
          <p:cNvSpPr txBox="1">
            <a:spLocks noChangeArrowheads="1"/>
          </p:cNvSpPr>
          <p:nvPr/>
        </p:nvSpPr>
        <p:spPr bwMode="auto">
          <a:xfrm>
            <a:off x="8915400" y="4419601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3,6</a:t>
            </a:r>
            <a:r>
              <a:rPr lang="en-US" altLang="zh-CN" sz="1600"/>
              <a:t>= 0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6,3</a:t>
            </a:r>
            <a:r>
              <a:rPr lang="en-US" altLang="zh-CN" sz="1600">
                <a:solidFill>
                  <a:srgbClr val="FF0000"/>
                </a:solidFill>
              </a:rPr>
              <a:t>= 4</a:t>
            </a:r>
          </a:p>
        </p:txBody>
      </p:sp>
      <p:sp>
        <p:nvSpPr>
          <p:cNvPr id="37951" name="Text Box 89"/>
          <p:cNvSpPr txBox="1">
            <a:spLocks noChangeArrowheads="1"/>
          </p:cNvSpPr>
          <p:nvPr/>
        </p:nvSpPr>
        <p:spPr bwMode="auto">
          <a:xfrm>
            <a:off x="2133600" y="42672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After the third cycle</a:t>
            </a:r>
          </a:p>
        </p:txBody>
      </p:sp>
      <p:sp>
        <p:nvSpPr>
          <p:cNvPr id="37952" name="Text Box 90"/>
          <p:cNvSpPr txBox="1">
            <a:spLocks noChangeArrowheads="1"/>
          </p:cNvSpPr>
          <p:nvPr/>
        </p:nvSpPr>
        <p:spPr bwMode="auto">
          <a:xfrm>
            <a:off x="3290888" y="2228851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2,5</a:t>
            </a:r>
            <a:r>
              <a:rPr lang="en-US" altLang="zh-CN" sz="1600"/>
              <a:t>= 2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5,2</a:t>
            </a:r>
            <a:r>
              <a:rPr lang="en-US" altLang="zh-CN" sz="1600">
                <a:solidFill>
                  <a:srgbClr val="FF0000"/>
                </a:solidFill>
              </a:rPr>
              <a:t>= 0</a:t>
            </a:r>
          </a:p>
        </p:txBody>
      </p:sp>
      <p:sp>
        <p:nvSpPr>
          <p:cNvPr id="37953" name="Text Box 91"/>
          <p:cNvSpPr txBox="1">
            <a:spLocks noChangeArrowheads="1"/>
          </p:cNvSpPr>
          <p:nvPr/>
        </p:nvSpPr>
        <p:spPr bwMode="auto">
          <a:xfrm>
            <a:off x="6553200" y="3962401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/>
              <a:t>[2,1]</a:t>
            </a:r>
          </a:p>
        </p:txBody>
      </p:sp>
      <p:sp>
        <p:nvSpPr>
          <p:cNvPr id="37954" name="Text Box 92"/>
          <p:cNvSpPr txBox="1">
            <a:spLocks noChangeArrowheads="1"/>
          </p:cNvSpPr>
          <p:nvPr/>
        </p:nvSpPr>
        <p:spPr bwMode="auto">
          <a:xfrm>
            <a:off x="8305800" y="4038601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/>
              <a:t>[1,4]</a:t>
            </a:r>
          </a:p>
        </p:txBody>
      </p:sp>
      <p:sp>
        <p:nvSpPr>
          <p:cNvPr id="37955" name="Text Box 93"/>
          <p:cNvSpPr txBox="1">
            <a:spLocks noChangeArrowheads="1"/>
          </p:cNvSpPr>
          <p:nvPr/>
        </p:nvSpPr>
        <p:spPr bwMode="auto">
          <a:xfrm>
            <a:off x="6324600" y="6172201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FF0000"/>
                </a:solidFill>
              </a:rPr>
              <a:t>[1,5]</a:t>
            </a:r>
          </a:p>
        </p:txBody>
      </p:sp>
      <p:sp>
        <p:nvSpPr>
          <p:cNvPr id="37956" name="Text Box 94"/>
          <p:cNvSpPr txBox="1">
            <a:spLocks noChangeArrowheads="1"/>
          </p:cNvSpPr>
          <p:nvPr/>
        </p:nvSpPr>
        <p:spPr bwMode="auto">
          <a:xfrm>
            <a:off x="7010400" y="4724401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/>
              <a:t>e</a:t>
            </a:r>
            <a:r>
              <a:rPr lang="en-US" altLang="zh-CN" sz="1600" baseline="-25000"/>
              <a:t>2,5</a:t>
            </a:r>
            <a:r>
              <a:rPr lang="en-US" altLang="zh-CN" sz="1600"/>
              <a:t>= 2 </a:t>
            </a:r>
            <a:r>
              <a:rPr lang="en-US" altLang="zh-CN" sz="1600" i="1">
                <a:solidFill>
                  <a:srgbClr val="FF0000"/>
                </a:solidFill>
              </a:rPr>
              <a:t>e</a:t>
            </a:r>
            <a:r>
              <a:rPr lang="en-US" altLang="zh-CN" sz="1600" baseline="-25000">
                <a:solidFill>
                  <a:srgbClr val="FF0000"/>
                </a:solidFill>
              </a:rPr>
              <a:t>5,2</a:t>
            </a:r>
            <a:r>
              <a:rPr lang="en-US" altLang="zh-CN" sz="1600">
                <a:solidFill>
                  <a:srgbClr val="FF0000"/>
                </a:solidFill>
              </a:rPr>
              <a:t>= 0</a:t>
            </a:r>
          </a:p>
        </p:txBody>
      </p:sp>
      <p:sp>
        <p:nvSpPr>
          <p:cNvPr id="37957" name="Text Box 95"/>
          <p:cNvSpPr txBox="1">
            <a:spLocks noChangeArrowheads="1"/>
          </p:cNvSpPr>
          <p:nvPr/>
        </p:nvSpPr>
        <p:spPr bwMode="auto">
          <a:xfrm>
            <a:off x="6705600" y="2438401"/>
            <a:ext cx="34290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After the fourth cycle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/>
              <a:t>The sink has not been labeled, so the final result reached</a:t>
            </a:r>
          </a:p>
        </p:txBody>
      </p:sp>
      <p:sp>
        <p:nvSpPr>
          <p:cNvPr id="37958" name="Text Box 96"/>
          <p:cNvSpPr txBox="1">
            <a:spLocks noChangeArrowheads="1"/>
          </p:cNvSpPr>
          <p:nvPr/>
        </p:nvSpPr>
        <p:spPr bwMode="auto">
          <a:xfrm>
            <a:off x="8305800" y="6172201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37959" name="Text Box 97"/>
          <p:cNvSpPr txBox="1">
            <a:spLocks noChangeArrowheads="1"/>
          </p:cNvSpPr>
          <p:nvPr/>
        </p:nvSpPr>
        <p:spPr bwMode="auto">
          <a:xfrm>
            <a:off x="9601200" y="5334001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37960" name="AutoShape 98"/>
          <p:cNvSpPr>
            <a:spLocks noChangeArrowheads="1"/>
          </p:cNvSpPr>
          <p:nvPr/>
        </p:nvSpPr>
        <p:spPr bwMode="auto">
          <a:xfrm>
            <a:off x="6167438" y="1052513"/>
            <a:ext cx="3097212" cy="1079500"/>
          </a:xfrm>
          <a:prstGeom prst="wedgeRectCallout">
            <a:avLst>
              <a:gd name="adj1" fmla="val -92903"/>
              <a:gd name="adj2" fmla="val 504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We increased the flow of  this path by 2</a:t>
            </a:r>
          </a:p>
        </p:txBody>
      </p:sp>
    </p:spTree>
    <p:extLst>
      <p:ext uri="{BB962C8B-B14F-4D97-AF65-F5344CB8AC3E}">
        <p14:creationId xmlns:p14="http://schemas.microsoft.com/office/powerpoint/2010/main" val="3791497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 descr="羊皮纸"/>
          <p:cNvSpPr>
            <a:spLocks noChangeArrowheads="1"/>
          </p:cNvSpPr>
          <p:nvPr/>
        </p:nvSpPr>
        <p:spPr bwMode="auto">
          <a:xfrm>
            <a:off x="1724025" y="1271588"/>
            <a:ext cx="4267200" cy="4648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3" name="Oval 3" descr="信纸"/>
          <p:cNvSpPr>
            <a:spLocks noChangeArrowheads="1"/>
          </p:cNvSpPr>
          <p:nvPr/>
        </p:nvSpPr>
        <p:spPr bwMode="auto">
          <a:xfrm rot="-1841737">
            <a:off x="8255001" y="3681413"/>
            <a:ext cx="2301875" cy="99060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4" name="Oval 4" descr="蓝色砂纸"/>
          <p:cNvSpPr>
            <a:spLocks noChangeArrowheads="1"/>
          </p:cNvSpPr>
          <p:nvPr/>
        </p:nvSpPr>
        <p:spPr bwMode="auto">
          <a:xfrm rot="-1511523">
            <a:off x="5848350" y="2371725"/>
            <a:ext cx="3321050" cy="2286000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Correctness of Labeling Algorithm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7077075" y="3511551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2,</a:t>
            </a:r>
            <a:r>
              <a:rPr kumimoji="1" lang="zh-CN" altLang="en-US" b="1">
                <a:solidFill>
                  <a:srgbClr val="3366CC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8318500" y="3295651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2,</a:t>
            </a:r>
            <a:r>
              <a:rPr kumimoji="1" lang="zh-CN" altLang="en-US" b="1">
                <a:solidFill>
                  <a:srgbClr val="3366CC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7927975" y="4178301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3,</a:t>
            </a:r>
            <a:r>
              <a:rPr kumimoji="1" lang="zh-CN" altLang="en-US" b="1">
                <a:solidFill>
                  <a:srgbClr val="3366CC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9090025" y="3873501"/>
            <a:ext cx="636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3,</a:t>
            </a:r>
            <a:r>
              <a:rPr kumimoji="1" lang="zh-CN" altLang="en-US" b="1">
                <a:solidFill>
                  <a:srgbClr val="3366CC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7813675" y="2844801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3,</a:t>
            </a:r>
            <a:r>
              <a:rPr kumimoji="1" lang="zh-CN" altLang="en-US" b="1">
                <a:solidFill>
                  <a:srgbClr val="3366CC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6742114" y="3187701"/>
            <a:ext cx="636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4,</a:t>
            </a:r>
            <a:r>
              <a:rPr kumimoji="1" lang="zh-CN" altLang="en-US" b="1">
                <a:solidFill>
                  <a:srgbClr val="3366CC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9059864" y="3233738"/>
            <a:ext cx="636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4,</a:t>
            </a:r>
            <a:r>
              <a:rPr kumimoji="1" lang="zh-CN" altLang="en-US" b="1">
                <a:solidFill>
                  <a:srgbClr val="3366CC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6718300" y="3811588"/>
            <a:ext cx="636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5,</a:t>
            </a:r>
            <a:r>
              <a:rPr kumimoji="1" lang="zh-CN" altLang="en-US" b="1">
                <a:solidFill>
                  <a:srgbClr val="3366CC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6305550" y="2905125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i="1">
                <a:latin typeface="Times New Roman" panose="02020603050405020304" pitchFamily="18" charset="0"/>
              </a:rPr>
              <a:t>e</a:t>
            </a:r>
            <a:r>
              <a:rPr kumimoji="1" lang="en-US" altLang="zh-CN" sz="1600" baseline="-25000">
                <a:latin typeface="Times New Roman" panose="02020603050405020304" pitchFamily="18" charset="0"/>
              </a:rPr>
              <a:t>1,4</a:t>
            </a:r>
            <a:r>
              <a:rPr kumimoji="1" lang="en-US" altLang="zh-CN" sz="1600">
                <a:latin typeface="Times New Roman" panose="02020603050405020304" pitchFamily="18" charset="0"/>
              </a:rPr>
              <a:t>= 2 </a:t>
            </a:r>
            <a:endParaRPr kumimoji="1" lang="en-US" altLang="zh-CN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6051550" y="400685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i="1">
                <a:latin typeface="Times New Roman" panose="02020603050405020304" pitchFamily="18" charset="0"/>
              </a:rPr>
              <a:t>e</a:t>
            </a:r>
            <a:r>
              <a:rPr kumimoji="1" lang="en-US" altLang="zh-CN" sz="1600" baseline="-25000">
                <a:latin typeface="Times New Roman" panose="02020603050405020304" pitchFamily="18" charset="0"/>
              </a:rPr>
              <a:t>1,2</a:t>
            </a:r>
            <a:r>
              <a:rPr kumimoji="1" lang="en-US" altLang="zh-CN" sz="1600">
                <a:latin typeface="Times New Roman" panose="02020603050405020304" pitchFamily="18" charset="0"/>
              </a:rPr>
              <a:t>= 0 </a:t>
            </a:r>
            <a:endParaRPr kumimoji="1" lang="en-US" altLang="zh-CN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7753350" y="2524125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i="1">
                <a:latin typeface="Times New Roman" panose="02020603050405020304" pitchFamily="18" charset="0"/>
              </a:rPr>
              <a:t>e</a:t>
            </a:r>
            <a:r>
              <a:rPr kumimoji="1" lang="en-US" altLang="zh-CN" sz="1600" baseline="-25000">
                <a:latin typeface="Times New Roman" panose="02020603050405020304" pitchFamily="18" charset="0"/>
              </a:rPr>
              <a:t>4,5</a:t>
            </a:r>
            <a:r>
              <a:rPr kumimoji="1" lang="en-US" altLang="zh-CN" sz="1600">
                <a:latin typeface="Times New Roman" panose="02020603050405020304" pitchFamily="18" charset="0"/>
              </a:rPr>
              <a:t>= 1</a:t>
            </a:r>
            <a:endParaRPr kumimoji="1" lang="en-US" altLang="zh-CN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7727950" y="438785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i="1">
                <a:latin typeface="Times New Roman" panose="02020603050405020304" pitchFamily="18" charset="0"/>
              </a:rPr>
              <a:t>e</a:t>
            </a:r>
            <a:r>
              <a:rPr kumimoji="1" lang="en-US" altLang="zh-CN" sz="1600" baseline="-25000">
                <a:latin typeface="Times New Roman" panose="02020603050405020304" pitchFamily="18" charset="0"/>
              </a:rPr>
              <a:t>2,3</a:t>
            </a:r>
            <a:r>
              <a:rPr kumimoji="1" lang="en-US" altLang="zh-CN" sz="1600">
                <a:latin typeface="Times New Roman" panose="02020603050405020304" pitchFamily="18" charset="0"/>
              </a:rPr>
              <a:t>= 0 </a:t>
            </a:r>
            <a:endParaRPr kumimoji="1" lang="en-US" altLang="zh-CN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8185150" y="347345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i="1">
                <a:latin typeface="Times New Roman" panose="02020603050405020304" pitchFamily="18" charset="0"/>
              </a:rPr>
              <a:t>e</a:t>
            </a:r>
            <a:r>
              <a:rPr kumimoji="1" lang="en-US" altLang="zh-CN" sz="1600" baseline="-25000">
                <a:latin typeface="Times New Roman" panose="02020603050405020304" pitchFamily="18" charset="0"/>
              </a:rPr>
              <a:t>2,5</a:t>
            </a:r>
            <a:r>
              <a:rPr kumimoji="1" lang="en-US" altLang="zh-CN" sz="1600">
                <a:latin typeface="Times New Roman" panose="02020603050405020304" pitchFamily="18" charset="0"/>
              </a:rPr>
              <a:t>= 0</a:t>
            </a:r>
            <a:endParaRPr kumimoji="1" lang="en-US" altLang="zh-CN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9132888" y="4106863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i="1">
                <a:latin typeface="Times New Roman" panose="02020603050405020304" pitchFamily="18" charset="0"/>
              </a:rPr>
              <a:t>e</a:t>
            </a:r>
            <a:r>
              <a:rPr kumimoji="1" lang="en-US" altLang="zh-CN" sz="1600" baseline="-25000">
                <a:latin typeface="Times New Roman" panose="02020603050405020304" pitchFamily="18" charset="0"/>
              </a:rPr>
              <a:t>3,6</a:t>
            </a:r>
            <a:r>
              <a:rPr kumimoji="1" lang="en-US" altLang="zh-CN" sz="1600">
                <a:latin typeface="Times New Roman" panose="02020603050405020304" pitchFamily="18" charset="0"/>
              </a:rPr>
              <a:t>= 0</a:t>
            </a:r>
            <a:endParaRPr kumimoji="1" lang="en-US" altLang="zh-CN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0740" name="Group 20"/>
          <p:cNvGrpSpPr>
            <a:grpSpLocks/>
          </p:cNvGrpSpPr>
          <p:nvPr/>
        </p:nvGrpSpPr>
        <p:grpSpPr bwMode="auto">
          <a:xfrm>
            <a:off x="6037264" y="3500438"/>
            <a:ext cx="581025" cy="374650"/>
            <a:chOff x="240" y="1719"/>
            <a:chExt cx="366" cy="236"/>
          </a:xfrm>
        </p:grpSpPr>
        <p:sp>
          <p:nvSpPr>
            <p:cNvPr id="30777" name="Oval 21"/>
            <p:cNvSpPr>
              <a:spLocks noChangeArrowheads="1"/>
            </p:cNvSpPr>
            <p:nvPr/>
          </p:nvSpPr>
          <p:spPr bwMode="auto">
            <a:xfrm>
              <a:off x="240" y="1728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78" name="Text Box 22"/>
            <p:cNvSpPr txBox="1">
              <a:spLocks noChangeArrowheads="1"/>
            </p:cNvSpPr>
            <p:nvPr/>
          </p:nvSpPr>
          <p:spPr bwMode="auto">
            <a:xfrm>
              <a:off x="270" y="1719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0741" name="Group 23"/>
          <p:cNvGrpSpPr>
            <a:grpSpLocks/>
          </p:cNvGrpSpPr>
          <p:nvPr/>
        </p:nvGrpSpPr>
        <p:grpSpPr bwMode="auto">
          <a:xfrm>
            <a:off x="9847264" y="3500438"/>
            <a:ext cx="581025" cy="374650"/>
            <a:chOff x="240" y="1719"/>
            <a:chExt cx="366" cy="236"/>
          </a:xfrm>
        </p:grpSpPr>
        <p:sp>
          <p:nvSpPr>
            <p:cNvPr id="30775" name="Oval 24"/>
            <p:cNvSpPr>
              <a:spLocks noChangeArrowheads="1"/>
            </p:cNvSpPr>
            <p:nvPr/>
          </p:nvSpPr>
          <p:spPr bwMode="auto">
            <a:xfrm>
              <a:off x="240" y="1728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76" name="Text Box 25"/>
            <p:cNvSpPr txBox="1">
              <a:spLocks noChangeArrowheads="1"/>
            </p:cNvSpPr>
            <p:nvPr/>
          </p:nvSpPr>
          <p:spPr bwMode="auto">
            <a:xfrm>
              <a:off x="270" y="1719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latin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30742" name="Group 26"/>
          <p:cNvGrpSpPr>
            <a:grpSpLocks/>
          </p:cNvGrpSpPr>
          <p:nvPr/>
        </p:nvGrpSpPr>
        <p:grpSpPr bwMode="auto">
          <a:xfrm>
            <a:off x="7307264" y="2681288"/>
            <a:ext cx="581025" cy="374650"/>
            <a:chOff x="240" y="1719"/>
            <a:chExt cx="366" cy="236"/>
          </a:xfrm>
        </p:grpSpPr>
        <p:sp>
          <p:nvSpPr>
            <p:cNvPr id="30773" name="Oval 27"/>
            <p:cNvSpPr>
              <a:spLocks noChangeArrowheads="1"/>
            </p:cNvSpPr>
            <p:nvPr/>
          </p:nvSpPr>
          <p:spPr bwMode="auto">
            <a:xfrm>
              <a:off x="240" y="1728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74" name="Text Box 28"/>
            <p:cNvSpPr txBox="1">
              <a:spLocks noChangeArrowheads="1"/>
            </p:cNvSpPr>
            <p:nvPr/>
          </p:nvSpPr>
          <p:spPr bwMode="auto">
            <a:xfrm>
              <a:off x="270" y="1719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0743" name="Group 29"/>
          <p:cNvGrpSpPr>
            <a:grpSpLocks/>
          </p:cNvGrpSpPr>
          <p:nvPr/>
        </p:nvGrpSpPr>
        <p:grpSpPr bwMode="auto">
          <a:xfrm>
            <a:off x="7307264" y="4281488"/>
            <a:ext cx="581025" cy="374650"/>
            <a:chOff x="240" y="1719"/>
            <a:chExt cx="366" cy="236"/>
          </a:xfrm>
        </p:grpSpPr>
        <p:sp>
          <p:nvSpPr>
            <p:cNvPr id="30771" name="Oval 30"/>
            <p:cNvSpPr>
              <a:spLocks noChangeArrowheads="1"/>
            </p:cNvSpPr>
            <p:nvPr/>
          </p:nvSpPr>
          <p:spPr bwMode="auto">
            <a:xfrm>
              <a:off x="240" y="1728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72" name="Text Box 31"/>
            <p:cNvSpPr txBox="1">
              <a:spLocks noChangeArrowheads="1"/>
            </p:cNvSpPr>
            <p:nvPr/>
          </p:nvSpPr>
          <p:spPr bwMode="auto">
            <a:xfrm>
              <a:off x="270" y="1719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0744" name="Group 32"/>
          <p:cNvGrpSpPr>
            <a:grpSpLocks/>
          </p:cNvGrpSpPr>
          <p:nvPr/>
        </p:nvGrpSpPr>
        <p:grpSpPr bwMode="auto">
          <a:xfrm>
            <a:off x="8577264" y="2681288"/>
            <a:ext cx="581025" cy="374650"/>
            <a:chOff x="240" y="1719"/>
            <a:chExt cx="366" cy="236"/>
          </a:xfrm>
        </p:grpSpPr>
        <p:sp>
          <p:nvSpPr>
            <p:cNvPr id="30769" name="Oval 33"/>
            <p:cNvSpPr>
              <a:spLocks noChangeArrowheads="1"/>
            </p:cNvSpPr>
            <p:nvPr/>
          </p:nvSpPr>
          <p:spPr bwMode="auto">
            <a:xfrm>
              <a:off x="240" y="1728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70" name="Text Box 34"/>
            <p:cNvSpPr txBox="1">
              <a:spLocks noChangeArrowheads="1"/>
            </p:cNvSpPr>
            <p:nvPr/>
          </p:nvSpPr>
          <p:spPr bwMode="auto">
            <a:xfrm>
              <a:off x="270" y="1719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30745" name="Group 35"/>
          <p:cNvGrpSpPr>
            <a:grpSpLocks/>
          </p:cNvGrpSpPr>
          <p:nvPr/>
        </p:nvGrpSpPr>
        <p:grpSpPr bwMode="auto">
          <a:xfrm>
            <a:off x="8577264" y="4281488"/>
            <a:ext cx="581025" cy="374650"/>
            <a:chOff x="240" y="1719"/>
            <a:chExt cx="366" cy="236"/>
          </a:xfrm>
        </p:grpSpPr>
        <p:sp>
          <p:nvSpPr>
            <p:cNvPr id="30767" name="Oval 36"/>
            <p:cNvSpPr>
              <a:spLocks noChangeArrowheads="1"/>
            </p:cNvSpPr>
            <p:nvPr/>
          </p:nvSpPr>
          <p:spPr bwMode="auto">
            <a:xfrm>
              <a:off x="240" y="1728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68" name="Text Box 37"/>
            <p:cNvSpPr txBox="1">
              <a:spLocks noChangeArrowheads="1"/>
            </p:cNvSpPr>
            <p:nvPr/>
          </p:nvSpPr>
          <p:spPr bwMode="auto">
            <a:xfrm>
              <a:off x="270" y="1719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30746" name="Line 38"/>
          <p:cNvSpPr>
            <a:spLocks noChangeShapeType="1"/>
          </p:cNvSpPr>
          <p:nvPr/>
        </p:nvSpPr>
        <p:spPr bwMode="auto">
          <a:xfrm flipV="1">
            <a:off x="6370638" y="2968626"/>
            <a:ext cx="971550" cy="614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47" name="Line 39"/>
          <p:cNvSpPr>
            <a:spLocks noChangeShapeType="1"/>
          </p:cNvSpPr>
          <p:nvPr/>
        </p:nvSpPr>
        <p:spPr bwMode="auto">
          <a:xfrm>
            <a:off x="7670801" y="2882900"/>
            <a:ext cx="900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48" name="Line 40"/>
          <p:cNvSpPr>
            <a:spLocks noChangeShapeType="1"/>
          </p:cNvSpPr>
          <p:nvPr/>
        </p:nvSpPr>
        <p:spPr bwMode="auto">
          <a:xfrm>
            <a:off x="6356350" y="3811589"/>
            <a:ext cx="97155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49" name="Line 41"/>
          <p:cNvSpPr>
            <a:spLocks noChangeShapeType="1"/>
          </p:cNvSpPr>
          <p:nvPr/>
        </p:nvSpPr>
        <p:spPr bwMode="auto">
          <a:xfrm>
            <a:off x="7670801" y="4468813"/>
            <a:ext cx="900113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50" name="Line 42"/>
          <p:cNvSpPr>
            <a:spLocks noChangeShapeType="1"/>
          </p:cNvSpPr>
          <p:nvPr/>
        </p:nvSpPr>
        <p:spPr bwMode="auto">
          <a:xfrm>
            <a:off x="8928101" y="2940051"/>
            <a:ext cx="942975" cy="657225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51" name="Line 43"/>
          <p:cNvSpPr>
            <a:spLocks noChangeShapeType="1"/>
          </p:cNvSpPr>
          <p:nvPr/>
        </p:nvSpPr>
        <p:spPr bwMode="auto">
          <a:xfrm flipV="1">
            <a:off x="8928101" y="3811589"/>
            <a:ext cx="957263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52" name="Line 44"/>
          <p:cNvSpPr>
            <a:spLocks noChangeShapeType="1"/>
          </p:cNvSpPr>
          <p:nvPr/>
        </p:nvSpPr>
        <p:spPr bwMode="auto">
          <a:xfrm flipV="1">
            <a:off x="7485063" y="3054351"/>
            <a:ext cx="0" cy="1243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53" name="Line 45"/>
          <p:cNvSpPr>
            <a:spLocks noChangeShapeType="1"/>
          </p:cNvSpPr>
          <p:nvPr/>
        </p:nvSpPr>
        <p:spPr bwMode="auto">
          <a:xfrm flipV="1">
            <a:off x="7642225" y="3040063"/>
            <a:ext cx="1042988" cy="131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54" name="Text Box 46"/>
          <p:cNvSpPr txBox="1">
            <a:spLocks noChangeArrowheads="1"/>
          </p:cNvSpPr>
          <p:nvPr/>
        </p:nvSpPr>
        <p:spPr bwMode="auto">
          <a:xfrm>
            <a:off x="9277350" y="2905125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i="1">
                <a:latin typeface="Times New Roman" panose="02020603050405020304" pitchFamily="18" charset="0"/>
              </a:rPr>
              <a:t>e</a:t>
            </a:r>
            <a:r>
              <a:rPr kumimoji="1" lang="en-US" altLang="zh-CN" sz="1600" baseline="-25000">
                <a:latin typeface="Times New Roman" panose="02020603050405020304" pitchFamily="18" charset="0"/>
              </a:rPr>
              <a:t>3,6</a:t>
            </a:r>
            <a:r>
              <a:rPr kumimoji="1" lang="en-US" altLang="zh-CN" sz="1600">
                <a:latin typeface="Times New Roman" panose="02020603050405020304" pitchFamily="18" charset="0"/>
              </a:rPr>
              <a:t>= 0 </a:t>
            </a:r>
            <a:endParaRPr kumimoji="1" lang="en-US" altLang="zh-CN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5" name="Text Box 47"/>
          <p:cNvSpPr txBox="1">
            <a:spLocks noChangeArrowheads="1"/>
          </p:cNvSpPr>
          <p:nvPr/>
        </p:nvSpPr>
        <p:spPr bwMode="auto">
          <a:xfrm>
            <a:off x="7042150" y="233045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Times New Roman" panose="02020603050405020304" pitchFamily="18" charset="0"/>
              </a:rPr>
              <a:t>[2,1]</a:t>
            </a:r>
          </a:p>
        </p:txBody>
      </p:sp>
      <p:sp>
        <p:nvSpPr>
          <p:cNvPr id="30756" name="Text Box 48"/>
          <p:cNvSpPr txBox="1">
            <a:spLocks noChangeArrowheads="1"/>
          </p:cNvSpPr>
          <p:nvPr/>
        </p:nvSpPr>
        <p:spPr bwMode="auto">
          <a:xfrm>
            <a:off x="8794750" y="240665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Times New Roman" panose="02020603050405020304" pitchFamily="18" charset="0"/>
              </a:rPr>
              <a:t>[1,4]</a:t>
            </a:r>
          </a:p>
        </p:txBody>
      </p:sp>
      <p:sp>
        <p:nvSpPr>
          <p:cNvPr id="30757" name="Text Box 49"/>
          <p:cNvSpPr txBox="1">
            <a:spLocks noChangeArrowheads="1"/>
          </p:cNvSpPr>
          <p:nvPr/>
        </p:nvSpPr>
        <p:spPr bwMode="auto">
          <a:xfrm>
            <a:off x="6813550" y="454025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[1,5]</a:t>
            </a:r>
          </a:p>
        </p:txBody>
      </p:sp>
      <p:sp>
        <p:nvSpPr>
          <p:cNvPr id="30758" name="Text Box 50"/>
          <p:cNvSpPr txBox="1">
            <a:spLocks noChangeArrowheads="1"/>
          </p:cNvSpPr>
          <p:nvPr/>
        </p:nvSpPr>
        <p:spPr bwMode="auto">
          <a:xfrm>
            <a:off x="7448550" y="3209925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i="1">
                <a:latin typeface="Times New Roman" panose="02020603050405020304" pitchFamily="18" charset="0"/>
              </a:rPr>
              <a:t>e</a:t>
            </a:r>
            <a:r>
              <a:rPr kumimoji="1" lang="en-US" altLang="zh-CN" sz="1600" baseline="-25000">
                <a:latin typeface="Times New Roman" panose="02020603050405020304" pitchFamily="18" charset="0"/>
              </a:rPr>
              <a:t>2,5</a:t>
            </a:r>
            <a:r>
              <a:rPr kumimoji="1" lang="en-US" altLang="zh-CN" sz="1600">
                <a:latin typeface="Times New Roman" panose="02020603050405020304" pitchFamily="18" charset="0"/>
              </a:rPr>
              <a:t>= 2</a:t>
            </a:r>
            <a:endParaRPr kumimoji="1" lang="en-US" altLang="zh-CN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9" name="Text Box 51"/>
          <p:cNvSpPr txBox="1">
            <a:spLocks noChangeArrowheads="1"/>
          </p:cNvSpPr>
          <p:nvPr/>
        </p:nvSpPr>
        <p:spPr bwMode="auto">
          <a:xfrm>
            <a:off x="8794750" y="4540251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endParaRPr kumimoji="1" lang="zh-CN" altLang="en-US" sz="20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60" name="Text Box 52"/>
          <p:cNvSpPr txBox="1">
            <a:spLocks noChangeArrowheads="1"/>
          </p:cNvSpPr>
          <p:nvPr/>
        </p:nvSpPr>
        <p:spPr bwMode="auto">
          <a:xfrm>
            <a:off x="10090150" y="3702051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endParaRPr kumimoji="1" lang="zh-CN" altLang="en-US" sz="20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61" name="Text Box 53"/>
          <p:cNvSpPr txBox="1">
            <a:spLocks noChangeArrowheads="1"/>
          </p:cNvSpPr>
          <p:nvPr/>
        </p:nvSpPr>
        <p:spPr bwMode="auto">
          <a:xfrm>
            <a:off x="6203950" y="179705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Algorithm stops at Step 4</a:t>
            </a:r>
          </a:p>
        </p:txBody>
      </p:sp>
      <p:sp>
        <p:nvSpPr>
          <p:cNvPr id="30762" name="Text Box 54"/>
          <p:cNvSpPr txBox="1">
            <a:spLocks noChangeArrowheads="1"/>
          </p:cNvSpPr>
          <p:nvPr/>
        </p:nvSpPr>
        <p:spPr bwMode="auto">
          <a:xfrm>
            <a:off x="1724025" y="1271589"/>
            <a:ext cx="4267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Any path 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 in 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from the source to the sink begins with a node in 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sz="20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and ends with a node in 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sz="20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consists of all edges in 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that connect a node in 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sz="20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with a node in 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sz="20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. So, there must be a edge (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), with 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is the last node in 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 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that belongs to 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sz="20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, and 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in 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sz="20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. So, (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) is in 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, and 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is a cut.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For all such (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), the final flow produced by the algorithm must result in (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) carrying its full capacity, otherwise, the positive excess capacity will cause 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 labeled, contradiction.</a:t>
            </a:r>
          </a:p>
        </p:txBody>
      </p:sp>
      <p:sp>
        <p:nvSpPr>
          <p:cNvPr id="30763" name="Text Box 55"/>
          <p:cNvSpPr txBox="1">
            <a:spLocks noChangeArrowheads="1"/>
          </p:cNvSpPr>
          <p:nvPr/>
        </p:nvSpPr>
        <p:spPr bwMode="auto">
          <a:xfrm>
            <a:off x="6229350" y="4581525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1" lang="zh-CN" altLang="en-US" sz="2400" baseline="-25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0764" name="Text Box 56"/>
          <p:cNvSpPr txBox="1">
            <a:spLocks noChangeArrowheads="1"/>
          </p:cNvSpPr>
          <p:nvPr/>
        </p:nvSpPr>
        <p:spPr bwMode="auto">
          <a:xfrm>
            <a:off x="9658350" y="442912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1" lang="zh-CN" altLang="en-US" sz="2400" baseline="-25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0765" name="Line 57"/>
          <p:cNvSpPr>
            <a:spLocks noChangeShapeType="1"/>
          </p:cNvSpPr>
          <p:nvPr/>
        </p:nvSpPr>
        <p:spPr bwMode="auto">
          <a:xfrm>
            <a:off x="6838950" y="5343525"/>
            <a:ext cx="9144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66" name="Text Box 58"/>
          <p:cNvSpPr txBox="1">
            <a:spLocks noChangeArrowheads="1"/>
          </p:cNvSpPr>
          <p:nvPr/>
        </p:nvSpPr>
        <p:spPr bwMode="auto">
          <a:xfrm>
            <a:off x="7905750" y="5114926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edges in </a:t>
            </a:r>
            <a:r>
              <a:rPr kumimoji="1" lang="en-US" altLang="zh-CN" sz="2000" i="1">
                <a:latin typeface="Times New Roman" panose="02020603050405020304" pitchFamily="18" charset="0"/>
              </a:rPr>
              <a:t>K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B0DD5-5F32-CC41-BF2C-D44072E7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Chatty tenants and the cloud network sharing problem [NSDI'13]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40368-EF0A-3B43-82BD-6CF115A03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Preliminaries</a:t>
            </a:r>
          </a:p>
          <a:p>
            <a:pPr lvl="1"/>
            <a:r>
              <a:rPr kumimoji="1" lang="en-US" altLang="zh-CN" dirty="0"/>
              <a:t>Multi-tenant Datacenters: Public/Private cloud datacenters</a:t>
            </a:r>
          </a:p>
          <a:p>
            <a:pPr lvl="1"/>
            <a:r>
              <a:rPr kumimoji="1" lang="en-US" altLang="zh-CN" dirty="0"/>
              <a:t>Tenants: users renting virtual machines</a:t>
            </a:r>
          </a:p>
          <a:p>
            <a:r>
              <a:rPr kumimoji="1" lang="en-US" altLang="zh-CN" dirty="0"/>
              <a:t>Requirements for network sharing [</a:t>
            </a:r>
            <a:r>
              <a:rPr kumimoji="1" lang="en-US" altLang="zh-CN" dirty="0" err="1"/>
              <a:t>FairCloud</a:t>
            </a:r>
            <a:r>
              <a:rPr kumimoji="1" lang="en-US" altLang="zh-CN" dirty="0"/>
              <a:t>, SIGCOMM’12]</a:t>
            </a:r>
          </a:p>
          <a:p>
            <a:pPr lvl="1"/>
            <a:r>
              <a:rPr kumimoji="1" lang="en-US" altLang="zh-CN" dirty="0"/>
              <a:t>Req. 1: Min Bandwidth Guarantee</a:t>
            </a:r>
          </a:p>
          <a:p>
            <a:pPr lvl="2"/>
            <a:r>
              <a:rPr kumimoji="1" lang="en-US" altLang="zh-CN" dirty="0"/>
              <a:t>Tenants want predictable performance/cost</a:t>
            </a:r>
          </a:p>
          <a:p>
            <a:pPr lvl="1"/>
            <a:r>
              <a:rPr kumimoji="1" lang="en-US" altLang="zh-CN" dirty="0"/>
              <a:t>Req. 2: High Utilization</a:t>
            </a:r>
          </a:p>
          <a:p>
            <a:pPr lvl="2"/>
            <a:r>
              <a:rPr kumimoji="1" lang="en-US" altLang="zh-CN" dirty="0"/>
              <a:t>Utilize sparse resource as much as possible</a:t>
            </a:r>
          </a:p>
          <a:p>
            <a:pPr lvl="1"/>
            <a:r>
              <a:rPr kumimoji="1" lang="en-US" altLang="zh-CN" dirty="0"/>
              <a:t>Req. 3: Proportionality</a:t>
            </a:r>
          </a:p>
          <a:p>
            <a:pPr lvl="2"/>
            <a:r>
              <a:rPr kumimoji="1" lang="en-US" altLang="zh-CN" dirty="0"/>
              <a:t>Not all flows are equal; some pay more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2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40368-EF0A-3B43-82BD-6CF115A03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32657"/>
            <a:ext cx="10972800" cy="5798270"/>
          </a:xfrm>
        </p:spPr>
        <p:txBody>
          <a:bodyPr/>
          <a:lstStyle/>
          <a:p>
            <a:r>
              <a:rPr kumimoji="1" lang="en-US" altLang="zh-CN" dirty="0"/>
              <a:t>Prevalent of inter-tenant traffic</a:t>
            </a:r>
          </a:p>
          <a:p>
            <a:pPr lvl="1"/>
            <a:r>
              <a:rPr kumimoji="1" lang="en-US" altLang="zh-CN" dirty="0"/>
              <a:t>Inter-tenant traffic leads to richer communication pattern and makes minimum bandwidth guarantee harder!</a:t>
            </a:r>
          </a:p>
          <a:p>
            <a:r>
              <a:rPr kumimoji="1" lang="en-US" altLang="zh-CN" dirty="0" smtClean="0"/>
              <a:t>When </a:t>
            </a:r>
            <a:r>
              <a:rPr kumimoji="1" lang="en-US" altLang="zh-CN" dirty="0"/>
              <a:t>new tenants arrive, how to deploy their VMs to ensure their Min Bandwidth Guarantee and each physical link is not over-used?</a:t>
            </a:r>
          </a:p>
          <a:p>
            <a:pPr lvl="1"/>
            <a:r>
              <a:rPr kumimoji="1" lang="en-US" altLang="zh-CN" dirty="0"/>
              <a:t>A max-flow approach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03BD8B-24AA-6C4D-956B-CA88297AC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3197707"/>
            <a:ext cx="406407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0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 Model of Oil Supply</a:t>
            </a:r>
          </a:p>
        </p:txBody>
      </p:sp>
      <p:sp>
        <p:nvSpPr>
          <p:cNvPr id="7171" name="Oval 3"/>
          <p:cNvSpPr>
            <a:spLocks noChangeArrowheads="1"/>
          </p:cNvSpPr>
          <p:nvPr/>
        </p:nvSpPr>
        <p:spPr bwMode="auto">
          <a:xfrm>
            <a:off x="4410075" y="2776539"/>
            <a:ext cx="287338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4410075" y="3738564"/>
            <a:ext cx="287338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4438650" y="4714875"/>
            <a:ext cx="287338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6076950" y="2747964"/>
            <a:ext cx="287338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6034089" y="3724275"/>
            <a:ext cx="287337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6062664" y="4757739"/>
            <a:ext cx="287337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7686675" y="2776539"/>
            <a:ext cx="287338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7672389" y="3724275"/>
            <a:ext cx="287337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7700964" y="4700589"/>
            <a:ext cx="287337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flipV="1">
            <a:off x="4703763" y="2879726"/>
            <a:ext cx="1344612" cy="4763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V="1">
            <a:off x="4719639" y="3883026"/>
            <a:ext cx="1304925" cy="317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H="1">
            <a:off x="4691064" y="2968626"/>
            <a:ext cx="1417637" cy="842963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4705351" y="3970339"/>
            <a:ext cx="1376363" cy="839787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V="1">
            <a:off x="4748214" y="4881564"/>
            <a:ext cx="1304925" cy="952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 flipV="1">
            <a:off x="6307139" y="3883025"/>
            <a:ext cx="1335087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6378575" y="2882900"/>
            <a:ext cx="126365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 flipV="1">
            <a:off x="6334125" y="2982913"/>
            <a:ext cx="1377950" cy="81121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>
            <a:off x="6276976" y="3976688"/>
            <a:ext cx="1420813" cy="80486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 flipV="1">
            <a:off x="6321426" y="4872038"/>
            <a:ext cx="1387475" cy="476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4410075" y="268605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4438650" y="466725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4410075" y="364807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6057900" y="4691064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6086475" y="2686051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6029325" y="3629026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7672388" y="2681289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7197" name="Text Box 29"/>
          <p:cNvSpPr txBox="1">
            <a:spLocks noChangeArrowheads="1"/>
          </p:cNvSpPr>
          <p:nvPr/>
        </p:nvSpPr>
        <p:spPr bwMode="auto">
          <a:xfrm>
            <a:off x="7662863" y="3657601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7739063" y="4648201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7199" name="Line 31"/>
          <p:cNvSpPr>
            <a:spLocks noChangeShapeType="1"/>
          </p:cNvSpPr>
          <p:nvPr/>
        </p:nvSpPr>
        <p:spPr bwMode="auto">
          <a:xfrm flipV="1">
            <a:off x="4572000" y="4048125"/>
            <a:ext cx="0" cy="681038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0" name="Line 32"/>
          <p:cNvSpPr>
            <a:spLocks noChangeShapeType="1"/>
          </p:cNvSpPr>
          <p:nvPr/>
        </p:nvSpPr>
        <p:spPr bwMode="auto">
          <a:xfrm>
            <a:off x="4572000" y="3043238"/>
            <a:ext cx="0" cy="67151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2737" name="Group 33"/>
          <p:cNvGrpSpPr>
            <a:grpSpLocks/>
          </p:cNvGrpSpPr>
          <p:nvPr/>
        </p:nvGrpSpPr>
        <p:grpSpPr bwMode="auto">
          <a:xfrm>
            <a:off x="2867026" y="2982914"/>
            <a:ext cx="1554163" cy="1812925"/>
            <a:chOff x="846" y="1879"/>
            <a:chExt cx="979" cy="1142"/>
          </a:xfrm>
        </p:grpSpPr>
        <p:sp>
          <p:nvSpPr>
            <p:cNvPr id="7234" name="Oval 34"/>
            <p:cNvSpPr>
              <a:spLocks noChangeArrowheads="1"/>
            </p:cNvSpPr>
            <p:nvPr/>
          </p:nvSpPr>
          <p:spPr bwMode="auto">
            <a:xfrm>
              <a:off x="864" y="2355"/>
              <a:ext cx="18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35" name="Text Box 35"/>
            <p:cNvSpPr txBox="1">
              <a:spLocks noChangeArrowheads="1"/>
            </p:cNvSpPr>
            <p:nvPr/>
          </p:nvSpPr>
          <p:spPr bwMode="auto">
            <a:xfrm>
              <a:off x="846" y="231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7236" name="Line 36"/>
            <p:cNvSpPr>
              <a:spLocks noChangeShapeType="1"/>
            </p:cNvSpPr>
            <p:nvPr/>
          </p:nvSpPr>
          <p:spPr bwMode="auto">
            <a:xfrm flipV="1">
              <a:off x="1005" y="1879"/>
              <a:ext cx="820" cy="50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7" name="Line 37"/>
            <p:cNvSpPr>
              <a:spLocks noChangeShapeType="1"/>
            </p:cNvSpPr>
            <p:nvPr/>
          </p:nvSpPr>
          <p:spPr bwMode="auto">
            <a:xfrm>
              <a:off x="1011" y="2508"/>
              <a:ext cx="814" cy="5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8" name="Text Box 38"/>
            <p:cNvSpPr txBox="1">
              <a:spLocks noChangeArrowheads="1"/>
            </p:cNvSpPr>
            <p:nvPr/>
          </p:nvSpPr>
          <p:spPr bwMode="auto">
            <a:xfrm>
              <a:off x="1152" y="196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dirty="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7239" name="Text Box 39"/>
            <p:cNvSpPr txBox="1">
              <a:spLocks noChangeArrowheads="1"/>
            </p:cNvSpPr>
            <p:nvPr/>
          </p:nvSpPr>
          <p:spPr bwMode="auto">
            <a:xfrm>
              <a:off x="1200" y="268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dirty="0">
                  <a:latin typeface="Times New Roman" panose="02020603050405020304" pitchFamily="18" charset="0"/>
                </a:rPr>
                <a:t>60</a:t>
              </a:r>
            </a:p>
          </p:txBody>
        </p:sp>
      </p:grpSp>
      <p:grpSp>
        <p:nvGrpSpPr>
          <p:cNvPr id="72744" name="Group 40"/>
          <p:cNvGrpSpPr>
            <a:grpSpLocks/>
          </p:cNvGrpSpPr>
          <p:nvPr/>
        </p:nvGrpSpPr>
        <p:grpSpPr bwMode="auto">
          <a:xfrm>
            <a:off x="7953375" y="2968626"/>
            <a:ext cx="1538288" cy="1812925"/>
            <a:chOff x="4050" y="1870"/>
            <a:chExt cx="969" cy="1142"/>
          </a:xfrm>
        </p:grpSpPr>
        <p:sp>
          <p:nvSpPr>
            <p:cNvPr id="7226" name="Oval 41"/>
            <p:cNvSpPr>
              <a:spLocks noChangeArrowheads="1"/>
            </p:cNvSpPr>
            <p:nvPr/>
          </p:nvSpPr>
          <p:spPr bwMode="auto">
            <a:xfrm>
              <a:off x="4764" y="2346"/>
              <a:ext cx="18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27" name="Text Box 42"/>
            <p:cNvSpPr txBox="1">
              <a:spLocks noChangeArrowheads="1"/>
            </p:cNvSpPr>
            <p:nvPr/>
          </p:nvSpPr>
          <p:spPr bwMode="auto">
            <a:xfrm>
              <a:off x="4731" y="2295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228" name="Line 43"/>
            <p:cNvSpPr>
              <a:spLocks noChangeShapeType="1"/>
            </p:cNvSpPr>
            <p:nvPr/>
          </p:nvSpPr>
          <p:spPr bwMode="auto">
            <a:xfrm>
              <a:off x="4059" y="1870"/>
              <a:ext cx="708" cy="52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9" name="Line 44"/>
            <p:cNvSpPr>
              <a:spLocks noChangeShapeType="1"/>
            </p:cNvSpPr>
            <p:nvPr/>
          </p:nvSpPr>
          <p:spPr bwMode="auto">
            <a:xfrm flipV="1">
              <a:off x="4050" y="2428"/>
              <a:ext cx="723" cy="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0" name="Line 45"/>
            <p:cNvSpPr>
              <a:spLocks noChangeShapeType="1"/>
            </p:cNvSpPr>
            <p:nvPr/>
          </p:nvSpPr>
          <p:spPr bwMode="auto">
            <a:xfrm flipV="1">
              <a:off x="4077" y="2487"/>
              <a:ext cx="717" cy="52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1" name="Text Box 46"/>
            <p:cNvSpPr txBox="1">
              <a:spLocks noChangeArrowheads="1"/>
            </p:cNvSpPr>
            <p:nvPr/>
          </p:nvSpPr>
          <p:spPr bwMode="auto">
            <a:xfrm>
              <a:off x="4320" y="1872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7232" name="Text Box 47"/>
            <p:cNvSpPr txBox="1">
              <a:spLocks noChangeArrowheads="1"/>
            </p:cNvSpPr>
            <p:nvPr/>
          </p:nvSpPr>
          <p:spPr bwMode="auto">
            <a:xfrm>
              <a:off x="4176" y="220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7233" name="Text Box 48"/>
            <p:cNvSpPr txBox="1">
              <a:spLocks noChangeArrowheads="1"/>
            </p:cNvSpPr>
            <p:nvPr/>
          </p:nvSpPr>
          <p:spPr bwMode="auto">
            <a:xfrm>
              <a:off x="4368" y="273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20</a:t>
              </a:r>
            </a:p>
          </p:txBody>
        </p:sp>
      </p:grpSp>
      <p:sp>
        <p:nvSpPr>
          <p:cNvPr id="7203" name="Text Box 49"/>
          <p:cNvSpPr txBox="1">
            <a:spLocks noChangeArrowheads="1"/>
          </p:cNvSpPr>
          <p:nvPr/>
        </p:nvSpPr>
        <p:spPr bwMode="auto">
          <a:xfrm>
            <a:off x="5029200" y="2514601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7204" name="Text Box 50"/>
          <p:cNvSpPr txBox="1">
            <a:spLocks noChangeArrowheads="1"/>
          </p:cNvSpPr>
          <p:nvPr/>
        </p:nvSpPr>
        <p:spPr bwMode="auto">
          <a:xfrm>
            <a:off x="6629400" y="2514601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7205" name="Text Box 51"/>
          <p:cNvSpPr txBox="1">
            <a:spLocks noChangeArrowheads="1"/>
          </p:cNvSpPr>
          <p:nvPr/>
        </p:nvSpPr>
        <p:spPr bwMode="auto">
          <a:xfrm>
            <a:off x="5105400" y="3048001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7206" name="Text Box 52"/>
          <p:cNvSpPr txBox="1">
            <a:spLocks noChangeArrowheads="1"/>
          </p:cNvSpPr>
          <p:nvPr/>
        </p:nvSpPr>
        <p:spPr bwMode="auto">
          <a:xfrm>
            <a:off x="6629400" y="3124201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7207" name="Text Box 53"/>
          <p:cNvSpPr txBox="1">
            <a:spLocks noChangeArrowheads="1"/>
          </p:cNvSpPr>
          <p:nvPr/>
        </p:nvSpPr>
        <p:spPr bwMode="auto">
          <a:xfrm>
            <a:off x="5181600" y="3505201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7208" name="Text Box 54"/>
          <p:cNvSpPr txBox="1">
            <a:spLocks noChangeArrowheads="1"/>
          </p:cNvSpPr>
          <p:nvPr/>
        </p:nvSpPr>
        <p:spPr bwMode="auto">
          <a:xfrm>
            <a:off x="5334000" y="4114801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209" name="Text Box 55"/>
          <p:cNvSpPr txBox="1">
            <a:spLocks noChangeArrowheads="1"/>
          </p:cNvSpPr>
          <p:nvPr/>
        </p:nvSpPr>
        <p:spPr bwMode="auto">
          <a:xfrm>
            <a:off x="5105400" y="4800601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7210" name="Text Box 56"/>
          <p:cNvSpPr txBox="1">
            <a:spLocks noChangeArrowheads="1"/>
          </p:cNvSpPr>
          <p:nvPr/>
        </p:nvSpPr>
        <p:spPr bwMode="auto">
          <a:xfrm>
            <a:off x="6705600" y="4800601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7211" name="Text Box 57"/>
          <p:cNvSpPr txBox="1">
            <a:spLocks noChangeArrowheads="1"/>
          </p:cNvSpPr>
          <p:nvPr/>
        </p:nvSpPr>
        <p:spPr bwMode="auto">
          <a:xfrm>
            <a:off x="6934200" y="4114801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7212" name="Text Box 58"/>
          <p:cNvSpPr txBox="1">
            <a:spLocks noChangeArrowheads="1"/>
          </p:cNvSpPr>
          <p:nvPr/>
        </p:nvSpPr>
        <p:spPr bwMode="auto">
          <a:xfrm>
            <a:off x="6781800" y="3505201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7213" name="Text Box 59"/>
          <p:cNvSpPr txBox="1">
            <a:spLocks noChangeArrowheads="1"/>
          </p:cNvSpPr>
          <p:nvPr/>
        </p:nvSpPr>
        <p:spPr bwMode="auto">
          <a:xfrm>
            <a:off x="2057400" y="4724400"/>
            <a:ext cx="198120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Vertices: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</a:rPr>
              <a:t>: refineries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g</a:t>
            </a:r>
            <a:r>
              <a:rPr kumimoji="1" lang="en-US" altLang="zh-CN">
                <a:latin typeface="Times New Roman" panose="02020603050405020304" pitchFamily="18" charset="0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</a:rPr>
              <a:t>h</a:t>
            </a:r>
            <a:r>
              <a:rPr kumimoji="1" lang="en-US" altLang="zh-CN">
                <a:latin typeface="Times New Roman" panose="02020603050405020304" pitchFamily="18" charset="0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</a:rPr>
              <a:t>: markets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others: relays</a:t>
            </a:r>
            <a:endParaRPr kumimoji="1"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7214" name="Line 60"/>
          <p:cNvSpPr>
            <a:spLocks noChangeShapeType="1"/>
          </p:cNvSpPr>
          <p:nvPr/>
        </p:nvSpPr>
        <p:spPr bwMode="auto">
          <a:xfrm>
            <a:off x="5562600" y="5715000"/>
            <a:ext cx="13716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15" name="Text Box 61"/>
          <p:cNvSpPr txBox="1">
            <a:spLocks noChangeArrowheads="1"/>
          </p:cNvSpPr>
          <p:nvPr/>
        </p:nvSpPr>
        <p:spPr bwMode="auto">
          <a:xfrm>
            <a:off x="5943600" y="5638801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7216" name="Text Box 62"/>
          <p:cNvSpPr txBox="1">
            <a:spLocks noChangeArrowheads="1"/>
          </p:cNvSpPr>
          <p:nvPr/>
        </p:nvSpPr>
        <p:spPr bwMode="auto">
          <a:xfrm>
            <a:off x="6934200" y="5562601"/>
            <a:ext cx="350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pipeline, with max capacity/week</a:t>
            </a:r>
          </a:p>
        </p:txBody>
      </p:sp>
      <p:grpSp>
        <p:nvGrpSpPr>
          <p:cNvPr id="72767" name="Group 63"/>
          <p:cNvGrpSpPr>
            <a:grpSpLocks/>
          </p:cNvGrpSpPr>
          <p:nvPr/>
        </p:nvGrpSpPr>
        <p:grpSpPr bwMode="auto">
          <a:xfrm>
            <a:off x="6781800" y="1524001"/>
            <a:ext cx="3505200" cy="930275"/>
            <a:chOff x="3312" y="960"/>
            <a:chExt cx="2208" cy="586"/>
          </a:xfrm>
        </p:grpSpPr>
        <p:sp>
          <p:nvSpPr>
            <p:cNvPr id="7220" name="Line 64"/>
            <p:cNvSpPr>
              <a:spLocks noChangeShapeType="1"/>
            </p:cNvSpPr>
            <p:nvPr/>
          </p:nvSpPr>
          <p:spPr bwMode="auto">
            <a:xfrm>
              <a:off x="3312" y="1104"/>
              <a:ext cx="86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1" name="Text Box 65"/>
            <p:cNvSpPr txBox="1">
              <a:spLocks noChangeArrowheads="1"/>
            </p:cNvSpPr>
            <p:nvPr/>
          </p:nvSpPr>
          <p:spPr bwMode="auto">
            <a:xfrm>
              <a:off x="3552" y="1056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7222" name="Line 66"/>
            <p:cNvSpPr>
              <a:spLocks noChangeShapeType="1"/>
            </p:cNvSpPr>
            <p:nvPr/>
          </p:nvSpPr>
          <p:spPr bwMode="auto">
            <a:xfrm>
              <a:off x="3312" y="1344"/>
              <a:ext cx="86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3" name="Text Box 67"/>
            <p:cNvSpPr txBox="1">
              <a:spLocks noChangeArrowheads="1"/>
            </p:cNvSpPr>
            <p:nvPr/>
          </p:nvSpPr>
          <p:spPr bwMode="auto">
            <a:xfrm>
              <a:off x="3552" y="1296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7224" name="Text Box 68"/>
            <p:cNvSpPr txBox="1">
              <a:spLocks noChangeArrowheads="1"/>
            </p:cNvSpPr>
            <p:nvPr/>
          </p:nvSpPr>
          <p:spPr bwMode="auto">
            <a:xfrm>
              <a:off x="4224" y="960"/>
              <a:ext cx="1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</a:rPr>
                <a:t>supplying capacity</a:t>
              </a:r>
            </a:p>
          </p:txBody>
        </p:sp>
        <p:sp>
          <p:nvSpPr>
            <p:cNvPr id="7225" name="Text Box 69"/>
            <p:cNvSpPr txBox="1">
              <a:spLocks noChangeArrowheads="1"/>
            </p:cNvSpPr>
            <p:nvPr/>
          </p:nvSpPr>
          <p:spPr bwMode="auto">
            <a:xfrm>
              <a:off x="4224" y="1200"/>
              <a:ext cx="1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</a:rPr>
                <a:t>cosuming capacity</a:t>
              </a:r>
            </a:p>
          </p:txBody>
        </p:sp>
      </p:grpSp>
      <p:sp>
        <p:nvSpPr>
          <p:cNvPr id="7218" name="Text Box 70"/>
          <p:cNvSpPr txBox="1">
            <a:spLocks noChangeArrowheads="1"/>
          </p:cNvSpPr>
          <p:nvPr/>
        </p:nvSpPr>
        <p:spPr bwMode="auto">
          <a:xfrm>
            <a:off x="4191000" y="3276601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7219" name="Text Box 71"/>
          <p:cNvSpPr txBox="1">
            <a:spLocks noChangeArrowheads="1"/>
          </p:cNvSpPr>
          <p:nvPr/>
        </p:nvSpPr>
        <p:spPr bwMode="auto">
          <a:xfrm>
            <a:off x="4191000" y="4114801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anose="02020603050405020304" pitchFamily="18" charset="0"/>
              </a:rPr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40368-EF0A-3B43-82BD-6CF115A03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32657"/>
            <a:ext cx="6566520" cy="5798270"/>
          </a:xfrm>
        </p:spPr>
        <p:txBody>
          <a:bodyPr/>
          <a:lstStyle/>
          <a:p>
            <a:r>
              <a:rPr kumimoji="1" lang="en-US" altLang="zh-CN" sz="2600" dirty="0" err="1"/>
              <a:t>B</a:t>
            </a:r>
            <a:r>
              <a:rPr kumimoji="1" lang="en-US" altLang="zh-CN" sz="2600" baseline="-25000" dirty="0" err="1"/>
              <a:t>p</a:t>
            </a:r>
            <a:r>
              <a:rPr kumimoji="1" lang="en-US" altLang="zh-CN" sz="2600" baseline="30000" dirty="0" err="1"/>
              <a:t>min</a:t>
            </a:r>
            <a:r>
              <a:rPr kumimoji="1" lang="en-US" altLang="zh-CN" sz="2600" baseline="30000" dirty="0"/>
              <a:t> </a:t>
            </a:r>
            <a:r>
              <a:rPr kumimoji="1" lang="en-US" altLang="zh-CN" sz="2600" dirty="0"/>
              <a:t>: min bandwidth guarantee for each VM of tenant </a:t>
            </a:r>
            <a:r>
              <a:rPr kumimoji="1" lang="en-US" altLang="zh-CN" sz="2600" dirty="0"/>
              <a:t>p.</a:t>
            </a:r>
            <a:endParaRPr kumimoji="1" lang="en-US" altLang="zh-CN" sz="2600" dirty="0"/>
          </a:p>
          <a:p>
            <a:r>
              <a:rPr kumimoji="1" lang="en-US" altLang="zh-CN" sz="2600" dirty="0" err="1"/>
              <a:t>B</a:t>
            </a:r>
            <a:r>
              <a:rPr kumimoji="1" lang="en-US" altLang="zh-CN" sz="2600" baseline="-25000" dirty="0" err="1"/>
              <a:t>p</a:t>
            </a:r>
            <a:r>
              <a:rPr kumimoji="1" lang="en-US" altLang="zh-CN" sz="2600" baseline="30000" dirty="0" err="1"/>
              <a:t>inter</a:t>
            </a:r>
            <a:r>
              <a:rPr kumimoji="1" lang="en-US" altLang="zh-CN" sz="2600" baseline="30000" dirty="0"/>
              <a:t> </a:t>
            </a:r>
            <a:r>
              <a:rPr kumimoji="1" lang="en-US" altLang="zh-CN" sz="2600" dirty="0"/>
              <a:t>: min bandwidth guarantee between tenant p and all the other </a:t>
            </a:r>
            <a:r>
              <a:rPr kumimoji="1" lang="en-US" altLang="zh-CN" sz="2600" dirty="0"/>
              <a:t>tenants.</a:t>
            </a:r>
            <a:endParaRPr kumimoji="1" lang="en-US" altLang="zh-CN" sz="2600" dirty="0"/>
          </a:p>
          <a:p>
            <a:endParaRPr kumimoji="1" lang="en-US" altLang="zh-CN" sz="2600" baseline="30000" dirty="0"/>
          </a:p>
          <a:p>
            <a:r>
              <a:rPr kumimoji="1" lang="en-US" altLang="zh-CN" sz="2600" dirty="0"/>
              <a:t>All dashed edges in the right figure have infinity capacities.</a:t>
            </a:r>
          </a:p>
          <a:p>
            <a:endParaRPr kumimoji="1" lang="en-US" altLang="zh-CN" sz="2600" dirty="0"/>
          </a:p>
          <a:p>
            <a:r>
              <a:rPr kumimoji="1" lang="en-US" altLang="zh-CN" sz="2600" dirty="0"/>
              <a:t>Applying a max-flow algorithm to the right figure can examine whether the total traffic (the max-flow value) exceeds the capacity of the physical link</a:t>
            </a:r>
            <a:r>
              <a:rPr kumimoji="1" lang="en-US" altLang="zh-CN" sz="2600" dirty="0" smtClean="0"/>
              <a:t>.</a:t>
            </a:r>
            <a:endParaRPr kumimoji="1" lang="en-US" altLang="zh-CN" sz="2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37001B-90CC-684D-A39A-2FCD88435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12" y="332657"/>
            <a:ext cx="4649954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1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 descr="水滴"/>
          <p:cNvSpPr>
            <a:spLocks noChangeArrowheads="1"/>
          </p:cNvSpPr>
          <p:nvPr/>
        </p:nvSpPr>
        <p:spPr bwMode="auto">
          <a:xfrm>
            <a:off x="609600" y="3501008"/>
            <a:ext cx="8153400" cy="15113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工作分配问题</a:t>
            </a:r>
            <a:endParaRPr lang="en-US" altLang="zh-CN" smtClean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3200" dirty="0"/>
              <a:t>问题表述</a:t>
            </a:r>
            <a:endParaRPr lang="en-US" altLang="zh-CN" sz="3200" dirty="0"/>
          </a:p>
          <a:p>
            <a:pPr lvl="2"/>
            <a:r>
              <a:rPr lang="zh-CN" altLang="en-US" sz="2800" dirty="0"/>
              <a:t>一个机构有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/>
              <a:t>个工作位置</a:t>
            </a:r>
            <a:r>
              <a:rPr lang="en-US" altLang="zh-CN" sz="2800" dirty="0"/>
              <a:t>,</a:t>
            </a:r>
            <a:r>
              <a:rPr lang="zh-CN" altLang="en-US" sz="2800" dirty="0"/>
              <a:t>有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/>
              <a:t>个申请者。每个申请者适合位置中的一部分。</a:t>
            </a:r>
            <a:r>
              <a:rPr lang="en-US" altLang="zh-CN" sz="2800" dirty="0"/>
              <a:t> 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是否有可能给每个申请者安排合适的位置？</a:t>
            </a:r>
            <a:endParaRPr lang="en-US" altLang="zh-CN" sz="2400" dirty="0"/>
          </a:p>
          <a:p>
            <a:pPr lvl="1"/>
            <a:r>
              <a:rPr lang="zh-CN" altLang="en-US" sz="2400" dirty="0"/>
              <a:t>如果不能，</a:t>
            </a:r>
            <a:r>
              <a:rPr lang="zh-CN" altLang="en-US" sz="2400" dirty="0" smtClean="0"/>
              <a:t>最</a:t>
            </a:r>
            <a:r>
              <a:rPr lang="zh-CN" altLang="en-US" sz="2400" dirty="0"/>
              <a:t>多</a:t>
            </a:r>
            <a:r>
              <a:rPr lang="zh-CN" altLang="en-US" sz="2400" dirty="0" smtClean="0"/>
              <a:t>可以</a:t>
            </a:r>
            <a:r>
              <a:rPr lang="zh-CN" altLang="en-US" sz="2400" dirty="0"/>
              <a:t>安排多少人？</a:t>
            </a:r>
            <a:endParaRPr lang="en-US" altLang="zh-CN" sz="2400" dirty="0"/>
          </a:p>
          <a:p>
            <a:pPr lvl="1"/>
            <a:r>
              <a:rPr lang="zh-CN" altLang="en-US" sz="2400" dirty="0"/>
              <a:t>怎么安排？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2531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Matching</a:t>
            </a:r>
          </a:p>
        </p:txBody>
      </p:sp>
      <p:sp>
        <p:nvSpPr>
          <p:cNvPr id="31747" name="Oval 4"/>
          <p:cNvSpPr>
            <a:spLocks noChangeArrowheads="1"/>
          </p:cNvSpPr>
          <p:nvPr/>
        </p:nvSpPr>
        <p:spPr bwMode="auto">
          <a:xfrm>
            <a:off x="2605088" y="1719263"/>
            <a:ext cx="360362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48" name="Oval 5"/>
          <p:cNvSpPr>
            <a:spLocks noChangeArrowheads="1"/>
          </p:cNvSpPr>
          <p:nvPr/>
        </p:nvSpPr>
        <p:spPr bwMode="auto">
          <a:xfrm>
            <a:off x="2605088" y="2368551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49" name="Oval 6"/>
          <p:cNvSpPr>
            <a:spLocks noChangeArrowheads="1"/>
          </p:cNvSpPr>
          <p:nvPr/>
        </p:nvSpPr>
        <p:spPr bwMode="auto">
          <a:xfrm>
            <a:off x="2605088" y="3016251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0" name="Oval 7"/>
          <p:cNvSpPr>
            <a:spLocks noChangeArrowheads="1"/>
          </p:cNvSpPr>
          <p:nvPr/>
        </p:nvSpPr>
        <p:spPr bwMode="auto">
          <a:xfrm>
            <a:off x="2605088" y="3663951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1" name="Oval 8"/>
          <p:cNvSpPr>
            <a:spLocks noChangeArrowheads="1"/>
          </p:cNvSpPr>
          <p:nvPr/>
        </p:nvSpPr>
        <p:spPr bwMode="auto">
          <a:xfrm>
            <a:off x="2605088" y="4311651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2" name="Oval 9"/>
          <p:cNvSpPr>
            <a:spLocks noChangeArrowheads="1"/>
          </p:cNvSpPr>
          <p:nvPr/>
        </p:nvSpPr>
        <p:spPr bwMode="auto">
          <a:xfrm>
            <a:off x="4281488" y="1719263"/>
            <a:ext cx="360362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3" name="Oval 10"/>
          <p:cNvSpPr>
            <a:spLocks noChangeArrowheads="1"/>
          </p:cNvSpPr>
          <p:nvPr/>
        </p:nvSpPr>
        <p:spPr bwMode="auto">
          <a:xfrm>
            <a:off x="4281488" y="2366963"/>
            <a:ext cx="360362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4" name="Oval 11"/>
          <p:cNvSpPr>
            <a:spLocks noChangeArrowheads="1"/>
          </p:cNvSpPr>
          <p:nvPr/>
        </p:nvSpPr>
        <p:spPr bwMode="auto">
          <a:xfrm>
            <a:off x="4281488" y="3014663"/>
            <a:ext cx="360362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5" name="Oval 12"/>
          <p:cNvSpPr>
            <a:spLocks noChangeArrowheads="1"/>
          </p:cNvSpPr>
          <p:nvPr/>
        </p:nvSpPr>
        <p:spPr bwMode="auto">
          <a:xfrm>
            <a:off x="4281488" y="3662363"/>
            <a:ext cx="360362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6" name="Oval 13"/>
          <p:cNvSpPr>
            <a:spLocks noChangeArrowheads="1"/>
          </p:cNvSpPr>
          <p:nvPr/>
        </p:nvSpPr>
        <p:spPr bwMode="auto">
          <a:xfrm>
            <a:off x="4281488" y="4310063"/>
            <a:ext cx="360362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7" name="Text Box 14"/>
          <p:cNvSpPr txBox="1">
            <a:spLocks noChangeArrowheads="1"/>
          </p:cNvSpPr>
          <p:nvPr/>
        </p:nvSpPr>
        <p:spPr bwMode="auto">
          <a:xfrm>
            <a:off x="2619375" y="1681163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s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1</a:t>
            </a:r>
            <a:endParaRPr kumimoji="1"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31758" name="Text Box 15"/>
          <p:cNvSpPr txBox="1">
            <a:spLocks noChangeArrowheads="1"/>
          </p:cNvSpPr>
          <p:nvPr/>
        </p:nvSpPr>
        <p:spPr bwMode="auto">
          <a:xfrm>
            <a:off x="4295775" y="16891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b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1</a:t>
            </a:r>
            <a:endParaRPr kumimoji="1"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2619375" y="233203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s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2</a:t>
            </a:r>
            <a:endParaRPr kumimoji="1"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2611438" y="29464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s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3</a:t>
            </a:r>
            <a:endParaRPr kumimoji="1"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2606675" y="362902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s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4</a:t>
            </a:r>
            <a:endParaRPr kumimoji="1"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2613025" y="428625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s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5</a:t>
            </a:r>
            <a:endParaRPr kumimoji="1"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4302125" y="233203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b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2</a:t>
            </a:r>
            <a:endParaRPr kumimoji="1"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31764" name="Text Box 21"/>
          <p:cNvSpPr txBox="1">
            <a:spLocks noChangeArrowheads="1"/>
          </p:cNvSpPr>
          <p:nvPr/>
        </p:nvSpPr>
        <p:spPr bwMode="auto">
          <a:xfrm>
            <a:off x="4268788" y="298767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b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3</a:t>
            </a:r>
            <a:endParaRPr kumimoji="1"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4314825" y="3617913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b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4</a:t>
            </a:r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31766" name="Text Box 23"/>
          <p:cNvSpPr txBox="1">
            <a:spLocks noChangeArrowheads="1"/>
          </p:cNvSpPr>
          <p:nvPr/>
        </p:nvSpPr>
        <p:spPr bwMode="auto">
          <a:xfrm>
            <a:off x="4310063" y="427355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b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5</a:t>
            </a:r>
            <a:endParaRPr kumimoji="1"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31767" name="Line 24"/>
          <p:cNvSpPr>
            <a:spLocks noChangeShapeType="1"/>
          </p:cNvSpPr>
          <p:nvPr/>
        </p:nvSpPr>
        <p:spPr bwMode="auto">
          <a:xfrm>
            <a:off x="2974976" y="1900238"/>
            <a:ext cx="133667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8" name="Line 25"/>
          <p:cNvSpPr>
            <a:spLocks noChangeShapeType="1"/>
          </p:cNvSpPr>
          <p:nvPr/>
        </p:nvSpPr>
        <p:spPr bwMode="auto">
          <a:xfrm>
            <a:off x="2946400" y="1985964"/>
            <a:ext cx="1377950" cy="1100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9" name="Line 26"/>
          <p:cNvSpPr>
            <a:spLocks noChangeShapeType="1"/>
          </p:cNvSpPr>
          <p:nvPr/>
        </p:nvSpPr>
        <p:spPr bwMode="auto">
          <a:xfrm flipV="1">
            <a:off x="2946401" y="1919289"/>
            <a:ext cx="1350963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0" name="Line 27"/>
          <p:cNvSpPr>
            <a:spLocks noChangeShapeType="1"/>
          </p:cNvSpPr>
          <p:nvPr/>
        </p:nvSpPr>
        <p:spPr bwMode="auto">
          <a:xfrm>
            <a:off x="2959101" y="2516188"/>
            <a:ext cx="1325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1" name="Line 28"/>
          <p:cNvSpPr>
            <a:spLocks noChangeShapeType="1"/>
          </p:cNvSpPr>
          <p:nvPr/>
        </p:nvSpPr>
        <p:spPr bwMode="auto">
          <a:xfrm>
            <a:off x="2959101" y="2555875"/>
            <a:ext cx="1338263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2" name="Line 29"/>
          <p:cNvSpPr>
            <a:spLocks noChangeShapeType="1"/>
          </p:cNvSpPr>
          <p:nvPr/>
        </p:nvSpPr>
        <p:spPr bwMode="auto">
          <a:xfrm>
            <a:off x="2946401" y="2635250"/>
            <a:ext cx="1350963" cy="1112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3" name="Line 30"/>
          <p:cNvSpPr>
            <a:spLocks noChangeShapeType="1"/>
          </p:cNvSpPr>
          <p:nvPr/>
        </p:nvSpPr>
        <p:spPr bwMode="auto">
          <a:xfrm flipV="1">
            <a:off x="2946401" y="2595563"/>
            <a:ext cx="1350963" cy="569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4" name="Line 31"/>
          <p:cNvSpPr>
            <a:spLocks noChangeShapeType="1"/>
          </p:cNvSpPr>
          <p:nvPr/>
        </p:nvSpPr>
        <p:spPr bwMode="auto">
          <a:xfrm>
            <a:off x="2959101" y="3217863"/>
            <a:ext cx="1325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5" name="Line 32"/>
          <p:cNvSpPr>
            <a:spLocks noChangeShapeType="1"/>
          </p:cNvSpPr>
          <p:nvPr/>
        </p:nvSpPr>
        <p:spPr bwMode="auto">
          <a:xfrm flipV="1">
            <a:off x="2933700" y="2674938"/>
            <a:ext cx="1390650" cy="1073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6" name="Line 33"/>
          <p:cNvSpPr>
            <a:spLocks noChangeShapeType="1"/>
          </p:cNvSpPr>
          <p:nvPr/>
        </p:nvSpPr>
        <p:spPr bwMode="auto">
          <a:xfrm flipV="1">
            <a:off x="2959100" y="3284539"/>
            <a:ext cx="1352550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7" name="Line 34"/>
          <p:cNvSpPr>
            <a:spLocks noChangeShapeType="1"/>
          </p:cNvSpPr>
          <p:nvPr/>
        </p:nvSpPr>
        <p:spPr bwMode="auto">
          <a:xfrm>
            <a:off x="2959101" y="3867150"/>
            <a:ext cx="1325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8" name="Line 35"/>
          <p:cNvSpPr>
            <a:spLocks noChangeShapeType="1"/>
          </p:cNvSpPr>
          <p:nvPr/>
        </p:nvSpPr>
        <p:spPr bwMode="auto">
          <a:xfrm flipV="1">
            <a:off x="2946401" y="2714626"/>
            <a:ext cx="1431925" cy="173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9" name="Line 36"/>
          <p:cNvSpPr>
            <a:spLocks noChangeShapeType="1"/>
          </p:cNvSpPr>
          <p:nvPr/>
        </p:nvSpPr>
        <p:spPr bwMode="auto">
          <a:xfrm flipV="1">
            <a:off x="2955925" y="3956051"/>
            <a:ext cx="1347788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80" name="Oval 38"/>
          <p:cNvSpPr>
            <a:spLocks noChangeArrowheads="1"/>
          </p:cNvSpPr>
          <p:nvPr/>
        </p:nvSpPr>
        <p:spPr bwMode="auto">
          <a:xfrm>
            <a:off x="6362701" y="1717676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1" name="Oval 39"/>
          <p:cNvSpPr>
            <a:spLocks noChangeArrowheads="1"/>
          </p:cNvSpPr>
          <p:nvPr/>
        </p:nvSpPr>
        <p:spPr bwMode="auto">
          <a:xfrm>
            <a:off x="6362701" y="2366963"/>
            <a:ext cx="360363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2" name="Oval 40"/>
          <p:cNvSpPr>
            <a:spLocks noChangeArrowheads="1"/>
          </p:cNvSpPr>
          <p:nvPr/>
        </p:nvSpPr>
        <p:spPr bwMode="auto">
          <a:xfrm>
            <a:off x="6362701" y="3014663"/>
            <a:ext cx="360363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3" name="Oval 41"/>
          <p:cNvSpPr>
            <a:spLocks noChangeArrowheads="1"/>
          </p:cNvSpPr>
          <p:nvPr/>
        </p:nvSpPr>
        <p:spPr bwMode="auto">
          <a:xfrm>
            <a:off x="6362701" y="3662363"/>
            <a:ext cx="360363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4" name="Oval 42"/>
          <p:cNvSpPr>
            <a:spLocks noChangeArrowheads="1"/>
          </p:cNvSpPr>
          <p:nvPr/>
        </p:nvSpPr>
        <p:spPr bwMode="auto">
          <a:xfrm>
            <a:off x="6362701" y="4310063"/>
            <a:ext cx="360363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5" name="Oval 43"/>
          <p:cNvSpPr>
            <a:spLocks noChangeArrowheads="1"/>
          </p:cNvSpPr>
          <p:nvPr/>
        </p:nvSpPr>
        <p:spPr bwMode="auto">
          <a:xfrm>
            <a:off x="8039101" y="1717676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6" name="Oval 44"/>
          <p:cNvSpPr>
            <a:spLocks noChangeArrowheads="1"/>
          </p:cNvSpPr>
          <p:nvPr/>
        </p:nvSpPr>
        <p:spPr bwMode="auto">
          <a:xfrm>
            <a:off x="8039101" y="2365376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7" name="Oval 45"/>
          <p:cNvSpPr>
            <a:spLocks noChangeArrowheads="1"/>
          </p:cNvSpPr>
          <p:nvPr/>
        </p:nvSpPr>
        <p:spPr bwMode="auto">
          <a:xfrm>
            <a:off x="8039101" y="3013076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8" name="Oval 46"/>
          <p:cNvSpPr>
            <a:spLocks noChangeArrowheads="1"/>
          </p:cNvSpPr>
          <p:nvPr/>
        </p:nvSpPr>
        <p:spPr bwMode="auto">
          <a:xfrm>
            <a:off x="8039101" y="3660776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89" name="Oval 47"/>
          <p:cNvSpPr>
            <a:spLocks noChangeArrowheads="1"/>
          </p:cNvSpPr>
          <p:nvPr/>
        </p:nvSpPr>
        <p:spPr bwMode="auto">
          <a:xfrm>
            <a:off x="8039101" y="4308476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90" name="Text Box 48"/>
          <p:cNvSpPr txBox="1">
            <a:spLocks noChangeArrowheads="1"/>
          </p:cNvSpPr>
          <p:nvPr/>
        </p:nvSpPr>
        <p:spPr bwMode="auto">
          <a:xfrm>
            <a:off x="6376988" y="167957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s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1</a:t>
            </a:r>
            <a:endParaRPr kumimoji="1"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31791" name="Text Box 49"/>
          <p:cNvSpPr txBox="1">
            <a:spLocks noChangeArrowheads="1"/>
          </p:cNvSpPr>
          <p:nvPr/>
        </p:nvSpPr>
        <p:spPr bwMode="auto">
          <a:xfrm>
            <a:off x="8053388" y="1687513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b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1</a:t>
            </a:r>
            <a:endParaRPr kumimoji="1"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31792" name="Text Box 50"/>
          <p:cNvSpPr txBox="1">
            <a:spLocks noChangeArrowheads="1"/>
          </p:cNvSpPr>
          <p:nvPr/>
        </p:nvSpPr>
        <p:spPr bwMode="auto">
          <a:xfrm>
            <a:off x="6376988" y="233045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s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2</a:t>
            </a:r>
            <a:endParaRPr kumimoji="1"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31793" name="Text Box 51"/>
          <p:cNvSpPr txBox="1">
            <a:spLocks noChangeArrowheads="1"/>
          </p:cNvSpPr>
          <p:nvPr/>
        </p:nvSpPr>
        <p:spPr bwMode="auto">
          <a:xfrm>
            <a:off x="6369050" y="2944813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s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3</a:t>
            </a:r>
            <a:endParaRPr kumimoji="1"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31794" name="Text Box 52"/>
          <p:cNvSpPr txBox="1">
            <a:spLocks noChangeArrowheads="1"/>
          </p:cNvSpPr>
          <p:nvPr/>
        </p:nvSpPr>
        <p:spPr bwMode="auto">
          <a:xfrm>
            <a:off x="6364288" y="362743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s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4</a:t>
            </a:r>
            <a:endParaRPr kumimoji="1"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31795" name="Text Box 53"/>
          <p:cNvSpPr txBox="1">
            <a:spLocks noChangeArrowheads="1"/>
          </p:cNvSpPr>
          <p:nvPr/>
        </p:nvSpPr>
        <p:spPr bwMode="auto">
          <a:xfrm>
            <a:off x="6370638" y="4284663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s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5</a:t>
            </a:r>
            <a:endParaRPr kumimoji="1"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31796" name="Text Box 54"/>
          <p:cNvSpPr txBox="1">
            <a:spLocks noChangeArrowheads="1"/>
          </p:cNvSpPr>
          <p:nvPr/>
        </p:nvSpPr>
        <p:spPr bwMode="auto">
          <a:xfrm>
            <a:off x="8059738" y="233045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b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2</a:t>
            </a:r>
            <a:endParaRPr kumimoji="1"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31797" name="Text Box 55"/>
          <p:cNvSpPr txBox="1">
            <a:spLocks noChangeArrowheads="1"/>
          </p:cNvSpPr>
          <p:nvPr/>
        </p:nvSpPr>
        <p:spPr bwMode="auto">
          <a:xfrm>
            <a:off x="8026400" y="29860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b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3</a:t>
            </a:r>
            <a:endParaRPr kumimoji="1"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31798" name="Text Box 56"/>
          <p:cNvSpPr txBox="1">
            <a:spLocks noChangeArrowheads="1"/>
          </p:cNvSpPr>
          <p:nvPr/>
        </p:nvSpPr>
        <p:spPr bwMode="auto">
          <a:xfrm>
            <a:off x="8072438" y="361632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b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4</a:t>
            </a:r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31799" name="Text Box 57"/>
          <p:cNvSpPr txBox="1">
            <a:spLocks noChangeArrowheads="1"/>
          </p:cNvSpPr>
          <p:nvPr/>
        </p:nvSpPr>
        <p:spPr bwMode="auto">
          <a:xfrm>
            <a:off x="8067675" y="4271963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b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5</a:t>
            </a:r>
            <a:endParaRPr kumimoji="1"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31800" name="Line 58"/>
          <p:cNvSpPr>
            <a:spLocks noChangeShapeType="1"/>
          </p:cNvSpPr>
          <p:nvPr/>
        </p:nvSpPr>
        <p:spPr bwMode="auto">
          <a:xfrm>
            <a:off x="6732589" y="1898651"/>
            <a:ext cx="1336675" cy="57626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01" name="Line 59"/>
          <p:cNvSpPr>
            <a:spLocks noChangeShapeType="1"/>
          </p:cNvSpPr>
          <p:nvPr/>
        </p:nvSpPr>
        <p:spPr bwMode="auto">
          <a:xfrm>
            <a:off x="6704013" y="1984375"/>
            <a:ext cx="1377950" cy="1100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02" name="Line 60"/>
          <p:cNvSpPr>
            <a:spLocks noChangeShapeType="1"/>
          </p:cNvSpPr>
          <p:nvPr/>
        </p:nvSpPr>
        <p:spPr bwMode="auto">
          <a:xfrm flipV="1">
            <a:off x="6704013" y="1917701"/>
            <a:ext cx="1350962" cy="54292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03" name="Line 61"/>
          <p:cNvSpPr>
            <a:spLocks noChangeShapeType="1"/>
          </p:cNvSpPr>
          <p:nvPr/>
        </p:nvSpPr>
        <p:spPr bwMode="auto">
          <a:xfrm>
            <a:off x="6716713" y="2514600"/>
            <a:ext cx="1325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04" name="Line 62"/>
          <p:cNvSpPr>
            <a:spLocks noChangeShapeType="1"/>
          </p:cNvSpPr>
          <p:nvPr/>
        </p:nvSpPr>
        <p:spPr bwMode="auto">
          <a:xfrm>
            <a:off x="6716713" y="2554288"/>
            <a:ext cx="1338262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05" name="Line 63"/>
          <p:cNvSpPr>
            <a:spLocks noChangeShapeType="1"/>
          </p:cNvSpPr>
          <p:nvPr/>
        </p:nvSpPr>
        <p:spPr bwMode="auto">
          <a:xfrm>
            <a:off x="6704013" y="2633664"/>
            <a:ext cx="1350962" cy="1112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06" name="Line 64"/>
          <p:cNvSpPr>
            <a:spLocks noChangeShapeType="1"/>
          </p:cNvSpPr>
          <p:nvPr/>
        </p:nvSpPr>
        <p:spPr bwMode="auto">
          <a:xfrm flipV="1">
            <a:off x="6704013" y="2593976"/>
            <a:ext cx="1350962" cy="569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07" name="Line 65"/>
          <p:cNvSpPr>
            <a:spLocks noChangeShapeType="1"/>
          </p:cNvSpPr>
          <p:nvPr/>
        </p:nvSpPr>
        <p:spPr bwMode="auto">
          <a:xfrm>
            <a:off x="6716713" y="3216275"/>
            <a:ext cx="1325562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08" name="Line 66"/>
          <p:cNvSpPr>
            <a:spLocks noChangeShapeType="1"/>
          </p:cNvSpPr>
          <p:nvPr/>
        </p:nvSpPr>
        <p:spPr bwMode="auto">
          <a:xfrm flipV="1">
            <a:off x="6691313" y="2673350"/>
            <a:ext cx="1390650" cy="1073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09" name="Line 67"/>
          <p:cNvSpPr>
            <a:spLocks noChangeShapeType="1"/>
          </p:cNvSpPr>
          <p:nvPr/>
        </p:nvSpPr>
        <p:spPr bwMode="auto">
          <a:xfrm flipV="1">
            <a:off x="6716713" y="3282951"/>
            <a:ext cx="1352550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10" name="Line 68"/>
          <p:cNvSpPr>
            <a:spLocks noChangeShapeType="1"/>
          </p:cNvSpPr>
          <p:nvPr/>
        </p:nvSpPr>
        <p:spPr bwMode="auto">
          <a:xfrm>
            <a:off x="6716713" y="3865563"/>
            <a:ext cx="1325562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11" name="Line 69"/>
          <p:cNvSpPr>
            <a:spLocks noChangeShapeType="1"/>
          </p:cNvSpPr>
          <p:nvPr/>
        </p:nvSpPr>
        <p:spPr bwMode="auto">
          <a:xfrm flipV="1">
            <a:off x="6704014" y="2713039"/>
            <a:ext cx="1431925" cy="173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12" name="Line 70"/>
          <p:cNvSpPr>
            <a:spLocks noChangeShapeType="1"/>
          </p:cNvSpPr>
          <p:nvPr/>
        </p:nvSpPr>
        <p:spPr bwMode="auto">
          <a:xfrm flipV="1">
            <a:off x="6713539" y="3954463"/>
            <a:ext cx="1347787" cy="538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13" name="AutoShape 72"/>
          <p:cNvSpPr>
            <a:spLocks noChangeArrowheads="1"/>
          </p:cNvSpPr>
          <p:nvPr/>
        </p:nvSpPr>
        <p:spPr bwMode="auto">
          <a:xfrm>
            <a:off x="6086475" y="1528763"/>
            <a:ext cx="2590800" cy="2667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8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814" name="Text Box 73"/>
          <p:cNvSpPr txBox="1">
            <a:spLocks noChangeArrowheads="1"/>
          </p:cNvSpPr>
          <p:nvPr/>
        </p:nvSpPr>
        <p:spPr bwMode="auto">
          <a:xfrm>
            <a:off x="8829675" y="1887539"/>
            <a:ext cx="122078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G</a:t>
            </a:r>
            <a:r>
              <a:rPr kumimoji="1" lang="zh-CN" altLang="en-US" sz="2000">
                <a:latin typeface="Times New Roman" panose="02020603050405020304" pitchFamily="18" charset="0"/>
              </a:rPr>
              <a:t>上的最大匹配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31815" name="Line 74"/>
          <p:cNvSpPr>
            <a:spLocks noChangeShapeType="1"/>
          </p:cNvSpPr>
          <p:nvPr/>
        </p:nvSpPr>
        <p:spPr bwMode="auto">
          <a:xfrm flipH="1">
            <a:off x="8601075" y="2138363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16" name="TextBox 1"/>
          <p:cNvSpPr txBox="1">
            <a:spLocks noChangeArrowheads="1"/>
          </p:cNvSpPr>
          <p:nvPr/>
        </p:nvSpPr>
        <p:spPr bwMode="auto">
          <a:xfrm>
            <a:off x="3208339" y="495935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图</a:t>
            </a:r>
            <a:r>
              <a:rPr lang="en-US" altLang="zh-CN"/>
              <a:t>G </a:t>
            </a:r>
            <a:endParaRPr lang="zh-CN" altLang="en-US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404814"/>
            <a:ext cx="8229600" cy="1139825"/>
          </a:xfrm>
        </p:spPr>
        <p:txBody>
          <a:bodyPr/>
          <a:lstStyle/>
          <a:p>
            <a:r>
              <a:rPr lang="zh-CN" altLang="en-US" smtClean="0"/>
              <a:t>用网络流来解两步图最大匹配问题</a:t>
            </a:r>
            <a:endParaRPr lang="en-US" altLang="zh-CN" smtClean="0"/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3351213" y="2205038"/>
            <a:ext cx="360362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3351213" y="2854326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3351213" y="3432176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3351213" y="4149726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3351213" y="4797426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5027613" y="2205038"/>
            <a:ext cx="360362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5027613" y="2852738"/>
            <a:ext cx="360362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5027613" y="3432176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5027613" y="4148138"/>
            <a:ext cx="360362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5027613" y="4795838"/>
            <a:ext cx="360362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3365500" y="216693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s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1</a:t>
            </a:r>
            <a:endParaRPr kumimoji="1"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5041900" y="217487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b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1</a:t>
            </a:r>
            <a:endParaRPr kumimoji="1"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3365500" y="2817813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s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2</a:t>
            </a:r>
            <a:endParaRPr kumimoji="1"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3357563" y="343217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s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3</a:t>
            </a:r>
            <a:endParaRPr kumimoji="1"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3352800" y="41148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s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4</a:t>
            </a:r>
            <a:endParaRPr kumimoji="1"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3359150" y="477202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s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5</a:t>
            </a:r>
            <a:endParaRPr kumimoji="1"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5048250" y="2817813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b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2</a:t>
            </a:r>
            <a:endParaRPr kumimoji="1"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5014913" y="343217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b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3</a:t>
            </a:r>
            <a:endParaRPr kumimoji="1"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5060950" y="41036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b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4</a:t>
            </a:r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5056188" y="4759326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b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5</a:t>
            </a:r>
            <a:endParaRPr kumimoji="1"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3721101" y="2386013"/>
            <a:ext cx="133667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3692525" y="2471739"/>
            <a:ext cx="1404938" cy="1019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 flipV="1">
            <a:off x="3692526" y="2405064"/>
            <a:ext cx="1350963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>
            <a:off x="3705226" y="3001963"/>
            <a:ext cx="1325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>
            <a:off x="3705226" y="3041650"/>
            <a:ext cx="131127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96" name="Line 28"/>
          <p:cNvSpPr>
            <a:spLocks noChangeShapeType="1"/>
          </p:cNvSpPr>
          <p:nvPr/>
        </p:nvSpPr>
        <p:spPr bwMode="auto">
          <a:xfrm>
            <a:off x="3692526" y="3121025"/>
            <a:ext cx="1350963" cy="1112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97" name="Line 29"/>
          <p:cNvSpPr>
            <a:spLocks noChangeShapeType="1"/>
          </p:cNvSpPr>
          <p:nvPr/>
        </p:nvSpPr>
        <p:spPr bwMode="auto">
          <a:xfrm flipV="1">
            <a:off x="3692526" y="3081338"/>
            <a:ext cx="135096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98" name="Line 30"/>
          <p:cNvSpPr>
            <a:spLocks noChangeShapeType="1"/>
          </p:cNvSpPr>
          <p:nvPr/>
        </p:nvSpPr>
        <p:spPr bwMode="auto">
          <a:xfrm>
            <a:off x="3724276" y="3621088"/>
            <a:ext cx="1325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99" name="Line 31"/>
          <p:cNvSpPr>
            <a:spLocks noChangeShapeType="1"/>
          </p:cNvSpPr>
          <p:nvPr/>
        </p:nvSpPr>
        <p:spPr bwMode="auto">
          <a:xfrm flipV="1">
            <a:off x="3679825" y="3160713"/>
            <a:ext cx="1390650" cy="1073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00" name="Line 32"/>
          <p:cNvSpPr>
            <a:spLocks noChangeShapeType="1"/>
          </p:cNvSpPr>
          <p:nvPr/>
        </p:nvSpPr>
        <p:spPr bwMode="auto">
          <a:xfrm flipV="1">
            <a:off x="3705226" y="3703638"/>
            <a:ext cx="1325563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01" name="Line 33"/>
          <p:cNvSpPr>
            <a:spLocks noChangeShapeType="1"/>
          </p:cNvSpPr>
          <p:nvPr/>
        </p:nvSpPr>
        <p:spPr bwMode="auto">
          <a:xfrm>
            <a:off x="3705226" y="4352925"/>
            <a:ext cx="1325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02" name="Line 34"/>
          <p:cNvSpPr>
            <a:spLocks noChangeShapeType="1"/>
          </p:cNvSpPr>
          <p:nvPr/>
        </p:nvSpPr>
        <p:spPr bwMode="auto">
          <a:xfrm flipV="1">
            <a:off x="3692526" y="3200401"/>
            <a:ext cx="1431925" cy="173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03" name="Line 35"/>
          <p:cNvSpPr>
            <a:spLocks noChangeShapeType="1"/>
          </p:cNvSpPr>
          <p:nvPr/>
        </p:nvSpPr>
        <p:spPr bwMode="auto">
          <a:xfrm flipV="1">
            <a:off x="3702050" y="4441826"/>
            <a:ext cx="1347788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2436" name="Group 36"/>
          <p:cNvGrpSpPr>
            <a:grpSpLocks/>
          </p:cNvGrpSpPr>
          <p:nvPr/>
        </p:nvGrpSpPr>
        <p:grpSpPr bwMode="auto">
          <a:xfrm>
            <a:off x="2133600" y="2514600"/>
            <a:ext cx="1258888" cy="2349500"/>
            <a:chOff x="384" y="1584"/>
            <a:chExt cx="793" cy="1480"/>
          </a:xfrm>
        </p:grpSpPr>
        <p:sp>
          <p:nvSpPr>
            <p:cNvPr id="32819" name="Oval 37"/>
            <p:cNvSpPr>
              <a:spLocks noChangeArrowheads="1"/>
            </p:cNvSpPr>
            <p:nvPr/>
          </p:nvSpPr>
          <p:spPr bwMode="auto">
            <a:xfrm>
              <a:off x="384" y="2162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20" name="Text Box 38"/>
            <p:cNvSpPr txBox="1">
              <a:spLocks noChangeArrowheads="1"/>
            </p:cNvSpPr>
            <p:nvPr/>
          </p:nvSpPr>
          <p:spPr bwMode="auto">
            <a:xfrm>
              <a:off x="420" y="215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2821" name="Line 39"/>
            <p:cNvSpPr>
              <a:spLocks noChangeShapeType="1"/>
            </p:cNvSpPr>
            <p:nvPr/>
          </p:nvSpPr>
          <p:spPr bwMode="auto">
            <a:xfrm flipV="1">
              <a:off x="576" y="1584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2" name="Line 40"/>
            <p:cNvSpPr>
              <a:spLocks noChangeShapeType="1"/>
            </p:cNvSpPr>
            <p:nvPr/>
          </p:nvSpPr>
          <p:spPr bwMode="auto">
            <a:xfrm flipV="1">
              <a:off x="576" y="1945"/>
              <a:ext cx="5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3" name="Line 41"/>
            <p:cNvSpPr>
              <a:spLocks noChangeShapeType="1"/>
            </p:cNvSpPr>
            <p:nvPr/>
          </p:nvSpPr>
          <p:spPr bwMode="auto">
            <a:xfrm>
              <a:off x="609" y="2271"/>
              <a:ext cx="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4" name="Line 42"/>
            <p:cNvSpPr>
              <a:spLocks noChangeShapeType="1"/>
            </p:cNvSpPr>
            <p:nvPr/>
          </p:nvSpPr>
          <p:spPr bwMode="auto">
            <a:xfrm>
              <a:off x="609" y="2321"/>
              <a:ext cx="568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5" name="Line 43"/>
            <p:cNvSpPr>
              <a:spLocks noChangeShapeType="1"/>
            </p:cNvSpPr>
            <p:nvPr/>
          </p:nvSpPr>
          <p:spPr bwMode="auto">
            <a:xfrm>
              <a:off x="584" y="2346"/>
              <a:ext cx="585" cy="7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2444" name="Group 44"/>
          <p:cNvGrpSpPr>
            <a:grpSpLocks/>
          </p:cNvGrpSpPr>
          <p:nvPr/>
        </p:nvGrpSpPr>
        <p:grpSpPr bwMode="auto">
          <a:xfrm>
            <a:off x="5394325" y="2386014"/>
            <a:ext cx="1511300" cy="2566987"/>
            <a:chOff x="2438" y="1503"/>
            <a:chExt cx="952" cy="1617"/>
          </a:xfrm>
        </p:grpSpPr>
        <p:sp>
          <p:nvSpPr>
            <p:cNvPr id="32812" name="Oval 45"/>
            <p:cNvSpPr>
              <a:spLocks noChangeArrowheads="1"/>
            </p:cNvSpPr>
            <p:nvPr/>
          </p:nvSpPr>
          <p:spPr bwMode="auto">
            <a:xfrm>
              <a:off x="2984" y="2162"/>
              <a:ext cx="227" cy="2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13" name="Text Box 46"/>
            <p:cNvSpPr txBox="1">
              <a:spLocks noChangeArrowheads="1"/>
            </p:cNvSpPr>
            <p:nvPr/>
          </p:nvSpPr>
          <p:spPr bwMode="auto">
            <a:xfrm>
              <a:off x="3018" y="2139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2814" name="Line 47"/>
            <p:cNvSpPr>
              <a:spLocks noChangeShapeType="1"/>
            </p:cNvSpPr>
            <p:nvPr/>
          </p:nvSpPr>
          <p:spPr bwMode="auto">
            <a:xfrm>
              <a:off x="2438" y="1503"/>
              <a:ext cx="584" cy="6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5" name="Line 48"/>
            <p:cNvSpPr>
              <a:spLocks noChangeShapeType="1"/>
            </p:cNvSpPr>
            <p:nvPr/>
          </p:nvSpPr>
          <p:spPr bwMode="auto">
            <a:xfrm>
              <a:off x="2438" y="1895"/>
              <a:ext cx="559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6" name="Line 49"/>
            <p:cNvSpPr>
              <a:spLocks noChangeShapeType="1"/>
            </p:cNvSpPr>
            <p:nvPr/>
          </p:nvSpPr>
          <p:spPr bwMode="auto">
            <a:xfrm>
              <a:off x="2438" y="2279"/>
              <a:ext cx="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7" name="Line 50"/>
            <p:cNvSpPr>
              <a:spLocks noChangeShapeType="1"/>
            </p:cNvSpPr>
            <p:nvPr/>
          </p:nvSpPr>
          <p:spPr bwMode="auto">
            <a:xfrm flipV="1">
              <a:off x="2438" y="2337"/>
              <a:ext cx="559" cy="3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8" name="Line 51"/>
            <p:cNvSpPr>
              <a:spLocks noChangeShapeType="1"/>
            </p:cNvSpPr>
            <p:nvPr/>
          </p:nvSpPr>
          <p:spPr bwMode="auto">
            <a:xfrm flipV="1">
              <a:off x="2448" y="2371"/>
              <a:ext cx="582" cy="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2452" name="Text Box 52"/>
          <p:cNvSpPr txBox="1">
            <a:spLocks noChangeArrowheads="1"/>
          </p:cNvSpPr>
          <p:nvPr/>
        </p:nvSpPr>
        <p:spPr bwMode="auto">
          <a:xfrm>
            <a:off x="2514600" y="54102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with each capacity set to 1</a:t>
            </a:r>
          </a:p>
        </p:txBody>
      </p:sp>
      <p:sp>
        <p:nvSpPr>
          <p:cNvPr id="102453" name="Text Box 53"/>
          <p:cNvSpPr txBox="1">
            <a:spLocks noChangeArrowheads="1"/>
          </p:cNvSpPr>
          <p:nvPr/>
        </p:nvSpPr>
        <p:spPr bwMode="auto">
          <a:xfrm>
            <a:off x="6629400" y="4114800"/>
            <a:ext cx="3733800" cy="1244600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CC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Labeling algorithm for max flow is used in the network to compute the matching</a:t>
            </a:r>
          </a:p>
        </p:txBody>
      </p:sp>
      <p:sp>
        <p:nvSpPr>
          <p:cNvPr id="102454" name="Line 54"/>
          <p:cNvSpPr>
            <a:spLocks noChangeShapeType="1"/>
          </p:cNvSpPr>
          <p:nvPr/>
        </p:nvSpPr>
        <p:spPr bwMode="auto">
          <a:xfrm flipV="1">
            <a:off x="3679826" y="2384425"/>
            <a:ext cx="1262063" cy="4968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55" name="Line 55"/>
          <p:cNvSpPr>
            <a:spLocks noChangeShapeType="1"/>
          </p:cNvSpPr>
          <p:nvPr/>
        </p:nvSpPr>
        <p:spPr bwMode="auto">
          <a:xfrm>
            <a:off x="3736976" y="2346326"/>
            <a:ext cx="1298575" cy="542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56" name="Line 56"/>
          <p:cNvSpPr>
            <a:spLocks noChangeShapeType="1"/>
          </p:cNvSpPr>
          <p:nvPr/>
        </p:nvSpPr>
        <p:spPr bwMode="auto">
          <a:xfrm>
            <a:off x="3724275" y="3670300"/>
            <a:ext cx="12715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57" name="Line 57"/>
          <p:cNvSpPr>
            <a:spLocks noChangeShapeType="1"/>
          </p:cNvSpPr>
          <p:nvPr/>
        </p:nvSpPr>
        <p:spPr bwMode="auto">
          <a:xfrm>
            <a:off x="3724275" y="4386263"/>
            <a:ext cx="12842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2" grpId="0" autoUpdateAnimBg="0"/>
      <p:bldP spid="102453" grpId="0" animBg="1" autoUpdateAnimBg="0"/>
      <p:bldP spid="102454" grpId="0" animBg="1"/>
      <p:bldP spid="102455" grpId="0" animBg="1"/>
      <p:bldP spid="102456" grpId="0" animBg="1"/>
      <p:bldP spid="10245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Hall</a:t>
            </a:r>
            <a:r>
              <a:rPr lang="en-US" altLang="zh-CN" smtClean="0">
                <a:latin typeface="Times New Roman" panose="02020603050405020304" pitchFamily="18" charset="0"/>
              </a:rPr>
              <a:t>’</a:t>
            </a:r>
            <a:r>
              <a:rPr lang="en-US" altLang="zh-CN" smtClean="0"/>
              <a:t>s Marriage Theorem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Let </a:t>
            </a:r>
            <a:r>
              <a:rPr lang="en-US" altLang="zh-CN" sz="2800" i="1" dirty="0"/>
              <a:t>R</a:t>
            </a:r>
            <a:r>
              <a:rPr lang="en-US" altLang="zh-CN" sz="2800" dirty="0"/>
              <a:t> be a relation from </a:t>
            </a:r>
            <a:r>
              <a:rPr lang="en-US" altLang="zh-CN" sz="2800" i="1" dirty="0"/>
              <a:t>A </a:t>
            </a:r>
            <a:r>
              <a:rPr lang="en-US" altLang="zh-CN" sz="2800" dirty="0"/>
              <a:t>to </a:t>
            </a:r>
            <a:r>
              <a:rPr lang="en-US" altLang="zh-CN" sz="2800" i="1" dirty="0"/>
              <a:t>B</a:t>
            </a:r>
            <a:r>
              <a:rPr lang="en-US" altLang="zh-CN" sz="2800" dirty="0"/>
              <a:t>. Then there exists a complete matching </a:t>
            </a:r>
            <a:r>
              <a:rPr lang="en-US" altLang="zh-CN" sz="2800" i="1" dirty="0"/>
              <a:t>M</a:t>
            </a:r>
            <a:r>
              <a:rPr lang="en-US" altLang="zh-CN" sz="2800" dirty="0"/>
              <a:t> if and only if for each </a:t>
            </a:r>
            <a:r>
              <a:rPr lang="en-US" altLang="zh-CN" sz="2800" i="1" dirty="0"/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i="1" dirty="0"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, |</a:t>
            </a:r>
            <a:r>
              <a:rPr lang="en-US" altLang="zh-CN" sz="2800" i="1" dirty="0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||</a:t>
            </a:r>
            <a:r>
              <a:rPr lang="en-US" altLang="zh-CN" sz="2800" i="1" dirty="0"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ym typeface="Symbol" panose="05050102010706020507" pitchFamily="18" charset="2"/>
              </a:rPr>
              <a:t>X</a:t>
            </a:r>
            <a:r>
              <a:rPr lang="en-US" altLang="zh-CN" sz="2800" dirty="0" smtClean="0">
                <a:sym typeface="Symbol" panose="05050102010706020507" pitchFamily="18" charset="2"/>
              </a:rPr>
              <a:t>)|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427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bldLvl="5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topics:</a:t>
            </a:r>
            <a:endParaRPr lang="zh-CN" altLang="en-US" dirty="0"/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279576" y="1990945"/>
            <a:ext cx="4770438" cy="2033587"/>
            <a:chOff x="601" y="1071"/>
            <a:chExt cx="3634" cy="1409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1345" y="1106"/>
              <a:ext cx="340" cy="3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601" y="1586"/>
              <a:ext cx="340" cy="3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684" y="1625"/>
              <a:ext cx="289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1</a:t>
              </a:r>
            </a:p>
          </p:txBody>
        </p: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3878" y="1434"/>
              <a:ext cx="357" cy="340"/>
              <a:chOff x="2089" y="1586"/>
              <a:chExt cx="357" cy="340"/>
            </a:xfrm>
          </p:grpSpPr>
          <p:sp>
            <p:nvSpPr>
              <p:cNvPr id="37" name="Oval 8"/>
              <p:cNvSpPr>
                <a:spLocks noChangeArrowheads="1"/>
              </p:cNvSpPr>
              <p:nvPr/>
            </p:nvSpPr>
            <p:spPr bwMode="auto">
              <a:xfrm>
                <a:off x="2089" y="1586"/>
                <a:ext cx="340" cy="3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8" name="Text Box 10"/>
              <p:cNvSpPr txBox="1">
                <a:spLocks noChangeArrowheads="1"/>
              </p:cNvSpPr>
              <p:nvPr/>
            </p:nvSpPr>
            <p:spPr bwMode="auto">
              <a:xfrm>
                <a:off x="2157" y="1622"/>
                <a:ext cx="289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7</a:t>
                </a:r>
              </a:p>
            </p:txBody>
          </p:sp>
        </p:grp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1345" y="2018"/>
              <a:ext cx="340" cy="340"/>
              <a:chOff x="1345" y="2018"/>
              <a:chExt cx="340" cy="340"/>
            </a:xfrm>
          </p:grpSpPr>
          <p:sp>
            <p:nvSpPr>
              <p:cNvPr id="35" name="Oval 7"/>
              <p:cNvSpPr>
                <a:spLocks noChangeArrowheads="1"/>
              </p:cNvSpPr>
              <p:nvPr/>
            </p:nvSpPr>
            <p:spPr bwMode="auto">
              <a:xfrm>
                <a:off x="1345" y="2018"/>
                <a:ext cx="340" cy="3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" name="Text Box 11"/>
              <p:cNvSpPr txBox="1">
                <a:spLocks noChangeArrowheads="1"/>
              </p:cNvSpPr>
              <p:nvPr/>
            </p:nvSpPr>
            <p:spPr bwMode="auto">
              <a:xfrm>
                <a:off x="1426" y="2051"/>
                <a:ext cx="207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</p:grp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1423" y="1139"/>
              <a:ext cx="28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V="1">
              <a:off x="898" y="1370"/>
              <a:ext cx="486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916" y="1847"/>
              <a:ext cx="441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 flipV="1">
              <a:off x="1519" y="1480"/>
              <a:ext cx="862" cy="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V="1">
              <a:off x="1681" y="1344"/>
              <a:ext cx="655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1655" y="2160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793" y="1298"/>
              <a:ext cx="52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7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1791" y="1570"/>
              <a:ext cx="52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796" y="1949"/>
              <a:ext cx="52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4</a:t>
              </a: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1746" y="2205"/>
              <a:ext cx="527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5</a:t>
              </a: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1882" y="1071"/>
              <a:ext cx="52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/>
                <a:t>6</a:t>
              </a:r>
            </a:p>
          </p:txBody>
        </p:sp>
        <p:grpSp>
          <p:nvGrpSpPr>
            <p:cNvPr id="20" name="Group 28"/>
            <p:cNvGrpSpPr>
              <a:grpSpLocks/>
            </p:cNvGrpSpPr>
            <p:nvPr/>
          </p:nvGrpSpPr>
          <p:grpSpPr bwMode="auto">
            <a:xfrm>
              <a:off x="2290" y="2018"/>
              <a:ext cx="340" cy="340"/>
              <a:chOff x="1345" y="2018"/>
              <a:chExt cx="340" cy="340"/>
            </a:xfrm>
          </p:grpSpPr>
          <p:sp>
            <p:nvSpPr>
              <p:cNvPr id="33" name="Oval 29"/>
              <p:cNvSpPr>
                <a:spLocks noChangeArrowheads="1"/>
              </p:cNvSpPr>
              <p:nvPr/>
            </p:nvSpPr>
            <p:spPr bwMode="auto">
              <a:xfrm>
                <a:off x="1345" y="2018"/>
                <a:ext cx="340" cy="3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" name="Text Box 30"/>
              <p:cNvSpPr txBox="1">
                <a:spLocks noChangeArrowheads="1"/>
              </p:cNvSpPr>
              <p:nvPr/>
            </p:nvSpPr>
            <p:spPr bwMode="auto">
              <a:xfrm>
                <a:off x="1426" y="2051"/>
                <a:ext cx="207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4</a:t>
                </a:r>
              </a:p>
            </p:txBody>
          </p:sp>
        </p:grp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 flipV="1">
              <a:off x="2653" y="2160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32"/>
            <p:cNvSpPr txBox="1">
              <a:spLocks noChangeArrowheads="1"/>
            </p:cNvSpPr>
            <p:nvPr/>
          </p:nvSpPr>
          <p:spPr bwMode="auto">
            <a:xfrm>
              <a:off x="2789" y="2115"/>
              <a:ext cx="529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6</a:t>
              </a:r>
            </a:p>
          </p:txBody>
        </p:sp>
        <p:grpSp>
          <p:nvGrpSpPr>
            <p:cNvPr id="23" name="Group 33"/>
            <p:cNvGrpSpPr>
              <a:grpSpLocks/>
            </p:cNvGrpSpPr>
            <p:nvPr/>
          </p:nvGrpSpPr>
          <p:grpSpPr bwMode="auto">
            <a:xfrm>
              <a:off x="2290" y="1162"/>
              <a:ext cx="340" cy="340"/>
              <a:chOff x="1345" y="2018"/>
              <a:chExt cx="340" cy="340"/>
            </a:xfrm>
          </p:grpSpPr>
          <p:sp>
            <p:nvSpPr>
              <p:cNvPr id="31" name="Oval 34"/>
              <p:cNvSpPr>
                <a:spLocks noChangeArrowheads="1"/>
              </p:cNvSpPr>
              <p:nvPr/>
            </p:nvSpPr>
            <p:spPr bwMode="auto">
              <a:xfrm>
                <a:off x="1345" y="2018"/>
                <a:ext cx="340" cy="3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" name="Text Box 35"/>
              <p:cNvSpPr txBox="1">
                <a:spLocks noChangeArrowheads="1"/>
              </p:cNvSpPr>
              <p:nvPr/>
            </p:nvSpPr>
            <p:spPr bwMode="auto">
              <a:xfrm>
                <a:off x="1426" y="2051"/>
                <a:ext cx="207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5</a:t>
                </a:r>
              </a:p>
            </p:txBody>
          </p:sp>
        </p:grp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>
              <a:off x="2653" y="1344"/>
              <a:ext cx="1225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5" name="Group 37"/>
            <p:cNvGrpSpPr>
              <a:grpSpLocks/>
            </p:cNvGrpSpPr>
            <p:nvPr/>
          </p:nvGrpSpPr>
          <p:grpSpPr bwMode="auto">
            <a:xfrm>
              <a:off x="3152" y="1979"/>
              <a:ext cx="340" cy="340"/>
              <a:chOff x="1345" y="2018"/>
              <a:chExt cx="340" cy="340"/>
            </a:xfrm>
          </p:grpSpPr>
          <p:sp>
            <p:nvSpPr>
              <p:cNvPr id="29" name="Oval 38"/>
              <p:cNvSpPr>
                <a:spLocks noChangeArrowheads="1"/>
              </p:cNvSpPr>
              <p:nvPr/>
            </p:nvSpPr>
            <p:spPr bwMode="auto">
              <a:xfrm>
                <a:off x="1345" y="2018"/>
                <a:ext cx="340" cy="3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" name="Text Box 39"/>
              <p:cNvSpPr txBox="1">
                <a:spLocks noChangeArrowheads="1"/>
              </p:cNvSpPr>
              <p:nvPr/>
            </p:nvSpPr>
            <p:spPr bwMode="auto">
              <a:xfrm>
                <a:off x="1426" y="2051"/>
                <a:ext cx="207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6</a:t>
                </a:r>
              </a:p>
            </p:txBody>
          </p:sp>
        </p:grpSp>
        <p:sp>
          <p:nvSpPr>
            <p:cNvPr id="26" name="Line 40"/>
            <p:cNvSpPr>
              <a:spLocks noChangeShapeType="1"/>
            </p:cNvSpPr>
            <p:nvPr/>
          </p:nvSpPr>
          <p:spPr bwMode="auto">
            <a:xfrm flipV="1">
              <a:off x="3515" y="1752"/>
              <a:ext cx="408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Text Box 41"/>
            <p:cNvSpPr txBox="1">
              <a:spLocks noChangeArrowheads="1"/>
            </p:cNvSpPr>
            <p:nvPr/>
          </p:nvSpPr>
          <p:spPr bwMode="auto">
            <a:xfrm>
              <a:off x="3197" y="1253"/>
              <a:ext cx="529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7</a:t>
              </a:r>
            </a:p>
          </p:txBody>
        </p:sp>
        <p:sp>
          <p:nvSpPr>
            <p:cNvPr id="28" name="Text Box 42"/>
            <p:cNvSpPr txBox="1">
              <a:spLocks noChangeArrowheads="1"/>
            </p:cNvSpPr>
            <p:nvPr/>
          </p:nvSpPr>
          <p:spPr bwMode="auto">
            <a:xfrm>
              <a:off x="3651" y="1888"/>
              <a:ext cx="52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695400" y="1412776"/>
            <a:ext cx="838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1,</a:t>
            </a:r>
            <a:r>
              <a:rPr lang="zh-CN" altLang="en-US" sz="2800" dirty="0" smtClean="0"/>
              <a:t>写出标号算法。用标号法求解以下流网络的最大流</a:t>
            </a:r>
            <a:endParaRPr lang="zh-CN" altLang="en-US" sz="2800" dirty="0"/>
          </a:p>
        </p:txBody>
      </p:sp>
      <p:sp>
        <p:nvSpPr>
          <p:cNvPr id="40" name="文本框 39"/>
          <p:cNvSpPr txBox="1"/>
          <p:nvPr/>
        </p:nvSpPr>
        <p:spPr>
          <a:xfrm>
            <a:off x="821264" y="4363329"/>
            <a:ext cx="5354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利用最大流算法，证明</a:t>
            </a:r>
            <a:r>
              <a:rPr lang="en-US" altLang="zh-CN" sz="2800" dirty="0" smtClean="0"/>
              <a:t>hall</a:t>
            </a:r>
            <a:r>
              <a:rPr lang="zh-CN" altLang="en-US" sz="2800" dirty="0" smtClean="0"/>
              <a:t>定理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509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课外作业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981200" y="1341439"/>
            <a:ext cx="8229600" cy="4789487"/>
          </a:xfrm>
        </p:spPr>
        <p:txBody>
          <a:bodyPr/>
          <a:lstStyle/>
          <a:p>
            <a:r>
              <a:rPr lang="en-US" altLang="zh-CN" smtClean="0"/>
              <a:t>TC Ex.26.1: 1, 2, 6, 7</a:t>
            </a:r>
          </a:p>
          <a:p>
            <a:r>
              <a:rPr lang="en-US" altLang="zh-CN" smtClean="0"/>
              <a:t>TC Ex.26.2: 2, 6, 8, 10, 12, 13</a:t>
            </a:r>
          </a:p>
          <a:p>
            <a:r>
              <a:rPr lang="en-US" altLang="zh-CN" smtClean="0"/>
              <a:t>TC Ex.26.3: 3</a:t>
            </a:r>
          </a:p>
          <a:p>
            <a:r>
              <a:rPr lang="en-US" altLang="zh-CN" smtClean="0"/>
              <a:t>TC Prob.26: 1,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Hall</a:t>
            </a:r>
            <a:r>
              <a:rPr lang="en-US" altLang="zh-CN" smtClean="0">
                <a:latin typeface="Times New Roman" panose="02020603050405020304" pitchFamily="18" charset="0"/>
              </a:rPr>
              <a:t>’</a:t>
            </a:r>
            <a:r>
              <a:rPr lang="en-US" altLang="zh-CN" smtClean="0"/>
              <a:t>s Marriage Theorem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Let </a:t>
            </a:r>
            <a:r>
              <a:rPr lang="en-US" altLang="zh-CN" sz="2800" i="1"/>
              <a:t>R</a:t>
            </a:r>
            <a:r>
              <a:rPr lang="en-US" altLang="zh-CN" sz="2800"/>
              <a:t> be a relation from </a:t>
            </a:r>
            <a:r>
              <a:rPr lang="en-US" altLang="zh-CN" sz="2800" i="1"/>
              <a:t>A </a:t>
            </a:r>
            <a:r>
              <a:rPr lang="en-US" altLang="zh-CN" sz="2800"/>
              <a:t>to </a:t>
            </a:r>
            <a:r>
              <a:rPr lang="en-US" altLang="zh-CN" sz="2800" i="1"/>
              <a:t>B</a:t>
            </a:r>
            <a:r>
              <a:rPr lang="en-US" altLang="zh-CN" sz="2800"/>
              <a:t>. Then there exists a complete matching </a:t>
            </a:r>
            <a:r>
              <a:rPr lang="en-US" altLang="zh-CN" sz="2800" i="1"/>
              <a:t>M</a:t>
            </a:r>
            <a:r>
              <a:rPr lang="en-US" altLang="zh-CN" sz="2800"/>
              <a:t> if and only if for each </a:t>
            </a:r>
            <a:r>
              <a:rPr lang="en-US" altLang="zh-CN" sz="2800" i="1"/>
              <a:t>X</a:t>
            </a:r>
            <a:r>
              <a:rPr lang="en-US" altLang="zh-CN" sz="2800">
                <a:sym typeface="Symbol" panose="05050102010706020507" pitchFamily="18" charset="2"/>
              </a:rPr>
              <a:t></a:t>
            </a:r>
            <a:r>
              <a:rPr lang="en-US" altLang="zh-CN" sz="2800" i="1">
                <a:sym typeface="Symbol" panose="05050102010706020507" pitchFamily="18" charset="2"/>
              </a:rPr>
              <a:t>A</a:t>
            </a:r>
            <a:r>
              <a:rPr lang="en-US" altLang="zh-CN" sz="2800">
                <a:sym typeface="Symbol" panose="05050102010706020507" pitchFamily="18" charset="2"/>
              </a:rPr>
              <a:t>, |</a:t>
            </a:r>
            <a:r>
              <a:rPr lang="en-US" altLang="zh-CN" sz="2800" i="1">
                <a:sym typeface="Symbol" panose="05050102010706020507" pitchFamily="18" charset="2"/>
              </a:rPr>
              <a:t>X</a:t>
            </a:r>
            <a:r>
              <a:rPr lang="en-US" altLang="zh-CN" sz="2800">
                <a:sym typeface="Symbol" panose="05050102010706020507" pitchFamily="18" charset="2"/>
              </a:rPr>
              <a:t>||</a:t>
            </a:r>
            <a:r>
              <a:rPr lang="en-US" altLang="zh-CN" sz="2800" i="1">
                <a:sym typeface="Symbol" panose="05050102010706020507" pitchFamily="18" charset="2"/>
              </a:rPr>
              <a:t>R</a:t>
            </a:r>
            <a:r>
              <a:rPr lang="en-US" altLang="zh-CN" sz="2800">
                <a:sym typeface="Symbol" panose="05050102010706020507" pitchFamily="18" charset="2"/>
              </a:rPr>
              <a:t>(</a:t>
            </a:r>
            <a:r>
              <a:rPr lang="en-US" altLang="zh-CN" sz="2800" i="1">
                <a:sym typeface="Symbol" panose="05050102010706020507" pitchFamily="18" charset="2"/>
              </a:rPr>
              <a:t>X</a:t>
            </a:r>
            <a:r>
              <a:rPr lang="en-US" altLang="zh-CN" sz="2800">
                <a:sym typeface="Symbol" panose="05050102010706020507" pitchFamily="18" charset="2"/>
              </a:rPr>
              <a:t>)|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ym typeface="Symbol" panose="05050102010706020507" pitchFamily="18" charset="2"/>
              </a:rPr>
              <a:t>Proof: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ym typeface="Symbol" panose="05050102010706020507" pitchFamily="18" charset="2"/>
              </a:rPr>
              <a:t> Obviously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ym typeface="Symbol" panose="05050102010706020507" pitchFamily="18" charset="2"/>
              </a:rPr>
              <a:t> |A| = 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sym typeface="Symbol" panose="05050102010706020507" pitchFamily="18" charset="2"/>
              </a:rPr>
              <a:t>add supersource and supersink, if max flow value is |A|, then we get it.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sym typeface="Symbol" panose="05050102010706020507" pitchFamily="18" charset="2"/>
              </a:rPr>
              <a:t>If min cut has value |A|, we get it.</a:t>
            </a:r>
          </a:p>
        </p:txBody>
      </p:sp>
    </p:spTree>
    <p:extLst>
      <p:ext uri="{BB962C8B-B14F-4D97-AF65-F5344CB8AC3E}">
        <p14:creationId xmlns:p14="http://schemas.microsoft.com/office/powerpoint/2010/main" val="370540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bldLvl="5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Hall</a:t>
            </a:r>
            <a:r>
              <a:rPr lang="en-US" altLang="zh-CN" smtClean="0">
                <a:latin typeface="Times New Roman" panose="02020603050405020304" pitchFamily="18" charset="0"/>
              </a:rPr>
              <a:t>’</a:t>
            </a:r>
            <a:r>
              <a:rPr lang="en-US" altLang="zh-CN" smtClean="0"/>
              <a:t>s Marriage Theorem</a:t>
            </a:r>
            <a:endParaRPr lang="zh-CN" altLang="en-US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1" y="1941513"/>
            <a:ext cx="8964613" cy="4114800"/>
          </a:xfrm>
        </p:spPr>
        <p:txBody>
          <a:bodyPr/>
          <a:lstStyle/>
          <a:p>
            <a:pPr eaLnBrk="1" hangingPunct="1"/>
            <a:r>
              <a:rPr lang="en-US" altLang="zh-CN" smtClean="0">
                <a:sym typeface="Symbol" panose="05050102010706020507" pitchFamily="18" charset="2"/>
              </a:rPr>
              <a:t>Suppose </a:t>
            </a:r>
            <a:r>
              <a:rPr lang="en-US" altLang="zh-CN" i="1" smtClean="0">
                <a:sym typeface="Symbol" panose="05050102010706020507" pitchFamily="18" charset="2"/>
              </a:rPr>
              <a:t>K</a:t>
            </a:r>
            <a:r>
              <a:rPr lang="en-US" altLang="zh-CN" smtClean="0">
                <a:sym typeface="Symbol" panose="05050102010706020507" pitchFamily="18" charset="2"/>
              </a:rPr>
              <a:t> is a minimal cut. </a:t>
            </a:r>
          </a:p>
          <a:p>
            <a:pPr lvl="1" eaLnBrk="1" hangingPunct="1"/>
            <a:r>
              <a:rPr lang="en-US" altLang="zh-CN" smtClean="0">
                <a:sym typeface="Symbol" panose="05050102010706020507" pitchFamily="18" charset="2"/>
              </a:rPr>
              <a:t>We can consider all edges in </a:t>
            </a:r>
            <a:r>
              <a:rPr lang="en-US" altLang="zh-CN" i="1" smtClean="0">
                <a:sym typeface="Symbol" panose="05050102010706020507" pitchFamily="18" charset="2"/>
              </a:rPr>
              <a:t>K </a:t>
            </a:r>
            <a:r>
              <a:rPr lang="en-US" altLang="zh-CN" smtClean="0">
                <a:sym typeface="Symbol" panose="05050102010706020507" pitchFamily="18" charset="2"/>
              </a:rPr>
              <a:t>as in three sets: </a:t>
            </a:r>
          </a:p>
          <a:p>
            <a:pPr lvl="2" eaLnBrk="1" hangingPunct="1"/>
            <a:r>
              <a:rPr lang="en-US" altLang="zh-CN" i="1" smtClean="0">
                <a:sym typeface="Symbol" panose="05050102010706020507" pitchFamily="18" charset="2"/>
              </a:rPr>
              <a:t>S</a:t>
            </a:r>
            <a:r>
              <a:rPr lang="en-US" altLang="zh-CN" baseline="-25000" smtClean="0">
                <a:sym typeface="Symbol" panose="05050102010706020507" pitchFamily="18" charset="2"/>
              </a:rPr>
              <a:t>1</a:t>
            </a:r>
            <a:r>
              <a:rPr lang="en-US" altLang="zh-CN" smtClean="0">
                <a:sym typeface="Symbol" panose="05050102010706020507" pitchFamily="18" charset="2"/>
              </a:rPr>
              <a:t>: those begin at supersource; |s1|=m</a:t>
            </a:r>
          </a:p>
          <a:p>
            <a:pPr lvl="2" eaLnBrk="1" hangingPunct="1"/>
            <a:r>
              <a:rPr lang="en-US" altLang="zh-CN" i="1" smtClean="0">
                <a:sym typeface="Symbol" panose="05050102010706020507" pitchFamily="18" charset="2"/>
              </a:rPr>
              <a:t>S</a:t>
            </a:r>
            <a:r>
              <a:rPr lang="en-US" altLang="zh-CN" baseline="-25000" smtClean="0">
                <a:sym typeface="Symbol" panose="05050102010706020507" pitchFamily="18" charset="2"/>
              </a:rPr>
              <a:t>2</a:t>
            </a:r>
            <a:r>
              <a:rPr lang="en-US" altLang="zh-CN" smtClean="0">
                <a:sym typeface="Symbol" panose="05050102010706020507" pitchFamily="18" charset="2"/>
              </a:rPr>
              <a:t>: those correspond to pairs in </a:t>
            </a:r>
            <a:r>
              <a:rPr lang="en-US" altLang="zh-CN" i="1" smtClean="0">
                <a:sym typeface="Symbol" panose="05050102010706020507" pitchFamily="18" charset="2"/>
              </a:rPr>
              <a:t>R</a:t>
            </a:r>
            <a:r>
              <a:rPr lang="en-US" altLang="zh-CN" smtClean="0">
                <a:sym typeface="Symbol" panose="05050102010706020507" pitchFamily="18" charset="2"/>
              </a:rPr>
              <a:t>; </a:t>
            </a:r>
          </a:p>
          <a:p>
            <a:pPr lvl="2" eaLnBrk="1" hangingPunct="1"/>
            <a:r>
              <a:rPr lang="en-US" altLang="zh-CN" i="1" smtClean="0">
                <a:sym typeface="Symbol" panose="05050102010706020507" pitchFamily="18" charset="2"/>
              </a:rPr>
              <a:t>S</a:t>
            </a:r>
            <a:r>
              <a:rPr lang="en-US" altLang="zh-CN" baseline="-25000" smtClean="0">
                <a:sym typeface="Symbol" panose="05050102010706020507" pitchFamily="18" charset="2"/>
              </a:rPr>
              <a:t>3</a:t>
            </a:r>
            <a:r>
              <a:rPr lang="en-US" altLang="zh-CN" smtClean="0">
                <a:sym typeface="Symbol" panose="05050102010706020507" pitchFamily="18" charset="2"/>
              </a:rPr>
              <a:t>: those end at supersink. </a:t>
            </a:r>
          </a:p>
        </p:txBody>
      </p:sp>
      <p:grpSp>
        <p:nvGrpSpPr>
          <p:cNvPr id="55300" name="Group 26"/>
          <p:cNvGrpSpPr>
            <a:grpSpLocks/>
          </p:cNvGrpSpPr>
          <p:nvPr/>
        </p:nvGrpSpPr>
        <p:grpSpPr bwMode="auto">
          <a:xfrm>
            <a:off x="2547938" y="4602163"/>
            <a:ext cx="5808662" cy="2112962"/>
            <a:chOff x="645" y="2899"/>
            <a:chExt cx="3659" cy="1331"/>
          </a:xfrm>
        </p:grpSpPr>
        <p:sp>
          <p:nvSpPr>
            <p:cNvPr id="55301" name="Line 4"/>
            <p:cNvSpPr>
              <a:spLocks noChangeShapeType="1"/>
            </p:cNvSpPr>
            <p:nvPr/>
          </p:nvSpPr>
          <p:spPr bwMode="auto">
            <a:xfrm flipV="1">
              <a:off x="839" y="2976"/>
              <a:ext cx="771" cy="36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02" name="Line 5"/>
            <p:cNvSpPr>
              <a:spLocks noChangeShapeType="1"/>
            </p:cNvSpPr>
            <p:nvPr/>
          </p:nvSpPr>
          <p:spPr bwMode="auto">
            <a:xfrm flipV="1">
              <a:off x="839" y="3294"/>
              <a:ext cx="726" cy="45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03" name="Line 6"/>
            <p:cNvSpPr>
              <a:spLocks noChangeShapeType="1"/>
            </p:cNvSpPr>
            <p:nvPr/>
          </p:nvSpPr>
          <p:spPr bwMode="auto">
            <a:xfrm>
              <a:off x="839" y="3339"/>
              <a:ext cx="726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04" name="Line 7"/>
            <p:cNvSpPr>
              <a:spLocks noChangeShapeType="1"/>
            </p:cNvSpPr>
            <p:nvPr/>
          </p:nvSpPr>
          <p:spPr bwMode="auto">
            <a:xfrm>
              <a:off x="839" y="3339"/>
              <a:ext cx="726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05" name="Line 8"/>
            <p:cNvSpPr>
              <a:spLocks noChangeShapeType="1"/>
            </p:cNvSpPr>
            <p:nvPr/>
          </p:nvSpPr>
          <p:spPr bwMode="auto">
            <a:xfrm>
              <a:off x="1610" y="2976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06" name="Line 9"/>
            <p:cNvSpPr>
              <a:spLocks noChangeShapeType="1"/>
            </p:cNvSpPr>
            <p:nvPr/>
          </p:nvSpPr>
          <p:spPr bwMode="auto">
            <a:xfrm>
              <a:off x="1610" y="2976"/>
              <a:ext cx="127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07" name="Line 10"/>
            <p:cNvSpPr>
              <a:spLocks noChangeShapeType="1"/>
            </p:cNvSpPr>
            <p:nvPr/>
          </p:nvSpPr>
          <p:spPr bwMode="auto">
            <a:xfrm flipV="1">
              <a:off x="1565" y="2976"/>
              <a:ext cx="136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08" name="Line 11"/>
            <p:cNvSpPr>
              <a:spLocks noChangeShapeType="1"/>
            </p:cNvSpPr>
            <p:nvPr/>
          </p:nvSpPr>
          <p:spPr bwMode="auto">
            <a:xfrm>
              <a:off x="1610" y="3294"/>
              <a:ext cx="127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09" name="Line 12"/>
            <p:cNvSpPr>
              <a:spLocks noChangeShapeType="1"/>
            </p:cNvSpPr>
            <p:nvPr/>
          </p:nvSpPr>
          <p:spPr bwMode="auto">
            <a:xfrm flipV="1">
              <a:off x="1565" y="3430"/>
              <a:ext cx="1315" cy="1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0" name="Line 13"/>
            <p:cNvSpPr>
              <a:spLocks noChangeShapeType="1"/>
            </p:cNvSpPr>
            <p:nvPr/>
          </p:nvSpPr>
          <p:spPr bwMode="auto">
            <a:xfrm>
              <a:off x="1565" y="3929"/>
              <a:ext cx="131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1" name="Line 14"/>
            <p:cNvSpPr>
              <a:spLocks noChangeShapeType="1"/>
            </p:cNvSpPr>
            <p:nvPr/>
          </p:nvSpPr>
          <p:spPr bwMode="auto">
            <a:xfrm>
              <a:off x="2925" y="2976"/>
              <a:ext cx="118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2" name="Line 15"/>
            <p:cNvSpPr>
              <a:spLocks noChangeShapeType="1"/>
            </p:cNvSpPr>
            <p:nvPr/>
          </p:nvSpPr>
          <p:spPr bwMode="auto">
            <a:xfrm>
              <a:off x="2925" y="3203"/>
              <a:ext cx="113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3" name="Line 16"/>
            <p:cNvSpPr>
              <a:spLocks noChangeShapeType="1"/>
            </p:cNvSpPr>
            <p:nvPr/>
          </p:nvSpPr>
          <p:spPr bwMode="auto">
            <a:xfrm>
              <a:off x="2880" y="3430"/>
              <a:ext cx="1179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4" name="Line 17"/>
            <p:cNvSpPr>
              <a:spLocks noChangeShapeType="1"/>
            </p:cNvSpPr>
            <p:nvPr/>
          </p:nvSpPr>
          <p:spPr bwMode="auto">
            <a:xfrm flipV="1">
              <a:off x="2880" y="3475"/>
              <a:ext cx="1179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5" name="Line 18"/>
            <p:cNvSpPr>
              <a:spLocks noChangeShapeType="1"/>
            </p:cNvSpPr>
            <p:nvPr/>
          </p:nvSpPr>
          <p:spPr bwMode="auto">
            <a:xfrm flipV="1">
              <a:off x="2880" y="3475"/>
              <a:ext cx="1179" cy="499"/>
            </a:xfrm>
            <a:prstGeom prst="line">
              <a:avLst/>
            </a:prstGeom>
            <a:noFill/>
            <a:ln w="28575">
              <a:solidFill>
                <a:srgbClr val="3366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6" name="Text Box 19"/>
            <p:cNvSpPr txBox="1">
              <a:spLocks noChangeArrowheads="1"/>
            </p:cNvSpPr>
            <p:nvPr/>
          </p:nvSpPr>
          <p:spPr bwMode="auto">
            <a:xfrm>
              <a:off x="962" y="2899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s1</a:t>
              </a:r>
            </a:p>
          </p:txBody>
        </p:sp>
        <p:sp>
          <p:nvSpPr>
            <p:cNvPr id="55317" name="Text Box 20"/>
            <p:cNvSpPr txBox="1">
              <a:spLocks noChangeArrowheads="1"/>
            </p:cNvSpPr>
            <p:nvPr/>
          </p:nvSpPr>
          <p:spPr bwMode="auto">
            <a:xfrm>
              <a:off x="1960" y="348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s2</a:t>
              </a:r>
            </a:p>
          </p:txBody>
        </p:sp>
        <p:sp>
          <p:nvSpPr>
            <p:cNvPr id="55318" name="Text Box 21"/>
            <p:cNvSpPr txBox="1">
              <a:spLocks noChangeArrowheads="1"/>
            </p:cNvSpPr>
            <p:nvPr/>
          </p:nvSpPr>
          <p:spPr bwMode="auto">
            <a:xfrm>
              <a:off x="3230" y="376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s3</a:t>
              </a:r>
            </a:p>
          </p:txBody>
        </p:sp>
        <p:sp>
          <p:nvSpPr>
            <p:cNvPr id="55319" name="Text Box 22"/>
            <p:cNvSpPr txBox="1">
              <a:spLocks noChangeArrowheads="1"/>
            </p:cNvSpPr>
            <p:nvPr/>
          </p:nvSpPr>
          <p:spPr bwMode="auto">
            <a:xfrm>
              <a:off x="645" y="32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x</a:t>
              </a:r>
            </a:p>
          </p:txBody>
        </p:sp>
        <p:sp>
          <p:nvSpPr>
            <p:cNvPr id="55320" name="Text Box 23"/>
            <p:cNvSpPr txBox="1">
              <a:spLocks noChangeArrowheads="1"/>
            </p:cNvSpPr>
            <p:nvPr/>
          </p:nvSpPr>
          <p:spPr bwMode="auto">
            <a:xfrm>
              <a:off x="4092" y="330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y</a:t>
              </a:r>
            </a:p>
          </p:txBody>
        </p:sp>
        <p:sp>
          <p:nvSpPr>
            <p:cNvPr id="55321" name="Text Box 24"/>
            <p:cNvSpPr txBox="1">
              <a:spLocks noChangeArrowheads="1"/>
            </p:cNvSpPr>
            <p:nvPr/>
          </p:nvSpPr>
          <p:spPr bwMode="auto">
            <a:xfrm>
              <a:off x="1416" y="394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</p:txBody>
        </p:sp>
        <p:sp>
          <p:nvSpPr>
            <p:cNvPr id="55322" name="Text Box 25"/>
            <p:cNvSpPr txBox="1">
              <a:spLocks noChangeArrowheads="1"/>
            </p:cNvSpPr>
            <p:nvPr/>
          </p:nvSpPr>
          <p:spPr bwMode="auto">
            <a:xfrm>
              <a:off x="2777" y="394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11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6219826" y="3573464"/>
            <a:ext cx="1643063" cy="1773237"/>
            <a:chOff x="2958" y="2251"/>
            <a:chExt cx="1035" cy="1117"/>
          </a:xfrm>
        </p:grpSpPr>
        <p:sp>
          <p:nvSpPr>
            <p:cNvPr id="56358" name="Oval 58"/>
            <p:cNvSpPr>
              <a:spLocks noChangeArrowheads="1"/>
            </p:cNvSpPr>
            <p:nvPr/>
          </p:nvSpPr>
          <p:spPr bwMode="auto">
            <a:xfrm>
              <a:off x="3016" y="2251"/>
              <a:ext cx="227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59" name="Oval 33"/>
            <p:cNvSpPr>
              <a:spLocks noChangeArrowheads="1"/>
            </p:cNvSpPr>
            <p:nvPr/>
          </p:nvSpPr>
          <p:spPr bwMode="auto">
            <a:xfrm>
              <a:off x="3016" y="2795"/>
              <a:ext cx="227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60" name="Text Box 59"/>
            <p:cNvSpPr txBox="1">
              <a:spLocks noChangeArrowheads="1"/>
            </p:cNvSpPr>
            <p:nvPr/>
          </p:nvSpPr>
          <p:spPr bwMode="auto">
            <a:xfrm>
              <a:off x="2958" y="3080"/>
              <a:ext cx="10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B2 = R(A2)</a:t>
              </a:r>
            </a:p>
          </p:txBody>
        </p: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4224339" y="2420939"/>
            <a:ext cx="1597025" cy="1419225"/>
            <a:chOff x="1701" y="1525"/>
            <a:chExt cx="1006" cy="894"/>
          </a:xfrm>
        </p:grpSpPr>
        <p:sp>
          <p:nvSpPr>
            <p:cNvPr id="56356" name="Oval 27"/>
            <p:cNvSpPr>
              <a:spLocks noChangeArrowheads="1"/>
            </p:cNvSpPr>
            <p:nvPr/>
          </p:nvSpPr>
          <p:spPr bwMode="auto">
            <a:xfrm>
              <a:off x="1701" y="1693"/>
              <a:ext cx="317" cy="72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57" name="Text Box 30"/>
            <p:cNvSpPr txBox="1">
              <a:spLocks noChangeArrowheads="1"/>
            </p:cNvSpPr>
            <p:nvPr/>
          </p:nvSpPr>
          <p:spPr bwMode="auto">
            <a:xfrm>
              <a:off x="1927" y="1525"/>
              <a:ext cx="7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|A1| = m</a:t>
              </a:r>
            </a:p>
          </p:txBody>
        </p:sp>
      </p:grp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Hall</a:t>
            </a:r>
            <a:r>
              <a:rPr lang="en-US" altLang="zh-CN" smtClean="0">
                <a:latin typeface="Times New Roman" panose="02020603050405020304" pitchFamily="18" charset="0"/>
              </a:rPr>
              <a:t>’</a:t>
            </a:r>
            <a:r>
              <a:rPr lang="en-US" altLang="zh-CN" smtClean="0"/>
              <a:t>s Marriage Theorem</a:t>
            </a:r>
            <a:endParaRPr lang="zh-CN" altLang="en-US" smtClean="0"/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CN" smtClean="0">
                <a:sym typeface="Symbol" panose="05050102010706020507" pitchFamily="18" charset="2"/>
              </a:rPr>
              <a:t>Remove S1:</a:t>
            </a:r>
          </a:p>
        </p:txBody>
      </p:sp>
      <p:grpSp>
        <p:nvGrpSpPr>
          <p:cNvPr id="56326" name="Group 4"/>
          <p:cNvGrpSpPr>
            <a:grpSpLocks/>
          </p:cNvGrpSpPr>
          <p:nvPr/>
        </p:nvGrpSpPr>
        <p:grpSpPr bwMode="auto">
          <a:xfrm>
            <a:off x="3000376" y="2924176"/>
            <a:ext cx="5808663" cy="2092325"/>
            <a:chOff x="645" y="2899"/>
            <a:chExt cx="3659" cy="1318"/>
          </a:xfrm>
        </p:grpSpPr>
        <p:sp>
          <p:nvSpPr>
            <p:cNvPr id="56334" name="Line 5"/>
            <p:cNvSpPr>
              <a:spLocks noChangeShapeType="1"/>
            </p:cNvSpPr>
            <p:nvPr/>
          </p:nvSpPr>
          <p:spPr bwMode="auto">
            <a:xfrm flipV="1">
              <a:off x="839" y="2976"/>
              <a:ext cx="771" cy="36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5" name="Line 6"/>
            <p:cNvSpPr>
              <a:spLocks noChangeShapeType="1"/>
            </p:cNvSpPr>
            <p:nvPr/>
          </p:nvSpPr>
          <p:spPr bwMode="auto">
            <a:xfrm flipV="1">
              <a:off x="839" y="3294"/>
              <a:ext cx="726" cy="45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6" name="Line 7"/>
            <p:cNvSpPr>
              <a:spLocks noChangeShapeType="1"/>
            </p:cNvSpPr>
            <p:nvPr/>
          </p:nvSpPr>
          <p:spPr bwMode="auto">
            <a:xfrm>
              <a:off x="839" y="3339"/>
              <a:ext cx="726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7" name="Line 8"/>
            <p:cNvSpPr>
              <a:spLocks noChangeShapeType="1"/>
            </p:cNvSpPr>
            <p:nvPr/>
          </p:nvSpPr>
          <p:spPr bwMode="auto">
            <a:xfrm>
              <a:off x="839" y="3339"/>
              <a:ext cx="726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8" name="Line 9"/>
            <p:cNvSpPr>
              <a:spLocks noChangeShapeType="1"/>
            </p:cNvSpPr>
            <p:nvPr/>
          </p:nvSpPr>
          <p:spPr bwMode="auto">
            <a:xfrm>
              <a:off x="1610" y="2976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9" name="Line 10"/>
            <p:cNvSpPr>
              <a:spLocks noChangeShapeType="1"/>
            </p:cNvSpPr>
            <p:nvPr/>
          </p:nvSpPr>
          <p:spPr bwMode="auto">
            <a:xfrm>
              <a:off x="1610" y="2976"/>
              <a:ext cx="127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0" name="Line 11"/>
            <p:cNvSpPr>
              <a:spLocks noChangeShapeType="1"/>
            </p:cNvSpPr>
            <p:nvPr/>
          </p:nvSpPr>
          <p:spPr bwMode="auto">
            <a:xfrm flipV="1">
              <a:off x="1565" y="2976"/>
              <a:ext cx="136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1" name="Line 12"/>
            <p:cNvSpPr>
              <a:spLocks noChangeShapeType="1"/>
            </p:cNvSpPr>
            <p:nvPr/>
          </p:nvSpPr>
          <p:spPr bwMode="auto">
            <a:xfrm>
              <a:off x="1610" y="3294"/>
              <a:ext cx="127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2" name="Line 13"/>
            <p:cNvSpPr>
              <a:spLocks noChangeShapeType="1"/>
            </p:cNvSpPr>
            <p:nvPr/>
          </p:nvSpPr>
          <p:spPr bwMode="auto">
            <a:xfrm flipV="1">
              <a:off x="1565" y="3430"/>
              <a:ext cx="1315" cy="1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3" name="Line 14"/>
            <p:cNvSpPr>
              <a:spLocks noChangeShapeType="1"/>
            </p:cNvSpPr>
            <p:nvPr/>
          </p:nvSpPr>
          <p:spPr bwMode="auto">
            <a:xfrm>
              <a:off x="1565" y="3929"/>
              <a:ext cx="131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4" name="Line 15"/>
            <p:cNvSpPr>
              <a:spLocks noChangeShapeType="1"/>
            </p:cNvSpPr>
            <p:nvPr/>
          </p:nvSpPr>
          <p:spPr bwMode="auto">
            <a:xfrm>
              <a:off x="2925" y="2976"/>
              <a:ext cx="118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5" name="Line 16"/>
            <p:cNvSpPr>
              <a:spLocks noChangeShapeType="1"/>
            </p:cNvSpPr>
            <p:nvPr/>
          </p:nvSpPr>
          <p:spPr bwMode="auto">
            <a:xfrm>
              <a:off x="2925" y="3203"/>
              <a:ext cx="113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6" name="Line 17"/>
            <p:cNvSpPr>
              <a:spLocks noChangeShapeType="1"/>
            </p:cNvSpPr>
            <p:nvPr/>
          </p:nvSpPr>
          <p:spPr bwMode="auto">
            <a:xfrm>
              <a:off x="2880" y="3430"/>
              <a:ext cx="1179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7" name="Line 18"/>
            <p:cNvSpPr>
              <a:spLocks noChangeShapeType="1"/>
            </p:cNvSpPr>
            <p:nvPr/>
          </p:nvSpPr>
          <p:spPr bwMode="auto">
            <a:xfrm flipV="1">
              <a:off x="2880" y="3475"/>
              <a:ext cx="1179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8" name="Line 19"/>
            <p:cNvSpPr>
              <a:spLocks noChangeShapeType="1"/>
            </p:cNvSpPr>
            <p:nvPr/>
          </p:nvSpPr>
          <p:spPr bwMode="auto">
            <a:xfrm flipV="1">
              <a:off x="2880" y="3475"/>
              <a:ext cx="1179" cy="499"/>
            </a:xfrm>
            <a:prstGeom prst="line">
              <a:avLst/>
            </a:prstGeom>
            <a:noFill/>
            <a:ln w="28575">
              <a:solidFill>
                <a:srgbClr val="3366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9" name="Text Box 20"/>
            <p:cNvSpPr txBox="1">
              <a:spLocks noChangeArrowheads="1"/>
            </p:cNvSpPr>
            <p:nvPr/>
          </p:nvSpPr>
          <p:spPr bwMode="auto">
            <a:xfrm>
              <a:off x="962" y="2899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s1</a:t>
              </a:r>
            </a:p>
          </p:txBody>
        </p:sp>
        <p:sp>
          <p:nvSpPr>
            <p:cNvPr id="56350" name="Text Box 21"/>
            <p:cNvSpPr txBox="1">
              <a:spLocks noChangeArrowheads="1"/>
            </p:cNvSpPr>
            <p:nvPr/>
          </p:nvSpPr>
          <p:spPr bwMode="auto">
            <a:xfrm>
              <a:off x="1960" y="348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s2</a:t>
              </a:r>
            </a:p>
          </p:txBody>
        </p:sp>
        <p:sp>
          <p:nvSpPr>
            <p:cNvPr id="56351" name="Text Box 22"/>
            <p:cNvSpPr txBox="1">
              <a:spLocks noChangeArrowheads="1"/>
            </p:cNvSpPr>
            <p:nvPr/>
          </p:nvSpPr>
          <p:spPr bwMode="auto">
            <a:xfrm>
              <a:off x="3230" y="376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s3</a:t>
              </a:r>
            </a:p>
          </p:txBody>
        </p:sp>
        <p:sp>
          <p:nvSpPr>
            <p:cNvPr id="56352" name="Text Box 23"/>
            <p:cNvSpPr txBox="1">
              <a:spLocks noChangeArrowheads="1"/>
            </p:cNvSpPr>
            <p:nvPr/>
          </p:nvSpPr>
          <p:spPr bwMode="auto">
            <a:xfrm>
              <a:off x="645" y="32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x</a:t>
              </a:r>
            </a:p>
          </p:txBody>
        </p:sp>
        <p:sp>
          <p:nvSpPr>
            <p:cNvPr id="56353" name="Text Box 24"/>
            <p:cNvSpPr txBox="1">
              <a:spLocks noChangeArrowheads="1"/>
            </p:cNvSpPr>
            <p:nvPr/>
          </p:nvSpPr>
          <p:spPr bwMode="auto">
            <a:xfrm>
              <a:off x="4092" y="330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y</a:t>
              </a:r>
            </a:p>
          </p:txBody>
        </p:sp>
        <p:sp>
          <p:nvSpPr>
            <p:cNvPr id="56354" name="Text Box 25"/>
            <p:cNvSpPr txBox="1">
              <a:spLocks noChangeArrowheads="1"/>
            </p:cNvSpPr>
            <p:nvPr/>
          </p:nvSpPr>
          <p:spPr bwMode="auto">
            <a:xfrm>
              <a:off x="1416" y="392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56355" name="Text Box 26"/>
            <p:cNvSpPr txBox="1">
              <a:spLocks noChangeArrowheads="1"/>
            </p:cNvSpPr>
            <p:nvPr/>
          </p:nvSpPr>
          <p:spPr bwMode="auto">
            <a:xfrm>
              <a:off x="2777" y="392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3648075" y="3860800"/>
            <a:ext cx="1492250" cy="1538288"/>
            <a:chOff x="1338" y="2432"/>
            <a:chExt cx="940" cy="969"/>
          </a:xfrm>
        </p:grpSpPr>
        <p:sp>
          <p:nvSpPr>
            <p:cNvPr id="56332" name="Oval 29"/>
            <p:cNvSpPr>
              <a:spLocks noChangeArrowheads="1"/>
            </p:cNvSpPr>
            <p:nvPr/>
          </p:nvSpPr>
          <p:spPr bwMode="auto">
            <a:xfrm>
              <a:off x="1655" y="2432"/>
              <a:ext cx="317" cy="7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33" name="Text Box 31"/>
            <p:cNvSpPr txBox="1">
              <a:spLocks noChangeArrowheads="1"/>
            </p:cNvSpPr>
            <p:nvPr/>
          </p:nvSpPr>
          <p:spPr bwMode="auto">
            <a:xfrm>
              <a:off x="1338" y="3113"/>
              <a:ext cx="9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|A2| = n-m</a:t>
              </a:r>
            </a:p>
          </p:txBody>
        </p:sp>
      </p:grpSp>
      <p:sp>
        <p:nvSpPr>
          <p:cNvPr id="55328" name="Text Box 32"/>
          <p:cNvSpPr txBox="1">
            <a:spLocks noChangeArrowheads="1"/>
          </p:cNvSpPr>
          <p:nvPr/>
        </p:nvSpPr>
        <p:spPr bwMode="auto">
          <a:xfrm>
            <a:off x="1524001" y="3933826"/>
            <a:ext cx="234711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K is the min cut,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No edges in K 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begin from A1</a:t>
            </a:r>
          </a:p>
        </p:txBody>
      </p:sp>
      <p:sp>
        <p:nvSpPr>
          <p:cNvPr id="55356" name="Text Box 60"/>
          <p:cNvSpPr txBox="1">
            <a:spLocks noChangeArrowheads="1"/>
          </p:cNvSpPr>
          <p:nvPr/>
        </p:nvSpPr>
        <p:spPr bwMode="auto">
          <a:xfrm>
            <a:off x="6240463" y="5373689"/>
            <a:ext cx="26613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|B2| &gt;= |A2| = n-m</a:t>
            </a:r>
          </a:p>
          <a:p>
            <a:pPr eaLnBrk="1" hangingPunct="1"/>
            <a:r>
              <a:rPr lang="en-US" altLang="zh-CN"/>
              <a:t>	precondition</a:t>
            </a:r>
          </a:p>
        </p:txBody>
      </p:sp>
      <p:sp>
        <p:nvSpPr>
          <p:cNvPr id="55360" name="Text Box 64"/>
          <p:cNvSpPr txBox="1">
            <a:spLocks noChangeArrowheads="1"/>
          </p:cNvSpPr>
          <p:nvPr/>
        </p:nvSpPr>
        <p:spPr bwMode="auto">
          <a:xfrm>
            <a:off x="2782888" y="573405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If m = n, s1=n, we get it</a:t>
            </a:r>
          </a:p>
        </p:txBody>
      </p:sp>
      <p:sp>
        <p:nvSpPr>
          <p:cNvPr id="55361" name="Text Box 65"/>
          <p:cNvSpPr txBox="1">
            <a:spLocks noChangeArrowheads="1"/>
          </p:cNvSpPr>
          <p:nvPr/>
        </p:nvSpPr>
        <p:spPr bwMode="auto">
          <a:xfrm>
            <a:off x="2711451" y="6165850"/>
            <a:ext cx="589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r>
              <a:rPr lang="zh-CN" altLang="en-US"/>
              <a:t>通过</a:t>
            </a:r>
            <a:r>
              <a:rPr lang="en-US" altLang="zh-CN"/>
              <a:t>A2</a:t>
            </a:r>
            <a:r>
              <a:rPr lang="zh-CN" altLang="en-US"/>
              <a:t>集合元素至少和</a:t>
            </a:r>
            <a:r>
              <a:rPr lang="en-US" altLang="zh-CN"/>
              <a:t>n-m</a:t>
            </a:r>
            <a:r>
              <a:rPr lang="zh-CN" altLang="en-US"/>
              <a:t>个</a:t>
            </a:r>
            <a:r>
              <a:rPr lang="en-US" altLang="zh-CN"/>
              <a:t>B2</a:t>
            </a:r>
            <a:r>
              <a:rPr lang="zh-CN" altLang="en-US"/>
              <a:t>元素相连</a:t>
            </a:r>
          </a:p>
        </p:txBody>
      </p:sp>
    </p:spTree>
    <p:extLst>
      <p:ext uri="{BB962C8B-B14F-4D97-AF65-F5344CB8AC3E}">
        <p14:creationId xmlns:p14="http://schemas.microsoft.com/office/powerpoint/2010/main" val="399221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28" grpId="0"/>
      <p:bldP spid="55356" grpId="0"/>
      <p:bldP spid="55360" grpId="0"/>
      <p:bldP spid="553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908051"/>
            <a:ext cx="8135938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triped Right Arrow 1"/>
          <p:cNvSpPr/>
          <p:nvPr/>
        </p:nvSpPr>
        <p:spPr>
          <a:xfrm>
            <a:off x="4727575" y="1268413"/>
            <a:ext cx="1404938" cy="576262"/>
          </a:xfrm>
          <a:prstGeom prst="stripedRightArrow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1" name="Oval 27"/>
          <p:cNvSpPr>
            <a:spLocks noChangeArrowheads="1"/>
          </p:cNvSpPr>
          <p:nvPr/>
        </p:nvSpPr>
        <p:spPr bwMode="auto">
          <a:xfrm>
            <a:off x="6311901" y="3357563"/>
            <a:ext cx="3603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Hall</a:t>
            </a:r>
            <a:r>
              <a:rPr lang="en-US" altLang="zh-CN" smtClean="0">
                <a:latin typeface="Times New Roman" panose="02020603050405020304" pitchFamily="18" charset="0"/>
              </a:rPr>
              <a:t>’</a:t>
            </a:r>
            <a:r>
              <a:rPr lang="en-US" altLang="zh-CN" smtClean="0"/>
              <a:t>s Marriage Theorem</a:t>
            </a:r>
            <a:endParaRPr lang="zh-CN" altLang="en-US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Remove S2: suppose |S2| = r</a:t>
            </a:r>
          </a:p>
        </p:txBody>
      </p:sp>
      <p:sp>
        <p:nvSpPr>
          <p:cNvPr id="57349" name="Line 8"/>
          <p:cNvSpPr>
            <a:spLocks noChangeShapeType="1"/>
          </p:cNvSpPr>
          <p:nvPr/>
        </p:nvSpPr>
        <p:spPr bwMode="auto">
          <a:xfrm>
            <a:off x="3308351" y="3406776"/>
            <a:ext cx="115252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0" name="Line 14"/>
          <p:cNvSpPr>
            <a:spLocks noChangeShapeType="1"/>
          </p:cNvSpPr>
          <p:nvPr/>
        </p:nvSpPr>
        <p:spPr bwMode="auto">
          <a:xfrm>
            <a:off x="4460876" y="4343400"/>
            <a:ext cx="208756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1" name="Line 15"/>
          <p:cNvSpPr>
            <a:spLocks noChangeShapeType="1"/>
          </p:cNvSpPr>
          <p:nvPr/>
        </p:nvSpPr>
        <p:spPr bwMode="auto">
          <a:xfrm>
            <a:off x="6619875" y="2830513"/>
            <a:ext cx="187325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2" name="Line 16"/>
          <p:cNvSpPr>
            <a:spLocks noChangeShapeType="1"/>
          </p:cNvSpPr>
          <p:nvPr/>
        </p:nvSpPr>
        <p:spPr bwMode="auto">
          <a:xfrm>
            <a:off x="6619876" y="3190875"/>
            <a:ext cx="18002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3" name="Line 17"/>
          <p:cNvSpPr>
            <a:spLocks noChangeShapeType="1"/>
          </p:cNvSpPr>
          <p:nvPr/>
        </p:nvSpPr>
        <p:spPr bwMode="auto">
          <a:xfrm>
            <a:off x="6548438" y="3551239"/>
            <a:ext cx="18716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4" name="Line 18"/>
          <p:cNvSpPr>
            <a:spLocks noChangeShapeType="1"/>
          </p:cNvSpPr>
          <p:nvPr/>
        </p:nvSpPr>
        <p:spPr bwMode="auto">
          <a:xfrm flipV="1">
            <a:off x="6548438" y="3622675"/>
            <a:ext cx="1871662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5" name="Line 19"/>
          <p:cNvSpPr>
            <a:spLocks noChangeShapeType="1"/>
          </p:cNvSpPr>
          <p:nvPr/>
        </p:nvSpPr>
        <p:spPr bwMode="auto">
          <a:xfrm flipV="1">
            <a:off x="6548438" y="3622676"/>
            <a:ext cx="1871662" cy="792163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6" name="Text Box 20"/>
          <p:cNvSpPr txBox="1">
            <a:spLocks noChangeArrowheads="1"/>
          </p:cNvSpPr>
          <p:nvPr/>
        </p:nvSpPr>
        <p:spPr bwMode="auto">
          <a:xfrm>
            <a:off x="3503613" y="2708275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s1</a:t>
            </a:r>
          </a:p>
        </p:txBody>
      </p:sp>
      <p:sp>
        <p:nvSpPr>
          <p:cNvPr id="57357" name="Text Box 21"/>
          <p:cNvSpPr txBox="1">
            <a:spLocks noChangeArrowheads="1"/>
          </p:cNvSpPr>
          <p:nvPr/>
        </p:nvSpPr>
        <p:spPr bwMode="auto">
          <a:xfrm>
            <a:off x="5087938" y="3643313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s2</a:t>
            </a:r>
          </a:p>
        </p:txBody>
      </p:sp>
      <p:sp>
        <p:nvSpPr>
          <p:cNvPr id="57358" name="Text Box 22"/>
          <p:cNvSpPr txBox="1">
            <a:spLocks noChangeArrowheads="1"/>
          </p:cNvSpPr>
          <p:nvPr/>
        </p:nvSpPr>
        <p:spPr bwMode="auto">
          <a:xfrm>
            <a:off x="7104063" y="4075113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s3</a:t>
            </a:r>
          </a:p>
        </p:txBody>
      </p:sp>
      <p:sp>
        <p:nvSpPr>
          <p:cNvPr id="57359" name="Text Box 23"/>
          <p:cNvSpPr txBox="1">
            <a:spLocks noChangeArrowheads="1"/>
          </p:cNvSpPr>
          <p:nvPr/>
        </p:nvSpPr>
        <p:spPr bwMode="auto">
          <a:xfrm>
            <a:off x="3000375" y="3211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</a:p>
        </p:txBody>
      </p:sp>
      <p:sp>
        <p:nvSpPr>
          <p:cNvPr id="57360" name="Text Box 24"/>
          <p:cNvSpPr txBox="1">
            <a:spLocks noChangeArrowheads="1"/>
          </p:cNvSpPr>
          <p:nvPr/>
        </p:nvSpPr>
        <p:spPr bwMode="auto">
          <a:xfrm>
            <a:off x="8472488" y="33559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</a:p>
        </p:txBody>
      </p:sp>
      <p:sp>
        <p:nvSpPr>
          <p:cNvPr id="57361" name="Text Box 25"/>
          <p:cNvSpPr txBox="1">
            <a:spLocks noChangeArrowheads="1"/>
          </p:cNvSpPr>
          <p:nvPr/>
        </p:nvSpPr>
        <p:spPr bwMode="auto">
          <a:xfrm>
            <a:off x="4224338" y="4343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57362" name="Text Box 26"/>
          <p:cNvSpPr txBox="1">
            <a:spLocks noChangeArrowheads="1"/>
          </p:cNvSpPr>
          <p:nvPr/>
        </p:nvSpPr>
        <p:spPr bwMode="auto">
          <a:xfrm>
            <a:off x="6384925" y="4343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57372" name="Text Box 28"/>
          <p:cNvSpPr txBox="1">
            <a:spLocks noChangeArrowheads="1"/>
          </p:cNvSpPr>
          <p:nvPr/>
        </p:nvSpPr>
        <p:spPr bwMode="auto">
          <a:xfrm>
            <a:off x="2063751" y="5445125"/>
            <a:ext cx="75612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</a:rPr>
              <a:t>X is still connected to at least (n-m)-r elements of B</a:t>
            </a:r>
          </a:p>
          <a:p>
            <a:pPr eaLnBrk="1" hangingPunct="1"/>
            <a:r>
              <a:rPr lang="en-US" altLang="zh-CN" sz="2800">
                <a:solidFill>
                  <a:srgbClr val="FF0000"/>
                </a:solidFill>
              </a:rPr>
              <a:t>	if |S3|&gt;0</a:t>
            </a:r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2135188" y="4724401"/>
            <a:ext cx="5784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</a:rPr>
              <a:t>if |S3|=0, |S2| = n-m, |K|= |S1|+|S2| = n </a:t>
            </a:r>
          </a:p>
        </p:txBody>
      </p:sp>
      <p:sp>
        <p:nvSpPr>
          <p:cNvPr id="57365" name="Text Box 32"/>
          <p:cNvSpPr txBox="1">
            <a:spLocks noChangeArrowheads="1"/>
          </p:cNvSpPr>
          <p:nvPr/>
        </p:nvSpPr>
        <p:spPr bwMode="auto">
          <a:xfrm>
            <a:off x="8328026" y="2205038"/>
            <a:ext cx="209063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b="1">
                <a:solidFill>
                  <a:schemeClr val="tx2"/>
                </a:solidFill>
              </a:rPr>
              <a:t>|S1|=m</a:t>
            </a:r>
          </a:p>
          <a:p>
            <a:pPr eaLnBrk="1" hangingPunct="1">
              <a:buFontTx/>
              <a:buChar char="•"/>
            </a:pPr>
            <a:r>
              <a:rPr lang="en-US" altLang="zh-CN" b="1">
                <a:solidFill>
                  <a:schemeClr val="tx2"/>
                </a:solidFill>
              </a:rPr>
              <a:t>X</a:t>
            </a:r>
            <a:r>
              <a:rPr lang="zh-CN" altLang="en-US" b="1">
                <a:solidFill>
                  <a:schemeClr val="tx2"/>
                </a:solidFill>
              </a:rPr>
              <a:t>至少和</a:t>
            </a:r>
            <a:r>
              <a:rPr lang="en-US" altLang="zh-CN" b="1">
                <a:solidFill>
                  <a:schemeClr val="tx2"/>
                </a:solidFill>
              </a:rPr>
              <a:t>n-m</a:t>
            </a:r>
          </a:p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个</a:t>
            </a:r>
            <a:r>
              <a:rPr lang="en-US" altLang="zh-CN" b="1">
                <a:solidFill>
                  <a:schemeClr val="tx2"/>
                </a:solidFill>
              </a:rPr>
              <a:t>B2</a:t>
            </a:r>
            <a:r>
              <a:rPr lang="zh-CN" altLang="en-US" b="1">
                <a:solidFill>
                  <a:schemeClr val="tx2"/>
                </a:solidFill>
              </a:rPr>
              <a:t>元素相连</a:t>
            </a:r>
          </a:p>
          <a:p>
            <a:pPr eaLnBrk="1" hangingPunct="1">
              <a:buFontTx/>
              <a:buChar char="•"/>
            </a:pPr>
            <a:endParaRPr lang="zh-CN" altLang="en-US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63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71" grpId="0" animBg="1"/>
      <p:bldP spid="5737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Hall</a:t>
            </a:r>
            <a:r>
              <a:rPr lang="en-US" altLang="zh-CN" smtClean="0">
                <a:latin typeface="Times New Roman" panose="02020603050405020304" pitchFamily="18" charset="0"/>
              </a:rPr>
              <a:t>’</a:t>
            </a:r>
            <a:r>
              <a:rPr lang="en-US" altLang="zh-CN" smtClean="0"/>
              <a:t>s Marriage Theorem</a:t>
            </a:r>
            <a:endParaRPr lang="zh-CN" altLang="en-US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K is a min cut: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grpSp>
        <p:nvGrpSpPr>
          <p:cNvPr id="58372" name="Group 4"/>
          <p:cNvGrpSpPr>
            <a:grpSpLocks/>
          </p:cNvGrpSpPr>
          <p:nvPr/>
        </p:nvGrpSpPr>
        <p:grpSpPr bwMode="auto">
          <a:xfrm>
            <a:off x="2640013" y="3860801"/>
            <a:ext cx="5808662" cy="2092325"/>
            <a:chOff x="645" y="2899"/>
            <a:chExt cx="3659" cy="1318"/>
          </a:xfrm>
        </p:grpSpPr>
        <p:sp>
          <p:nvSpPr>
            <p:cNvPr id="58376" name="Line 5"/>
            <p:cNvSpPr>
              <a:spLocks noChangeShapeType="1"/>
            </p:cNvSpPr>
            <p:nvPr/>
          </p:nvSpPr>
          <p:spPr bwMode="auto">
            <a:xfrm flipV="1">
              <a:off x="839" y="2976"/>
              <a:ext cx="771" cy="36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7" name="Line 6"/>
            <p:cNvSpPr>
              <a:spLocks noChangeShapeType="1"/>
            </p:cNvSpPr>
            <p:nvPr/>
          </p:nvSpPr>
          <p:spPr bwMode="auto">
            <a:xfrm flipV="1">
              <a:off x="839" y="3294"/>
              <a:ext cx="726" cy="45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8" name="Line 7"/>
            <p:cNvSpPr>
              <a:spLocks noChangeShapeType="1"/>
            </p:cNvSpPr>
            <p:nvPr/>
          </p:nvSpPr>
          <p:spPr bwMode="auto">
            <a:xfrm>
              <a:off x="839" y="3339"/>
              <a:ext cx="726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9" name="Line 8"/>
            <p:cNvSpPr>
              <a:spLocks noChangeShapeType="1"/>
            </p:cNvSpPr>
            <p:nvPr/>
          </p:nvSpPr>
          <p:spPr bwMode="auto">
            <a:xfrm>
              <a:off x="839" y="3339"/>
              <a:ext cx="726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0" name="Line 9"/>
            <p:cNvSpPr>
              <a:spLocks noChangeShapeType="1"/>
            </p:cNvSpPr>
            <p:nvPr/>
          </p:nvSpPr>
          <p:spPr bwMode="auto">
            <a:xfrm>
              <a:off x="1610" y="2976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1" name="Line 10"/>
            <p:cNvSpPr>
              <a:spLocks noChangeShapeType="1"/>
            </p:cNvSpPr>
            <p:nvPr/>
          </p:nvSpPr>
          <p:spPr bwMode="auto">
            <a:xfrm>
              <a:off x="1610" y="2976"/>
              <a:ext cx="127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2" name="Line 11"/>
            <p:cNvSpPr>
              <a:spLocks noChangeShapeType="1"/>
            </p:cNvSpPr>
            <p:nvPr/>
          </p:nvSpPr>
          <p:spPr bwMode="auto">
            <a:xfrm flipV="1">
              <a:off x="1565" y="2976"/>
              <a:ext cx="136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3" name="Line 12"/>
            <p:cNvSpPr>
              <a:spLocks noChangeShapeType="1"/>
            </p:cNvSpPr>
            <p:nvPr/>
          </p:nvSpPr>
          <p:spPr bwMode="auto">
            <a:xfrm>
              <a:off x="1610" y="3294"/>
              <a:ext cx="127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4" name="Line 13"/>
            <p:cNvSpPr>
              <a:spLocks noChangeShapeType="1"/>
            </p:cNvSpPr>
            <p:nvPr/>
          </p:nvSpPr>
          <p:spPr bwMode="auto">
            <a:xfrm flipV="1">
              <a:off x="1565" y="3430"/>
              <a:ext cx="1315" cy="1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5" name="Line 14"/>
            <p:cNvSpPr>
              <a:spLocks noChangeShapeType="1"/>
            </p:cNvSpPr>
            <p:nvPr/>
          </p:nvSpPr>
          <p:spPr bwMode="auto">
            <a:xfrm>
              <a:off x="1565" y="3929"/>
              <a:ext cx="131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6" name="Line 15"/>
            <p:cNvSpPr>
              <a:spLocks noChangeShapeType="1"/>
            </p:cNvSpPr>
            <p:nvPr/>
          </p:nvSpPr>
          <p:spPr bwMode="auto">
            <a:xfrm>
              <a:off x="2925" y="2976"/>
              <a:ext cx="118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7" name="Line 16"/>
            <p:cNvSpPr>
              <a:spLocks noChangeShapeType="1"/>
            </p:cNvSpPr>
            <p:nvPr/>
          </p:nvSpPr>
          <p:spPr bwMode="auto">
            <a:xfrm>
              <a:off x="2925" y="3203"/>
              <a:ext cx="113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8" name="Line 17"/>
            <p:cNvSpPr>
              <a:spLocks noChangeShapeType="1"/>
            </p:cNvSpPr>
            <p:nvPr/>
          </p:nvSpPr>
          <p:spPr bwMode="auto">
            <a:xfrm>
              <a:off x="2880" y="3430"/>
              <a:ext cx="1179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9" name="Line 18"/>
            <p:cNvSpPr>
              <a:spLocks noChangeShapeType="1"/>
            </p:cNvSpPr>
            <p:nvPr/>
          </p:nvSpPr>
          <p:spPr bwMode="auto">
            <a:xfrm flipV="1">
              <a:off x="2880" y="3475"/>
              <a:ext cx="1179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0" name="Line 19"/>
            <p:cNvSpPr>
              <a:spLocks noChangeShapeType="1"/>
            </p:cNvSpPr>
            <p:nvPr/>
          </p:nvSpPr>
          <p:spPr bwMode="auto">
            <a:xfrm flipV="1">
              <a:off x="2880" y="3475"/>
              <a:ext cx="1179" cy="499"/>
            </a:xfrm>
            <a:prstGeom prst="line">
              <a:avLst/>
            </a:prstGeom>
            <a:noFill/>
            <a:ln w="28575">
              <a:solidFill>
                <a:srgbClr val="3366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1" name="Text Box 20"/>
            <p:cNvSpPr txBox="1">
              <a:spLocks noChangeArrowheads="1"/>
            </p:cNvSpPr>
            <p:nvPr/>
          </p:nvSpPr>
          <p:spPr bwMode="auto">
            <a:xfrm>
              <a:off x="962" y="2899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s1</a:t>
              </a:r>
            </a:p>
          </p:txBody>
        </p:sp>
        <p:sp>
          <p:nvSpPr>
            <p:cNvPr id="58392" name="Text Box 21"/>
            <p:cNvSpPr txBox="1">
              <a:spLocks noChangeArrowheads="1"/>
            </p:cNvSpPr>
            <p:nvPr/>
          </p:nvSpPr>
          <p:spPr bwMode="auto">
            <a:xfrm>
              <a:off x="1960" y="348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s2</a:t>
              </a:r>
            </a:p>
          </p:txBody>
        </p:sp>
        <p:sp>
          <p:nvSpPr>
            <p:cNvPr id="58393" name="Text Box 22"/>
            <p:cNvSpPr txBox="1">
              <a:spLocks noChangeArrowheads="1"/>
            </p:cNvSpPr>
            <p:nvPr/>
          </p:nvSpPr>
          <p:spPr bwMode="auto">
            <a:xfrm>
              <a:off x="3230" y="376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s3</a:t>
              </a:r>
            </a:p>
          </p:txBody>
        </p:sp>
        <p:sp>
          <p:nvSpPr>
            <p:cNvPr id="58394" name="Text Box 23"/>
            <p:cNvSpPr txBox="1">
              <a:spLocks noChangeArrowheads="1"/>
            </p:cNvSpPr>
            <p:nvPr/>
          </p:nvSpPr>
          <p:spPr bwMode="auto">
            <a:xfrm>
              <a:off x="645" y="32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x</a:t>
              </a:r>
            </a:p>
          </p:txBody>
        </p:sp>
        <p:sp>
          <p:nvSpPr>
            <p:cNvPr id="58395" name="Text Box 24"/>
            <p:cNvSpPr txBox="1">
              <a:spLocks noChangeArrowheads="1"/>
            </p:cNvSpPr>
            <p:nvPr/>
          </p:nvSpPr>
          <p:spPr bwMode="auto">
            <a:xfrm>
              <a:off x="4092" y="330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y</a:t>
              </a:r>
            </a:p>
          </p:txBody>
        </p:sp>
        <p:sp>
          <p:nvSpPr>
            <p:cNvPr id="58396" name="Text Box 25"/>
            <p:cNvSpPr txBox="1">
              <a:spLocks noChangeArrowheads="1"/>
            </p:cNvSpPr>
            <p:nvPr/>
          </p:nvSpPr>
          <p:spPr bwMode="auto">
            <a:xfrm>
              <a:off x="1416" y="392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58397" name="Text Box 26"/>
            <p:cNvSpPr txBox="1">
              <a:spLocks noChangeArrowheads="1"/>
            </p:cNvSpPr>
            <p:nvPr/>
          </p:nvSpPr>
          <p:spPr bwMode="auto">
            <a:xfrm>
              <a:off x="2777" y="392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</p:grpSp>
      <p:sp>
        <p:nvSpPr>
          <p:cNvPr id="58373" name="Text Box 28"/>
          <p:cNvSpPr txBox="1">
            <a:spLocks noChangeArrowheads="1"/>
          </p:cNvSpPr>
          <p:nvPr/>
        </p:nvSpPr>
        <p:spPr bwMode="auto">
          <a:xfrm>
            <a:off x="1992314" y="2636838"/>
            <a:ext cx="666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rgbClr val="FF0000"/>
                </a:solidFill>
              </a:rPr>
              <a:t>X is still connected to at least (n-m)-r elements of B</a:t>
            </a:r>
            <a:endParaRPr lang="zh-CN" altLang="en-US"/>
          </a:p>
        </p:txBody>
      </p:sp>
      <p:sp>
        <p:nvSpPr>
          <p:cNvPr id="58374" name="Text Box 29"/>
          <p:cNvSpPr txBox="1">
            <a:spLocks noChangeArrowheads="1"/>
          </p:cNvSpPr>
          <p:nvPr/>
        </p:nvSpPr>
        <p:spPr bwMode="auto">
          <a:xfrm>
            <a:off x="1992314" y="3213100"/>
            <a:ext cx="2181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rgbClr val="FF0000"/>
                </a:solidFill>
              </a:rPr>
              <a:t>|S3| &gt;= (n-m)-r</a:t>
            </a:r>
            <a:endParaRPr lang="zh-CN" altLang="en-US"/>
          </a:p>
        </p:txBody>
      </p:sp>
      <p:sp>
        <p:nvSpPr>
          <p:cNvPr id="58375" name="Text Box 30"/>
          <p:cNvSpPr txBox="1">
            <a:spLocks noChangeArrowheads="1"/>
          </p:cNvSpPr>
          <p:nvPr/>
        </p:nvSpPr>
        <p:spPr bwMode="auto">
          <a:xfrm>
            <a:off x="2332039" y="5681663"/>
            <a:ext cx="509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|K| = |S1|+|S2|+|S3| &gt;= m + r+ n-m-r = n</a:t>
            </a:r>
          </a:p>
        </p:txBody>
      </p:sp>
    </p:spTree>
    <p:extLst>
      <p:ext uri="{BB962C8B-B14F-4D97-AF65-F5344CB8AC3E}">
        <p14:creationId xmlns:p14="http://schemas.microsoft.com/office/powerpoint/2010/main" val="16242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Proof of Hall</a:t>
            </a:r>
            <a:r>
              <a:rPr lang="en-US" altLang="zh-CN" smtClean="0">
                <a:latin typeface="Times New Roman" panose="02020603050405020304" pitchFamily="18" charset="0"/>
              </a:rPr>
              <a:t>’</a:t>
            </a:r>
            <a:r>
              <a:rPr lang="en-US" altLang="zh-CN" smtClean="0"/>
              <a:t>s Theorem: 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279650" y="2060576"/>
            <a:ext cx="70166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|K| &gt;= n, So, the following greens is one of the min cut.</a:t>
            </a:r>
          </a:p>
          <a:p>
            <a:pPr eaLnBrk="1" hangingPunct="1"/>
            <a:r>
              <a:rPr lang="en-US" altLang="zh-CN"/>
              <a:t>So , the following reds is one of the complete matching</a:t>
            </a:r>
          </a:p>
        </p:txBody>
      </p:sp>
      <p:sp>
        <p:nvSpPr>
          <p:cNvPr id="59396" name="Line 5"/>
          <p:cNvSpPr>
            <a:spLocks noChangeShapeType="1"/>
          </p:cNvSpPr>
          <p:nvPr/>
        </p:nvSpPr>
        <p:spPr bwMode="auto">
          <a:xfrm flipV="1">
            <a:off x="2947988" y="3406776"/>
            <a:ext cx="1223962" cy="576263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397" name="Line 6"/>
          <p:cNvSpPr>
            <a:spLocks noChangeShapeType="1"/>
          </p:cNvSpPr>
          <p:nvPr/>
        </p:nvSpPr>
        <p:spPr bwMode="auto">
          <a:xfrm flipV="1">
            <a:off x="2947989" y="3911600"/>
            <a:ext cx="1152525" cy="7143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398" name="Line 7"/>
          <p:cNvSpPr>
            <a:spLocks noChangeShapeType="1"/>
          </p:cNvSpPr>
          <p:nvPr/>
        </p:nvSpPr>
        <p:spPr bwMode="auto">
          <a:xfrm>
            <a:off x="2947989" y="3983039"/>
            <a:ext cx="1152525" cy="433387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399" name="Line 8"/>
          <p:cNvSpPr>
            <a:spLocks noChangeShapeType="1"/>
          </p:cNvSpPr>
          <p:nvPr/>
        </p:nvSpPr>
        <p:spPr bwMode="auto">
          <a:xfrm>
            <a:off x="2947989" y="3983039"/>
            <a:ext cx="1152525" cy="93662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0" name="Line 9"/>
          <p:cNvSpPr>
            <a:spLocks noChangeShapeType="1"/>
          </p:cNvSpPr>
          <p:nvPr/>
        </p:nvSpPr>
        <p:spPr bwMode="auto">
          <a:xfrm>
            <a:off x="4171951" y="3406775"/>
            <a:ext cx="20875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1" name="Line 10"/>
          <p:cNvSpPr>
            <a:spLocks noChangeShapeType="1"/>
          </p:cNvSpPr>
          <p:nvPr/>
        </p:nvSpPr>
        <p:spPr bwMode="auto">
          <a:xfrm>
            <a:off x="4171951" y="3406776"/>
            <a:ext cx="20161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2" name="Line 11"/>
          <p:cNvSpPr>
            <a:spLocks noChangeShapeType="1"/>
          </p:cNvSpPr>
          <p:nvPr/>
        </p:nvSpPr>
        <p:spPr bwMode="auto">
          <a:xfrm flipV="1">
            <a:off x="4100513" y="3406776"/>
            <a:ext cx="21590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3" name="Line 12"/>
          <p:cNvSpPr>
            <a:spLocks noChangeShapeType="1"/>
          </p:cNvSpPr>
          <p:nvPr/>
        </p:nvSpPr>
        <p:spPr bwMode="auto">
          <a:xfrm>
            <a:off x="4171951" y="3911601"/>
            <a:ext cx="2016125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4" name="Line 13"/>
          <p:cNvSpPr>
            <a:spLocks noChangeShapeType="1"/>
          </p:cNvSpPr>
          <p:nvPr/>
        </p:nvSpPr>
        <p:spPr bwMode="auto">
          <a:xfrm flipV="1">
            <a:off x="4100513" y="4127501"/>
            <a:ext cx="2087562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5" name="Line 14"/>
          <p:cNvSpPr>
            <a:spLocks noChangeShapeType="1"/>
          </p:cNvSpPr>
          <p:nvPr/>
        </p:nvSpPr>
        <p:spPr bwMode="auto">
          <a:xfrm>
            <a:off x="4100513" y="4919664"/>
            <a:ext cx="2087562" cy="714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6" name="Line 15"/>
          <p:cNvSpPr>
            <a:spLocks noChangeShapeType="1"/>
          </p:cNvSpPr>
          <p:nvPr/>
        </p:nvSpPr>
        <p:spPr bwMode="auto">
          <a:xfrm>
            <a:off x="6259513" y="3406776"/>
            <a:ext cx="187325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7" name="Line 16"/>
          <p:cNvSpPr>
            <a:spLocks noChangeShapeType="1"/>
          </p:cNvSpPr>
          <p:nvPr/>
        </p:nvSpPr>
        <p:spPr bwMode="auto">
          <a:xfrm>
            <a:off x="6259514" y="3767138"/>
            <a:ext cx="18002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8" name="Line 17"/>
          <p:cNvSpPr>
            <a:spLocks noChangeShapeType="1"/>
          </p:cNvSpPr>
          <p:nvPr/>
        </p:nvSpPr>
        <p:spPr bwMode="auto">
          <a:xfrm>
            <a:off x="6188076" y="4127500"/>
            <a:ext cx="187166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9" name="Line 18"/>
          <p:cNvSpPr>
            <a:spLocks noChangeShapeType="1"/>
          </p:cNvSpPr>
          <p:nvPr/>
        </p:nvSpPr>
        <p:spPr bwMode="auto">
          <a:xfrm flipV="1">
            <a:off x="6188076" y="4198939"/>
            <a:ext cx="1871663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10" name="Line 19"/>
          <p:cNvSpPr>
            <a:spLocks noChangeShapeType="1"/>
          </p:cNvSpPr>
          <p:nvPr/>
        </p:nvSpPr>
        <p:spPr bwMode="auto">
          <a:xfrm flipV="1">
            <a:off x="6188076" y="4198938"/>
            <a:ext cx="1871663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11" name="Text Box 23"/>
          <p:cNvSpPr txBox="1">
            <a:spLocks noChangeArrowheads="1"/>
          </p:cNvSpPr>
          <p:nvPr/>
        </p:nvSpPr>
        <p:spPr bwMode="auto">
          <a:xfrm>
            <a:off x="2640013" y="37877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</a:p>
        </p:txBody>
      </p:sp>
      <p:sp>
        <p:nvSpPr>
          <p:cNvPr id="59412" name="Text Box 24"/>
          <p:cNvSpPr txBox="1">
            <a:spLocks noChangeArrowheads="1"/>
          </p:cNvSpPr>
          <p:nvPr/>
        </p:nvSpPr>
        <p:spPr bwMode="auto">
          <a:xfrm>
            <a:off x="8112125" y="39322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</a:p>
        </p:txBody>
      </p:sp>
      <p:sp>
        <p:nvSpPr>
          <p:cNvPr id="59413" name="Text Box 25"/>
          <p:cNvSpPr txBox="1">
            <a:spLocks noChangeArrowheads="1"/>
          </p:cNvSpPr>
          <p:nvPr/>
        </p:nvSpPr>
        <p:spPr bwMode="auto">
          <a:xfrm>
            <a:off x="3863975" y="49196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59414" name="Text Box 26"/>
          <p:cNvSpPr txBox="1">
            <a:spLocks noChangeArrowheads="1"/>
          </p:cNvSpPr>
          <p:nvPr/>
        </p:nvSpPr>
        <p:spPr bwMode="auto">
          <a:xfrm>
            <a:off x="6024563" y="49196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915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严格的数学模型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41" y="1647016"/>
            <a:ext cx="8431604" cy="358218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151784" y="2924944"/>
            <a:ext cx="53285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81201" y="3904946"/>
            <a:ext cx="3443863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3592" y="1052736"/>
            <a:ext cx="80648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4: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什么叫一个</a:t>
            </a:r>
            <a:r>
              <a:rPr lang="en-US" altLang="zh-CN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flow</a:t>
            </a:r>
            <a:r>
              <a:rPr lang="zh-CN" altLang="en-US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的“</a:t>
            </a:r>
            <a:r>
              <a:rPr lang="en-US" altLang="zh-CN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value”?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3356993"/>
            <a:ext cx="6407520" cy="1526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423593" y="5085185"/>
            <a:ext cx="5511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什么是最大流问题</a:t>
            </a:r>
            <a:r>
              <a:rPr lang="en-US" altLang="zh-CN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How to get the maximum flow?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63813" y="1905000"/>
            <a:ext cx="6443663" cy="3243263"/>
            <a:chOff x="2563813" y="1905000"/>
            <a:chExt cx="6443663" cy="3243263"/>
          </a:xfrm>
        </p:grpSpPr>
        <p:sp>
          <p:nvSpPr>
            <p:cNvPr id="11267" name="Oval 5"/>
            <p:cNvSpPr>
              <a:spLocks noChangeArrowheads="1"/>
            </p:cNvSpPr>
            <p:nvPr/>
          </p:nvSpPr>
          <p:spPr bwMode="auto">
            <a:xfrm>
              <a:off x="2563813" y="3148014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68" name="Oval 6"/>
            <p:cNvSpPr>
              <a:spLocks noChangeArrowheads="1"/>
            </p:cNvSpPr>
            <p:nvPr/>
          </p:nvSpPr>
          <p:spPr bwMode="auto">
            <a:xfrm>
              <a:off x="4384675" y="2136776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69" name="Oval 7"/>
            <p:cNvSpPr>
              <a:spLocks noChangeArrowheads="1"/>
            </p:cNvSpPr>
            <p:nvPr/>
          </p:nvSpPr>
          <p:spPr bwMode="auto">
            <a:xfrm>
              <a:off x="6207125" y="2136776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0" name="Oval 8"/>
            <p:cNvSpPr>
              <a:spLocks noChangeArrowheads="1"/>
            </p:cNvSpPr>
            <p:nvPr/>
          </p:nvSpPr>
          <p:spPr bwMode="auto">
            <a:xfrm>
              <a:off x="4384675" y="4159251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1" name="Oval 9"/>
            <p:cNvSpPr>
              <a:spLocks noChangeArrowheads="1"/>
            </p:cNvSpPr>
            <p:nvPr/>
          </p:nvSpPr>
          <p:spPr bwMode="auto">
            <a:xfrm>
              <a:off x="6207125" y="4159251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2" name="Oval 10"/>
            <p:cNvSpPr>
              <a:spLocks noChangeArrowheads="1"/>
            </p:cNvSpPr>
            <p:nvPr/>
          </p:nvSpPr>
          <p:spPr bwMode="auto">
            <a:xfrm>
              <a:off x="8027988" y="3148014"/>
              <a:ext cx="774700" cy="796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3" name="Text Box 11"/>
            <p:cNvSpPr txBox="1">
              <a:spLocks noChangeArrowheads="1"/>
            </p:cNvSpPr>
            <p:nvPr/>
          </p:nvSpPr>
          <p:spPr bwMode="auto">
            <a:xfrm>
              <a:off x="8199439" y="3360738"/>
              <a:ext cx="8080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6</a:t>
              </a:r>
            </a:p>
          </p:txBody>
        </p:sp>
        <p:sp>
          <p:nvSpPr>
            <p:cNvPr id="11274" name="Text Box 12"/>
            <p:cNvSpPr txBox="1">
              <a:spLocks noChangeArrowheads="1"/>
            </p:cNvSpPr>
            <p:nvPr/>
          </p:nvSpPr>
          <p:spPr bwMode="auto">
            <a:xfrm>
              <a:off x="6426201" y="2308225"/>
              <a:ext cx="7651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5</a:t>
              </a:r>
            </a:p>
          </p:txBody>
        </p:sp>
        <p:sp>
          <p:nvSpPr>
            <p:cNvPr id="11275" name="Text Box 13"/>
            <p:cNvSpPr txBox="1">
              <a:spLocks noChangeArrowheads="1"/>
            </p:cNvSpPr>
            <p:nvPr/>
          </p:nvSpPr>
          <p:spPr bwMode="auto">
            <a:xfrm>
              <a:off x="4606926" y="2328863"/>
              <a:ext cx="7651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4</a:t>
              </a:r>
            </a:p>
          </p:txBody>
        </p:sp>
        <p:sp>
          <p:nvSpPr>
            <p:cNvPr id="11276" name="Text Box 14"/>
            <p:cNvSpPr txBox="1">
              <a:spLocks noChangeArrowheads="1"/>
            </p:cNvSpPr>
            <p:nvPr/>
          </p:nvSpPr>
          <p:spPr bwMode="auto">
            <a:xfrm>
              <a:off x="6438901" y="4351338"/>
              <a:ext cx="7651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3</a:t>
              </a:r>
            </a:p>
          </p:txBody>
        </p:sp>
        <p:sp>
          <p:nvSpPr>
            <p:cNvPr id="11277" name="Text Box 15"/>
            <p:cNvSpPr txBox="1">
              <a:spLocks noChangeArrowheads="1"/>
            </p:cNvSpPr>
            <p:nvPr/>
          </p:nvSpPr>
          <p:spPr bwMode="auto">
            <a:xfrm>
              <a:off x="4587876" y="4322763"/>
              <a:ext cx="7651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2</a:t>
              </a:r>
            </a:p>
          </p:txBody>
        </p:sp>
        <p:sp>
          <p:nvSpPr>
            <p:cNvPr id="11278" name="Text Box 16"/>
            <p:cNvSpPr txBox="1">
              <a:spLocks noChangeArrowheads="1"/>
            </p:cNvSpPr>
            <p:nvPr/>
          </p:nvSpPr>
          <p:spPr bwMode="auto">
            <a:xfrm>
              <a:off x="2768601" y="3308350"/>
              <a:ext cx="7651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1</a:t>
              </a:r>
            </a:p>
          </p:txBody>
        </p:sp>
        <p:sp>
          <p:nvSpPr>
            <p:cNvPr id="11279" name="Line 17"/>
            <p:cNvSpPr>
              <a:spLocks noChangeShapeType="1"/>
            </p:cNvSpPr>
            <p:nvPr/>
          </p:nvSpPr>
          <p:spPr bwMode="auto">
            <a:xfrm flipV="1">
              <a:off x="3287714" y="2727326"/>
              <a:ext cx="1127125" cy="6318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0" name="Line 18"/>
            <p:cNvSpPr>
              <a:spLocks noChangeShapeType="1"/>
            </p:cNvSpPr>
            <p:nvPr/>
          </p:nvSpPr>
          <p:spPr bwMode="auto">
            <a:xfrm>
              <a:off x="3246438" y="3802063"/>
              <a:ext cx="1168400" cy="5905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1" name="Line 19"/>
            <p:cNvSpPr>
              <a:spLocks noChangeShapeType="1"/>
            </p:cNvSpPr>
            <p:nvPr/>
          </p:nvSpPr>
          <p:spPr bwMode="auto">
            <a:xfrm>
              <a:off x="5175250" y="2495550"/>
              <a:ext cx="10429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2" name="Line 22"/>
            <p:cNvSpPr>
              <a:spLocks noChangeShapeType="1"/>
            </p:cNvSpPr>
            <p:nvPr/>
          </p:nvSpPr>
          <p:spPr bwMode="auto">
            <a:xfrm>
              <a:off x="6956426" y="2663825"/>
              <a:ext cx="1127125" cy="6746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3" name="Line 23"/>
            <p:cNvSpPr>
              <a:spLocks noChangeShapeType="1"/>
            </p:cNvSpPr>
            <p:nvPr/>
          </p:nvSpPr>
          <p:spPr bwMode="auto">
            <a:xfrm flipV="1">
              <a:off x="6985000" y="3781425"/>
              <a:ext cx="1119188" cy="685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4" name="Text Box 41"/>
            <p:cNvSpPr txBox="1">
              <a:spLocks noChangeArrowheads="1"/>
            </p:cNvSpPr>
            <p:nvPr/>
          </p:nvSpPr>
          <p:spPr bwMode="auto">
            <a:xfrm>
              <a:off x="7696200" y="4038600"/>
              <a:ext cx="776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</a:rPr>
                <a:t>5</a:t>
              </a:r>
            </a:p>
          </p:txBody>
        </p:sp>
        <p:grpSp>
          <p:nvGrpSpPr>
            <p:cNvPr id="11285" name="Group 51"/>
            <p:cNvGrpSpPr>
              <a:grpSpLocks/>
            </p:cNvGrpSpPr>
            <p:nvPr/>
          </p:nvGrpSpPr>
          <p:grpSpPr bwMode="auto">
            <a:xfrm>
              <a:off x="5087939" y="4581525"/>
              <a:ext cx="1368425" cy="566738"/>
              <a:chOff x="2309" y="2859"/>
              <a:chExt cx="635" cy="357"/>
            </a:xfrm>
          </p:grpSpPr>
          <p:sp>
            <p:nvSpPr>
              <p:cNvPr id="11292" name="Line 20"/>
              <p:cNvSpPr>
                <a:spLocks noChangeShapeType="1"/>
              </p:cNvSpPr>
              <p:nvPr/>
            </p:nvSpPr>
            <p:spPr bwMode="auto">
              <a:xfrm flipV="1">
                <a:off x="2309" y="2859"/>
                <a:ext cx="635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93" name="Text Box 42"/>
              <p:cNvSpPr txBox="1">
                <a:spLocks noChangeArrowheads="1"/>
              </p:cNvSpPr>
              <p:nvPr/>
            </p:nvSpPr>
            <p:spPr bwMode="auto">
              <a:xfrm>
                <a:off x="2448" y="2928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11286" name="Text Box 43"/>
            <p:cNvSpPr txBox="1">
              <a:spLocks noChangeArrowheads="1"/>
            </p:cNvSpPr>
            <p:nvPr/>
          </p:nvSpPr>
          <p:spPr bwMode="auto">
            <a:xfrm>
              <a:off x="3287713" y="4076700"/>
              <a:ext cx="863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1287" name="Text Box 44"/>
            <p:cNvSpPr txBox="1">
              <a:spLocks noChangeArrowheads="1"/>
            </p:cNvSpPr>
            <p:nvPr/>
          </p:nvSpPr>
          <p:spPr bwMode="auto">
            <a:xfrm>
              <a:off x="7467600" y="2514601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 smtClean="0">
                  <a:solidFill>
                    <a:srgbClr val="FF0000"/>
                  </a:solidFill>
                </a:rPr>
                <a:t>7</a:t>
              </a:r>
              <a:endParaRPr lang="en-US" altLang="zh-CN" b="1" i="1" dirty="0">
                <a:solidFill>
                  <a:srgbClr val="FF0000"/>
                </a:solidFill>
              </a:endParaRPr>
            </a:p>
          </p:txBody>
        </p:sp>
        <p:sp>
          <p:nvSpPr>
            <p:cNvPr id="11288" name="Text Box 45"/>
            <p:cNvSpPr txBox="1">
              <a:spLocks noChangeArrowheads="1"/>
            </p:cNvSpPr>
            <p:nvPr/>
          </p:nvSpPr>
          <p:spPr bwMode="auto">
            <a:xfrm>
              <a:off x="5159376" y="1905000"/>
              <a:ext cx="7921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 smtClean="0">
                  <a:solidFill>
                    <a:srgbClr val="FF0000"/>
                  </a:solidFill>
                </a:rPr>
                <a:t>5</a:t>
              </a:r>
              <a:endParaRPr lang="en-US" altLang="zh-CN" b="1" i="1" dirty="0">
                <a:solidFill>
                  <a:srgbClr val="FF0000"/>
                </a:solidFill>
              </a:endParaRPr>
            </a:p>
          </p:txBody>
        </p:sp>
        <p:sp>
          <p:nvSpPr>
            <p:cNvPr id="11289" name="Text Box 46"/>
            <p:cNvSpPr txBox="1">
              <a:spLocks noChangeArrowheads="1"/>
            </p:cNvSpPr>
            <p:nvPr/>
          </p:nvSpPr>
          <p:spPr bwMode="auto">
            <a:xfrm>
              <a:off x="3216275" y="2492375"/>
              <a:ext cx="8016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 smtClean="0">
                  <a:solidFill>
                    <a:srgbClr val="FF0000"/>
                  </a:solidFill>
                </a:rPr>
                <a:t>6</a:t>
              </a:r>
              <a:endParaRPr lang="en-US" altLang="zh-CN" b="1" i="1" dirty="0">
                <a:solidFill>
                  <a:srgbClr val="FF0000"/>
                </a:solidFill>
              </a:endParaRPr>
            </a:p>
          </p:txBody>
        </p:sp>
        <p:sp>
          <p:nvSpPr>
            <p:cNvPr id="11290" name="Line 49"/>
            <p:cNvSpPr>
              <a:spLocks noChangeShapeType="1"/>
            </p:cNvSpPr>
            <p:nvPr/>
          </p:nvSpPr>
          <p:spPr bwMode="auto">
            <a:xfrm>
              <a:off x="4943475" y="2852739"/>
              <a:ext cx="1512888" cy="13684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1" name="Text Box 50"/>
            <p:cNvSpPr txBox="1">
              <a:spLocks noChangeArrowheads="1"/>
            </p:cNvSpPr>
            <p:nvPr/>
          </p:nvSpPr>
          <p:spPr bwMode="auto">
            <a:xfrm>
              <a:off x="5159376" y="3429000"/>
              <a:ext cx="7921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696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fault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4350</TotalTime>
  <Pages>0</Pages>
  <Words>3463</Words>
  <Characters>0</Characters>
  <Application>Microsoft Office PowerPoint</Application>
  <DocSecurity>0</DocSecurity>
  <PresentationFormat>宽屏</PresentationFormat>
  <Lines>0</Lines>
  <Paragraphs>1007</Paragraphs>
  <Slides>62</Slides>
  <Notes>41</Notes>
  <HiddenSlides>9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74" baseType="lpstr">
      <vt:lpstr>华文行楷</vt:lpstr>
      <vt:lpstr>楷体</vt:lpstr>
      <vt:lpstr>宋体</vt:lpstr>
      <vt:lpstr>微软雅黑</vt:lpstr>
      <vt:lpstr>Arial</vt:lpstr>
      <vt:lpstr>Garamond</vt:lpstr>
      <vt:lpstr>Symbol</vt:lpstr>
      <vt:lpstr>Times New Roman</vt:lpstr>
      <vt:lpstr>Wingdings</vt:lpstr>
      <vt:lpstr>default</vt:lpstr>
      <vt:lpstr>公式</vt:lpstr>
      <vt:lpstr>Equation</vt:lpstr>
      <vt:lpstr>计算机问题求解 – 论题3-13     -  最大流算法</vt:lpstr>
      <vt:lpstr>Lucky Puck Company’s Trucking Problem</vt:lpstr>
      <vt:lpstr>PowerPoint 演示文稿</vt:lpstr>
      <vt:lpstr>PowerPoint 演示文稿</vt:lpstr>
      <vt:lpstr>A Model of Oil Supply</vt:lpstr>
      <vt:lpstr>PowerPoint 演示文稿</vt:lpstr>
      <vt:lpstr>严格的数学模型</vt:lpstr>
      <vt:lpstr>PowerPoint 演示文稿</vt:lpstr>
      <vt:lpstr>How to get the maximum flow?</vt:lpstr>
      <vt:lpstr>How to get the maximum flow?</vt:lpstr>
      <vt:lpstr>Path1 in N</vt:lpstr>
      <vt:lpstr>How to get the maximum flow?</vt:lpstr>
      <vt:lpstr>Path2 in N</vt:lpstr>
      <vt:lpstr>How to get the maximum flow?</vt:lpstr>
      <vt:lpstr>Path3 in N</vt:lpstr>
      <vt:lpstr>No other path!</vt:lpstr>
      <vt:lpstr>PowerPoint 演示文稿</vt:lpstr>
      <vt:lpstr>再看这个流网络中的流f：</vt:lpstr>
      <vt:lpstr>借助残存运力/网络概念，再看上述寻找过程</vt:lpstr>
      <vt:lpstr>PowerPoint 演示文稿</vt:lpstr>
      <vt:lpstr>PowerPoint 演示文稿</vt:lpstr>
      <vt:lpstr>我们找到的方法一定正确吗？</vt:lpstr>
      <vt:lpstr>residual capacity</vt:lpstr>
      <vt:lpstr>Residual Network</vt:lpstr>
      <vt:lpstr>PowerPoint 演示文稿</vt:lpstr>
      <vt:lpstr>PowerPoint 演示文稿</vt:lpstr>
      <vt:lpstr>PowerPoint 演示文稿</vt:lpstr>
      <vt:lpstr>增广路径</vt:lpstr>
      <vt:lpstr>答案是肯定的：</vt:lpstr>
      <vt:lpstr>问题10：任意的流值，都不会超过任意的割容量?</vt:lpstr>
      <vt:lpstr>流网络的割</vt:lpstr>
      <vt:lpstr>Yes：</vt:lpstr>
      <vt:lpstr>PowerPoint 演示文稿</vt:lpstr>
      <vt:lpstr>PowerPoint 演示文稿</vt:lpstr>
      <vt:lpstr>PowerPoint 演示文稿</vt:lpstr>
      <vt:lpstr>PowerPoint 演示文稿</vt:lpstr>
      <vt:lpstr>如何设计该方法的实现算法？</vt:lpstr>
      <vt:lpstr>General Scenario:</vt:lpstr>
      <vt:lpstr>Labeling Algorithm (Ford &amp; Fulkson)</vt:lpstr>
      <vt:lpstr>Labeling Algorithm (Ford &amp; Fulkson)</vt:lpstr>
      <vt:lpstr>Labeling Algorithm (Ford &amp; Fulkson)</vt:lpstr>
      <vt:lpstr>PowerPoint 演示文稿</vt:lpstr>
      <vt:lpstr>Applying Labeling Algorithm</vt:lpstr>
      <vt:lpstr>Applying Labeling Algorithm</vt:lpstr>
      <vt:lpstr>Applying Labeling Algorithm</vt:lpstr>
      <vt:lpstr>Applying Labeling Algorithm</vt:lpstr>
      <vt:lpstr>Correctness of Labeling Algorithm</vt:lpstr>
      <vt:lpstr>Chatty tenants and the cloud network sharing problem [NSDI'13]</vt:lpstr>
      <vt:lpstr>PowerPoint 演示文稿</vt:lpstr>
      <vt:lpstr>PowerPoint 演示文稿</vt:lpstr>
      <vt:lpstr>工作分配问题</vt:lpstr>
      <vt:lpstr>Matching</vt:lpstr>
      <vt:lpstr>用网络流来解两步图最大匹配问题</vt:lpstr>
      <vt:lpstr>Hall’s Marriage Theorem</vt:lpstr>
      <vt:lpstr>Open topics:</vt:lpstr>
      <vt:lpstr>课外作业</vt:lpstr>
      <vt:lpstr>Hall’s Marriage Theorem</vt:lpstr>
      <vt:lpstr>Hall’s Marriage Theorem</vt:lpstr>
      <vt:lpstr>Hall’s Marriage Theorem</vt:lpstr>
      <vt:lpstr>Hall’s Marriage Theorem</vt:lpstr>
      <vt:lpstr>Hall’s Marriage Theorem</vt:lpstr>
      <vt:lpstr>Proof of Hall’s Theorem: </vt:lpstr>
    </vt:vector>
  </TitlesOfParts>
  <Company>Nanjing University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Qian Zhuzhong</cp:lastModifiedBy>
  <cp:revision>125</cp:revision>
  <cp:lastPrinted>1601-01-01T00:00:00Z</cp:lastPrinted>
  <dcterms:created xsi:type="dcterms:W3CDTF">2010-10-07T02:50:25Z</dcterms:created>
  <dcterms:modified xsi:type="dcterms:W3CDTF">2018-12-03T12:01:09Z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