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827" r:id="rId2"/>
    <p:sldId id="932" r:id="rId3"/>
    <p:sldId id="968" r:id="rId4"/>
    <p:sldId id="976" r:id="rId5"/>
    <p:sldId id="970" r:id="rId6"/>
    <p:sldId id="977" r:id="rId7"/>
    <p:sldId id="978" r:id="rId8"/>
    <p:sldId id="969" r:id="rId9"/>
    <p:sldId id="981" r:id="rId10"/>
    <p:sldId id="982" r:id="rId11"/>
    <p:sldId id="971" r:id="rId12"/>
    <p:sldId id="979" r:id="rId13"/>
    <p:sldId id="980" r:id="rId14"/>
    <p:sldId id="983" r:id="rId15"/>
    <p:sldId id="984" r:id="rId16"/>
    <p:sldId id="985" r:id="rId17"/>
    <p:sldId id="986" r:id="rId18"/>
    <p:sldId id="987" r:id="rId19"/>
    <p:sldId id="988" r:id="rId20"/>
    <p:sldId id="989" r:id="rId21"/>
    <p:sldId id="990" r:id="rId22"/>
    <p:sldId id="992" r:id="rId23"/>
    <p:sldId id="991" r:id="rId24"/>
    <p:sldId id="993" r:id="rId25"/>
    <p:sldId id="994" r:id="rId26"/>
    <p:sldId id="995" r:id="rId27"/>
    <p:sldId id="996" r:id="rId28"/>
    <p:sldId id="93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FA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75" autoAdjust="0"/>
  </p:normalViewPr>
  <p:slideViewPr>
    <p:cSldViewPr snapToGrid="0">
      <p:cViewPr varScale="1">
        <p:scale>
          <a:sx n="62" d="100"/>
          <a:sy n="62" d="100"/>
        </p:scale>
        <p:origin x="14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72850-3E07-483E-88C1-F755C1E46AFD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2C6AF-EFC5-4ABC-88A6-5F61854E1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313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2C6AF-EFC5-4ABC-88A6-5F61854E1EB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20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7336-D39C-42EC-B92D-100DA48E7D4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080-2610-40D6-AD3B-BCD150124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86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7336-D39C-42EC-B92D-100DA48E7D4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080-2610-40D6-AD3B-BCD150124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37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7336-D39C-42EC-B92D-100DA48E7D4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080-2610-40D6-AD3B-BCD150124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79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7336-D39C-42EC-B92D-100DA48E7D4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080-2610-40D6-AD3B-BCD150124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86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7336-D39C-42EC-B92D-100DA48E7D4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080-2610-40D6-AD3B-BCD150124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7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7336-D39C-42EC-B92D-100DA48E7D4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080-2610-40D6-AD3B-BCD150124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10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7336-D39C-42EC-B92D-100DA48E7D4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080-2610-40D6-AD3B-BCD150124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34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7336-D39C-42EC-B92D-100DA48E7D4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080-2610-40D6-AD3B-BCD150124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55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7336-D39C-42EC-B92D-100DA48E7D4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080-2610-40D6-AD3B-BCD150124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49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7336-D39C-42EC-B92D-100DA48E7D4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080-2610-40D6-AD3B-BCD150124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08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7336-D39C-42EC-B92D-100DA48E7D4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080-2610-40D6-AD3B-BCD150124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4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77336-D39C-42EC-B92D-100DA48E7D4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A6080-2610-40D6-AD3B-BCD150124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94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A0824-FA00-4778-A009-7AC17069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38" y="2275205"/>
            <a:ext cx="8759483" cy="1300644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Brooks</a:t>
            </a:r>
            <a:r>
              <a:rPr lang="zh-CN" altLang="en-US" sz="48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0639E9-93F2-4AF1-80C0-E59CC6A5D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4859" y="4370770"/>
            <a:ext cx="3343144" cy="424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邱      凯      高天朗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5A9140C-CBC7-4B4D-AB3C-449CA613D2A4}"/>
              </a:ext>
            </a:extLst>
          </p:cNvPr>
          <p:cNvCxnSpPr>
            <a:cxnSpLocks/>
          </p:cNvCxnSpPr>
          <p:nvPr/>
        </p:nvCxnSpPr>
        <p:spPr>
          <a:xfrm>
            <a:off x="1163428" y="3429000"/>
            <a:ext cx="7374397" cy="0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0AA98DD-1C47-41B4-B966-27921B4738C9}"/>
              </a:ext>
            </a:extLst>
          </p:cNvPr>
          <p:cNvGrpSpPr/>
          <p:nvPr/>
        </p:nvGrpSpPr>
        <p:grpSpPr>
          <a:xfrm>
            <a:off x="952417" y="254502"/>
            <a:ext cx="7200147" cy="461665"/>
            <a:chOff x="2476413" y="254497"/>
            <a:chExt cx="7200147" cy="46166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E22F5CC-F424-4E4E-8714-B23E617DFD97}"/>
                </a:ext>
              </a:extLst>
            </p:cNvPr>
            <p:cNvGrpSpPr/>
            <p:nvPr/>
          </p:nvGrpSpPr>
          <p:grpSpPr>
            <a:xfrm>
              <a:off x="2476413" y="379825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3B78D470-090E-4F60-B5C5-C2AFCAD88B99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390BC6BD-016A-4A51-B550-C4C35F110993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9570385D-3CB7-47DA-9C49-7DF7667B99D4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3E2EAEB5-281B-40A9-B1BC-88D630EBC98E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63F29FAB-15CA-496F-AC0B-10E08C312362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A5D24E1-AD9C-42A5-8C58-F3113F141854}"/>
                </a:ext>
              </a:extLst>
            </p:cNvPr>
            <p:cNvGrpSpPr/>
            <p:nvPr/>
          </p:nvGrpSpPr>
          <p:grpSpPr>
            <a:xfrm>
              <a:off x="7831056" y="351687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FA148792-88FA-4894-8CAD-29E6230DC529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A9AEEEE0-9812-4CAE-AC62-1D27B5EF6959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274DD9FD-341C-41C6-BC9E-4E1BD361358B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EFD2F3CA-5D66-45C5-9BEC-763DE2FA7D6D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25CFDBC5-E4BD-4604-A0B1-4A32962E1FEB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5EF18A7-EF57-4DEE-9912-24C3674BA12B}"/>
                </a:ext>
              </a:extLst>
            </p:cNvPr>
            <p:cNvSpPr txBox="1"/>
            <p:nvPr/>
          </p:nvSpPr>
          <p:spPr>
            <a:xfrm>
              <a:off x="4095832" y="254497"/>
              <a:ext cx="3916088" cy="46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Brooks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E613EF09-B12F-4223-831F-AB8EDDE2C518}"/>
              </a:ext>
            </a:extLst>
          </p:cNvPr>
          <p:cNvSpPr txBox="1">
            <a:spLocks/>
          </p:cNvSpPr>
          <p:nvPr/>
        </p:nvSpPr>
        <p:spPr>
          <a:xfrm>
            <a:off x="3478881" y="5206632"/>
            <a:ext cx="4795100" cy="4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171840548  171240535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2676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1872"/>
            <a:ext cx="8229600" cy="761365"/>
          </a:xfrm>
        </p:spPr>
        <p:txBody>
          <a:bodyPr/>
          <a:lstStyle/>
          <a:p>
            <a:pPr marL="571472" indent="-571472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990000"/>
                </a:solidFill>
              </a:rPr>
              <a:t>证明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10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6F6B9BC-FD97-41E1-9751-37AF45D64A35}"/>
              </a:ext>
            </a:extLst>
          </p:cNvPr>
          <p:cNvCxnSpPr>
            <a:cxnSpLocks/>
          </p:cNvCxnSpPr>
          <p:nvPr/>
        </p:nvCxnSpPr>
        <p:spPr>
          <a:xfrm>
            <a:off x="261177" y="1923232"/>
            <a:ext cx="8732352" cy="0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D76182B-78BC-463B-9EA1-E9AF775AF36F}"/>
              </a:ext>
            </a:extLst>
          </p:cNvPr>
          <p:cNvSpPr txBox="1"/>
          <p:nvPr/>
        </p:nvSpPr>
        <p:spPr>
          <a:xfrm>
            <a:off x="1332116" y="2995772"/>
            <a:ext cx="6395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	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87EADD3-1499-4601-AB5F-30ED14ADBAF1}"/>
              </a:ext>
            </a:extLst>
          </p:cNvPr>
          <p:cNvGrpSpPr/>
          <p:nvPr/>
        </p:nvGrpSpPr>
        <p:grpSpPr>
          <a:xfrm>
            <a:off x="952417" y="254502"/>
            <a:ext cx="7200147" cy="461665"/>
            <a:chOff x="2476413" y="254497"/>
            <a:chExt cx="7200147" cy="461667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26DB7D0-34E2-4685-8256-3EB528577F62}"/>
                </a:ext>
              </a:extLst>
            </p:cNvPr>
            <p:cNvGrpSpPr/>
            <p:nvPr/>
          </p:nvGrpSpPr>
          <p:grpSpPr>
            <a:xfrm>
              <a:off x="2476413" y="379825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7B55B7E9-D0EB-431A-A6DC-053ABAF9A7CC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AE319546-E15D-46EC-9B32-16C3ECCC9B80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87FF2312-CB38-48B0-B9E5-81B905CE31A6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8DF2B6D5-2B68-4F8F-B2E3-0CC743D1C9B5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3660CD99-15FE-4684-AE5A-2A8EA6D4D00F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B02095C-9554-4AB6-8ED4-36718A65CABC}"/>
                </a:ext>
              </a:extLst>
            </p:cNvPr>
            <p:cNvGrpSpPr/>
            <p:nvPr/>
          </p:nvGrpSpPr>
          <p:grpSpPr>
            <a:xfrm>
              <a:off x="7831056" y="351687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50F8B13D-83FC-49F4-9E7E-21FEBA048194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FB961FC0-4423-419B-8E9F-B6EF34F1040D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79F816F-6DB0-43CC-8841-2E061D93E8D2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E9C240D-33AF-45B7-B697-47A7F0A0B9F9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45554F4C-4E13-4F26-973C-F4A716A41178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823C1FF-5323-4A0C-9FE0-2D576453EEE2}"/>
                </a:ext>
              </a:extLst>
            </p:cNvPr>
            <p:cNvSpPr txBox="1"/>
            <p:nvPr/>
          </p:nvSpPr>
          <p:spPr>
            <a:xfrm>
              <a:off x="4095832" y="254497"/>
              <a:ext cx="3916088" cy="46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Brooks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61176" y="2290916"/>
                <a:ext cx="8425623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如果能够证明：</a:t>
                </a: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G</a:t>
                </a:r>
                <a:r>
                  <a:rPr lang="zh-CN" altLang="en-US" sz="2400" dirty="0"/>
                  <a:t>中三点</a:t>
                </a:r>
                <a:r>
                  <a:rPr lang="en-US" altLang="zh-CN" sz="2400" dirty="0"/>
                  <a:t>x1,x2,xn,</a:t>
                </a:r>
                <a:r>
                  <a:rPr lang="zh-CN" altLang="en-US" sz="2400" dirty="0"/>
                  <a:t>其中</a:t>
                </a:r>
                <a:r>
                  <a:rPr lang="en-US" altLang="zh-CN" sz="2400" dirty="0"/>
                  <a:t>G-{x1,x2}</a:t>
                </a:r>
                <a:r>
                  <a:rPr lang="zh-CN" altLang="en-US" sz="2400" dirty="0"/>
                  <a:t>还是连通的，</a:t>
                </a:r>
                <a:r>
                  <a:rPr lang="en-US" altLang="zh-CN" sz="2400" dirty="0"/>
                  <a:t>x1</a:t>
                </a:r>
                <a:r>
                  <a:rPr lang="zh-CN" altLang="en-US" sz="2400" dirty="0"/>
                  <a:t>与</a:t>
                </a:r>
                <a:r>
                  <a:rPr lang="en-US" altLang="zh-CN" sz="2400" dirty="0"/>
                  <a:t>x2</a:t>
                </a:r>
                <a:r>
                  <a:rPr lang="zh-CN" altLang="en-US" sz="2400" dirty="0"/>
                  <a:t>不相邻，但是都与</a:t>
                </a:r>
                <a:r>
                  <a:rPr lang="en-US" altLang="zh-CN" sz="2400" dirty="0" err="1"/>
                  <a:t>xn</a:t>
                </a:r>
                <a:r>
                  <a:rPr lang="zh-CN" altLang="en-US" sz="2400" dirty="0"/>
                  <a:t>相邻接</a:t>
                </a: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那么就可以对</a:t>
                </a:r>
                <a:r>
                  <a:rPr lang="en-US" altLang="zh-CN" sz="2400" dirty="0"/>
                  <a:t>G</a:t>
                </a:r>
                <a:r>
                  <a:rPr lang="zh-CN" altLang="en-US" sz="2400" dirty="0"/>
                  <a:t>中的顶点进行排序：</a:t>
                </a: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邻接，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400" dirty="0"/>
                  <a:t>邻接，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400" dirty="0"/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zh-CN" altLang="en-US" sz="2400" dirty="0"/>
                  <a:t>邻接</a:t>
                </a:r>
                <a:r>
                  <a:rPr lang="en-US" altLang="zh-CN" sz="2400" dirty="0"/>
                  <a:t>…..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76" y="2290916"/>
                <a:ext cx="8425623" cy="3323987"/>
              </a:xfrm>
              <a:prstGeom prst="rect">
                <a:avLst/>
              </a:prstGeom>
              <a:blipFill>
                <a:blip r:embed="rId2"/>
                <a:stretch>
                  <a:fillRect l="-1013" t="-1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06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1872"/>
            <a:ext cx="8229600" cy="761365"/>
          </a:xfrm>
        </p:spPr>
        <p:txBody>
          <a:bodyPr/>
          <a:lstStyle/>
          <a:p>
            <a:pPr marL="571472" indent="-571472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990000"/>
                </a:solidFill>
              </a:rPr>
              <a:t>证明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11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6F6B9BC-FD97-41E1-9751-37AF45D64A35}"/>
              </a:ext>
            </a:extLst>
          </p:cNvPr>
          <p:cNvCxnSpPr>
            <a:cxnSpLocks/>
          </p:cNvCxnSpPr>
          <p:nvPr/>
        </p:nvCxnSpPr>
        <p:spPr>
          <a:xfrm>
            <a:off x="261177" y="1923232"/>
            <a:ext cx="8732352" cy="0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D76182B-78BC-463B-9EA1-E9AF775AF36F}"/>
              </a:ext>
            </a:extLst>
          </p:cNvPr>
          <p:cNvSpPr txBox="1"/>
          <p:nvPr/>
        </p:nvSpPr>
        <p:spPr>
          <a:xfrm>
            <a:off x="1332116" y="2995772"/>
            <a:ext cx="6395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	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87EADD3-1499-4601-AB5F-30ED14ADBAF1}"/>
              </a:ext>
            </a:extLst>
          </p:cNvPr>
          <p:cNvGrpSpPr/>
          <p:nvPr/>
        </p:nvGrpSpPr>
        <p:grpSpPr>
          <a:xfrm>
            <a:off x="952417" y="254502"/>
            <a:ext cx="7200147" cy="461665"/>
            <a:chOff x="2476413" y="254497"/>
            <a:chExt cx="7200147" cy="461667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26DB7D0-34E2-4685-8256-3EB528577F62}"/>
                </a:ext>
              </a:extLst>
            </p:cNvPr>
            <p:cNvGrpSpPr/>
            <p:nvPr/>
          </p:nvGrpSpPr>
          <p:grpSpPr>
            <a:xfrm>
              <a:off x="2476413" y="379825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7B55B7E9-D0EB-431A-A6DC-053ABAF9A7CC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AE319546-E15D-46EC-9B32-16C3ECCC9B80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87FF2312-CB38-48B0-B9E5-81B905CE31A6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8DF2B6D5-2B68-4F8F-B2E3-0CC743D1C9B5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3660CD99-15FE-4684-AE5A-2A8EA6D4D00F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B02095C-9554-4AB6-8ED4-36718A65CABC}"/>
                </a:ext>
              </a:extLst>
            </p:cNvPr>
            <p:cNvGrpSpPr/>
            <p:nvPr/>
          </p:nvGrpSpPr>
          <p:grpSpPr>
            <a:xfrm>
              <a:off x="7831056" y="351687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50F8B13D-83FC-49F4-9E7E-21FEBA048194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FB961FC0-4423-419B-8E9F-B6EF34F1040D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79F816F-6DB0-43CC-8841-2E061D93E8D2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E9C240D-33AF-45B7-B697-47A7F0A0B9F9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45554F4C-4E13-4F26-973C-F4A716A41178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823C1FF-5323-4A0C-9FE0-2D576453EEE2}"/>
                </a:ext>
              </a:extLst>
            </p:cNvPr>
            <p:cNvSpPr txBox="1"/>
            <p:nvPr/>
          </p:nvSpPr>
          <p:spPr>
            <a:xfrm>
              <a:off x="4095832" y="254497"/>
              <a:ext cx="3916088" cy="46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Brooks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61176" y="2290916"/>
                <a:ext cx="8425623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如果能够证明：</a:t>
                </a: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G</a:t>
                </a:r>
                <a:r>
                  <a:rPr lang="zh-CN" altLang="en-US" sz="2400" dirty="0"/>
                  <a:t>中三点</a:t>
                </a:r>
                <a:r>
                  <a:rPr lang="en-US" altLang="zh-CN" sz="2400" dirty="0"/>
                  <a:t>x1,x2,xn,</a:t>
                </a:r>
                <a:r>
                  <a:rPr lang="zh-CN" altLang="en-US" sz="2400" dirty="0"/>
                  <a:t>其中</a:t>
                </a:r>
                <a:r>
                  <a:rPr lang="en-US" altLang="zh-CN" sz="2400" dirty="0"/>
                  <a:t>G-{x1,x2}</a:t>
                </a:r>
                <a:r>
                  <a:rPr lang="zh-CN" altLang="en-US" sz="2400" dirty="0"/>
                  <a:t>还是连通的，</a:t>
                </a:r>
                <a:r>
                  <a:rPr lang="en-US" altLang="zh-CN" sz="2400" dirty="0"/>
                  <a:t>x1</a:t>
                </a:r>
                <a:r>
                  <a:rPr lang="zh-CN" altLang="en-US" sz="2400" dirty="0"/>
                  <a:t>与</a:t>
                </a:r>
                <a:r>
                  <a:rPr lang="en-US" altLang="zh-CN" sz="2400" dirty="0"/>
                  <a:t>x2</a:t>
                </a:r>
                <a:r>
                  <a:rPr lang="zh-CN" altLang="en-US" sz="2400" dirty="0"/>
                  <a:t>不相邻，但是都与</a:t>
                </a:r>
                <a:r>
                  <a:rPr lang="en-US" altLang="zh-CN" sz="2400" dirty="0" err="1"/>
                  <a:t>xn</a:t>
                </a:r>
                <a:r>
                  <a:rPr lang="zh-CN" altLang="en-US" sz="2400" dirty="0"/>
                  <a:t>相邻接</a:t>
                </a: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那么就可以对</a:t>
                </a:r>
                <a:r>
                  <a:rPr lang="en-US" altLang="zh-CN" sz="2400" dirty="0"/>
                  <a:t>G</a:t>
                </a:r>
                <a:r>
                  <a:rPr lang="zh-CN" altLang="en-US" sz="2400" dirty="0"/>
                  <a:t>中的顶点进行排序：</a:t>
                </a: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邻接，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400" dirty="0"/>
                  <a:t>邻接，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400" dirty="0"/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zh-CN" altLang="en-US" sz="2400" dirty="0"/>
                  <a:t>邻接</a:t>
                </a:r>
                <a:r>
                  <a:rPr lang="en-US" altLang="zh-CN" sz="2400" dirty="0"/>
                  <a:t>…..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那么对于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≤</a:t>
                </a:r>
                <a:r>
                  <a:rPr lang="en-US" altLang="zh-CN" sz="2400" dirty="0" err="1"/>
                  <a:t>i</a:t>
                </a:r>
                <a:r>
                  <a:rPr lang="zh-CN" altLang="en-US" sz="2400" dirty="0"/>
                  <a:t> ≤</a:t>
                </a:r>
                <a:r>
                  <a:rPr lang="en-US" altLang="zh-CN" sz="2400" dirty="0"/>
                  <a:t>n-1,</a:t>
                </a:r>
                <a:r>
                  <a:rPr lang="zh-CN" altLang="en-US" sz="2400" dirty="0"/>
                  <a:t>就有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400" dirty="0"/>
                  <a:t>与某个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zh-CN" altLang="en-US" sz="2400" dirty="0"/>
                  <a:t>邻接</a:t>
                </a: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采用和之前类似的染色方式，每个结点至多有</a:t>
                </a:r>
                <a:r>
                  <a:rPr lang="en-US" altLang="zh-CN" sz="2400" dirty="0"/>
                  <a:t>Δ(G)-1</a:t>
                </a:r>
                <a:r>
                  <a:rPr lang="zh-CN" altLang="en-US" sz="2400" dirty="0"/>
                  <a:t>个比他编号要小的结点，也就是说至多使用</a:t>
                </a:r>
                <a:r>
                  <a:rPr lang="en-US" altLang="zh-CN" sz="2400" dirty="0"/>
                  <a:t>Δ(G)</a:t>
                </a:r>
                <a:r>
                  <a:rPr lang="zh-CN" altLang="en-US" sz="2400" dirty="0"/>
                  <a:t>种颜色即可完成染色</a:t>
                </a:r>
                <a:endParaRPr lang="en-US" altLang="zh-CN" sz="24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76" y="2290916"/>
                <a:ext cx="8425623" cy="4801314"/>
              </a:xfrm>
              <a:prstGeom prst="rect">
                <a:avLst/>
              </a:prstGeom>
              <a:blipFill>
                <a:blip r:embed="rId2"/>
                <a:stretch>
                  <a:fillRect l="-1013" t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8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1872"/>
            <a:ext cx="8229600" cy="761365"/>
          </a:xfrm>
        </p:spPr>
        <p:txBody>
          <a:bodyPr/>
          <a:lstStyle/>
          <a:p>
            <a:pPr marL="571472" indent="-571472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990000"/>
                </a:solidFill>
              </a:rPr>
              <a:t>证明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12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6F6B9BC-FD97-41E1-9751-37AF45D64A35}"/>
              </a:ext>
            </a:extLst>
          </p:cNvPr>
          <p:cNvCxnSpPr>
            <a:cxnSpLocks/>
          </p:cNvCxnSpPr>
          <p:nvPr/>
        </p:nvCxnSpPr>
        <p:spPr>
          <a:xfrm>
            <a:off x="261177" y="1923232"/>
            <a:ext cx="8732352" cy="0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D76182B-78BC-463B-9EA1-E9AF775AF36F}"/>
              </a:ext>
            </a:extLst>
          </p:cNvPr>
          <p:cNvSpPr txBox="1"/>
          <p:nvPr/>
        </p:nvSpPr>
        <p:spPr>
          <a:xfrm>
            <a:off x="1332116" y="2995772"/>
            <a:ext cx="6395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	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87EADD3-1499-4601-AB5F-30ED14ADBAF1}"/>
              </a:ext>
            </a:extLst>
          </p:cNvPr>
          <p:cNvGrpSpPr/>
          <p:nvPr/>
        </p:nvGrpSpPr>
        <p:grpSpPr>
          <a:xfrm>
            <a:off x="952417" y="254502"/>
            <a:ext cx="7200147" cy="461665"/>
            <a:chOff x="2476413" y="254497"/>
            <a:chExt cx="7200147" cy="461667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26DB7D0-34E2-4685-8256-3EB528577F62}"/>
                </a:ext>
              </a:extLst>
            </p:cNvPr>
            <p:cNvGrpSpPr/>
            <p:nvPr/>
          </p:nvGrpSpPr>
          <p:grpSpPr>
            <a:xfrm>
              <a:off x="2476413" y="379825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7B55B7E9-D0EB-431A-A6DC-053ABAF9A7CC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AE319546-E15D-46EC-9B32-16C3ECCC9B80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87FF2312-CB38-48B0-B9E5-81B905CE31A6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8DF2B6D5-2B68-4F8F-B2E3-0CC743D1C9B5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3660CD99-15FE-4684-AE5A-2A8EA6D4D00F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B02095C-9554-4AB6-8ED4-36718A65CABC}"/>
                </a:ext>
              </a:extLst>
            </p:cNvPr>
            <p:cNvGrpSpPr/>
            <p:nvPr/>
          </p:nvGrpSpPr>
          <p:grpSpPr>
            <a:xfrm>
              <a:off x="7831056" y="351687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50F8B13D-83FC-49F4-9E7E-21FEBA048194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FB961FC0-4423-419B-8E9F-B6EF34F1040D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79F816F-6DB0-43CC-8841-2E061D93E8D2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E9C240D-33AF-45B7-B697-47A7F0A0B9F9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45554F4C-4E13-4F26-973C-F4A716A41178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823C1FF-5323-4A0C-9FE0-2D576453EEE2}"/>
                </a:ext>
              </a:extLst>
            </p:cNvPr>
            <p:cNvSpPr txBox="1"/>
            <p:nvPr/>
          </p:nvSpPr>
          <p:spPr>
            <a:xfrm>
              <a:off x="4095832" y="254497"/>
              <a:ext cx="3916088" cy="46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Brooks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61176" y="2290916"/>
            <a:ext cx="842562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所以现在只需要证明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G</a:t>
            </a:r>
            <a:r>
              <a:rPr lang="zh-CN" altLang="en-US" sz="2400" dirty="0"/>
              <a:t>中三点</a:t>
            </a:r>
            <a:r>
              <a:rPr lang="en-US" altLang="zh-CN" sz="2400" dirty="0"/>
              <a:t>x1,x2,xn,</a:t>
            </a:r>
            <a:r>
              <a:rPr lang="zh-CN" altLang="en-US" sz="2400" dirty="0"/>
              <a:t>其中</a:t>
            </a:r>
            <a:r>
              <a:rPr lang="en-US" altLang="zh-CN" sz="2400" dirty="0"/>
              <a:t>G-{x1,x2}</a:t>
            </a:r>
            <a:r>
              <a:rPr lang="zh-CN" altLang="en-US" sz="2400" dirty="0"/>
              <a:t>还是连通的，</a:t>
            </a:r>
            <a:r>
              <a:rPr lang="en-US" altLang="zh-CN" sz="2400" dirty="0"/>
              <a:t>x1</a:t>
            </a:r>
            <a:r>
              <a:rPr lang="zh-CN" altLang="en-US" sz="2400" dirty="0"/>
              <a:t>与</a:t>
            </a:r>
            <a:r>
              <a:rPr lang="en-US" altLang="zh-CN" sz="2400" dirty="0"/>
              <a:t>x2</a:t>
            </a:r>
            <a:r>
              <a:rPr lang="zh-CN" altLang="en-US" sz="2400" dirty="0"/>
              <a:t>不相邻，但是都与</a:t>
            </a:r>
            <a:r>
              <a:rPr lang="en-US" altLang="zh-CN" sz="2400" dirty="0" err="1"/>
              <a:t>xn</a:t>
            </a:r>
            <a:r>
              <a:rPr lang="zh-CN" altLang="en-US" sz="2400" dirty="0"/>
              <a:t>相邻接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这就要用到之前的条件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72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1872"/>
            <a:ext cx="8229600" cy="761365"/>
          </a:xfrm>
        </p:spPr>
        <p:txBody>
          <a:bodyPr/>
          <a:lstStyle/>
          <a:p>
            <a:pPr marL="571472" indent="-571472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990000"/>
                </a:solidFill>
              </a:rPr>
              <a:t>证明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13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6F6B9BC-FD97-41E1-9751-37AF45D64A35}"/>
              </a:ext>
            </a:extLst>
          </p:cNvPr>
          <p:cNvCxnSpPr>
            <a:cxnSpLocks/>
          </p:cNvCxnSpPr>
          <p:nvPr/>
        </p:nvCxnSpPr>
        <p:spPr>
          <a:xfrm>
            <a:off x="261177" y="1923232"/>
            <a:ext cx="8732352" cy="0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D76182B-78BC-463B-9EA1-E9AF775AF36F}"/>
              </a:ext>
            </a:extLst>
          </p:cNvPr>
          <p:cNvSpPr txBox="1"/>
          <p:nvPr/>
        </p:nvSpPr>
        <p:spPr>
          <a:xfrm>
            <a:off x="1332116" y="2995772"/>
            <a:ext cx="6395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	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87EADD3-1499-4601-AB5F-30ED14ADBAF1}"/>
              </a:ext>
            </a:extLst>
          </p:cNvPr>
          <p:cNvGrpSpPr/>
          <p:nvPr/>
        </p:nvGrpSpPr>
        <p:grpSpPr>
          <a:xfrm>
            <a:off x="952417" y="254502"/>
            <a:ext cx="7200147" cy="461665"/>
            <a:chOff x="2476413" y="254497"/>
            <a:chExt cx="7200147" cy="461667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26DB7D0-34E2-4685-8256-3EB528577F62}"/>
                </a:ext>
              </a:extLst>
            </p:cNvPr>
            <p:cNvGrpSpPr/>
            <p:nvPr/>
          </p:nvGrpSpPr>
          <p:grpSpPr>
            <a:xfrm>
              <a:off x="2476413" y="379825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7B55B7E9-D0EB-431A-A6DC-053ABAF9A7CC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AE319546-E15D-46EC-9B32-16C3ECCC9B80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87FF2312-CB38-48B0-B9E5-81B905CE31A6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8DF2B6D5-2B68-4F8F-B2E3-0CC743D1C9B5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3660CD99-15FE-4684-AE5A-2A8EA6D4D00F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B02095C-9554-4AB6-8ED4-36718A65CABC}"/>
                </a:ext>
              </a:extLst>
            </p:cNvPr>
            <p:cNvGrpSpPr/>
            <p:nvPr/>
          </p:nvGrpSpPr>
          <p:grpSpPr>
            <a:xfrm>
              <a:off x="7831056" y="351687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50F8B13D-83FC-49F4-9E7E-21FEBA048194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FB961FC0-4423-419B-8E9F-B6EF34F1040D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79F816F-6DB0-43CC-8841-2E061D93E8D2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E9C240D-33AF-45B7-B697-47A7F0A0B9F9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45554F4C-4E13-4F26-973C-F4A716A41178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823C1FF-5323-4A0C-9FE0-2D576453EEE2}"/>
                </a:ext>
              </a:extLst>
            </p:cNvPr>
            <p:cNvSpPr txBox="1"/>
            <p:nvPr/>
          </p:nvSpPr>
          <p:spPr>
            <a:xfrm>
              <a:off x="4095832" y="254497"/>
              <a:ext cx="3916088" cy="46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Brooks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61176" y="2290916"/>
            <a:ext cx="842562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所以现在只需要证明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G</a:t>
            </a:r>
            <a:r>
              <a:rPr lang="zh-CN" altLang="en-US" sz="2000" dirty="0"/>
              <a:t>中三点</a:t>
            </a:r>
            <a:r>
              <a:rPr lang="en-US" altLang="zh-CN" sz="2000" dirty="0"/>
              <a:t>x1,x2,xn,</a:t>
            </a:r>
            <a:r>
              <a:rPr lang="zh-CN" altLang="en-US" sz="2000" dirty="0"/>
              <a:t>其中</a:t>
            </a:r>
            <a:r>
              <a:rPr lang="en-US" altLang="zh-CN" sz="2000" dirty="0"/>
              <a:t>G-{x1,x2}</a:t>
            </a:r>
            <a:r>
              <a:rPr lang="zh-CN" altLang="en-US" sz="2000" dirty="0"/>
              <a:t>还是连通的，</a:t>
            </a:r>
            <a:r>
              <a:rPr lang="en-US" altLang="zh-CN" sz="2000" dirty="0"/>
              <a:t>x1</a:t>
            </a:r>
            <a:r>
              <a:rPr lang="zh-CN" altLang="en-US" sz="2000" dirty="0"/>
              <a:t>与</a:t>
            </a:r>
            <a:r>
              <a:rPr lang="en-US" altLang="zh-CN" sz="2000" dirty="0"/>
              <a:t>x2</a:t>
            </a:r>
            <a:r>
              <a:rPr lang="zh-CN" altLang="en-US" sz="2000" dirty="0"/>
              <a:t>不相邻，但是都与</a:t>
            </a:r>
            <a:r>
              <a:rPr lang="en-US" altLang="zh-CN" sz="2000" dirty="0" err="1"/>
              <a:t>xn</a:t>
            </a:r>
            <a:r>
              <a:rPr lang="zh-CN" altLang="en-US" sz="2000" dirty="0"/>
              <a:t>相邻接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这就要用到之前的条件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）如果</a:t>
            </a:r>
            <a:r>
              <a:rPr lang="en-US" altLang="zh-CN" sz="2000" dirty="0"/>
              <a:t>G</a:t>
            </a:r>
            <a:r>
              <a:rPr lang="zh-CN" altLang="en-US" sz="2000" dirty="0"/>
              <a:t>是</a:t>
            </a:r>
            <a:r>
              <a:rPr lang="en-US" altLang="zh-CN" sz="2000" dirty="0"/>
              <a:t>3</a:t>
            </a:r>
            <a:r>
              <a:rPr lang="zh-CN" altLang="en-US" sz="2000" dirty="0"/>
              <a:t>连通的正则非完全图，那么显然会有</a:t>
            </a:r>
            <a:r>
              <a:rPr lang="en-US" altLang="zh-CN" sz="2000" dirty="0"/>
              <a:t>G-{x1,x2}</a:t>
            </a:r>
            <a:r>
              <a:rPr lang="zh-CN" altLang="en-US" sz="2000" dirty="0"/>
              <a:t>还是连通的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）如果</a:t>
            </a:r>
            <a:r>
              <a:rPr lang="en-US" altLang="zh-CN" sz="2000" dirty="0"/>
              <a:t>G</a:t>
            </a:r>
            <a:r>
              <a:rPr lang="zh-CN" altLang="en-US" sz="2000" dirty="0"/>
              <a:t>是连通度为</a:t>
            </a:r>
            <a:r>
              <a:rPr lang="en-US" altLang="zh-CN" sz="2000" dirty="0"/>
              <a:t>2</a:t>
            </a:r>
            <a:r>
              <a:rPr lang="zh-CN" altLang="en-US" sz="2000" dirty="0"/>
              <a:t>的正则非完全图</a:t>
            </a:r>
            <a:endParaRPr lang="en-US" altLang="zh-CN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00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1872"/>
            <a:ext cx="8229600" cy="761365"/>
          </a:xfrm>
        </p:spPr>
        <p:txBody>
          <a:bodyPr/>
          <a:lstStyle/>
          <a:p>
            <a:pPr marL="571472" indent="-571472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990000"/>
                </a:solidFill>
              </a:rPr>
              <a:t>证明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14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6F6B9BC-FD97-41E1-9751-37AF45D64A35}"/>
              </a:ext>
            </a:extLst>
          </p:cNvPr>
          <p:cNvCxnSpPr>
            <a:cxnSpLocks/>
          </p:cNvCxnSpPr>
          <p:nvPr/>
        </p:nvCxnSpPr>
        <p:spPr>
          <a:xfrm>
            <a:off x="261177" y="1923232"/>
            <a:ext cx="8732352" cy="0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D76182B-78BC-463B-9EA1-E9AF775AF36F}"/>
              </a:ext>
            </a:extLst>
          </p:cNvPr>
          <p:cNvSpPr txBox="1"/>
          <p:nvPr/>
        </p:nvSpPr>
        <p:spPr>
          <a:xfrm>
            <a:off x="1332116" y="2995772"/>
            <a:ext cx="6395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	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87EADD3-1499-4601-AB5F-30ED14ADBAF1}"/>
              </a:ext>
            </a:extLst>
          </p:cNvPr>
          <p:cNvGrpSpPr/>
          <p:nvPr/>
        </p:nvGrpSpPr>
        <p:grpSpPr>
          <a:xfrm>
            <a:off x="952417" y="254502"/>
            <a:ext cx="7200147" cy="461665"/>
            <a:chOff x="2476413" y="254497"/>
            <a:chExt cx="7200147" cy="461667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26DB7D0-34E2-4685-8256-3EB528577F62}"/>
                </a:ext>
              </a:extLst>
            </p:cNvPr>
            <p:cNvGrpSpPr/>
            <p:nvPr/>
          </p:nvGrpSpPr>
          <p:grpSpPr>
            <a:xfrm>
              <a:off x="2476413" y="379825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7B55B7E9-D0EB-431A-A6DC-053ABAF9A7CC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AE319546-E15D-46EC-9B32-16C3ECCC9B80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87FF2312-CB38-48B0-B9E5-81B905CE31A6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8DF2B6D5-2B68-4F8F-B2E3-0CC743D1C9B5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3660CD99-15FE-4684-AE5A-2A8EA6D4D00F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B02095C-9554-4AB6-8ED4-36718A65CABC}"/>
                </a:ext>
              </a:extLst>
            </p:cNvPr>
            <p:cNvGrpSpPr/>
            <p:nvPr/>
          </p:nvGrpSpPr>
          <p:grpSpPr>
            <a:xfrm>
              <a:off x="7831056" y="351687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50F8B13D-83FC-49F4-9E7E-21FEBA048194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FB961FC0-4423-419B-8E9F-B6EF34F1040D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79F816F-6DB0-43CC-8841-2E061D93E8D2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E9C240D-33AF-45B7-B697-47A7F0A0B9F9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45554F4C-4E13-4F26-973C-F4A716A41178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823C1FF-5323-4A0C-9FE0-2D576453EEE2}"/>
                </a:ext>
              </a:extLst>
            </p:cNvPr>
            <p:cNvSpPr txBox="1"/>
            <p:nvPr/>
          </p:nvSpPr>
          <p:spPr>
            <a:xfrm>
              <a:off x="4095832" y="254497"/>
              <a:ext cx="3916088" cy="46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Brooks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61176" y="2290916"/>
                <a:ext cx="8425623" cy="3447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所以现在只需要证明</a:t>
                </a:r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G</a:t>
                </a:r>
                <a:r>
                  <a:rPr lang="zh-CN" altLang="en-US" sz="2000" dirty="0"/>
                  <a:t>中三点</a:t>
                </a:r>
                <a:r>
                  <a:rPr lang="en-US" altLang="zh-CN" sz="2000" dirty="0"/>
                  <a:t>x1,x2,xn,</a:t>
                </a:r>
                <a:r>
                  <a:rPr lang="zh-CN" altLang="en-US" sz="2000" dirty="0"/>
                  <a:t>其中</a:t>
                </a:r>
                <a:r>
                  <a:rPr lang="en-US" altLang="zh-CN" sz="2000" dirty="0"/>
                  <a:t>G-{x1,x2}</a:t>
                </a:r>
                <a:r>
                  <a:rPr lang="zh-CN" altLang="en-US" sz="2000" dirty="0"/>
                  <a:t>还是连通的，</a:t>
                </a:r>
                <a:r>
                  <a:rPr lang="en-US" altLang="zh-CN" sz="2000" dirty="0"/>
                  <a:t>x1</a:t>
                </a:r>
                <a:r>
                  <a:rPr lang="zh-CN" altLang="en-US" sz="2000" dirty="0"/>
                  <a:t>与</a:t>
                </a:r>
                <a:r>
                  <a:rPr lang="en-US" altLang="zh-CN" sz="2000" dirty="0"/>
                  <a:t>x2</a:t>
                </a:r>
                <a:r>
                  <a:rPr lang="zh-CN" altLang="en-US" sz="2000" dirty="0"/>
                  <a:t>不相邻，但是都与</a:t>
                </a:r>
                <a:r>
                  <a:rPr lang="en-US" altLang="zh-CN" sz="2000" dirty="0" err="1"/>
                  <a:t>xn</a:t>
                </a:r>
                <a:r>
                  <a:rPr lang="zh-CN" altLang="en-US" sz="2000" dirty="0"/>
                  <a:t>相邻接</a:t>
                </a:r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这就要用到之前的条件</a:t>
                </a:r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（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）如果</a:t>
                </a:r>
                <a:r>
                  <a:rPr lang="en-US" altLang="zh-CN" sz="2000" dirty="0"/>
                  <a:t>G</a:t>
                </a:r>
                <a:r>
                  <a:rPr lang="zh-CN" altLang="en-US" sz="2000" dirty="0"/>
                  <a:t>是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连通的正则非完全图，那么显然会有</a:t>
                </a:r>
                <a:r>
                  <a:rPr lang="en-US" altLang="zh-CN" sz="2000" dirty="0"/>
                  <a:t>G-{x1,x2}</a:t>
                </a:r>
                <a:r>
                  <a:rPr lang="zh-CN" altLang="en-US" sz="2000" dirty="0"/>
                  <a:t>还是连通的</a:t>
                </a:r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（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）如果</a:t>
                </a:r>
                <a:r>
                  <a:rPr lang="en-US" altLang="zh-CN" sz="2000" dirty="0"/>
                  <a:t>G</a:t>
                </a:r>
                <a:r>
                  <a:rPr lang="zh-CN" altLang="en-US" sz="2000" dirty="0"/>
                  <a:t>是连通度为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的正则非完全图</a:t>
                </a:r>
                <a:endParaRPr lang="en-US" altLang="zh-CN" sz="20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由于</a:t>
                </a:r>
                <a:r>
                  <a:rPr lang="en-US" altLang="zh-CN" sz="2000" dirty="0"/>
                  <a:t>G</a:t>
                </a:r>
                <a:r>
                  <a:rPr lang="zh-CN" altLang="en-US" sz="2000" dirty="0"/>
                  <a:t>本身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连通，所以</a:t>
                </a:r>
                <a:r>
                  <a:rPr lang="en-US" altLang="zh-CN" sz="2000" dirty="0"/>
                  <a:t>G-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的每个块都有点和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邻接，分别设为</a:t>
                </a:r>
                <a:r>
                  <a:rPr lang="en-US" altLang="zh-CN" sz="2000" dirty="0"/>
                  <a:t>x1,x2</a:t>
                </a:r>
                <a:r>
                  <a:rPr lang="zh-CN" altLang="en-US" sz="2000" dirty="0"/>
                  <a:t>，又因为</a:t>
                </a:r>
                <a:r>
                  <a:rPr lang="en-US" altLang="zh-CN" sz="2000" dirty="0"/>
                  <a:t>x1,x2</a:t>
                </a:r>
                <a:r>
                  <a:rPr lang="zh-CN" altLang="en-US" sz="2000" dirty="0"/>
                  <a:t>属于不同的块，所以</a:t>
                </a:r>
                <a:r>
                  <a:rPr lang="en-US" altLang="zh-CN" sz="2000" dirty="0"/>
                  <a:t>x1,x2</a:t>
                </a:r>
                <a:r>
                  <a:rPr lang="zh-CN" altLang="en-US" sz="2000" dirty="0"/>
                  <a:t>不邻接。</a:t>
                </a:r>
                <a:endParaRPr lang="en-US" altLang="zh-CN" sz="20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76" y="2290916"/>
                <a:ext cx="8425623" cy="3447098"/>
              </a:xfrm>
              <a:prstGeom prst="rect">
                <a:avLst/>
              </a:prstGeom>
              <a:blipFill>
                <a:blip r:embed="rId2"/>
                <a:stretch>
                  <a:fillRect l="-651" t="-10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22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1872"/>
            <a:ext cx="8229600" cy="761365"/>
          </a:xfrm>
        </p:spPr>
        <p:txBody>
          <a:bodyPr/>
          <a:lstStyle/>
          <a:p>
            <a:pPr marL="571472" indent="-571472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990000"/>
                </a:solidFill>
              </a:rPr>
              <a:t>证明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15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6F6B9BC-FD97-41E1-9751-37AF45D64A35}"/>
              </a:ext>
            </a:extLst>
          </p:cNvPr>
          <p:cNvCxnSpPr>
            <a:cxnSpLocks/>
          </p:cNvCxnSpPr>
          <p:nvPr/>
        </p:nvCxnSpPr>
        <p:spPr>
          <a:xfrm>
            <a:off x="261177" y="1923232"/>
            <a:ext cx="8732352" cy="0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D76182B-78BC-463B-9EA1-E9AF775AF36F}"/>
              </a:ext>
            </a:extLst>
          </p:cNvPr>
          <p:cNvSpPr txBox="1"/>
          <p:nvPr/>
        </p:nvSpPr>
        <p:spPr>
          <a:xfrm>
            <a:off x="1332116" y="2995772"/>
            <a:ext cx="6395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	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87EADD3-1499-4601-AB5F-30ED14ADBAF1}"/>
              </a:ext>
            </a:extLst>
          </p:cNvPr>
          <p:cNvGrpSpPr/>
          <p:nvPr/>
        </p:nvGrpSpPr>
        <p:grpSpPr>
          <a:xfrm>
            <a:off x="952417" y="254502"/>
            <a:ext cx="7200147" cy="461665"/>
            <a:chOff x="2476413" y="254497"/>
            <a:chExt cx="7200147" cy="461667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26DB7D0-34E2-4685-8256-3EB528577F62}"/>
                </a:ext>
              </a:extLst>
            </p:cNvPr>
            <p:cNvGrpSpPr/>
            <p:nvPr/>
          </p:nvGrpSpPr>
          <p:grpSpPr>
            <a:xfrm>
              <a:off x="2476413" y="379825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7B55B7E9-D0EB-431A-A6DC-053ABAF9A7CC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AE319546-E15D-46EC-9B32-16C3ECCC9B80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87FF2312-CB38-48B0-B9E5-81B905CE31A6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8DF2B6D5-2B68-4F8F-B2E3-0CC743D1C9B5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3660CD99-15FE-4684-AE5A-2A8EA6D4D00F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B02095C-9554-4AB6-8ED4-36718A65CABC}"/>
                </a:ext>
              </a:extLst>
            </p:cNvPr>
            <p:cNvGrpSpPr/>
            <p:nvPr/>
          </p:nvGrpSpPr>
          <p:grpSpPr>
            <a:xfrm>
              <a:off x="7831056" y="351687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50F8B13D-83FC-49F4-9E7E-21FEBA048194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FB961FC0-4423-419B-8E9F-B6EF34F1040D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79F816F-6DB0-43CC-8841-2E061D93E8D2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E9C240D-33AF-45B7-B697-47A7F0A0B9F9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45554F4C-4E13-4F26-973C-F4A716A41178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823C1FF-5323-4A0C-9FE0-2D576453EEE2}"/>
                </a:ext>
              </a:extLst>
            </p:cNvPr>
            <p:cNvSpPr txBox="1"/>
            <p:nvPr/>
          </p:nvSpPr>
          <p:spPr>
            <a:xfrm>
              <a:off x="4095832" y="254497"/>
              <a:ext cx="3916088" cy="46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Brooks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61176" y="2290916"/>
                <a:ext cx="8425623" cy="3754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所以现在只需要证明</a:t>
                </a:r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G</a:t>
                </a:r>
                <a:r>
                  <a:rPr lang="zh-CN" altLang="en-US" sz="2000" dirty="0"/>
                  <a:t>中三点</a:t>
                </a:r>
                <a:r>
                  <a:rPr lang="en-US" altLang="zh-CN" sz="2000" dirty="0"/>
                  <a:t>x1,x2,xn,</a:t>
                </a:r>
                <a:r>
                  <a:rPr lang="zh-CN" altLang="en-US" sz="2000" dirty="0"/>
                  <a:t>其中</a:t>
                </a:r>
                <a:r>
                  <a:rPr lang="en-US" altLang="zh-CN" sz="2000" dirty="0"/>
                  <a:t>G-{x1,x2}</a:t>
                </a:r>
                <a:r>
                  <a:rPr lang="zh-CN" altLang="en-US" sz="2000" dirty="0"/>
                  <a:t>还是连通的，</a:t>
                </a:r>
                <a:r>
                  <a:rPr lang="en-US" altLang="zh-CN" sz="2000" dirty="0"/>
                  <a:t>x1</a:t>
                </a:r>
                <a:r>
                  <a:rPr lang="zh-CN" altLang="en-US" sz="2000" dirty="0"/>
                  <a:t>与</a:t>
                </a:r>
                <a:r>
                  <a:rPr lang="en-US" altLang="zh-CN" sz="2000" dirty="0"/>
                  <a:t>x2</a:t>
                </a:r>
                <a:r>
                  <a:rPr lang="zh-CN" altLang="en-US" sz="2000" dirty="0"/>
                  <a:t>不相邻，但是都与</a:t>
                </a:r>
                <a:r>
                  <a:rPr lang="en-US" altLang="zh-CN" sz="2000" dirty="0" err="1"/>
                  <a:t>xn</a:t>
                </a:r>
                <a:r>
                  <a:rPr lang="zh-CN" altLang="en-US" sz="2000" dirty="0"/>
                  <a:t>相邻接</a:t>
                </a:r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这就要用到之前的条件</a:t>
                </a:r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（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）如果</a:t>
                </a:r>
                <a:r>
                  <a:rPr lang="en-US" altLang="zh-CN" sz="2000" dirty="0"/>
                  <a:t>G</a:t>
                </a:r>
                <a:r>
                  <a:rPr lang="zh-CN" altLang="en-US" sz="2000" dirty="0"/>
                  <a:t>是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连通的正则非完全图，那么显然会有</a:t>
                </a:r>
                <a:r>
                  <a:rPr lang="en-US" altLang="zh-CN" sz="2000" dirty="0"/>
                  <a:t>G-{x1,x2}</a:t>
                </a:r>
                <a:r>
                  <a:rPr lang="zh-CN" altLang="en-US" sz="2000" dirty="0"/>
                  <a:t>还是连通的</a:t>
                </a:r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（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）如果</a:t>
                </a:r>
                <a:r>
                  <a:rPr lang="en-US" altLang="zh-CN" sz="2000" dirty="0"/>
                  <a:t>G</a:t>
                </a:r>
                <a:r>
                  <a:rPr lang="zh-CN" altLang="en-US" sz="2000" dirty="0"/>
                  <a:t>是连通度为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的正则非完全图</a:t>
                </a:r>
                <a:endParaRPr lang="en-US" altLang="zh-CN" sz="20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由于</a:t>
                </a:r>
                <a:r>
                  <a:rPr lang="en-US" altLang="zh-CN" sz="2000" dirty="0"/>
                  <a:t>G</a:t>
                </a:r>
                <a:r>
                  <a:rPr lang="zh-CN" altLang="en-US" sz="2000" dirty="0"/>
                  <a:t>本身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连通，所以</a:t>
                </a:r>
                <a:r>
                  <a:rPr lang="en-US" altLang="zh-CN" sz="2000" dirty="0"/>
                  <a:t>G-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的每个块都有点和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邻接，分别设为</a:t>
                </a:r>
                <a:r>
                  <a:rPr lang="en-US" altLang="zh-CN" sz="2000" dirty="0"/>
                  <a:t>x1,x2</a:t>
                </a:r>
                <a:r>
                  <a:rPr lang="zh-CN" altLang="en-US" sz="2000" dirty="0"/>
                  <a:t>，又因为</a:t>
                </a:r>
                <a:r>
                  <a:rPr lang="en-US" altLang="zh-CN" sz="2000" dirty="0"/>
                  <a:t>x1,x2</a:t>
                </a:r>
                <a:r>
                  <a:rPr lang="zh-CN" altLang="en-US" sz="2000" dirty="0"/>
                  <a:t>属于不同的块，所以</a:t>
                </a:r>
                <a:r>
                  <a:rPr lang="en-US" altLang="zh-CN" sz="2000" dirty="0"/>
                  <a:t>x1,x2</a:t>
                </a:r>
                <a:r>
                  <a:rPr lang="zh-CN" altLang="en-US" sz="2000" dirty="0"/>
                  <a:t>不邻接。</a:t>
                </a:r>
                <a:endParaRPr lang="en-US" altLang="zh-CN" sz="20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又因为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≥3</a:t>
                </a:r>
                <a:r>
                  <a:rPr lang="zh-CN" altLang="en-US" sz="2000" dirty="0"/>
                  <a:t>，所以</a:t>
                </a:r>
                <a:r>
                  <a:rPr lang="en-US" altLang="zh-CN" sz="2000" dirty="0"/>
                  <a:t>G-</a:t>
                </a:r>
                <a:r>
                  <a:rPr lang="zh-CN" altLang="en-US" sz="2000" dirty="0"/>
                  <a:t>｛</a:t>
                </a:r>
                <a:r>
                  <a:rPr lang="en-US" altLang="zh-CN" sz="2000" dirty="0"/>
                  <a:t>x1,x2</a:t>
                </a:r>
                <a:r>
                  <a:rPr lang="zh-CN" altLang="en-US" sz="2000" dirty="0"/>
                  <a:t>｝连通</a:t>
                </a:r>
                <a:endParaRPr lang="en-US" altLang="zh-CN" sz="20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76" y="2290916"/>
                <a:ext cx="8425623" cy="3754874"/>
              </a:xfrm>
              <a:prstGeom prst="rect">
                <a:avLst/>
              </a:prstGeom>
              <a:blipFill>
                <a:blip r:embed="rId2"/>
                <a:stretch>
                  <a:fillRect l="-651" t="-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26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1872"/>
            <a:ext cx="8229600" cy="761365"/>
          </a:xfrm>
        </p:spPr>
        <p:txBody>
          <a:bodyPr/>
          <a:lstStyle/>
          <a:p>
            <a:pPr marL="571472" indent="-571472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990000"/>
                </a:solidFill>
              </a:rPr>
              <a:t>Brooks</a:t>
            </a:r>
            <a:r>
              <a:rPr lang="zh-CN" altLang="en-US" sz="3600" dirty="0">
                <a:solidFill>
                  <a:srgbClr val="990000"/>
                </a:solidFill>
              </a:rPr>
              <a:t>定理的拓展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16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6F6B9BC-FD97-41E1-9751-37AF45D64A35}"/>
              </a:ext>
            </a:extLst>
          </p:cNvPr>
          <p:cNvCxnSpPr>
            <a:cxnSpLocks/>
          </p:cNvCxnSpPr>
          <p:nvPr/>
        </p:nvCxnSpPr>
        <p:spPr>
          <a:xfrm>
            <a:off x="261177" y="1923232"/>
            <a:ext cx="8732352" cy="0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D76182B-78BC-463B-9EA1-E9AF775AF36F}"/>
              </a:ext>
            </a:extLst>
          </p:cNvPr>
          <p:cNvSpPr txBox="1"/>
          <p:nvPr/>
        </p:nvSpPr>
        <p:spPr>
          <a:xfrm>
            <a:off x="1451472" y="3429000"/>
            <a:ext cx="6395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在讨论着色问题时，我们的关注点是无向图，如果是有向图呢？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87EADD3-1499-4601-AB5F-30ED14ADBAF1}"/>
              </a:ext>
            </a:extLst>
          </p:cNvPr>
          <p:cNvGrpSpPr/>
          <p:nvPr/>
        </p:nvGrpSpPr>
        <p:grpSpPr>
          <a:xfrm>
            <a:off x="952417" y="254502"/>
            <a:ext cx="7200147" cy="461665"/>
            <a:chOff x="2476413" y="254497"/>
            <a:chExt cx="7200147" cy="461667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26DB7D0-34E2-4685-8256-3EB528577F62}"/>
                </a:ext>
              </a:extLst>
            </p:cNvPr>
            <p:cNvGrpSpPr/>
            <p:nvPr/>
          </p:nvGrpSpPr>
          <p:grpSpPr>
            <a:xfrm>
              <a:off x="2476413" y="379825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7B55B7E9-D0EB-431A-A6DC-053ABAF9A7CC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AE319546-E15D-46EC-9B32-16C3ECCC9B80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87FF2312-CB38-48B0-B9E5-81B905CE31A6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8DF2B6D5-2B68-4F8F-B2E3-0CC743D1C9B5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3660CD99-15FE-4684-AE5A-2A8EA6D4D00F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B02095C-9554-4AB6-8ED4-36718A65CABC}"/>
                </a:ext>
              </a:extLst>
            </p:cNvPr>
            <p:cNvGrpSpPr/>
            <p:nvPr/>
          </p:nvGrpSpPr>
          <p:grpSpPr>
            <a:xfrm>
              <a:off x="7831056" y="351687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50F8B13D-83FC-49F4-9E7E-21FEBA048194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FB961FC0-4423-419B-8E9F-B6EF34F1040D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79F816F-6DB0-43CC-8841-2E061D93E8D2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E9C240D-33AF-45B7-B697-47A7F0A0B9F9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45554F4C-4E13-4F26-973C-F4A716A41178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823C1FF-5323-4A0C-9FE0-2D576453EEE2}"/>
                </a:ext>
              </a:extLst>
            </p:cNvPr>
            <p:cNvSpPr txBox="1"/>
            <p:nvPr/>
          </p:nvSpPr>
          <p:spPr>
            <a:xfrm>
              <a:off x="4095832" y="254497"/>
              <a:ext cx="3916088" cy="46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Brooks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的拓展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490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1872"/>
            <a:ext cx="8229600" cy="761365"/>
          </a:xfrm>
        </p:spPr>
        <p:txBody>
          <a:bodyPr/>
          <a:lstStyle/>
          <a:p>
            <a:pPr marL="571472" indent="-571472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990000"/>
                </a:solidFill>
              </a:rPr>
              <a:t>有向图无圈</a:t>
            </a:r>
            <a:r>
              <a:rPr lang="en-US" altLang="zh-CN" sz="3600" dirty="0">
                <a:solidFill>
                  <a:srgbClr val="990000"/>
                </a:solidFill>
              </a:rPr>
              <a:t>n-</a:t>
            </a:r>
            <a:r>
              <a:rPr lang="zh-CN" altLang="en-US" sz="3600" dirty="0">
                <a:solidFill>
                  <a:srgbClr val="990000"/>
                </a:solidFill>
              </a:rPr>
              <a:t>着色的定义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17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6F6B9BC-FD97-41E1-9751-37AF45D64A35}"/>
              </a:ext>
            </a:extLst>
          </p:cNvPr>
          <p:cNvCxnSpPr>
            <a:cxnSpLocks/>
          </p:cNvCxnSpPr>
          <p:nvPr/>
        </p:nvCxnSpPr>
        <p:spPr>
          <a:xfrm>
            <a:off x="261177" y="1923232"/>
            <a:ext cx="8732352" cy="0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D76182B-78BC-463B-9EA1-E9AF775AF36F}"/>
                  </a:ext>
                </a:extLst>
              </p:cNvPr>
              <p:cNvSpPr txBox="1"/>
              <p:nvPr/>
            </p:nvSpPr>
            <p:spPr>
              <a:xfrm>
                <a:off x="865723" y="2499893"/>
                <a:ext cx="7830101" cy="2242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	</a:t>
                </a:r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有向图</a:t>
                </a:r>
                <a:r>
                  <a:rPr lang="en-US" altLang="zh-CN" sz="2400" i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G</a:t>
                </a:r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的一个无圈</a:t>
                </a:r>
                <a:r>
                  <a:rPr lang="en-US" altLang="zh-CN" sz="2400" i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n-</a:t>
                </a:r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着色是指</a:t>
                </a:r>
                <a:r>
                  <a:rPr lang="en-US" altLang="zh-CN" sz="2400" i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G</a:t>
                </a:r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的顶点的一个</a:t>
                </a:r>
                <a:r>
                  <a:rPr lang="en-US" altLang="zh-CN" sz="2400" i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n-</a:t>
                </a:r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着色，使得每种颜色的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顶点集</a:t>
                </a:r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的</a:t>
                </a:r>
                <a:r>
                  <a:rPr lang="zh-CN" altLang="en-US" sz="2400" dirty="0">
                    <a:latin typeface="华文中宋" panose="02010600040101010101" charset="-122"/>
                    <a:ea typeface="华文中宋" panose="02010600040101010101" charset="-122"/>
                  </a:rPr>
                  <a:t>诱导子图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不含有向圈</a:t>
                </a:r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。</a:t>
                </a:r>
                <a:endParaRPr lang="en-US" altLang="zh-CN" sz="2400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zh-CN" sz="2400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400" i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	</a:t>
                </a:r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我们用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𝜒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′</m:t>
                    </m:r>
                    <m:d>
                      <m:d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𝐺</m:t>
                        </m:r>
                      </m:e>
                    </m:d>
                    <m:r>
                      <a:rPr lang="zh-CN" altLang="en-US" sz="24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表示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无圈</m:t>
                    </m:r>
                  </m:oMath>
                </a14:m>
                <a:r>
                  <a:rPr lang="en-US" altLang="zh-CN" sz="2400" i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n-</a:t>
                </a:r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着色的数</a:t>
                </a:r>
                <a:r>
                  <a:rPr lang="en-US" altLang="zh-CN" sz="2400" i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n</a:t>
                </a:r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的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最小值</a:t>
                </a:r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。</a:t>
                </a:r>
                <a:endParaRPr lang="zh-CN" altLang="en-US" sz="2400" i="1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D76182B-78BC-463B-9EA1-E9AF775A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23" y="2499893"/>
                <a:ext cx="7830101" cy="2242922"/>
              </a:xfrm>
              <a:prstGeom prst="rect">
                <a:avLst/>
              </a:prstGeom>
              <a:blipFill>
                <a:blip r:embed="rId2"/>
                <a:stretch>
                  <a:fillRect l="-1168" r="-1246" b="-5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>
            <a:extLst>
              <a:ext uri="{FF2B5EF4-FFF2-40B4-BE49-F238E27FC236}">
                <a16:creationId xmlns:a16="http://schemas.microsoft.com/office/drawing/2014/main" id="{287EADD3-1499-4601-AB5F-30ED14ADBAF1}"/>
              </a:ext>
            </a:extLst>
          </p:cNvPr>
          <p:cNvGrpSpPr/>
          <p:nvPr/>
        </p:nvGrpSpPr>
        <p:grpSpPr>
          <a:xfrm>
            <a:off x="952417" y="254502"/>
            <a:ext cx="7200147" cy="461665"/>
            <a:chOff x="2476413" y="254497"/>
            <a:chExt cx="7200147" cy="461667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26DB7D0-34E2-4685-8256-3EB528577F62}"/>
                </a:ext>
              </a:extLst>
            </p:cNvPr>
            <p:cNvGrpSpPr/>
            <p:nvPr/>
          </p:nvGrpSpPr>
          <p:grpSpPr>
            <a:xfrm>
              <a:off x="2476413" y="379825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7B55B7E9-D0EB-431A-A6DC-053ABAF9A7CC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AE319546-E15D-46EC-9B32-16C3ECCC9B80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87FF2312-CB38-48B0-B9E5-81B905CE31A6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8DF2B6D5-2B68-4F8F-B2E3-0CC743D1C9B5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3660CD99-15FE-4684-AE5A-2A8EA6D4D00F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B02095C-9554-4AB6-8ED4-36718A65CABC}"/>
                </a:ext>
              </a:extLst>
            </p:cNvPr>
            <p:cNvGrpSpPr/>
            <p:nvPr/>
          </p:nvGrpSpPr>
          <p:grpSpPr>
            <a:xfrm>
              <a:off x="7831056" y="351687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50F8B13D-83FC-49F4-9E7E-21FEBA048194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FB961FC0-4423-419B-8E9F-B6EF34F1040D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79F816F-6DB0-43CC-8841-2E061D93E8D2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E9C240D-33AF-45B7-B697-47A7F0A0B9F9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45554F4C-4E13-4F26-973C-F4A716A41178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823C1FF-5323-4A0C-9FE0-2D576453EEE2}"/>
                </a:ext>
              </a:extLst>
            </p:cNvPr>
            <p:cNvSpPr txBox="1"/>
            <p:nvPr/>
          </p:nvSpPr>
          <p:spPr>
            <a:xfrm>
              <a:off x="4095832" y="254497"/>
              <a:ext cx="3916088" cy="46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Brooks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的拓展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581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1872"/>
            <a:ext cx="8229600" cy="761365"/>
          </a:xfrm>
        </p:spPr>
        <p:txBody>
          <a:bodyPr/>
          <a:lstStyle/>
          <a:p>
            <a:pPr marL="571472" indent="-571472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990000"/>
                </a:solidFill>
              </a:rPr>
              <a:t>有向图的其他定义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18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6F6B9BC-FD97-41E1-9751-37AF45D64A35}"/>
              </a:ext>
            </a:extLst>
          </p:cNvPr>
          <p:cNvCxnSpPr>
            <a:cxnSpLocks/>
          </p:cNvCxnSpPr>
          <p:nvPr/>
        </p:nvCxnSpPr>
        <p:spPr>
          <a:xfrm>
            <a:off x="261177" y="1923232"/>
            <a:ext cx="8732352" cy="0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D76182B-78BC-463B-9EA1-E9AF775AF36F}"/>
                  </a:ext>
                </a:extLst>
              </p:cNvPr>
              <p:cNvSpPr txBox="1"/>
              <p:nvPr/>
            </p:nvSpPr>
            <p:spPr>
              <a:xfrm>
                <a:off x="865723" y="2499893"/>
                <a:ext cx="7830101" cy="3395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CN" sz="24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华文中宋" panose="02010600040101010101" charset="-122"/>
                            <a:ea typeface="华文中宋" panose="02010600040101010101" charset="-122"/>
                          </a:rPr>
                          <m:t>Δ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−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(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𝐺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)</m:t>
                    </m:r>
                    <m:r>
                      <a:rPr lang="zh-CN" altLang="en-US" sz="24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和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CN" sz="24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华文中宋" panose="02010600040101010101" charset="-122"/>
                            <a:ea typeface="华文中宋" panose="02010600040101010101" charset="-122"/>
                          </a:rPr>
                          <m:t>Δ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+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(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𝐺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)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分别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表示</a:t>
                </a:r>
                <a:r>
                  <a:rPr lang="en-US" altLang="zh-CN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G</a:t>
                </a:r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的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最大</a:t>
                </a:r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入度和出度。</a:t>
                </a:r>
                <a:endParaRPr lang="en-US" altLang="zh-CN" sz="2400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tx1">
                        <a:lumMod val="50000"/>
                      </a:schemeClr>
                    </a:solidFill>
                    <a:ea typeface="华文中宋" panose="02010600040101010101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 </m:t>
                        </m:r>
                        <m: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𝛿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𝐺</m:t>
                        </m:r>
                      </m:e>
                    </m:d>
                    <m:r>
                      <a:rPr lang="zh-CN" altLang="en-US" sz="24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和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𝛿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𝐺</m:t>
                        </m:r>
                      </m:e>
                    </m:d>
                    <m:r>
                      <a:rPr lang="zh-CN" altLang="en-US" sz="24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分别</m:t>
                    </m:r>
                  </m:oMath>
                </a14:m>
                <a:r>
                  <a:rPr lang="zh-CN" altLang="en-US" sz="2400" i="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表示</a:t>
                </a:r>
                <a:r>
                  <a:rPr lang="en-US" altLang="zh-CN" sz="2400" i="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G</a:t>
                </a:r>
                <a:r>
                  <a:rPr lang="zh-CN" altLang="en-US" sz="2400" i="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的</a:t>
                </a:r>
                <a:r>
                  <a:rPr lang="zh-CN" altLang="en-US" sz="2400" i="0" dirty="0">
                    <a:solidFill>
                      <a:srgbClr val="FF0000"/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最小</a:t>
                </a:r>
                <a:r>
                  <a:rPr lang="zh-CN" altLang="en-US" sz="2400" i="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入度和出度。</a:t>
                </a:r>
                <a:endParaRPr lang="en-US" altLang="zh-CN" sz="2400" i="0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(</m:t>
                        </m:r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𝑗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)</m:t>
                    </m:r>
                    <m:r>
                      <a:rPr lang="zh-CN" altLang="en-US" sz="24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表示</m:t>
                    </m:r>
                  </m:oMath>
                </a14:m>
                <a:r>
                  <a:rPr lang="zh-CN" altLang="en-US" sz="2400" i="0" dirty="0">
                    <a:solidFill>
                      <a:srgbClr val="FF0000"/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所有</a:t>
                </a:r>
                <a:r>
                  <a:rPr lang="zh-CN" altLang="en-US" sz="2400" i="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𝑖</m:t>
                        </m:r>
                      </m:sub>
                    </m:sSub>
                    <m:r>
                      <a:rPr lang="zh-CN" altLang="en-US" sz="24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中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的</m:t>
                    </m:r>
                    <m:r>
                      <a:rPr lang="zh-CN" altLang="en-US" sz="24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顶点到</m:t>
                    </m:r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𝑗</m:t>
                        </m:r>
                      </m:sub>
                    </m:sSub>
                    <m:r>
                      <a:rPr lang="zh-CN" altLang="en-US" sz="24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中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顶点</m:t>
                    </m:r>
                  </m:oMath>
                </a14:m>
                <a:r>
                  <a:rPr lang="zh-CN" altLang="en-US" sz="2400" i="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的边。</a:t>
                </a:r>
                <a:endParaRPr lang="en-US" altLang="zh-CN" sz="2400" i="0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Δ</m:t>
                    </m:r>
                    <m:r>
                      <a:rPr lang="en-US" altLang="zh-CN" sz="24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(</m:t>
                    </m:r>
                    <m:r>
                      <a:rPr lang="en-US" altLang="zh-CN" sz="24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𝐺</m:t>
                    </m:r>
                    <m:r>
                      <a:rPr lang="en-US" altLang="zh-CN" sz="24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表示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最大度数</a:t>
                </a:r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。</a:t>
                </a:r>
                <a:endParaRPr lang="en-US" altLang="zh-CN" sz="2400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400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400" i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	</a:t>
                </a:r>
                <a:endParaRPr lang="zh-CN" altLang="en-US" sz="2400" i="1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D76182B-78BC-463B-9EA1-E9AF775A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23" y="2499893"/>
                <a:ext cx="7830101" cy="3395545"/>
              </a:xfrm>
              <a:prstGeom prst="rect">
                <a:avLst/>
              </a:prstGeom>
              <a:blipFill>
                <a:blip r:embed="rId2"/>
                <a:stretch>
                  <a:fillRect l="-1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>
            <a:extLst>
              <a:ext uri="{FF2B5EF4-FFF2-40B4-BE49-F238E27FC236}">
                <a16:creationId xmlns:a16="http://schemas.microsoft.com/office/drawing/2014/main" id="{287EADD3-1499-4601-AB5F-30ED14ADBAF1}"/>
              </a:ext>
            </a:extLst>
          </p:cNvPr>
          <p:cNvGrpSpPr/>
          <p:nvPr/>
        </p:nvGrpSpPr>
        <p:grpSpPr>
          <a:xfrm>
            <a:off x="952417" y="254502"/>
            <a:ext cx="7200147" cy="461665"/>
            <a:chOff x="2476413" y="254497"/>
            <a:chExt cx="7200147" cy="461667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26DB7D0-34E2-4685-8256-3EB528577F62}"/>
                </a:ext>
              </a:extLst>
            </p:cNvPr>
            <p:cNvGrpSpPr/>
            <p:nvPr/>
          </p:nvGrpSpPr>
          <p:grpSpPr>
            <a:xfrm>
              <a:off x="2476413" y="379825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7B55B7E9-D0EB-431A-A6DC-053ABAF9A7CC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AE319546-E15D-46EC-9B32-16C3ECCC9B80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87FF2312-CB38-48B0-B9E5-81B905CE31A6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8DF2B6D5-2B68-4F8F-B2E3-0CC743D1C9B5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3660CD99-15FE-4684-AE5A-2A8EA6D4D00F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B02095C-9554-4AB6-8ED4-36718A65CABC}"/>
                </a:ext>
              </a:extLst>
            </p:cNvPr>
            <p:cNvGrpSpPr/>
            <p:nvPr/>
          </p:nvGrpSpPr>
          <p:grpSpPr>
            <a:xfrm>
              <a:off x="7831056" y="351687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50F8B13D-83FC-49F4-9E7E-21FEBA048194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FB961FC0-4423-419B-8E9F-B6EF34F1040D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79F816F-6DB0-43CC-8841-2E061D93E8D2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E9C240D-33AF-45B7-B697-47A7F0A0B9F9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45554F4C-4E13-4F26-973C-F4A716A41178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823C1FF-5323-4A0C-9FE0-2D576453EEE2}"/>
                </a:ext>
              </a:extLst>
            </p:cNvPr>
            <p:cNvSpPr txBox="1"/>
            <p:nvPr/>
          </p:nvSpPr>
          <p:spPr>
            <a:xfrm>
              <a:off x="4095832" y="254497"/>
              <a:ext cx="3916088" cy="46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Brooks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的拓展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896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1872"/>
            <a:ext cx="8229600" cy="761365"/>
          </a:xfrm>
        </p:spPr>
        <p:txBody>
          <a:bodyPr/>
          <a:lstStyle/>
          <a:p>
            <a:pPr marL="571472" indent="-571472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990000"/>
                </a:solidFill>
              </a:rPr>
              <a:t>相关定理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19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6F6B9BC-FD97-41E1-9751-37AF45D64A35}"/>
              </a:ext>
            </a:extLst>
          </p:cNvPr>
          <p:cNvCxnSpPr>
            <a:cxnSpLocks/>
          </p:cNvCxnSpPr>
          <p:nvPr/>
        </p:nvCxnSpPr>
        <p:spPr>
          <a:xfrm>
            <a:off x="261177" y="1923232"/>
            <a:ext cx="8732352" cy="0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D76182B-78BC-463B-9EA1-E9AF775AF36F}"/>
                  </a:ext>
                </a:extLst>
              </p:cNvPr>
              <p:cNvSpPr txBox="1"/>
              <p:nvPr/>
            </p:nvSpPr>
            <p:spPr>
              <a:xfrm>
                <a:off x="865723" y="2499893"/>
                <a:ext cx="7830101" cy="1169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	</a:t>
                </a:r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定理</a:t>
                </a:r>
                <a:r>
                  <a:rPr lang="en-US" altLang="zh-CN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1</a:t>
                </a:r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：</a:t>
                </a:r>
                <a:endParaRPr lang="en-US" altLang="zh-CN" sz="2400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50000"/>
                      </a:schemeClr>
                    </a:solidFill>
                    <a:ea typeface="华文中宋" panose="02010600040101010101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𝐺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≤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𝑚𝑖𝑛</m:t>
                    </m:r>
                    <m:r>
                      <m:rPr>
                        <m:lit/>
                      </m:rP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{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CN" sz="24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华文中宋" panose="02010600040101010101" charset="-122"/>
                            <a:ea typeface="华文中宋" panose="02010600040101010101" charset="-122"/>
                          </a:rPr>
                          <m:t>Δ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𝐺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,  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CN" sz="24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华文中宋" panose="02010600040101010101" charset="-122"/>
                            <a:ea typeface="华文中宋" panose="02010600040101010101" charset="-122"/>
                          </a:rPr>
                          <m:t>Δ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𝐺</m:t>
                        </m:r>
                      </m:e>
                    </m:d>
                    <m:r>
                      <m:rPr>
                        <m:lit/>
                      </m:rP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}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+1</m:t>
                    </m:r>
                  </m:oMath>
                </a14:m>
                <a:r>
                  <a:rPr lang="en-US" altLang="zh-CN" sz="2400" i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	</a:t>
                </a:r>
                <a:endParaRPr lang="zh-CN" altLang="en-US" sz="2400" i="1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D76182B-78BC-463B-9EA1-E9AF775A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23" y="2499893"/>
                <a:ext cx="7830101" cy="1169294"/>
              </a:xfrm>
              <a:prstGeom prst="rect">
                <a:avLst/>
              </a:prstGeom>
              <a:blipFill>
                <a:blip r:embed="rId2"/>
                <a:stretch>
                  <a:fillRect l="-1012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>
            <a:extLst>
              <a:ext uri="{FF2B5EF4-FFF2-40B4-BE49-F238E27FC236}">
                <a16:creationId xmlns:a16="http://schemas.microsoft.com/office/drawing/2014/main" id="{287EADD3-1499-4601-AB5F-30ED14ADBAF1}"/>
              </a:ext>
            </a:extLst>
          </p:cNvPr>
          <p:cNvGrpSpPr/>
          <p:nvPr/>
        </p:nvGrpSpPr>
        <p:grpSpPr>
          <a:xfrm>
            <a:off x="952417" y="254502"/>
            <a:ext cx="7200147" cy="461665"/>
            <a:chOff x="2476413" y="254497"/>
            <a:chExt cx="7200147" cy="461667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26DB7D0-34E2-4685-8256-3EB528577F62}"/>
                </a:ext>
              </a:extLst>
            </p:cNvPr>
            <p:cNvGrpSpPr/>
            <p:nvPr/>
          </p:nvGrpSpPr>
          <p:grpSpPr>
            <a:xfrm>
              <a:off x="2476413" y="379825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7B55B7E9-D0EB-431A-A6DC-053ABAF9A7CC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AE319546-E15D-46EC-9B32-16C3ECCC9B80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87FF2312-CB38-48B0-B9E5-81B905CE31A6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8DF2B6D5-2B68-4F8F-B2E3-0CC743D1C9B5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3660CD99-15FE-4684-AE5A-2A8EA6D4D00F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B02095C-9554-4AB6-8ED4-36718A65CABC}"/>
                </a:ext>
              </a:extLst>
            </p:cNvPr>
            <p:cNvGrpSpPr/>
            <p:nvPr/>
          </p:nvGrpSpPr>
          <p:grpSpPr>
            <a:xfrm>
              <a:off x="7831056" y="351687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50F8B13D-83FC-49F4-9E7E-21FEBA048194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FB961FC0-4423-419B-8E9F-B6EF34F1040D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79F816F-6DB0-43CC-8841-2E061D93E8D2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E9C240D-33AF-45B7-B697-47A7F0A0B9F9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45554F4C-4E13-4F26-973C-F4A716A41178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823C1FF-5323-4A0C-9FE0-2D576453EEE2}"/>
                </a:ext>
              </a:extLst>
            </p:cNvPr>
            <p:cNvSpPr txBox="1"/>
            <p:nvPr/>
          </p:nvSpPr>
          <p:spPr>
            <a:xfrm>
              <a:off x="4095832" y="254497"/>
              <a:ext cx="3916088" cy="46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Brooks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的拓展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14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1872"/>
            <a:ext cx="8229600" cy="761365"/>
          </a:xfrm>
        </p:spPr>
        <p:txBody>
          <a:bodyPr/>
          <a:lstStyle/>
          <a:p>
            <a:pPr marL="571472" indent="-571472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990000"/>
                </a:solidFill>
              </a:rPr>
              <a:t>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2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6F6B9BC-FD97-41E1-9751-37AF45D64A35}"/>
              </a:ext>
            </a:extLst>
          </p:cNvPr>
          <p:cNvCxnSpPr>
            <a:cxnSpLocks/>
          </p:cNvCxnSpPr>
          <p:nvPr/>
        </p:nvCxnSpPr>
        <p:spPr>
          <a:xfrm>
            <a:off x="261177" y="1923232"/>
            <a:ext cx="8732352" cy="0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D76182B-78BC-463B-9EA1-E9AF775AF36F}"/>
              </a:ext>
            </a:extLst>
          </p:cNvPr>
          <p:cNvSpPr txBox="1"/>
          <p:nvPr/>
        </p:nvSpPr>
        <p:spPr>
          <a:xfrm>
            <a:off x="1757036" y="2958429"/>
            <a:ext cx="6395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	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对于每个非奇圈也非完全的连通图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G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，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87EADD3-1499-4601-AB5F-30ED14ADBAF1}"/>
              </a:ext>
            </a:extLst>
          </p:cNvPr>
          <p:cNvGrpSpPr/>
          <p:nvPr/>
        </p:nvGrpSpPr>
        <p:grpSpPr>
          <a:xfrm>
            <a:off x="952417" y="254502"/>
            <a:ext cx="7200147" cy="461665"/>
            <a:chOff x="2476413" y="254497"/>
            <a:chExt cx="7200147" cy="461667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26DB7D0-34E2-4685-8256-3EB528577F62}"/>
                </a:ext>
              </a:extLst>
            </p:cNvPr>
            <p:cNvGrpSpPr/>
            <p:nvPr/>
          </p:nvGrpSpPr>
          <p:grpSpPr>
            <a:xfrm>
              <a:off x="2476413" y="379825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7B55B7E9-D0EB-431A-A6DC-053ABAF9A7CC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AE319546-E15D-46EC-9B32-16C3ECCC9B80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87FF2312-CB38-48B0-B9E5-81B905CE31A6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8DF2B6D5-2B68-4F8F-B2E3-0CC743D1C9B5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3660CD99-15FE-4684-AE5A-2A8EA6D4D00F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B02095C-9554-4AB6-8ED4-36718A65CABC}"/>
                </a:ext>
              </a:extLst>
            </p:cNvPr>
            <p:cNvGrpSpPr/>
            <p:nvPr/>
          </p:nvGrpSpPr>
          <p:grpSpPr>
            <a:xfrm>
              <a:off x="7831056" y="351687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50F8B13D-83FC-49F4-9E7E-21FEBA048194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FB961FC0-4423-419B-8E9F-B6EF34F1040D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79F816F-6DB0-43CC-8841-2E061D93E8D2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E9C240D-33AF-45B7-B697-47A7F0A0B9F9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45554F4C-4E13-4F26-973C-F4A716A41178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823C1FF-5323-4A0C-9FE0-2D576453EEE2}"/>
                </a:ext>
              </a:extLst>
            </p:cNvPr>
            <p:cNvSpPr txBox="1"/>
            <p:nvPr/>
          </p:nvSpPr>
          <p:spPr>
            <a:xfrm>
              <a:off x="4095832" y="254497"/>
              <a:ext cx="3916088" cy="46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Brooks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479730" y="3627475"/>
                <a:ext cx="4008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</a:rPr>
                        <m:t>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730" y="3627475"/>
                <a:ext cx="4008194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770701" y="3996807"/>
                <a:ext cx="34591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</a:rPr>
                      <m:t>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CN" i="1" dirty="0"/>
                  <a:t> </a:t>
                </a:r>
                <a:r>
                  <a:rPr lang="zh-CN" altLang="en-US" dirty="0"/>
                  <a:t>：色数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ea typeface="Cambria Math" panose="02040503050406030204" pitchFamily="18" charset="0"/>
                  </a:rPr>
                  <a:t>：最大度</a:t>
                </a:r>
                <a:endParaRPr lang="en-US" altLang="zh-C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701" y="3996807"/>
                <a:ext cx="3459111" cy="646331"/>
              </a:xfrm>
              <a:prstGeom prst="rect">
                <a:avLst/>
              </a:prstGeom>
              <a:blipFill>
                <a:blip r:embed="rId3"/>
                <a:stretch>
                  <a:fillRect t="-5660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43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1872"/>
            <a:ext cx="8229600" cy="761365"/>
          </a:xfrm>
        </p:spPr>
        <p:txBody>
          <a:bodyPr/>
          <a:lstStyle/>
          <a:p>
            <a:pPr marL="571472" indent="-571472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990000"/>
                </a:solidFill>
              </a:rPr>
              <a:t>相关定理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20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6F6B9BC-FD97-41E1-9751-37AF45D64A35}"/>
              </a:ext>
            </a:extLst>
          </p:cNvPr>
          <p:cNvCxnSpPr>
            <a:cxnSpLocks/>
          </p:cNvCxnSpPr>
          <p:nvPr/>
        </p:nvCxnSpPr>
        <p:spPr>
          <a:xfrm>
            <a:off x="261177" y="1923232"/>
            <a:ext cx="8732352" cy="0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D76182B-78BC-463B-9EA1-E9AF775AF36F}"/>
                  </a:ext>
                </a:extLst>
              </p:cNvPr>
              <p:cNvSpPr txBox="1"/>
              <p:nvPr/>
            </p:nvSpPr>
            <p:spPr>
              <a:xfrm>
                <a:off x="865723" y="2499893"/>
                <a:ext cx="7830101" cy="1169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	</a:t>
                </a:r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定理</a:t>
                </a:r>
                <a:r>
                  <a:rPr lang="en-US" altLang="zh-CN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2</a:t>
                </a:r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：</a:t>
                </a:r>
                <a:endParaRPr lang="en-US" altLang="zh-CN" sz="2400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50000"/>
                      </a:schemeClr>
                    </a:solidFill>
                    <a:ea typeface="华文中宋" panose="02010600040101010101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𝐺</m:t>
                        </m:r>
                      </m:e>
                    </m:d>
                    <m:r>
                      <a:rPr lang="en-US" altLang="zh-CN" sz="24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=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𝑚</m:t>
                    </m:r>
                    <m:r>
                      <m:rPr>
                        <m:sty m:val="p"/>
                      </m:rPr>
                      <a:rPr lang="en-US" altLang="zh-CN" sz="24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a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𝑥</m:t>
                    </m:r>
                    <m:r>
                      <m:rPr>
                        <m:lit/>
                      </m:rP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{</m:t>
                    </m:r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𝐻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 | 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𝐻</m:t>
                    </m:r>
                    <m:r>
                      <a:rPr lang="zh-CN" altLang="en-US" sz="24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为</m:t>
                    </m:r>
                    <m:r>
                      <m:rPr>
                        <m:sty m:val="p"/>
                      </m:rPr>
                      <a:rPr lang="en-US" altLang="zh-CN" sz="24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G</m:t>
                    </m:r>
                    <m:r>
                      <a:rPr lang="zh-CN" altLang="en-US" sz="24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的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强连通分支</m:t>
                    </m:r>
                    <m:r>
                      <m:rPr>
                        <m:lit/>
                      </m:rP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}</m:t>
                    </m:r>
                  </m:oMath>
                </a14:m>
                <a:r>
                  <a:rPr lang="en-US" altLang="zh-CN" sz="2400" i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	</a:t>
                </a:r>
                <a:endParaRPr lang="zh-CN" altLang="en-US" sz="2400" i="1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D76182B-78BC-463B-9EA1-E9AF775A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23" y="2499893"/>
                <a:ext cx="7830101" cy="1169294"/>
              </a:xfrm>
              <a:prstGeom prst="rect">
                <a:avLst/>
              </a:prstGeom>
              <a:blipFill>
                <a:blip r:embed="rId2"/>
                <a:stretch>
                  <a:fillRect l="-1012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>
            <a:extLst>
              <a:ext uri="{FF2B5EF4-FFF2-40B4-BE49-F238E27FC236}">
                <a16:creationId xmlns:a16="http://schemas.microsoft.com/office/drawing/2014/main" id="{287EADD3-1499-4601-AB5F-30ED14ADBAF1}"/>
              </a:ext>
            </a:extLst>
          </p:cNvPr>
          <p:cNvGrpSpPr/>
          <p:nvPr/>
        </p:nvGrpSpPr>
        <p:grpSpPr>
          <a:xfrm>
            <a:off x="952417" y="254502"/>
            <a:ext cx="7200147" cy="461665"/>
            <a:chOff x="2476413" y="254497"/>
            <a:chExt cx="7200147" cy="461667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26DB7D0-34E2-4685-8256-3EB528577F62}"/>
                </a:ext>
              </a:extLst>
            </p:cNvPr>
            <p:cNvGrpSpPr/>
            <p:nvPr/>
          </p:nvGrpSpPr>
          <p:grpSpPr>
            <a:xfrm>
              <a:off x="2476413" y="379825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7B55B7E9-D0EB-431A-A6DC-053ABAF9A7CC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AE319546-E15D-46EC-9B32-16C3ECCC9B80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87FF2312-CB38-48B0-B9E5-81B905CE31A6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8DF2B6D5-2B68-4F8F-B2E3-0CC743D1C9B5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3660CD99-15FE-4684-AE5A-2A8EA6D4D00F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B02095C-9554-4AB6-8ED4-36718A65CABC}"/>
                </a:ext>
              </a:extLst>
            </p:cNvPr>
            <p:cNvGrpSpPr/>
            <p:nvPr/>
          </p:nvGrpSpPr>
          <p:grpSpPr>
            <a:xfrm>
              <a:off x="7831056" y="351687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50F8B13D-83FC-49F4-9E7E-21FEBA048194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FB961FC0-4423-419B-8E9F-B6EF34F1040D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79F816F-6DB0-43CC-8841-2E061D93E8D2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E9C240D-33AF-45B7-B697-47A7F0A0B9F9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45554F4C-4E13-4F26-973C-F4A716A41178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823C1FF-5323-4A0C-9FE0-2D576453EEE2}"/>
                </a:ext>
              </a:extLst>
            </p:cNvPr>
            <p:cNvSpPr txBox="1"/>
            <p:nvPr/>
          </p:nvSpPr>
          <p:spPr>
            <a:xfrm>
              <a:off x="4095832" y="254497"/>
              <a:ext cx="3916088" cy="46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Brooks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的拓展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848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1872"/>
            <a:ext cx="8229600" cy="761365"/>
          </a:xfrm>
        </p:spPr>
        <p:txBody>
          <a:bodyPr/>
          <a:lstStyle/>
          <a:p>
            <a:pPr marL="571472" indent="-571472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990000"/>
                </a:solidFill>
              </a:rPr>
              <a:t>Brooks</a:t>
            </a:r>
            <a:r>
              <a:rPr lang="zh-CN" altLang="en-US" sz="3600" dirty="0">
                <a:solidFill>
                  <a:srgbClr val="990000"/>
                </a:solidFill>
              </a:rPr>
              <a:t>定理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21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6F6B9BC-FD97-41E1-9751-37AF45D64A35}"/>
              </a:ext>
            </a:extLst>
          </p:cNvPr>
          <p:cNvCxnSpPr>
            <a:cxnSpLocks/>
          </p:cNvCxnSpPr>
          <p:nvPr/>
        </p:nvCxnSpPr>
        <p:spPr>
          <a:xfrm>
            <a:off x="261177" y="1923232"/>
            <a:ext cx="8732352" cy="0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D76182B-78BC-463B-9EA1-E9AF775AF36F}"/>
                  </a:ext>
                </a:extLst>
              </p:cNvPr>
              <p:cNvSpPr txBox="1"/>
              <p:nvPr/>
            </p:nvSpPr>
            <p:spPr>
              <a:xfrm>
                <a:off x="865723" y="2499893"/>
                <a:ext cx="7830101" cy="1176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无向图：</a:t>
                </a:r>
                <a:r>
                  <a:rPr lang="en-US" altLang="zh-CN" sz="2400" i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G</a:t>
                </a:r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不是奇圈或完全图，则</a:t>
                </a:r>
                <a:endParaRPr lang="en-US" altLang="zh-CN" sz="2400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50000"/>
                      </a:schemeClr>
                    </a:solidFill>
                    <a:ea typeface="华文中宋" panose="02010600040101010101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𝜒</m:t>
                    </m:r>
                    <m:d>
                      <m:d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𝐺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Δ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𝐺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. </m:t>
                    </m:r>
                  </m:oMath>
                </a14:m>
                <a:r>
                  <a:rPr lang="en-US" altLang="zh-CN" sz="2400" i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	</a:t>
                </a:r>
                <a:endParaRPr lang="zh-CN" altLang="en-US" sz="2400" i="1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D76182B-78BC-463B-9EA1-E9AF775A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23" y="2499893"/>
                <a:ext cx="7830101" cy="1176797"/>
              </a:xfrm>
              <a:prstGeom prst="rect">
                <a:avLst/>
              </a:prstGeom>
              <a:blipFill>
                <a:blip r:embed="rId2"/>
                <a:stretch>
                  <a:fillRect l="-1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>
            <a:extLst>
              <a:ext uri="{FF2B5EF4-FFF2-40B4-BE49-F238E27FC236}">
                <a16:creationId xmlns:a16="http://schemas.microsoft.com/office/drawing/2014/main" id="{287EADD3-1499-4601-AB5F-30ED14ADBAF1}"/>
              </a:ext>
            </a:extLst>
          </p:cNvPr>
          <p:cNvGrpSpPr/>
          <p:nvPr/>
        </p:nvGrpSpPr>
        <p:grpSpPr>
          <a:xfrm>
            <a:off x="952417" y="254502"/>
            <a:ext cx="7200147" cy="461665"/>
            <a:chOff x="2476413" y="254497"/>
            <a:chExt cx="7200147" cy="461667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26DB7D0-34E2-4685-8256-3EB528577F62}"/>
                </a:ext>
              </a:extLst>
            </p:cNvPr>
            <p:cNvGrpSpPr/>
            <p:nvPr/>
          </p:nvGrpSpPr>
          <p:grpSpPr>
            <a:xfrm>
              <a:off x="2476413" y="379825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7B55B7E9-D0EB-431A-A6DC-053ABAF9A7CC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AE319546-E15D-46EC-9B32-16C3ECCC9B80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87FF2312-CB38-48B0-B9E5-81B905CE31A6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8DF2B6D5-2B68-4F8F-B2E3-0CC743D1C9B5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3660CD99-15FE-4684-AE5A-2A8EA6D4D00F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B02095C-9554-4AB6-8ED4-36718A65CABC}"/>
                </a:ext>
              </a:extLst>
            </p:cNvPr>
            <p:cNvGrpSpPr/>
            <p:nvPr/>
          </p:nvGrpSpPr>
          <p:grpSpPr>
            <a:xfrm>
              <a:off x="7831056" y="351687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50F8B13D-83FC-49F4-9E7E-21FEBA048194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FB961FC0-4423-419B-8E9F-B6EF34F1040D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79F816F-6DB0-43CC-8841-2E061D93E8D2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E9C240D-33AF-45B7-B697-47A7F0A0B9F9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45554F4C-4E13-4F26-973C-F4A716A41178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823C1FF-5323-4A0C-9FE0-2D576453EEE2}"/>
                </a:ext>
              </a:extLst>
            </p:cNvPr>
            <p:cNvSpPr txBox="1"/>
            <p:nvPr/>
          </p:nvSpPr>
          <p:spPr>
            <a:xfrm>
              <a:off x="4095832" y="254497"/>
              <a:ext cx="3916088" cy="46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Brooks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的拓展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D2D059C-5E32-4B3D-A028-EA9D470C59B4}"/>
                  </a:ext>
                </a:extLst>
              </p:cNvPr>
              <p:cNvSpPr txBox="1"/>
              <p:nvPr/>
            </p:nvSpPr>
            <p:spPr>
              <a:xfrm>
                <a:off x="865723" y="4014495"/>
                <a:ext cx="7830101" cy="11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有向图：</a:t>
                </a:r>
                <a:r>
                  <a:rPr lang="en-US" altLang="zh-CN" sz="2400" i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G</a:t>
                </a:r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不是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C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2</m:t>
                        </m:r>
                        <m:r>
                          <a:rPr lang="en-US" altLang="zh-CN" sz="2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𝑟</m:t>
                        </m:r>
                        <m:r>
                          <a:rPr lang="en-US" altLang="zh-CN" sz="2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−1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∗</m:t>
                        </m:r>
                      </m:sup>
                    </m:sSubSup>
                    <m:r>
                      <a:rPr lang="zh-CN" altLang="en-US" sz="240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或</m:t>
                    </m:r>
                    <m:sSubSup>
                      <m:sSubSupPr>
                        <m:ctrlPr>
                          <a:rPr lang="en-US" altLang="zh-CN" sz="24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K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，则</a:t>
                </a:r>
                <a:endParaRPr lang="en-US" altLang="zh-CN" sz="2400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50000"/>
                      </a:schemeClr>
                    </a:solidFill>
                    <a:ea typeface="华文中宋" panose="02010600040101010101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𝐺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Δ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𝐺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/2. </m:t>
                    </m:r>
                  </m:oMath>
                </a14:m>
                <a:r>
                  <a:rPr lang="en-US" altLang="zh-CN" sz="2400" i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	</a:t>
                </a:r>
                <a:endParaRPr lang="zh-CN" altLang="en-US" sz="2400" i="1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D2D059C-5E32-4B3D-A028-EA9D470C5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23" y="4014495"/>
                <a:ext cx="7830101" cy="1171475"/>
              </a:xfrm>
              <a:prstGeom prst="rect">
                <a:avLst/>
              </a:prstGeom>
              <a:blipFill>
                <a:blip r:embed="rId3"/>
                <a:stretch>
                  <a:fillRect l="-1012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53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1161872"/>
                <a:ext cx="8229600" cy="761365"/>
              </a:xfrm>
            </p:spPr>
            <p:txBody>
              <a:bodyPr>
                <a:normAutofit/>
              </a:bodyPr>
              <a:lstStyle/>
              <a:p>
                <a:pPr marL="571472" indent="-57147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600" i="1" dirty="0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600" i="1" dirty="0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3600" i="1" dirty="0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3600" i="1" dirty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zh-CN" altLang="en-US" sz="3600" i="1" dirty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3600" i="1" dirty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Sup>
                      <m:sSubSupPr>
                        <m:ctrlPr>
                          <a:rPr lang="en-US" altLang="zh-CN" sz="3600" i="1" dirty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3600" i="1" dirty="0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和</m:t>
                        </m:r>
                        <m:r>
                          <a:rPr lang="en-US" altLang="zh-CN" sz="3600" i="1" dirty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zh-CN" altLang="en-US" sz="3600" i="1" dirty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3600" i="1" dirty="0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zh-CN" altLang="en-US" sz="3600" dirty="0">
                  <a:solidFill>
                    <a:srgbClr val="990000"/>
                  </a:solidFill>
                </a:endParaRPr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1161872"/>
                <a:ext cx="8229600" cy="76136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22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6F6B9BC-FD97-41E1-9751-37AF45D64A35}"/>
              </a:ext>
            </a:extLst>
          </p:cNvPr>
          <p:cNvCxnSpPr>
            <a:cxnSpLocks/>
          </p:cNvCxnSpPr>
          <p:nvPr/>
        </p:nvCxnSpPr>
        <p:spPr>
          <a:xfrm>
            <a:off x="261177" y="1923232"/>
            <a:ext cx="8732352" cy="0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D76182B-78BC-463B-9EA1-E9AF775AF36F}"/>
                  </a:ext>
                </a:extLst>
              </p:cNvPr>
              <p:cNvSpPr txBox="1"/>
              <p:nvPr/>
            </p:nvSpPr>
            <p:spPr>
              <a:xfrm>
                <a:off x="865723" y="2499893"/>
                <a:ext cx="7830101" cy="1688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𝟐</m:t>
                        </m:r>
                        <m:r>
                          <a:rPr lang="en-US" altLang="zh-CN" sz="24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𝒓</m:t>
                        </m:r>
                        <m:r>
                          <a:rPr lang="en-US" altLang="zh-CN" sz="24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∗</m:t>
                        </m:r>
                      </m:sup>
                    </m:sSubSup>
                    <m:r>
                      <a:rPr lang="zh-CN" altLang="en-US" sz="24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：</m:t>
                    </m:r>
                  </m:oMath>
                </a14:m>
                <a:endParaRPr lang="en-US" altLang="zh-CN" sz="2400" i="1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lvl="1" algn="just">
                  <a:lnSpc>
                    <a:spcPct val="150000"/>
                  </a:lnSpc>
                </a:pPr>
                <a:r>
                  <a:rPr lang="en-US" altLang="zh-CN" sz="2400" i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	</a:t>
                </a:r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含</a:t>
                </a:r>
                <a:r>
                  <a:rPr lang="en-US" altLang="zh-CN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2r+1</a:t>
                </a:r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个顶点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, …,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2</m:t>
                        </m:r>
                        <m:r>
                          <a:rPr lang="en-US" altLang="zh-CN" sz="2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𝑟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及</a:t>
                </a:r>
                <a:r>
                  <a:rPr lang="en-US" altLang="zh-CN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4r+2 </a:t>
                </a:r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条边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华文中宋" panose="02010600040101010101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华文中宋" panose="02010600040101010101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华文中宋" panose="02010600040101010101" charset="-122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华文中宋" panose="02010600040101010101" charset="-122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华文中宋" panose="02010600040101010101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华文中宋" panose="02010600040101010101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华文中宋" panose="02010600040101010101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,  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华文中宋" panose="02010600040101010101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华文中宋" panose="02010600040101010101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华文中宋" panose="02010600040101010101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华文中宋" panose="02010600040101010101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华文中宋" panose="02010600040101010101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华文中宋" panose="02010600040101010101" charset="-122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华文中宋" panose="02010600040101010101" charset="-122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, 1≤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𝑖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≤2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𝑟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−1</m:t>
                    </m:r>
                  </m:oMath>
                </a14:m>
                <a:r>
                  <a:rPr lang="en-US" altLang="zh-CN" sz="2400" i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.</a:t>
                </a:r>
                <a:endParaRPr lang="zh-CN" altLang="en-US" sz="2400" i="1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D76182B-78BC-463B-9EA1-E9AF775A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23" y="2499893"/>
                <a:ext cx="7830101" cy="1688924"/>
              </a:xfrm>
              <a:prstGeom prst="rect">
                <a:avLst/>
              </a:prstGeom>
              <a:blipFill>
                <a:blip r:embed="rId3"/>
                <a:stretch>
                  <a:fillRect l="-1012" r="-1246" b="-7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>
            <a:extLst>
              <a:ext uri="{FF2B5EF4-FFF2-40B4-BE49-F238E27FC236}">
                <a16:creationId xmlns:a16="http://schemas.microsoft.com/office/drawing/2014/main" id="{287EADD3-1499-4601-AB5F-30ED14ADBAF1}"/>
              </a:ext>
            </a:extLst>
          </p:cNvPr>
          <p:cNvGrpSpPr/>
          <p:nvPr/>
        </p:nvGrpSpPr>
        <p:grpSpPr>
          <a:xfrm>
            <a:off x="952417" y="254502"/>
            <a:ext cx="7200147" cy="461665"/>
            <a:chOff x="2476413" y="254497"/>
            <a:chExt cx="7200147" cy="461667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26DB7D0-34E2-4685-8256-3EB528577F62}"/>
                </a:ext>
              </a:extLst>
            </p:cNvPr>
            <p:cNvGrpSpPr/>
            <p:nvPr/>
          </p:nvGrpSpPr>
          <p:grpSpPr>
            <a:xfrm>
              <a:off x="2476413" y="379825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7B55B7E9-D0EB-431A-A6DC-053ABAF9A7CC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AE319546-E15D-46EC-9B32-16C3ECCC9B80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87FF2312-CB38-48B0-B9E5-81B905CE31A6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8DF2B6D5-2B68-4F8F-B2E3-0CC743D1C9B5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3660CD99-15FE-4684-AE5A-2A8EA6D4D00F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B02095C-9554-4AB6-8ED4-36718A65CABC}"/>
                </a:ext>
              </a:extLst>
            </p:cNvPr>
            <p:cNvGrpSpPr/>
            <p:nvPr/>
          </p:nvGrpSpPr>
          <p:grpSpPr>
            <a:xfrm>
              <a:off x="7831056" y="351687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50F8B13D-83FC-49F4-9E7E-21FEBA048194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FB961FC0-4423-419B-8E9F-B6EF34F1040D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79F816F-6DB0-43CC-8841-2E061D93E8D2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E9C240D-33AF-45B7-B697-47A7F0A0B9F9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45554F4C-4E13-4F26-973C-F4A716A41178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823C1FF-5323-4A0C-9FE0-2D576453EEE2}"/>
                </a:ext>
              </a:extLst>
            </p:cNvPr>
            <p:cNvSpPr txBox="1"/>
            <p:nvPr/>
          </p:nvSpPr>
          <p:spPr>
            <a:xfrm>
              <a:off x="4095832" y="254497"/>
              <a:ext cx="3916088" cy="46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Brooks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的拓展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D2D059C-5E32-4B3D-A028-EA9D470C59B4}"/>
                  </a:ext>
                </a:extLst>
              </p:cNvPr>
              <p:cNvSpPr txBox="1"/>
              <p:nvPr/>
            </p:nvSpPr>
            <p:spPr>
              <a:xfrm>
                <a:off x="856699" y="4272366"/>
                <a:ext cx="7830101" cy="1688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𝑲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𝒏</m:t>
                        </m:r>
                      </m:sub>
                      <m:sup>
                        <m:r>
                          <a:rPr lang="en-US" altLang="zh-CN" sz="24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∗</m:t>
                        </m:r>
                      </m:sup>
                    </m:sSubSup>
                    <m:r>
                      <a:rPr lang="zh-CN" altLang="en-US" sz="2400" b="1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：</m:t>
                    </m:r>
                  </m:oMath>
                </a14:m>
                <a:endParaRPr lang="en-US" altLang="zh-CN" sz="2400" b="1" i="1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400" b="1" i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		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</a:schemeClr>
                    </a:solidFill>
                    <a:ea typeface="华文中宋" panose="02010600040101010101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𝑲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𝒏</m:t>
                        </m:r>
                      </m:sub>
                      <m:sup>
                        <m:r>
                          <a:rPr lang="en-US" altLang="zh-CN" sz="24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表示每对顶点都有两条方向相反的边邻接的顶点数为</a:t>
                </a:r>
                <a:r>
                  <a:rPr lang="en-US" altLang="zh-CN" sz="2400" i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n</a:t>
                </a:r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的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完全有向图</a:t>
                </a:r>
                <a:r>
                  <a:rPr lang="en-US" altLang="zh-CN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.</a:t>
                </a:r>
                <a:endParaRPr lang="zh-CN" altLang="en-US" sz="2400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D2D059C-5E32-4B3D-A028-EA9D470C5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99" y="4272366"/>
                <a:ext cx="7830101" cy="1688924"/>
              </a:xfrm>
              <a:prstGeom prst="rect">
                <a:avLst/>
              </a:prstGeom>
              <a:blipFill>
                <a:blip r:embed="rId4"/>
                <a:stretch>
                  <a:fillRect l="-1246" r="-1168" b="-7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99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1872"/>
            <a:ext cx="8229600" cy="761365"/>
          </a:xfrm>
        </p:spPr>
        <p:txBody>
          <a:bodyPr/>
          <a:lstStyle/>
          <a:p>
            <a:pPr marL="571472" indent="-571472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990000"/>
                </a:solidFill>
              </a:rPr>
              <a:t>Brooks</a:t>
            </a:r>
            <a:r>
              <a:rPr lang="zh-CN" altLang="en-US" sz="3600" dirty="0">
                <a:solidFill>
                  <a:srgbClr val="990000"/>
                </a:solidFill>
              </a:rPr>
              <a:t>定理的推广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23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6F6B9BC-FD97-41E1-9751-37AF45D64A35}"/>
              </a:ext>
            </a:extLst>
          </p:cNvPr>
          <p:cNvCxnSpPr>
            <a:cxnSpLocks/>
          </p:cNvCxnSpPr>
          <p:nvPr/>
        </p:nvCxnSpPr>
        <p:spPr>
          <a:xfrm>
            <a:off x="261177" y="1923232"/>
            <a:ext cx="8732352" cy="0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D76182B-78BC-463B-9EA1-E9AF775AF36F}"/>
                  </a:ext>
                </a:extLst>
              </p:cNvPr>
              <p:cNvSpPr txBox="1"/>
              <p:nvPr/>
            </p:nvSpPr>
            <p:spPr>
              <a:xfrm>
                <a:off x="865723" y="2499893"/>
                <a:ext cx="7830101" cy="1141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i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G</a:t>
                </a:r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为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强联通图</a:t>
                </a:r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，</a:t>
                </a:r>
                <a:r>
                  <a:rPr lang="en-US" altLang="zh-CN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G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不是</m:t>
                    </m:r>
                    <m:sSubSup>
                      <m:sSubSupPr>
                        <m:ctrlPr>
                          <a:rPr lang="en-US" altLang="zh-CN" sz="24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C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𝑟</m:t>
                        </m:r>
                        <m:r>
                          <a:rPr lang="en-US" altLang="zh-CN" sz="24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−1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∗</m:t>
                        </m:r>
                      </m:sup>
                    </m:sSubSup>
                    <m:r>
                      <a:rPr lang="zh-CN" altLang="en-US" sz="240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或</m:t>
                    </m:r>
                    <m:sSubSup>
                      <m:sSubSupPr>
                        <m:ctrlPr>
                          <a:rPr lang="en-US" altLang="zh-CN" sz="24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K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，则</a:t>
                </a:r>
                <a:endParaRPr lang="en-US" altLang="zh-CN" sz="2400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50000"/>
                      </a:schemeClr>
                    </a:solidFill>
                    <a:ea typeface="华文中宋" panose="02010600040101010101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𝜒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’</m:t>
                    </m:r>
                    <m:d>
                      <m:d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𝐺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≤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𝑚𝑖𝑛</m:t>
                    </m:r>
                    <m:r>
                      <m:rPr>
                        <m:lit/>
                      </m:rP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{</m:t>
                    </m:r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Δ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𝐺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, </m:t>
                    </m:r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Δ</m:t>
                        </m:r>
                      </m:e>
                      <m:sup>
                        <m:r>
                          <a:rPr lang="en-US" altLang="zh-CN" sz="2400" b="0" i="0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𝐺</m:t>
                        </m:r>
                      </m:e>
                    </m:d>
                    <m:r>
                      <m:rPr>
                        <m:lit/>
                      </m:rP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}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. </m:t>
                    </m:r>
                  </m:oMath>
                </a14:m>
                <a:r>
                  <a:rPr lang="en-US" altLang="zh-CN" sz="2400" i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	</a:t>
                </a:r>
                <a:endParaRPr lang="zh-CN" altLang="en-US" sz="2400" i="1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D76182B-78BC-463B-9EA1-E9AF775A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23" y="2499893"/>
                <a:ext cx="7830101" cy="1141338"/>
              </a:xfrm>
              <a:prstGeom prst="rect">
                <a:avLst/>
              </a:prstGeom>
              <a:blipFill>
                <a:blip r:embed="rId2"/>
                <a:stretch>
                  <a:fillRect l="-1012" b="-6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>
            <a:extLst>
              <a:ext uri="{FF2B5EF4-FFF2-40B4-BE49-F238E27FC236}">
                <a16:creationId xmlns:a16="http://schemas.microsoft.com/office/drawing/2014/main" id="{287EADD3-1499-4601-AB5F-30ED14ADBAF1}"/>
              </a:ext>
            </a:extLst>
          </p:cNvPr>
          <p:cNvGrpSpPr/>
          <p:nvPr/>
        </p:nvGrpSpPr>
        <p:grpSpPr>
          <a:xfrm>
            <a:off x="952417" y="254502"/>
            <a:ext cx="7200147" cy="461665"/>
            <a:chOff x="2476413" y="254497"/>
            <a:chExt cx="7200147" cy="461667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26DB7D0-34E2-4685-8256-3EB528577F62}"/>
                </a:ext>
              </a:extLst>
            </p:cNvPr>
            <p:cNvGrpSpPr/>
            <p:nvPr/>
          </p:nvGrpSpPr>
          <p:grpSpPr>
            <a:xfrm>
              <a:off x="2476413" y="379825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7B55B7E9-D0EB-431A-A6DC-053ABAF9A7CC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AE319546-E15D-46EC-9B32-16C3ECCC9B80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87FF2312-CB38-48B0-B9E5-81B905CE31A6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8DF2B6D5-2B68-4F8F-B2E3-0CC743D1C9B5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3660CD99-15FE-4684-AE5A-2A8EA6D4D00F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B02095C-9554-4AB6-8ED4-36718A65CABC}"/>
                </a:ext>
              </a:extLst>
            </p:cNvPr>
            <p:cNvGrpSpPr/>
            <p:nvPr/>
          </p:nvGrpSpPr>
          <p:grpSpPr>
            <a:xfrm>
              <a:off x="7831056" y="351687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50F8B13D-83FC-49F4-9E7E-21FEBA048194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FB961FC0-4423-419B-8E9F-B6EF34F1040D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79F816F-6DB0-43CC-8841-2E061D93E8D2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E9C240D-33AF-45B7-B697-47A7F0A0B9F9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45554F4C-4E13-4F26-973C-F4A716A41178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823C1FF-5323-4A0C-9FE0-2D576453EEE2}"/>
                </a:ext>
              </a:extLst>
            </p:cNvPr>
            <p:cNvSpPr txBox="1"/>
            <p:nvPr/>
          </p:nvSpPr>
          <p:spPr>
            <a:xfrm>
              <a:off x="4095832" y="254497"/>
              <a:ext cx="3916088" cy="46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Brooks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的拓展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31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1872"/>
            <a:ext cx="8229600" cy="761365"/>
          </a:xfrm>
        </p:spPr>
        <p:txBody>
          <a:bodyPr/>
          <a:lstStyle/>
          <a:p>
            <a:pPr marL="571472" indent="-571472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990000"/>
                </a:solidFill>
              </a:rPr>
              <a:t>极小有向</a:t>
            </a:r>
            <a:r>
              <a:rPr lang="en-US" altLang="zh-CN" sz="3600" dirty="0">
                <a:solidFill>
                  <a:srgbClr val="990000"/>
                </a:solidFill>
              </a:rPr>
              <a:t>m</a:t>
            </a:r>
            <a:r>
              <a:rPr lang="zh-CN" altLang="en-US" sz="3600" dirty="0">
                <a:solidFill>
                  <a:srgbClr val="990000"/>
                </a:solidFill>
              </a:rPr>
              <a:t>色图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24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6F6B9BC-FD97-41E1-9751-37AF45D64A35}"/>
              </a:ext>
            </a:extLst>
          </p:cNvPr>
          <p:cNvCxnSpPr>
            <a:cxnSpLocks/>
          </p:cNvCxnSpPr>
          <p:nvPr/>
        </p:nvCxnSpPr>
        <p:spPr>
          <a:xfrm>
            <a:off x="261177" y="1923232"/>
            <a:ext cx="8732352" cy="0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D76182B-78BC-463B-9EA1-E9AF775AF36F}"/>
                  </a:ext>
                </a:extLst>
              </p:cNvPr>
              <p:cNvSpPr txBox="1"/>
              <p:nvPr/>
            </p:nvSpPr>
            <p:spPr>
              <a:xfrm>
                <a:off x="865723" y="2368942"/>
                <a:ext cx="7830101" cy="1134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概念：设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𝐺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=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𝑚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.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如果对于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𝐺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的任一真子图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𝐺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, </a:t>
                </a:r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都有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中宋" panose="02010600040101010101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中宋" panose="02010600040101010101" charset="-122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中宋" panose="02010600040101010101" charset="-12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&lt;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𝑚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 </a:t>
                </a:r>
                <a:r>
                  <a:rPr lang="en-US" altLang="zh-CN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,</a:t>
                </a:r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𝐺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是极小有向</a:t>
                </a:r>
                <a:r>
                  <a:rPr lang="en-US" altLang="zh-CN" sz="2400" i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m</a:t>
                </a:r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色图。</a:t>
                </a:r>
                <a:endParaRPr lang="en-US" altLang="zh-CN" sz="2400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D76182B-78BC-463B-9EA1-E9AF775A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23" y="2368942"/>
                <a:ext cx="7830101" cy="1134926"/>
              </a:xfrm>
              <a:prstGeom prst="rect">
                <a:avLst/>
              </a:prstGeom>
              <a:blipFill>
                <a:blip r:embed="rId2"/>
                <a:stretch>
                  <a:fillRect l="-1012" r="-1246" b="-11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>
            <a:extLst>
              <a:ext uri="{FF2B5EF4-FFF2-40B4-BE49-F238E27FC236}">
                <a16:creationId xmlns:a16="http://schemas.microsoft.com/office/drawing/2014/main" id="{287EADD3-1499-4601-AB5F-30ED14ADBAF1}"/>
              </a:ext>
            </a:extLst>
          </p:cNvPr>
          <p:cNvGrpSpPr/>
          <p:nvPr/>
        </p:nvGrpSpPr>
        <p:grpSpPr>
          <a:xfrm>
            <a:off x="952417" y="254502"/>
            <a:ext cx="7200147" cy="461665"/>
            <a:chOff x="2476413" y="254497"/>
            <a:chExt cx="7200147" cy="461667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26DB7D0-34E2-4685-8256-3EB528577F62}"/>
                </a:ext>
              </a:extLst>
            </p:cNvPr>
            <p:cNvGrpSpPr/>
            <p:nvPr/>
          </p:nvGrpSpPr>
          <p:grpSpPr>
            <a:xfrm>
              <a:off x="2476413" y="379825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7B55B7E9-D0EB-431A-A6DC-053ABAF9A7CC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AE319546-E15D-46EC-9B32-16C3ECCC9B80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87FF2312-CB38-48B0-B9E5-81B905CE31A6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8DF2B6D5-2B68-4F8F-B2E3-0CC743D1C9B5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3660CD99-15FE-4684-AE5A-2A8EA6D4D00F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B02095C-9554-4AB6-8ED4-36718A65CABC}"/>
                </a:ext>
              </a:extLst>
            </p:cNvPr>
            <p:cNvGrpSpPr/>
            <p:nvPr/>
          </p:nvGrpSpPr>
          <p:grpSpPr>
            <a:xfrm>
              <a:off x="7831056" y="351687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50F8B13D-83FC-49F4-9E7E-21FEBA048194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FB961FC0-4423-419B-8E9F-B6EF34F1040D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79F816F-6DB0-43CC-8841-2E061D93E8D2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E9C240D-33AF-45B7-B697-47A7F0A0B9F9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45554F4C-4E13-4F26-973C-F4A716A41178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823C1FF-5323-4A0C-9FE0-2D576453EEE2}"/>
                </a:ext>
              </a:extLst>
            </p:cNvPr>
            <p:cNvSpPr txBox="1"/>
            <p:nvPr/>
          </p:nvSpPr>
          <p:spPr>
            <a:xfrm>
              <a:off x="4095832" y="254497"/>
              <a:ext cx="3916088" cy="46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Brooks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的拓展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798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1872"/>
            <a:ext cx="8229600" cy="761365"/>
          </a:xfrm>
        </p:spPr>
        <p:txBody>
          <a:bodyPr/>
          <a:lstStyle/>
          <a:p>
            <a:pPr marL="571472" indent="-571472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990000"/>
                </a:solidFill>
              </a:rPr>
              <a:t>极小有向</a:t>
            </a:r>
            <a:r>
              <a:rPr lang="en-US" altLang="zh-CN" sz="3600" dirty="0">
                <a:solidFill>
                  <a:srgbClr val="990000"/>
                </a:solidFill>
              </a:rPr>
              <a:t>m</a:t>
            </a:r>
            <a:r>
              <a:rPr lang="zh-CN" altLang="en-US" sz="3600" dirty="0">
                <a:solidFill>
                  <a:srgbClr val="990000"/>
                </a:solidFill>
              </a:rPr>
              <a:t>色图相关引理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25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6F6B9BC-FD97-41E1-9751-37AF45D64A35}"/>
              </a:ext>
            </a:extLst>
          </p:cNvPr>
          <p:cNvCxnSpPr>
            <a:cxnSpLocks/>
          </p:cNvCxnSpPr>
          <p:nvPr/>
        </p:nvCxnSpPr>
        <p:spPr>
          <a:xfrm>
            <a:off x="261177" y="1923232"/>
            <a:ext cx="8732352" cy="0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87EADD3-1499-4601-AB5F-30ED14ADBAF1}"/>
              </a:ext>
            </a:extLst>
          </p:cNvPr>
          <p:cNvGrpSpPr/>
          <p:nvPr/>
        </p:nvGrpSpPr>
        <p:grpSpPr>
          <a:xfrm>
            <a:off x="952417" y="254502"/>
            <a:ext cx="7200147" cy="461665"/>
            <a:chOff x="2476413" y="254497"/>
            <a:chExt cx="7200147" cy="461667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26DB7D0-34E2-4685-8256-3EB528577F62}"/>
                </a:ext>
              </a:extLst>
            </p:cNvPr>
            <p:cNvGrpSpPr/>
            <p:nvPr/>
          </p:nvGrpSpPr>
          <p:grpSpPr>
            <a:xfrm>
              <a:off x="2476413" y="379825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7B55B7E9-D0EB-431A-A6DC-053ABAF9A7CC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AE319546-E15D-46EC-9B32-16C3ECCC9B80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87FF2312-CB38-48B0-B9E5-81B905CE31A6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8DF2B6D5-2B68-4F8F-B2E3-0CC743D1C9B5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3660CD99-15FE-4684-AE5A-2A8EA6D4D00F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B02095C-9554-4AB6-8ED4-36718A65CABC}"/>
                </a:ext>
              </a:extLst>
            </p:cNvPr>
            <p:cNvGrpSpPr/>
            <p:nvPr/>
          </p:nvGrpSpPr>
          <p:grpSpPr>
            <a:xfrm>
              <a:off x="7831056" y="351687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50F8B13D-83FC-49F4-9E7E-21FEBA048194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FB961FC0-4423-419B-8E9F-B6EF34F1040D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79F816F-6DB0-43CC-8841-2E061D93E8D2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E9C240D-33AF-45B7-B697-47A7F0A0B9F9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45554F4C-4E13-4F26-973C-F4A716A41178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823C1FF-5323-4A0C-9FE0-2D576453EEE2}"/>
                </a:ext>
              </a:extLst>
            </p:cNvPr>
            <p:cNvSpPr txBox="1"/>
            <p:nvPr/>
          </p:nvSpPr>
          <p:spPr>
            <a:xfrm>
              <a:off x="4095832" y="254497"/>
              <a:ext cx="3916088" cy="46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Brooks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的拓展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5CA70A1-61E4-4987-82FF-2D96A74E5AC3}"/>
                  </a:ext>
                </a:extLst>
              </p:cNvPr>
              <p:cNvSpPr txBox="1"/>
              <p:nvPr/>
            </p:nvSpPr>
            <p:spPr>
              <a:xfrm>
                <a:off x="261177" y="2212523"/>
                <a:ext cx="9148108" cy="1688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	</a:t>
                </a:r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引理</a:t>
                </a:r>
                <a:r>
                  <a:rPr lang="en-US" altLang="zh-CN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1</a:t>
                </a:r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：</a:t>
                </a:r>
                <a:endParaRPr lang="en-US" altLang="zh-CN" sz="2400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	</a:t>
                </a:r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ea typeface="华文中宋" panose="02010600040101010101" charset="-122"/>
                  </a:rPr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G</m:t>
                    </m:r>
                    <m:r>
                      <a:rPr lang="zh-CN" altLang="en-US" sz="24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是一个</m:t>
                    </m:r>
                    <m:r>
                      <a:rPr lang="zh-CN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极小</m:t>
                    </m:r>
                    <m:r>
                      <a:rPr lang="zh-CN" alt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有向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𝑚</m:t>
                    </m:r>
                    <m:r>
                      <a:rPr lang="zh-CN" alt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色图</m:t>
                    </m:r>
                    <m:r>
                      <a:rPr lang="zh-CN" altLang="en-US" sz="24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，则</m:t>
                    </m:r>
                    <m:r>
                      <a:rPr lang="en-US" altLang="zh-CN" sz="24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 </m:t>
                    </m:r>
                  </m:oMath>
                </a14:m>
                <a:endParaRPr lang="en-US" altLang="zh-CN" sz="2400" i="1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m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≤</m:t>
                    </m:r>
                    <m:r>
                      <a:rPr lang="en-US" altLang="zh-CN" sz="24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𝑚𝑖𝑛</m:t>
                    </m:r>
                    <m:r>
                      <m:rPr>
                        <m:lit/>
                      </m:rPr>
                      <a:rPr lang="en-US" altLang="zh-CN" sz="24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{</m:t>
                    </m:r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𝛿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𝐺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, </m:t>
                    </m:r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𝛿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𝐺</m:t>
                        </m:r>
                      </m:e>
                    </m:d>
                    <m:r>
                      <m:rPr>
                        <m:lit/>
                      </m:rP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}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+1</m:t>
                    </m:r>
                    <m:r>
                      <a:rPr lang="en-US" altLang="zh-CN" sz="24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 </m:t>
                    </m:r>
                  </m:oMath>
                </a14:m>
                <a:r>
                  <a:rPr lang="en-US" altLang="zh-CN" sz="2400" i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	</a:t>
                </a:r>
                <a:endParaRPr lang="zh-CN" altLang="en-US" sz="2400" i="1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5CA70A1-61E4-4987-82FF-2D96A74E5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77" y="2212523"/>
                <a:ext cx="9148108" cy="1688910"/>
              </a:xfrm>
              <a:prstGeom prst="rect">
                <a:avLst/>
              </a:prstGeom>
              <a:blipFill>
                <a:blip r:embed="rId2"/>
                <a:stretch>
                  <a:fillRect l="-933" b="-4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8F45B4C-8102-47B1-9C32-F952B0AE841A}"/>
                  </a:ext>
                </a:extLst>
              </p:cNvPr>
              <p:cNvSpPr txBox="1"/>
              <p:nvPr/>
            </p:nvSpPr>
            <p:spPr>
              <a:xfrm>
                <a:off x="287383" y="3901433"/>
                <a:ext cx="8856617" cy="1688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	</a:t>
                </a:r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引理</a:t>
                </a:r>
                <a:r>
                  <a:rPr lang="en-US" altLang="zh-CN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2</a:t>
                </a:r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：</a:t>
                </a:r>
                <a:endParaRPr lang="en-US" altLang="zh-CN" sz="2400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	</a:t>
                </a:r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G</m:t>
                    </m:r>
                    <m:r>
                      <a:rPr lang="zh-CN" altLang="en-US" sz="24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是极小有向</m:t>
                    </m:r>
                    <m:r>
                      <a:rPr lang="en-US" altLang="zh-CN" sz="24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𝑚</m:t>
                    </m:r>
                    <m:r>
                      <a:rPr lang="zh-CN" altLang="en-US" sz="24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色图且</m:t>
                    </m:r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𝐺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=</m:t>
                    </m:r>
                    <m:r>
                      <a:rPr lang="en-US" altLang="zh-CN" sz="24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𝑚𝑖𝑛</m:t>
                    </m:r>
                    <m:r>
                      <m:rPr>
                        <m:lit/>
                      </m:rPr>
                      <a:rPr lang="en-US" altLang="zh-CN" sz="24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{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Δ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𝐺</m:t>
                        </m:r>
                      </m:e>
                    </m:d>
                    <m:r>
                      <a:rPr lang="en-US" altLang="zh-CN" sz="24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, 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Δ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𝐺</m:t>
                        </m:r>
                      </m:e>
                    </m:d>
                    <m:r>
                      <m:rPr>
                        <m:lit/>
                      </m:rPr>
                      <a:rPr lang="en-US" altLang="zh-CN" sz="24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}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+1</m:t>
                    </m:r>
                  </m:oMath>
                </a14:m>
                <a:r>
                  <a:rPr lang="zh-CN" altLang="en-US" sz="2400" i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， </a:t>
                </a:r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则</a:t>
                </a:r>
                <a:endParaRPr lang="en-US" altLang="zh-CN" sz="2400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2400" i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G</a:t>
                </a:r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是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有向圈</a:t>
                </a:r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或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C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𝑟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−1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∗</m:t>
                        </m:r>
                      </m:sup>
                    </m:sSubSup>
                    <m:r>
                      <a:rPr lang="zh-CN" altLang="en-US" sz="240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或</m:t>
                    </m:r>
                    <m:sSubSup>
                      <m:sSubSup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K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∗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8F45B4C-8102-47B1-9C32-F952B0AE8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83" y="3901433"/>
                <a:ext cx="8856617" cy="1688924"/>
              </a:xfrm>
              <a:prstGeom prst="rect">
                <a:avLst/>
              </a:prstGeom>
              <a:blipFill>
                <a:blip r:embed="rId3"/>
                <a:stretch>
                  <a:fillRect l="-895" b="-7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68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1872"/>
            <a:ext cx="8229600" cy="761365"/>
          </a:xfrm>
        </p:spPr>
        <p:txBody>
          <a:bodyPr/>
          <a:lstStyle/>
          <a:p>
            <a:pPr marL="571472" indent="-571472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990000"/>
                </a:solidFill>
              </a:rPr>
              <a:t>用引理</a:t>
            </a:r>
            <a:r>
              <a:rPr lang="en-US" altLang="zh-CN" sz="3600" dirty="0">
                <a:solidFill>
                  <a:srgbClr val="990000"/>
                </a:solidFill>
              </a:rPr>
              <a:t>3</a:t>
            </a:r>
            <a:r>
              <a:rPr lang="zh-CN" altLang="en-US" sz="3600" dirty="0">
                <a:solidFill>
                  <a:srgbClr val="990000"/>
                </a:solidFill>
              </a:rPr>
              <a:t>证明推广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26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6F6B9BC-FD97-41E1-9751-37AF45D64A35}"/>
              </a:ext>
            </a:extLst>
          </p:cNvPr>
          <p:cNvCxnSpPr>
            <a:cxnSpLocks/>
          </p:cNvCxnSpPr>
          <p:nvPr/>
        </p:nvCxnSpPr>
        <p:spPr>
          <a:xfrm>
            <a:off x="261177" y="1923232"/>
            <a:ext cx="8732352" cy="0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D76182B-78BC-463B-9EA1-E9AF775AF36F}"/>
                  </a:ext>
                </a:extLst>
              </p:cNvPr>
              <p:cNvSpPr txBox="1"/>
              <p:nvPr/>
            </p:nvSpPr>
            <p:spPr>
              <a:xfrm>
                <a:off x="749363" y="2368942"/>
                <a:ext cx="7830101" cy="1688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𝐺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=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𝑚𝑖𝑛</m:t>
                    </m:r>
                    <m:r>
                      <m:rPr>
                        <m:lit/>
                      </m:rP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{</m:t>
                    </m:r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Δ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−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, </m:t>
                    </m:r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Δ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+</m:t>
                        </m:r>
                      </m:sup>
                    </m:sSup>
                    <m:r>
                      <m:rPr>
                        <m:lit/>
                      </m:rP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}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+1</m:t>
                    </m:r>
                    <m:r>
                      <a:rPr lang="zh-CN" altLang="en-US" sz="24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，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则存在一个顶点集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⊆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𝑉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)</m:t>
                    </m:r>
                    <m:r>
                      <a:rPr lang="zh-CN" altLang="en-US" sz="240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，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G</m:t>
                        </m:r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(</m:t>
                        </m:r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𝑆</m:t>
                        </m:r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)</m:t>
                        </m:r>
                      </m:e>
                    </m:d>
                    <m:r>
                      <a:rPr lang="en-US" altLang="zh-CN" sz="24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𝐺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,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50000"/>
                      </a:schemeClr>
                    </a:solidFill>
                    <a:ea typeface="华文中宋" panose="02010600040101010101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G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为有向圈或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C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𝑟</m:t>
                        </m:r>
                        <m:r>
                          <a:rPr lang="en-US" altLang="zh-CN" sz="24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−1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∗</m:t>
                        </m:r>
                      </m:sup>
                    </m:sSubSup>
                    <m:r>
                      <a:rPr lang="zh-CN" altLang="en-US" sz="240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或</m:t>
                    </m:r>
                    <m:sSubSup>
                      <m:sSubSupPr>
                        <m:ctrlPr>
                          <a:rPr lang="en-US" altLang="zh-CN" sz="24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K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，且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G</m:t>
                    </m:r>
                    <m:r>
                      <a:rPr lang="en-US" altLang="zh-CN" sz="2400" b="0" i="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S</m:t>
                    </m:r>
                    <m:r>
                      <a:rPr lang="en-US" altLang="zh-CN" sz="2400" b="0" i="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)</m:t>
                    </m:r>
                    <m:r>
                      <a:rPr lang="zh-CN" altLang="en-US" sz="24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为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强联通</m:t>
                    </m:r>
                    <m:r>
                      <a:rPr lang="zh-CN" altLang="en-US" sz="24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分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支</m:t>
                    </m:r>
                    <m:r>
                      <a:rPr lang="en-US" altLang="zh-CN" sz="2400" b="0" i="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D76182B-78BC-463B-9EA1-E9AF775A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63" y="2368942"/>
                <a:ext cx="7830101" cy="1688924"/>
              </a:xfrm>
              <a:prstGeom prst="rect">
                <a:avLst/>
              </a:prstGeom>
              <a:blipFill>
                <a:blip r:embed="rId2"/>
                <a:stretch>
                  <a:fillRect l="-1090" r="-779" b="-7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>
            <a:extLst>
              <a:ext uri="{FF2B5EF4-FFF2-40B4-BE49-F238E27FC236}">
                <a16:creationId xmlns:a16="http://schemas.microsoft.com/office/drawing/2014/main" id="{287EADD3-1499-4601-AB5F-30ED14ADBAF1}"/>
              </a:ext>
            </a:extLst>
          </p:cNvPr>
          <p:cNvGrpSpPr/>
          <p:nvPr/>
        </p:nvGrpSpPr>
        <p:grpSpPr>
          <a:xfrm>
            <a:off x="952417" y="254502"/>
            <a:ext cx="7200147" cy="461665"/>
            <a:chOff x="2476413" y="254497"/>
            <a:chExt cx="7200147" cy="461667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26DB7D0-34E2-4685-8256-3EB528577F62}"/>
                </a:ext>
              </a:extLst>
            </p:cNvPr>
            <p:cNvGrpSpPr/>
            <p:nvPr/>
          </p:nvGrpSpPr>
          <p:grpSpPr>
            <a:xfrm>
              <a:off x="2476413" y="379825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7B55B7E9-D0EB-431A-A6DC-053ABAF9A7CC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AE319546-E15D-46EC-9B32-16C3ECCC9B80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87FF2312-CB38-48B0-B9E5-81B905CE31A6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8DF2B6D5-2B68-4F8F-B2E3-0CC743D1C9B5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3660CD99-15FE-4684-AE5A-2A8EA6D4D00F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B02095C-9554-4AB6-8ED4-36718A65CABC}"/>
                </a:ext>
              </a:extLst>
            </p:cNvPr>
            <p:cNvGrpSpPr/>
            <p:nvPr/>
          </p:nvGrpSpPr>
          <p:grpSpPr>
            <a:xfrm>
              <a:off x="7831056" y="351687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50F8B13D-83FC-49F4-9E7E-21FEBA048194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FB961FC0-4423-419B-8E9F-B6EF34F1040D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79F816F-6DB0-43CC-8841-2E061D93E8D2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E9C240D-33AF-45B7-B697-47A7F0A0B9F9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45554F4C-4E13-4F26-973C-F4A716A41178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823C1FF-5323-4A0C-9FE0-2D576453EEE2}"/>
                </a:ext>
              </a:extLst>
            </p:cNvPr>
            <p:cNvSpPr txBox="1"/>
            <p:nvPr/>
          </p:nvSpPr>
          <p:spPr>
            <a:xfrm>
              <a:off x="4095832" y="254497"/>
              <a:ext cx="3916088" cy="46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Brooks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的拓展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6FEF6E5-F809-4C3E-84B9-405007D70511}"/>
                  </a:ext>
                </a:extLst>
              </p:cNvPr>
              <p:cNvSpPr txBox="1"/>
              <p:nvPr/>
            </p:nvSpPr>
            <p:spPr>
              <a:xfrm>
                <a:off x="685249" y="4644300"/>
                <a:ext cx="7830101" cy="58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𝐺</m:t>
                    </m:r>
                    <m:r>
                      <a:rPr lang="zh-CN" altLang="en-US" sz="24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中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总存在</m:t>
                    </m:r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𝐺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0</m:t>
                        </m:r>
                      </m:sub>
                    </m:sSub>
                    <m:r>
                      <a:rPr lang="zh-CN" altLang="en-US" sz="24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为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极小</m:t>
                    </m:r>
                    <m:r>
                      <a:rPr lang="zh-CN" altLang="en-US" sz="24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有向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𝑚</m:t>
                    </m:r>
                    <m:r>
                      <a:rPr lang="zh-CN" altLang="en-US" sz="24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色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子图</m:t>
                    </m:r>
                    <m:r>
                      <a:rPr lang="zh-CN" altLang="en-US" sz="24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charset="-122"/>
                      </a:rPr>
                      <m:t>。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6FEF6E5-F809-4C3E-84B9-405007D70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49" y="4644300"/>
                <a:ext cx="7830101" cy="580928"/>
              </a:xfrm>
              <a:prstGeom prst="rect">
                <a:avLst/>
              </a:prstGeom>
              <a:blipFill>
                <a:blip r:embed="rId3"/>
                <a:stretch>
                  <a:fillRect l="-1012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01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1872"/>
            <a:ext cx="8229600" cy="761365"/>
          </a:xfrm>
        </p:spPr>
        <p:txBody>
          <a:bodyPr/>
          <a:lstStyle/>
          <a:p>
            <a:pPr marL="571472" indent="-571472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990000"/>
                </a:solidFill>
              </a:rPr>
              <a:t>参考文献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27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6F6B9BC-FD97-41E1-9751-37AF45D64A35}"/>
              </a:ext>
            </a:extLst>
          </p:cNvPr>
          <p:cNvCxnSpPr>
            <a:cxnSpLocks/>
          </p:cNvCxnSpPr>
          <p:nvPr/>
        </p:nvCxnSpPr>
        <p:spPr>
          <a:xfrm>
            <a:off x="261177" y="1923232"/>
            <a:ext cx="8732352" cy="0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D76182B-78BC-463B-9EA1-E9AF775AF36F}"/>
              </a:ext>
            </a:extLst>
          </p:cNvPr>
          <p:cNvSpPr txBox="1"/>
          <p:nvPr/>
        </p:nvSpPr>
        <p:spPr>
          <a:xfrm>
            <a:off x="749363" y="2368942"/>
            <a:ext cx="7830101" cy="279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http://kns.cnki.net/KCMS/detail/detail.aspx?dbcode=CJFQ&amp;dbname=CJFD8589&amp;filename=FJSZ198701000&amp;v=MTc0NDRSTEtlWmVkb0ZpdmtVN3pKSXlmWWRMS3hGdGJNcm85RlpJUjhlWDFMdXhZUzdEaDFUM3FUcldNMUZyQ1U=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87EADD3-1499-4601-AB5F-30ED14ADBAF1}"/>
              </a:ext>
            </a:extLst>
          </p:cNvPr>
          <p:cNvGrpSpPr/>
          <p:nvPr/>
        </p:nvGrpSpPr>
        <p:grpSpPr>
          <a:xfrm>
            <a:off x="952417" y="254502"/>
            <a:ext cx="7200147" cy="461665"/>
            <a:chOff x="2476413" y="254497"/>
            <a:chExt cx="7200147" cy="461667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26DB7D0-34E2-4685-8256-3EB528577F62}"/>
                </a:ext>
              </a:extLst>
            </p:cNvPr>
            <p:cNvGrpSpPr/>
            <p:nvPr/>
          </p:nvGrpSpPr>
          <p:grpSpPr>
            <a:xfrm>
              <a:off x="2476413" y="379825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7B55B7E9-D0EB-431A-A6DC-053ABAF9A7CC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AE319546-E15D-46EC-9B32-16C3ECCC9B80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87FF2312-CB38-48B0-B9E5-81B905CE31A6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8DF2B6D5-2B68-4F8F-B2E3-0CC743D1C9B5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3660CD99-15FE-4684-AE5A-2A8EA6D4D00F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B02095C-9554-4AB6-8ED4-36718A65CABC}"/>
                </a:ext>
              </a:extLst>
            </p:cNvPr>
            <p:cNvGrpSpPr/>
            <p:nvPr/>
          </p:nvGrpSpPr>
          <p:grpSpPr>
            <a:xfrm>
              <a:off x="7831056" y="351687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50F8B13D-83FC-49F4-9E7E-21FEBA048194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FB961FC0-4423-419B-8E9F-B6EF34F1040D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79F816F-6DB0-43CC-8841-2E061D93E8D2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E9C240D-33AF-45B7-B697-47A7F0A0B9F9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45554F4C-4E13-4F26-973C-F4A716A41178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823C1FF-5323-4A0C-9FE0-2D576453EEE2}"/>
                </a:ext>
              </a:extLst>
            </p:cNvPr>
            <p:cNvSpPr txBox="1"/>
            <p:nvPr/>
          </p:nvSpPr>
          <p:spPr>
            <a:xfrm>
              <a:off x="4095832" y="254497"/>
              <a:ext cx="3916088" cy="46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Brooks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的拓展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91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A0824-FA00-4778-A009-7AC17069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60" y="2863558"/>
            <a:ext cx="9498208" cy="1428788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观 看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5A9140C-CBC7-4B4D-AB3C-449CA613D2A4}"/>
              </a:ext>
            </a:extLst>
          </p:cNvPr>
          <p:cNvCxnSpPr>
            <a:cxnSpLocks/>
          </p:cNvCxnSpPr>
          <p:nvPr/>
        </p:nvCxnSpPr>
        <p:spPr>
          <a:xfrm>
            <a:off x="277792" y="2838879"/>
            <a:ext cx="7663761" cy="24679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58EADCE-1F66-4629-B7EC-6784B4037957}"/>
              </a:ext>
            </a:extLst>
          </p:cNvPr>
          <p:cNvGrpSpPr/>
          <p:nvPr/>
        </p:nvGrpSpPr>
        <p:grpSpPr>
          <a:xfrm>
            <a:off x="952417" y="254502"/>
            <a:ext cx="7200147" cy="461665"/>
            <a:chOff x="2476413" y="254497"/>
            <a:chExt cx="7200147" cy="461667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12E10C9-C8A8-4AE9-AB15-45178FD85275}"/>
                </a:ext>
              </a:extLst>
            </p:cNvPr>
            <p:cNvGrpSpPr/>
            <p:nvPr/>
          </p:nvGrpSpPr>
          <p:grpSpPr>
            <a:xfrm>
              <a:off x="2476413" y="379825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74AF0B54-557C-49CD-A026-DA349FF8B84E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E1863D22-5269-4564-ABCF-C5EEBE73227D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FC75AAF-CC3F-492E-8594-0C49699DCB5D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C8276E6E-DDCD-45DC-A525-0C0C60AD5734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C3C02209-B01E-424C-A3A4-515F023A964F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55573B8C-6EE6-4ED6-9966-490BFF244BE8}"/>
                </a:ext>
              </a:extLst>
            </p:cNvPr>
            <p:cNvGrpSpPr/>
            <p:nvPr/>
          </p:nvGrpSpPr>
          <p:grpSpPr>
            <a:xfrm>
              <a:off x="7831056" y="351687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2C873C84-9919-4C6E-82E8-5E5935B739BB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F6AF695D-1235-49D7-98DB-7A3F84B93A1D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CDEFDA4-E77D-4736-A93A-7EAB6EAFDD8F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8678C036-2098-4B62-9A5C-E6407FAB9CB0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A4A94A5C-153E-4D20-902D-344706C58F3F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BBEE211-EA13-4006-904C-88BA130B939B}"/>
                </a:ext>
              </a:extLst>
            </p:cNvPr>
            <p:cNvSpPr txBox="1"/>
            <p:nvPr/>
          </p:nvSpPr>
          <p:spPr>
            <a:xfrm>
              <a:off x="4095832" y="254497"/>
              <a:ext cx="3916088" cy="46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Brooks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396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"/>
    </mc:Choice>
    <mc:Fallback xmlns="">
      <p:transition spd="slow" advTm="22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1915746"/>
            <a:ext cx="8229600" cy="761365"/>
          </a:xfrm>
        </p:spPr>
        <p:txBody>
          <a:bodyPr/>
          <a:lstStyle/>
          <a:p>
            <a:pPr marL="571472" indent="-571472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990000"/>
                </a:solidFill>
              </a:rPr>
              <a:t>证明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3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6F6B9BC-FD97-41E1-9751-37AF45D64A35}"/>
              </a:ext>
            </a:extLst>
          </p:cNvPr>
          <p:cNvCxnSpPr>
            <a:cxnSpLocks/>
          </p:cNvCxnSpPr>
          <p:nvPr/>
        </p:nvCxnSpPr>
        <p:spPr>
          <a:xfrm>
            <a:off x="227898" y="2802924"/>
            <a:ext cx="8732352" cy="0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D76182B-78BC-463B-9EA1-E9AF775AF36F}"/>
              </a:ext>
            </a:extLst>
          </p:cNvPr>
          <p:cNvSpPr txBox="1"/>
          <p:nvPr/>
        </p:nvSpPr>
        <p:spPr>
          <a:xfrm>
            <a:off x="1371952" y="2602869"/>
            <a:ext cx="6395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	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87EADD3-1499-4601-AB5F-30ED14ADBAF1}"/>
              </a:ext>
            </a:extLst>
          </p:cNvPr>
          <p:cNvGrpSpPr/>
          <p:nvPr/>
        </p:nvGrpSpPr>
        <p:grpSpPr>
          <a:xfrm>
            <a:off x="952417" y="254502"/>
            <a:ext cx="7200147" cy="461665"/>
            <a:chOff x="2476413" y="254497"/>
            <a:chExt cx="7200147" cy="461667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26DB7D0-34E2-4685-8256-3EB528577F62}"/>
                </a:ext>
              </a:extLst>
            </p:cNvPr>
            <p:cNvGrpSpPr/>
            <p:nvPr/>
          </p:nvGrpSpPr>
          <p:grpSpPr>
            <a:xfrm>
              <a:off x="2476413" y="379825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7B55B7E9-D0EB-431A-A6DC-053ABAF9A7CC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AE319546-E15D-46EC-9B32-16C3ECCC9B80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87FF2312-CB38-48B0-B9E5-81B905CE31A6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8DF2B6D5-2B68-4F8F-B2E3-0CC743D1C9B5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3660CD99-15FE-4684-AE5A-2A8EA6D4D00F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B02095C-9554-4AB6-8ED4-36718A65CABC}"/>
                </a:ext>
              </a:extLst>
            </p:cNvPr>
            <p:cNvGrpSpPr/>
            <p:nvPr/>
          </p:nvGrpSpPr>
          <p:grpSpPr>
            <a:xfrm>
              <a:off x="7831056" y="351687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50F8B13D-83FC-49F4-9E7E-21FEBA048194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FB961FC0-4423-419B-8E9F-B6EF34F1040D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79F816F-6DB0-43CC-8841-2E061D93E8D2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E9C240D-33AF-45B7-B697-47A7F0A0B9F9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45554F4C-4E13-4F26-973C-F4A716A41178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823C1FF-5323-4A0C-9FE0-2D576453EEE2}"/>
                </a:ext>
              </a:extLst>
            </p:cNvPr>
            <p:cNvSpPr txBox="1"/>
            <p:nvPr/>
          </p:nvSpPr>
          <p:spPr>
            <a:xfrm>
              <a:off x="4095832" y="254497"/>
              <a:ext cx="3916088" cy="46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Brooks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16450" y="3002978"/>
            <a:ext cx="7286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目标：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像定理</a:t>
            </a:r>
            <a:r>
              <a:rPr lang="en-US" altLang="zh-CN" sz="2400" dirty="0"/>
              <a:t>10.7</a:t>
            </a:r>
            <a:r>
              <a:rPr lang="zh-CN" altLang="en-US" sz="2400" dirty="0"/>
              <a:t>的证明一样递归地定义一个染色方案</a:t>
            </a:r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50" y="817940"/>
            <a:ext cx="3833192" cy="1249788"/>
          </a:xfrm>
          <a:prstGeom prst="rect">
            <a:avLst/>
          </a:prstGeom>
        </p:spPr>
      </p:pic>
      <p:pic>
        <p:nvPicPr>
          <p:cNvPr id="6" name="图片 5" descr="图论导引.pdf - Adobe Acrobat Reader DC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2" t="37074" r="17211" b="32417"/>
          <a:stretch/>
        </p:blipFill>
        <p:spPr>
          <a:xfrm>
            <a:off x="846858" y="4061341"/>
            <a:ext cx="5249138" cy="232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840" y="2294831"/>
            <a:ext cx="8229600" cy="761365"/>
          </a:xfrm>
        </p:spPr>
        <p:txBody>
          <a:bodyPr/>
          <a:lstStyle/>
          <a:p>
            <a:pPr marL="571472" indent="-571472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990000"/>
                </a:solidFill>
              </a:rPr>
              <a:t>证明</a:t>
            </a:r>
            <a:r>
              <a:rPr lang="en-US" altLang="zh-CN" sz="3600" dirty="0">
                <a:solidFill>
                  <a:srgbClr val="990000"/>
                </a:solidFill>
              </a:rPr>
              <a:t>——</a:t>
            </a:r>
            <a:r>
              <a:rPr lang="zh-CN" altLang="en-US" sz="3600" dirty="0">
                <a:solidFill>
                  <a:srgbClr val="990000"/>
                </a:solidFill>
              </a:rPr>
              <a:t>前期准备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4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6F6B9BC-FD97-41E1-9751-37AF45D64A35}"/>
              </a:ext>
            </a:extLst>
          </p:cNvPr>
          <p:cNvCxnSpPr>
            <a:cxnSpLocks/>
          </p:cNvCxnSpPr>
          <p:nvPr/>
        </p:nvCxnSpPr>
        <p:spPr>
          <a:xfrm>
            <a:off x="275775" y="3195827"/>
            <a:ext cx="8732352" cy="0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D76182B-78BC-463B-9EA1-E9AF775AF36F}"/>
              </a:ext>
            </a:extLst>
          </p:cNvPr>
          <p:cNvSpPr txBox="1"/>
          <p:nvPr/>
        </p:nvSpPr>
        <p:spPr>
          <a:xfrm>
            <a:off x="1332116" y="2995772"/>
            <a:ext cx="6395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	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87EADD3-1499-4601-AB5F-30ED14ADBAF1}"/>
              </a:ext>
            </a:extLst>
          </p:cNvPr>
          <p:cNvGrpSpPr/>
          <p:nvPr/>
        </p:nvGrpSpPr>
        <p:grpSpPr>
          <a:xfrm>
            <a:off x="952417" y="254502"/>
            <a:ext cx="7200147" cy="461665"/>
            <a:chOff x="2476413" y="254497"/>
            <a:chExt cx="7200147" cy="461667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26DB7D0-34E2-4685-8256-3EB528577F62}"/>
                </a:ext>
              </a:extLst>
            </p:cNvPr>
            <p:cNvGrpSpPr/>
            <p:nvPr/>
          </p:nvGrpSpPr>
          <p:grpSpPr>
            <a:xfrm>
              <a:off x="2476413" y="379825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7B55B7E9-D0EB-431A-A6DC-053ABAF9A7CC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AE319546-E15D-46EC-9B32-16C3ECCC9B80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87FF2312-CB38-48B0-B9E5-81B905CE31A6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8DF2B6D5-2B68-4F8F-B2E3-0CC743D1C9B5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3660CD99-15FE-4684-AE5A-2A8EA6D4D00F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B02095C-9554-4AB6-8ED4-36718A65CABC}"/>
                </a:ext>
              </a:extLst>
            </p:cNvPr>
            <p:cNvGrpSpPr/>
            <p:nvPr/>
          </p:nvGrpSpPr>
          <p:grpSpPr>
            <a:xfrm>
              <a:off x="7831056" y="351687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50F8B13D-83FC-49F4-9E7E-21FEBA048194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FB961FC0-4423-419B-8E9F-B6EF34F1040D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79F816F-6DB0-43CC-8841-2E061D93E8D2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E9C240D-33AF-45B7-B697-47A7F0A0B9F9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45554F4C-4E13-4F26-973C-F4A716A41178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823C1FF-5323-4A0C-9FE0-2D576453EEE2}"/>
                </a:ext>
              </a:extLst>
            </p:cNvPr>
            <p:cNvSpPr txBox="1"/>
            <p:nvPr/>
          </p:nvSpPr>
          <p:spPr>
            <a:xfrm>
              <a:off x="4095832" y="254497"/>
              <a:ext cx="3916088" cy="46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Brooks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75963" y="3491121"/>
                <a:ext cx="728693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G</a:t>
                </a:r>
                <a:r>
                  <a:rPr lang="zh-CN" altLang="en-US" sz="2400" dirty="0"/>
                  <a:t>是连通图</a:t>
                </a: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≤1</a:t>
                </a:r>
                <a:r>
                  <a:rPr lang="zh-CN" altLang="en-US" sz="2400" dirty="0"/>
                  <a:t>时，图</a:t>
                </a:r>
                <a:r>
                  <a:rPr lang="en-US" altLang="zh-CN" sz="2400" dirty="0"/>
                  <a:t>G</a:t>
                </a:r>
                <a:r>
                  <a:rPr lang="zh-CN" altLang="en-US" sz="2400" dirty="0"/>
                  <a:t>是完全图</a:t>
                </a: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=2</a:t>
                </a:r>
                <a:r>
                  <a:rPr lang="zh-CN" altLang="en-US" sz="2400" dirty="0"/>
                  <a:t>时，图</a:t>
                </a:r>
                <a:r>
                  <a:rPr lang="en-US" altLang="zh-CN" sz="2400" dirty="0"/>
                  <a:t>G</a:t>
                </a:r>
                <a:r>
                  <a:rPr lang="zh-CN" altLang="en-US" sz="2400" dirty="0"/>
                  <a:t>是连通的并且最大度为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，那么无论是偶圈还是路，色数都最大为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，所以满足条件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63" y="3491121"/>
                <a:ext cx="7286932" cy="1569660"/>
              </a:xfrm>
              <a:prstGeom prst="rect">
                <a:avLst/>
              </a:prstGeom>
              <a:blipFill>
                <a:blip r:embed="rId2"/>
                <a:stretch>
                  <a:fillRect l="-1087" t="-3113" r="-502" b="-8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6" y="1004442"/>
            <a:ext cx="3833192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9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1872"/>
            <a:ext cx="8229600" cy="761365"/>
          </a:xfrm>
        </p:spPr>
        <p:txBody>
          <a:bodyPr/>
          <a:lstStyle/>
          <a:p>
            <a:pPr marL="571472" indent="-571472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990000"/>
                </a:solidFill>
              </a:rPr>
              <a:t>证明</a:t>
            </a:r>
            <a:r>
              <a:rPr lang="en-US" altLang="zh-CN" sz="3600" dirty="0">
                <a:solidFill>
                  <a:srgbClr val="990000"/>
                </a:solidFill>
              </a:rPr>
              <a:t>——</a:t>
            </a:r>
            <a:r>
              <a:rPr lang="zh-CN" altLang="en-US" sz="3600" dirty="0">
                <a:solidFill>
                  <a:srgbClr val="990000"/>
                </a:solidFill>
              </a:rPr>
              <a:t>前期准备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5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6F6B9BC-FD97-41E1-9751-37AF45D64A35}"/>
              </a:ext>
            </a:extLst>
          </p:cNvPr>
          <p:cNvCxnSpPr>
            <a:cxnSpLocks/>
          </p:cNvCxnSpPr>
          <p:nvPr/>
        </p:nvCxnSpPr>
        <p:spPr>
          <a:xfrm>
            <a:off x="261177" y="1923232"/>
            <a:ext cx="8732352" cy="0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D76182B-78BC-463B-9EA1-E9AF775AF36F}"/>
              </a:ext>
            </a:extLst>
          </p:cNvPr>
          <p:cNvSpPr txBox="1"/>
          <p:nvPr/>
        </p:nvSpPr>
        <p:spPr>
          <a:xfrm>
            <a:off x="1332116" y="2995772"/>
            <a:ext cx="6395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	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87EADD3-1499-4601-AB5F-30ED14ADBAF1}"/>
              </a:ext>
            </a:extLst>
          </p:cNvPr>
          <p:cNvGrpSpPr/>
          <p:nvPr/>
        </p:nvGrpSpPr>
        <p:grpSpPr>
          <a:xfrm>
            <a:off x="952417" y="254502"/>
            <a:ext cx="7200147" cy="461665"/>
            <a:chOff x="2476413" y="254497"/>
            <a:chExt cx="7200147" cy="461667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26DB7D0-34E2-4685-8256-3EB528577F62}"/>
                </a:ext>
              </a:extLst>
            </p:cNvPr>
            <p:cNvGrpSpPr/>
            <p:nvPr/>
          </p:nvGrpSpPr>
          <p:grpSpPr>
            <a:xfrm>
              <a:off x="2476413" y="379825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7B55B7E9-D0EB-431A-A6DC-053ABAF9A7CC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AE319546-E15D-46EC-9B32-16C3ECCC9B80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87FF2312-CB38-48B0-B9E5-81B905CE31A6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8DF2B6D5-2B68-4F8F-B2E3-0CC743D1C9B5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3660CD99-15FE-4684-AE5A-2A8EA6D4D00F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B02095C-9554-4AB6-8ED4-36718A65CABC}"/>
                </a:ext>
              </a:extLst>
            </p:cNvPr>
            <p:cNvGrpSpPr/>
            <p:nvPr/>
          </p:nvGrpSpPr>
          <p:grpSpPr>
            <a:xfrm>
              <a:off x="7831056" y="351687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50F8B13D-83FC-49F4-9E7E-21FEBA048194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FB961FC0-4423-419B-8E9F-B6EF34F1040D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79F816F-6DB0-43CC-8841-2E061D93E8D2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E9C240D-33AF-45B7-B697-47A7F0A0B9F9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45554F4C-4E13-4F26-973C-F4A716A41178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823C1FF-5323-4A0C-9FE0-2D576453EEE2}"/>
                </a:ext>
              </a:extLst>
            </p:cNvPr>
            <p:cNvSpPr txBox="1"/>
            <p:nvPr/>
          </p:nvSpPr>
          <p:spPr>
            <a:xfrm>
              <a:off x="4095832" y="254497"/>
              <a:ext cx="3916088" cy="46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Brooks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53371" y="2184276"/>
                <a:ext cx="67023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首先假设</a:t>
                </a:r>
                <a:r>
                  <a:rPr lang="en-US" altLang="zh-CN" sz="2800" dirty="0"/>
                  <a:t>G</a:t>
                </a:r>
                <a:r>
                  <a:rPr lang="zh-CN" altLang="en-US" sz="2800" dirty="0"/>
                  <a:t>不是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-</a:t>
                </a:r>
                <a:r>
                  <a:rPr lang="zh-CN" altLang="en-US" sz="2800" dirty="0"/>
                  <a:t>正则图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71" y="2184276"/>
                <a:ext cx="6702378" cy="523220"/>
              </a:xfrm>
              <a:prstGeom prst="rect">
                <a:avLst/>
              </a:prstGeom>
              <a:blipFill>
                <a:blip r:embed="rId2"/>
                <a:stretch>
                  <a:fillRect l="-1818" t="-11628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53371" y="2841523"/>
                <a:ext cx="647093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因为不是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正则图，所以一定可以找到一个顶点</a:t>
                </a:r>
                <a:r>
                  <a:rPr lang="en-US" altLang="zh-CN" sz="2400" dirty="0"/>
                  <a:t>v</a:t>
                </a:r>
                <a:r>
                  <a:rPr lang="zh-CN" altLang="en-US" sz="2400" dirty="0"/>
                  <a:t>，它的度数小于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zh-CN" altLang="en-US" sz="2400" dirty="0"/>
                  <a:t>。因为</a:t>
                </a:r>
                <a:r>
                  <a:rPr lang="en-US" altLang="zh-CN" sz="2400" dirty="0"/>
                  <a:t>G</a:t>
                </a:r>
                <a:r>
                  <a:rPr lang="zh-CN" altLang="en-US" sz="2400" dirty="0"/>
                  <a:t>是一个连通图，所以可以得到一个从顶点</a:t>
                </a:r>
                <a:r>
                  <a:rPr lang="en-US" altLang="zh-CN" sz="2400" dirty="0"/>
                  <a:t>v</a:t>
                </a:r>
                <a:r>
                  <a:rPr lang="zh-CN" altLang="en-US" sz="2400" dirty="0"/>
                  <a:t>出发的生成树，我们从</a:t>
                </a:r>
                <a:r>
                  <a:rPr lang="en-US" altLang="zh-CN" sz="2400" dirty="0"/>
                  <a:t>v</a:t>
                </a:r>
                <a:r>
                  <a:rPr lang="zh-CN" altLang="en-US" sz="2400" dirty="0"/>
                  <a:t>出发，为每个经过的结点按递减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的规则为他们染色（编号）。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71" y="2841523"/>
                <a:ext cx="6470936" cy="1938992"/>
              </a:xfrm>
              <a:prstGeom prst="rect">
                <a:avLst/>
              </a:prstGeom>
              <a:blipFill>
                <a:blip r:embed="rId3"/>
                <a:stretch>
                  <a:fillRect l="-1224" t="-2201" r="-377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3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1872"/>
            <a:ext cx="8229600" cy="761365"/>
          </a:xfrm>
        </p:spPr>
        <p:txBody>
          <a:bodyPr/>
          <a:lstStyle/>
          <a:p>
            <a:pPr marL="571472" indent="-571472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990000"/>
                </a:solidFill>
              </a:rPr>
              <a:t>证明</a:t>
            </a:r>
            <a:r>
              <a:rPr lang="en-US" altLang="zh-CN" sz="3600" dirty="0">
                <a:solidFill>
                  <a:srgbClr val="990000"/>
                </a:solidFill>
              </a:rPr>
              <a:t>——</a:t>
            </a:r>
            <a:r>
              <a:rPr lang="zh-CN" altLang="en-US" sz="3600" dirty="0">
                <a:solidFill>
                  <a:srgbClr val="990000"/>
                </a:solidFill>
              </a:rPr>
              <a:t>前期准备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6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6F6B9BC-FD97-41E1-9751-37AF45D64A35}"/>
              </a:ext>
            </a:extLst>
          </p:cNvPr>
          <p:cNvCxnSpPr>
            <a:cxnSpLocks/>
          </p:cNvCxnSpPr>
          <p:nvPr/>
        </p:nvCxnSpPr>
        <p:spPr>
          <a:xfrm>
            <a:off x="261177" y="1923232"/>
            <a:ext cx="8732352" cy="0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D76182B-78BC-463B-9EA1-E9AF775AF36F}"/>
              </a:ext>
            </a:extLst>
          </p:cNvPr>
          <p:cNvSpPr txBox="1"/>
          <p:nvPr/>
        </p:nvSpPr>
        <p:spPr>
          <a:xfrm>
            <a:off x="1332116" y="2995772"/>
            <a:ext cx="6395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	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87EADD3-1499-4601-AB5F-30ED14ADBAF1}"/>
              </a:ext>
            </a:extLst>
          </p:cNvPr>
          <p:cNvGrpSpPr/>
          <p:nvPr/>
        </p:nvGrpSpPr>
        <p:grpSpPr>
          <a:xfrm>
            <a:off x="952417" y="254502"/>
            <a:ext cx="7200147" cy="461665"/>
            <a:chOff x="2476413" y="254497"/>
            <a:chExt cx="7200147" cy="461667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26DB7D0-34E2-4685-8256-3EB528577F62}"/>
                </a:ext>
              </a:extLst>
            </p:cNvPr>
            <p:cNvGrpSpPr/>
            <p:nvPr/>
          </p:nvGrpSpPr>
          <p:grpSpPr>
            <a:xfrm>
              <a:off x="2476413" y="379825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7B55B7E9-D0EB-431A-A6DC-053ABAF9A7CC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AE319546-E15D-46EC-9B32-16C3ECCC9B80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87FF2312-CB38-48B0-B9E5-81B905CE31A6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8DF2B6D5-2B68-4F8F-B2E3-0CC743D1C9B5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3660CD99-15FE-4684-AE5A-2A8EA6D4D00F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B02095C-9554-4AB6-8ED4-36718A65CABC}"/>
                </a:ext>
              </a:extLst>
            </p:cNvPr>
            <p:cNvGrpSpPr/>
            <p:nvPr/>
          </p:nvGrpSpPr>
          <p:grpSpPr>
            <a:xfrm>
              <a:off x="7831056" y="351687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50F8B13D-83FC-49F4-9E7E-21FEBA048194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FB961FC0-4423-419B-8E9F-B6EF34F1040D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79F816F-6DB0-43CC-8841-2E061D93E8D2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E9C240D-33AF-45B7-B697-47A7F0A0B9F9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45554F4C-4E13-4F26-973C-F4A716A41178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823C1FF-5323-4A0C-9FE0-2D576453EEE2}"/>
                </a:ext>
              </a:extLst>
            </p:cNvPr>
            <p:cNvSpPr txBox="1"/>
            <p:nvPr/>
          </p:nvSpPr>
          <p:spPr>
            <a:xfrm>
              <a:off x="4095832" y="254497"/>
              <a:ext cx="3916088" cy="46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Brooks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53371" y="2184276"/>
                <a:ext cx="67023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首先假设</a:t>
                </a:r>
                <a:r>
                  <a:rPr lang="en-US" altLang="zh-CN" sz="2400" dirty="0"/>
                  <a:t>G</a:t>
                </a:r>
                <a:r>
                  <a:rPr lang="zh-CN" altLang="en-US" sz="2400" dirty="0"/>
                  <a:t>不是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-</a:t>
                </a:r>
                <a:r>
                  <a:rPr lang="zh-CN" altLang="en-US" sz="2400" dirty="0"/>
                  <a:t>正则图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71" y="2184276"/>
                <a:ext cx="6702378" cy="461665"/>
              </a:xfrm>
              <a:prstGeom prst="rect">
                <a:avLst/>
              </a:prstGeom>
              <a:blipFill>
                <a:blip r:embed="rId2"/>
                <a:stretch>
                  <a:fillRect l="-1364" t="-1052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53371" y="2841523"/>
                <a:ext cx="647093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因为不是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正则图，所以一定可以找到一个顶点</a:t>
                </a:r>
                <a:r>
                  <a:rPr lang="en-US" altLang="zh-CN" sz="2400" dirty="0"/>
                  <a:t>v</a:t>
                </a:r>
                <a:r>
                  <a:rPr lang="zh-CN" altLang="en-US" sz="2400" dirty="0"/>
                  <a:t>，它的度数小于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zh-CN" altLang="en-US" sz="2400" dirty="0"/>
                  <a:t>。因为</a:t>
                </a:r>
                <a:r>
                  <a:rPr lang="en-US" altLang="zh-CN" sz="2400" dirty="0"/>
                  <a:t>G</a:t>
                </a:r>
                <a:r>
                  <a:rPr lang="zh-CN" altLang="en-US" sz="2400" dirty="0"/>
                  <a:t>是一个连通图，所以可以得到一个从顶点</a:t>
                </a:r>
                <a:r>
                  <a:rPr lang="en-US" altLang="zh-CN" sz="2400" dirty="0"/>
                  <a:t>v</a:t>
                </a:r>
                <a:r>
                  <a:rPr lang="zh-CN" altLang="en-US" sz="2400" dirty="0"/>
                  <a:t>出发的生成树，我们从</a:t>
                </a:r>
                <a:r>
                  <a:rPr lang="en-US" altLang="zh-CN" sz="2400" dirty="0"/>
                  <a:t>v</a:t>
                </a:r>
                <a:r>
                  <a:rPr lang="zh-CN" altLang="en-US" sz="2400" dirty="0"/>
                  <a:t>出发，为每个经过的结点按递减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的规则为他们染色。</a:t>
                </a: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对于每个结点来说，都有一个父亲节点，编号比他们大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，所以每个结点至多有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-1</a:t>
                </a:r>
                <a:r>
                  <a:rPr lang="zh-CN" altLang="en-US" sz="2400" dirty="0"/>
                  <a:t>个比他编号要小的结点，也就是说至多使用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种颜色即可完成染色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71" y="2841523"/>
                <a:ext cx="6470936" cy="3416320"/>
              </a:xfrm>
              <a:prstGeom prst="rect">
                <a:avLst/>
              </a:prstGeom>
              <a:blipFill>
                <a:blip r:embed="rId3"/>
                <a:stretch>
                  <a:fillRect l="-1224" t="-1248" r="-377" b="-3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85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1872"/>
            <a:ext cx="8229600" cy="761365"/>
          </a:xfrm>
        </p:spPr>
        <p:txBody>
          <a:bodyPr/>
          <a:lstStyle/>
          <a:p>
            <a:pPr marL="571472" indent="-571472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990000"/>
                </a:solidFill>
              </a:rPr>
              <a:t>证明</a:t>
            </a:r>
            <a:r>
              <a:rPr lang="en-US" altLang="zh-CN" sz="3600" dirty="0">
                <a:solidFill>
                  <a:srgbClr val="990000"/>
                </a:solidFill>
              </a:rPr>
              <a:t>——</a:t>
            </a:r>
            <a:r>
              <a:rPr lang="zh-CN" altLang="en-US" sz="3600" dirty="0">
                <a:solidFill>
                  <a:srgbClr val="990000"/>
                </a:solidFill>
              </a:rPr>
              <a:t>前期准备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7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6F6B9BC-FD97-41E1-9751-37AF45D64A35}"/>
              </a:ext>
            </a:extLst>
          </p:cNvPr>
          <p:cNvCxnSpPr>
            <a:cxnSpLocks/>
          </p:cNvCxnSpPr>
          <p:nvPr/>
        </p:nvCxnSpPr>
        <p:spPr>
          <a:xfrm>
            <a:off x="261177" y="1923232"/>
            <a:ext cx="8732352" cy="0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D76182B-78BC-463B-9EA1-E9AF775AF36F}"/>
              </a:ext>
            </a:extLst>
          </p:cNvPr>
          <p:cNvSpPr txBox="1"/>
          <p:nvPr/>
        </p:nvSpPr>
        <p:spPr>
          <a:xfrm>
            <a:off x="1332116" y="2995772"/>
            <a:ext cx="6395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	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87EADD3-1499-4601-AB5F-30ED14ADBAF1}"/>
              </a:ext>
            </a:extLst>
          </p:cNvPr>
          <p:cNvGrpSpPr/>
          <p:nvPr/>
        </p:nvGrpSpPr>
        <p:grpSpPr>
          <a:xfrm>
            <a:off x="952417" y="254502"/>
            <a:ext cx="7200147" cy="461665"/>
            <a:chOff x="2476413" y="254497"/>
            <a:chExt cx="7200147" cy="461667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26DB7D0-34E2-4685-8256-3EB528577F62}"/>
                </a:ext>
              </a:extLst>
            </p:cNvPr>
            <p:cNvGrpSpPr/>
            <p:nvPr/>
          </p:nvGrpSpPr>
          <p:grpSpPr>
            <a:xfrm>
              <a:off x="2476413" y="379825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7B55B7E9-D0EB-431A-A6DC-053ABAF9A7CC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AE319546-E15D-46EC-9B32-16C3ECCC9B80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87FF2312-CB38-48B0-B9E5-81B905CE31A6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8DF2B6D5-2B68-4F8F-B2E3-0CC743D1C9B5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3660CD99-15FE-4684-AE5A-2A8EA6D4D00F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B02095C-9554-4AB6-8ED4-36718A65CABC}"/>
                </a:ext>
              </a:extLst>
            </p:cNvPr>
            <p:cNvGrpSpPr/>
            <p:nvPr/>
          </p:nvGrpSpPr>
          <p:grpSpPr>
            <a:xfrm>
              <a:off x="7831056" y="351687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50F8B13D-83FC-49F4-9E7E-21FEBA048194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FB961FC0-4423-419B-8E9F-B6EF34F1040D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79F816F-6DB0-43CC-8841-2E061D93E8D2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E9C240D-33AF-45B7-B697-47A7F0A0B9F9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45554F4C-4E13-4F26-973C-F4A716A41178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823C1FF-5323-4A0C-9FE0-2D576453EEE2}"/>
                </a:ext>
              </a:extLst>
            </p:cNvPr>
            <p:cNvSpPr txBox="1"/>
            <p:nvPr/>
          </p:nvSpPr>
          <p:spPr>
            <a:xfrm>
              <a:off x="4095832" y="254497"/>
              <a:ext cx="3916088" cy="46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Brooks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53371" y="2184276"/>
                <a:ext cx="67023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首先假设</a:t>
                </a:r>
                <a:r>
                  <a:rPr lang="en-US" altLang="zh-CN" sz="2400" dirty="0"/>
                  <a:t>G</a:t>
                </a:r>
                <a:r>
                  <a:rPr lang="zh-CN" altLang="en-US" sz="2400" dirty="0"/>
                  <a:t>不是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-</a:t>
                </a:r>
                <a:r>
                  <a:rPr lang="zh-CN" altLang="en-US" sz="2400" dirty="0"/>
                  <a:t>正则图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71" y="2184276"/>
                <a:ext cx="6702378" cy="461665"/>
              </a:xfrm>
              <a:prstGeom prst="rect">
                <a:avLst/>
              </a:prstGeom>
              <a:blipFill>
                <a:blip r:embed="rId2"/>
                <a:stretch>
                  <a:fillRect l="-1364" t="-1052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53371" y="2841523"/>
                <a:ext cx="6470936" cy="4062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因为不是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正则图，所以一定可以找到一个顶点</a:t>
                </a:r>
                <a:r>
                  <a:rPr lang="en-US" altLang="zh-CN" sz="2400" dirty="0"/>
                  <a:t>v</a:t>
                </a:r>
                <a:r>
                  <a:rPr lang="zh-CN" altLang="en-US" sz="2400" dirty="0"/>
                  <a:t>，它的度数小于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zh-CN" altLang="en-US" sz="2400" dirty="0"/>
                  <a:t>。因为</a:t>
                </a:r>
                <a:r>
                  <a:rPr lang="en-US" altLang="zh-CN" sz="2400" dirty="0"/>
                  <a:t>G</a:t>
                </a:r>
                <a:r>
                  <a:rPr lang="zh-CN" altLang="en-US" sz="2400" dirty="0"/>
                  <a:t>是一个连通图，所以可以得到一个从顶点</a:t>
                </a:r>
                <a:r>
                  <a:rPr lang="en-US" altLang="zh-CN" sz="2400" dirty="0"/>
                  <a:t>v</a:t>
                </a:r>
                <a:r>
                  <a:rPr lang="zh-CN" altLang="en-US" sz="2400" dirty="0"/>
                  <a:t>出发的生成树，我们从</a:t>
                </a:r>
                <a:r>
                  <a:rPr lang="en-US" altLang="zh-CN" sz="2400" dirty="0"/>
                  <a:t>v</a:t>
                </a:r>
                <a:r>
                  <a:rPr lang="zh-CN" altLang="en-US" sz="2400" dirty="0"/>
                  <a:t>出发，为每个经过的结点按递减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的规则为他们染色。</a:t>
                </a: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对于每个结点来说，都有一个父亲节点，编号比他们大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，所以每个结点至多有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-1</a:t>
                </a:r>
                <a:r>
                  <a:rPr lang="zh-CN" altLang="en-US" sz="2400" dirty="0"/>
                  <a:t>个比他编号要小的结点，也就是说至多使用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种颜色即可完成染色</a:t>
                </a: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>
                        <a:latin typeface="Cambria Math" panose="02040503050406030204" pitchFamily="18" charset="0"/>
                      </a:rPr>
                      <m:t>Χ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71" y="2841523"/>
                <a:ext cx="6470936" cy="4062651"/>
              </a:xfrm>
              <a:prstGeom prst="rect">
                <a:avLst/>
              </a:prstGeom>
              <a:blipFill>
                <a:blip r:embed="rId3"/>
                <a:stretch>
                  <a:fillRect l="-1224" t="-1049" r="-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43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1872"/>
            <a:ext cx="8229600" cy="761365"/>
          </a:xfrm>
        </p:spPr>
        <p:txBody>
          <a:bodyPr/>
          <a:lstStyle/>
          <a:p>
            <a:pPr marL="571472" indent="-571472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990000"/>
                </a:solidFill>
              </a:rPr>
              <a:t>证明</a:t>
            </a:r>
            <a:r>
              <a:rPr lang="en-US" altLang="zh-CN" sz="3600" dirty="0">
                <a:solidFill>
                  <a:srgbClr val="990000"/>
                </a:solidFill>
              </a:rPr>
              <a:t>——</a:t>
            </a:r>
            <a:r>
              <a:rPr lang="zh-CN" altLang="en-US" sz="3600" dirty="0">
                <a:solidFill>
                  <a:srgbClr val="990000"/>
                </a:solidFill>
              </a:rPr>
              <a:t>前期准备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8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6F6B9BC-FD97-41E1-9751-37AF45D64A35}"/>
              </a:ext>
            </a:extLst>
          </p:cNvPr>
          <p:cNvCxnSpPr>
            <a:cxnSpLocks/>
          </p:cNvCxnSpPr>
          <p:nvPr/>
        </p:nvCxnSpPr>
        <p:spPr>
          <a:xfrm>
            <a:off x="261177" y="1923232"/>
            <a:ext cx="8732352" cy="0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D76182B-78BC-463B-9EA1-E9AF775AF36F}"/>
              </a:ext>
            </a:extLst>
          </p:cNvPr>
          <p:cNvSpPr txBox="1"/>
          <p:nvPr/>
        </p:nvSpPr>
        <p:spPr>
          <a:xfrm>
            <a:off x="1332116" y="2995772"/>
            <a:ext cx="6395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	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87EADD3-1499-4601-AB5F-30ED14ADBAF1}"/>
              </a:ext>
            </a:extLst>
          </p:cNvPr>
          <p:cNvGrpSpPr/>
          <p:nvPr/>
        </p:nvGrpSpPr>
        <p:grpSpPr>
          <a:xfrm>
            <a:off x="952417" y="254502"/>
            <a:ext cx="7200147" cy="461665"/>
            <a:chOff x="2476413" y="254497"/>
            <a:chExt cx="7200147" cy="461667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26DB7D0-34E2-4685-8256-3EB528577F62}"/>
                </a:ext>
              </a:extLst>
            </p:cNvPr>
            <p:cNvGrpSpPr/>
            <p:nvPr/>
          </p:nvGrpSpPr>
          <p:grpSpPr>
            <a:xfrm>
              <a:off x="2476413" y="379825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7B55B7E9-D0EB-431A-A6DC-053ABAF9A7CC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AE319546-E15D-46EC-9B32-16C3ECCC9B80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87FF2312-CB38-48B0-B9E5-81B905CE31A6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8DF2B6D5-2B68-4F8F-B2E3-0CC743D1C9B5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3660CD99-15FE-4684-AE5A-2A8EA6D4D00F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B02095C-9554-4AB6-8ED4-36718A65CABC}"/>
                </a:ext>
              </a:extLst>
            </p:cNvPr>
            <p:cNvGrpSpPr/>
            <p:nvPr/>
          </p:nvGrpSpPr>
          <p:grpSpPr>
            <a:xfrm>
              <a:off x="7831056" y="351687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50F8B13D-83FC-49F4-9E7E-21FEBA048194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FB961FC0-4423-419B-8E9F-B6EF34F1040D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79F816F-6DB0-43CC-8841-2E061D93E8D2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E9C240D-33AF-45B7-B697-47A7F0A0B9F9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45554F4C-4E13-4F26-973C-F4A716A41178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823C1FF-5323-4A0C-9FE0-2D576453EEE2}"/>
                </a:ext>
              </a:extLst>
            </p:cNvPr>
            <p:cNvSpPr txBox="1"/>
            <p:nvPr/>
          </p:nvSpPr>
          <p:spPr>
            <a:xfrm>
              <a:off x="4095832" y="254497"/>
              <a:ext cx="3916088" cy="46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Brooks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57200" y="2330245"/>
            <a:ext cx="565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ea typeface="Cambria Math" panose="02040503050406030204" pitchFamily="18" charset="0"/>
            </a:endParaRPr>
          </a:p>
          <a:p>
            <a:endParaRPr lang="en-US" altLang="zh-CN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57200" y="2330245"/>
                <a:ext cx="805815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如果</a:t>
                </a:r>
                <a:r>
                  <a:rPr lang="en-US" altLang="zh-CN" sz="2400" dirty="0"/>
                  <a:t>G</a:t>
                </a:r>
                <a:r>
                  <a:rPr lang="zh-CN" altLang="en-US" sz="2400" dirty="0"/>
                  <a:t>是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连通图，那么最大度大于等于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，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400" i="1">
                          <a:latin typeface="Cambria Math" panose="02040503050406030204" pitchFamily="18" charset="0"/>
                        </a:rPr>
                        <m:t>Χ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显然成立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330245"/>
                <a:ext cx="8058150" cy="1200329"/>
              </a:xfrm>
              <a:prstGeom prst="rect">
                <a:avLst/>
              </a:prstGeom>
              <a:blipFill>
                <a:blip r:embed="rId2"/>
                <a:stretch>
                  <a:fillRect l="-983" t="-4061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71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1872"/>
            <a:ext cx="8229600" cy="761365"/>
          </a:xfrm>
        </p:spPr>
        <p:txBody>
          <a:bodyPr/>
          <a:lstStyle/>
          <a:p>
            <a:pPr marL="571472" indent="-571472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990000"/>
                </a:solidFill>
              </a:rPr>
              <a:t>证明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65C4-563B-45BB-8E32-F1D8AB3C3728}" type="slidenum">
              <a:rPr lang="zh-CN" altLang="en-US"/>
              <a:t>9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6F6B9BC-FD97-41E1-9751-37AF45D64A35}"/>
              </a:ext>
            </a:extLst>
          </p:cNvPr>
          <p:cNvCxnSpPr>
            <a:cxnSpLocks/>
          </p:cNvCxnSpPr>
          <p:nvPr/>
        </p:nvCxnSpPr>
        <p:spPr>
          <a:xfrm>
            <a:off x="261177" y="1923232"/>
            <a:ext cx="8732352" cy="0"/>
          </a:xfrm>
          <a:prstGeom prst="line">
            <a:avLst/>
          </a:prstGeom>
          <a:ln w="25400">
            <a:solidFill>
              <a:srgbClr val="2F9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D76182B-78BC-463B-9EA1-E9AF775AF36F}"/>
              </a:ext>
            </a:extLst>
          </p:cNvPr>
          <p:cNvSpPr txBox="1"/>
          <p:nvPr/>
        </p:nvSpPr>
        <p:spPr>
          <a:xfrm>
            <a:off x="1332116" y="2995772"/>
            <a:ext cx="6395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	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87EADD3-1499-4601-AB5F-30ED14ADBAF1}"/>
              </a:ext>
            </a:extLst>
          </p:cNvPr>
          <p:cNvGrpSpPr/>
          <p:nvPr/>
        </p:nvGrpSpPr>
        <p:grpSpPr>
          <a:xfrm>
            <a:off x="952417" y="254502"/>
            <a:ext cx="7200147" cy="461665"/>
            <a:chOff x="2476413" y="254497"/>
            <a:chExt cx="7200147" cy="461667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26DB7D0-34E2-4685-8256-3EB528577F62}"/>
                </a:ext>
              </a:extLst>
            </p:cNvPr>
            <p:cNvGrpSpPr/>
            <p:nvPr/>
          </p:nvGrpSpPr>
          <p:grpSpPr>
            <a:xfrm>
              <a:off x="2476413" y="379825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7B55B7E9-D0EB-431A-A6DC-053ABAF9A7CC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AE319546-E15D-46EC-9B32-16C3ECCC9B80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87FF2312-CB38-48B0-B9E5-81B905CE31A6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8DF2B6D5-2B68-4F8F-B2E3-0CC743D1C9B5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3660CD99-15FE-4684-AE5A-2A8EA6D4D00F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B02095C-9554-4AB6-8ED4-36718A65CABC}"/>
                </a:ext>
              </a:extLst>
            </p:cNvPr>
            <p:cNvGrpSpPr/>
            <p:nvPr/>
          </p:nvGrpSpPr>
          <p:grpSpPr>
            <a:xfrm>
              <a:off x="7831056" y="351687"/>
              <a:ext cx="1845504" cy="211012"/>
              <a:chOff x="1924931" y="253220"/>
              <a:chExt cx="2583768" cy="295424"/>
            </a:xfrm>
            <a:solidFill>
              <a:srgbClr val="2F9296"/>
            </a:solidFill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50F8B13D-83FC-49F4-9E7E-21FEBA048194}"/>
                  </a:ext>
                </a:extLst>
              </p:cNvPr>
              <p:cNvSpPr/>
              <p:nvPr/>
            </p:nvSpPr>
            <p:spPr>
              <a:xfrm>
                <a:off x="2475915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FB961FC0-4423-419B-8E9F-B6EF34F1040D}"/>
                  </a:ext>
                </a:extLst>
              </p:cNvPr>
              <p:cNvSpPr/>
              <p:nvPr/>
            </p:nvSpPr>
            <p:spPr>
              <a:xfrm>
                <a:off x="1924931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79F816F-6DB0-43CC-8841-2E061D93E8D2}"/>
                  </a:ext>
                </a:extLst>
              </p:cNvPr>
              <p:cNvSpPr/>
              <p:nvPr/>
            </p:nvSpPr>
            <p:spPr>
              <a:xfrm>
                <a:off x="3069104" y="253222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E9C240D-33AF-45B7-B697-47A7F0A0B9F9}"/>
                  </a:ext>
                </a:extLst>
              </p:cNvPr>
              <p:cNvSpPr/>
              <p:nvPr/>
            </p:nvSpPr>
            <p:spPr>
              <a:xfrm>
                <a:off x="3662293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45554F4C-4E13-4F26-973C-F4A716A41178}"/>
                  </a:ext>
                </a:extLst>
              </p:cNvPr>
              <p:cNvSpPr/>
              <p:nvPr/>
            </p:nvSpPr>
            <p:spPr>
              <a:xfrm>
                <a:off x="4213277" y="253220"/>
                <a:ext cx="295422" cy="2954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823C1FF-5323-4A0C-9FE0-2D576453EEE2}"/>
                </a:ext>
              </a:extLst>
            </p:cNvPr>
            <p:cNvSpPr txBox="1"/>
            <p:nvPr/>
          </p:nvSpPr>
          <p:spPr>
            <a:xfrm>
              <a:off x="4095832" y="254497"/>
              <a:ext cx="3916088" cy="46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Brooks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61176" y="2290916"/>
            <a:ext cx="842562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如果能够证明：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G</a:t>
            </a:r>
            <a:r>
              <a:rPr lang="zh-CN" altLang="en-US" sz="2400" dirty="0"/>
              <a:t>中三点</a:t>
            </a:r>
            <a:r>
              <a:rPr lang="en-US" altLang="zh-CN" sz="2400" dirty="0"/>
              <a:t>x1,x2,xn,</a:t>
            </a:r>
            <a:r>
              <a:rPr lang="zh-CN" altLang="en-US" sz="2400" dirty="0"/>
              <a:t>其中</a:t>
            </a:r>
            <a:r>
              <a:rPr lang="en-US" altLang="zh-CN" sz="2400" dirty="0"/>
              <a:t>G-{x1,x2}</a:t>
            </a:r>
            <a:r>
              <a:rPr lang="zh-CN" altLang="en-US" sz="2400" dirty="0"/>
              <a:t>还是连通的，</a:t>
            </a:r>
            <a:r>
              <a:rPr lang="en-US" altLang="zh-CN" sz="2400" dirty="0"/>
              <a:t>x1</a:t>
            </a:r>
            <a:r>
              <a:rPr lang="zh-CN" altLang="en-US" sz="2400" dirty="0"/>
              <a:t>与</a:t>
            </a:r>
            <a:r>
              <a:rPr lang="en-US" altLang="zh-CN" sz="2400" dirty="0"/>
              <a:t>x2</a:t>
            </a:r>
            <a:r>
              <a:rPr lang="zh-CN" altLang="en-US" sz="2400" dirty="0"/>
              <a:t>不相邻，但是都与</a:t>
            </a:r>
            <a:r>
              <a:rPr lang="en-US" altLang="zh-CN" sz="2400" dirty="0" err="1"/>
              <a:t>xn</a:t>
            </a:r>
            <a:r>
              <a:rPr lang="zh-CN" altLang="en-US" sz="2400" dirty="0"/>
              <a:t>相邻接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39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1959</TotalTime>
  <Words>1452</Words>
  <Application>Microsoft Office PowerPoint</Application>
  <PresentationFormat>全屏显示(4:3)</PresentationFormat>
  <Paragraphs>192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等线</vt:lpstr>
      <vt:lpstr>华文中宋</vt:lpstr>
      <vt:lpstr>微软雅黑</vt:lpstr>
      <vt:lpstr>Arial</vt:lpstr>
      <vt:lpstr>Calibri</vt:lpstr>
      <vt:lpstr>Calibri Light</vt:lpstr>
      <vt:lpstr>Cambria Math</vt:lpstr>
      <vt:lpstr>Office 主题​​</vt:lpstr>
      <vt:lpstr>Brooks定理</vt:lpstr>
      <vt:lpstr>内容</vt:lpstr>
      <vt:lpstr>证明</vt:lpstr>
      <vt:lpstr>证明——前期准备</vt:lpstr>
      <vt:lpstr>证明——前期准备</vt:lpstr>
      <vt:lpstr>证明——前期准备</vt:lpstr>
      <vt:lpstr>证明——前期准备</vt:lpstr>
      <vt:lpstr>证明——前期准备</vt:lpstr>
      <vt:lpstr>证明</vt:lpstr>
      <vt:lpstr>证明</vt:lpstr>
      <vt:lpstr>证明</vt:lpstr>
      <vt:lpstr>证明</vt:lpstr>
      <vt:lpstr>证明</vt:lpstr>
      <vt:lpstr>证明</vt:lpstr>
      <vt:lpstr>证明</vt:lpstr>
      <vt:lpstr>Brooks定理的拓展</vt:lpstr>
      <vt:lpstr>有向图无圈n-着色的定义</vt:lpstr>
      <vt:lpstr>有向图的其他定义</vt:lpstr>
      <vt:lpstr>相关定理</vt:lpstr>
      <vt:lpstr>相关定理</vt:lpstr>
      <vt:lpstr>Brooks定理</vt:lpstr>
      <vt:lpstr>C_(2r-1)^∗ 〖和K〗_n^∗</vt:lpstr>
      <vt:lpstr>Brooks定理的推广</vt:lpstr>
      <vt:lpstr>极小有向m色图</vt:lpstr>
      <vt:lpstr>极小有向m色图相关引理</vt:lpstr>
      <vt:lpstr>用引理3证明推广</vt:lpstr>
      <vt:lpstr>参考文献</vt:lpstr>
      <vt:lpstr>谢 谢 观 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与我们密不可分的数字地球（3S）</dc:title>
  <dc:creator>邱凯</dc:creator>
  <cp:lastModifiedBy>凯 邱</cp:lastModifiedBy>
  <cp:revision>71</cp:revision>
  <dcterms:created xsi:type="dcterms:W3CDTF">2018-04-08T04:44:18Z</dcterms:created>
  <dcterms:modified xsi:type="dcterms:W3CDTF">2018-12-17T07:55:09Z</dcterms:modified>
</cp:coreProperties>
</file>