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1" r:id="rId4"/>
    <p:sldId id="258" r:id="rId5"/>
    <p:sldId id="259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83" r:id="rId14"/>
    <p:sldId id="267" r:id="rId15"/>
    <p:sldId id="268" r:id="rId16"/>
    <p:sldId id="269" r:id="rId17"/>
    <p:sldId id="270" r:id="rId18"/>
    <p:sldId id="271" r:id="rId19"/>
    <p:sldId id="272" r:id="rId20"/>
    <p:sldId id="28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E613E-8FFE-4661-BB28-946B64229F3C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CFA1-991C-4514-872A-2CD3C8391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4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9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数学归纳法的否定是什么？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同时用到了分情形证明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6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1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3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9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0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DEBE-085C-4235-9FA2-16B3C1C4335A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un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uare_(geometry)" TargetMode="External"/><Relationship Id="rId2" Type="http://schemas.openxmlformats.org/officeDocument/2006/relationships/hyperlink" Target="https://en.wikipedia.org/wiki/Abstract_strategy_ga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omp" TargetMode="Externa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论题</a:t>
            </a:r>
            <a:r>
              <a:rPr lang="en-US" altLang="zh-CN" dirty="0"/>
              <a:t>1-3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- </a:t>
            </a:r>
            <a:r>
              <a:rPr lang="zh-CN" altLang="en-US" sz="4400" dirty="0"/>
              <a:t>常用的证明</a:t>
            </a:r>
            <a:r>
              <a:rPr lang="zh-CN" altLang="en-US" sz="4400" dirty="0" smtClean="0"/>
              <a:t>方法及其</a:t>
            </a:r>
            <a:r>
              <a:rPr lang="zh-CN" altLang="en-US" sz="4400" dirty="0"/>
              <a:t>逻辑正确性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31880"/>
            <a:ext cx="9144000" cy="973754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majun@nju.edu.cn</a:t>
            </a:r>
            <a:endParaRPr lang="en-US" altLang="zh-CN" dirty="0" smtClean="0"/>
          </a:p>
          <a:p>
            <a:r>
              <a:rPr lang="en-US" altLang="zh-CN" dirty="0" smtClean="0"/>
              <a:t>2017.10.19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9" y="239100"/>
            <a:ext cx="5060069" cy="7821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6" y="1055211"/>
            <a:ext cx="5733076" cy="548384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72949" y="1306286"/>
            <a:ext cx="1836800" cy="3762499"/>
            <a:chOff x="772949" y="1306286"/>
            <a:chExt cx="1836800" cy="3762499"/>
          </a:xfrm>
        </p:grpSpPr>
        <p:sp>
          <p:nvSpPr>
            <p:cNvPr id="6" name="矩形 5"/>
            <p:cNvSpPr/>
            <p:nvPr/>
          </p:nvSpPr>
          <p:spPr>
            <a:xfrm>
              <a:off x="772949" y="1306286"/>
              <a:ext cx="568962" cy="2731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74730" y="2432463"/>
              <a:ext cx="568962" cy="2731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88357" y="3637665"/>
              <a:ext cx="625858" cy="2731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52461" y="4795653"/>
              <a:ext cx="757288" cy="2731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云形标注 10"/>
          <p:cNvSpPr/>
          <p:nvPr/>
        </p:nvSpPr>
        <p:spPr>
          <a:xfrm>
            <a:off x="7647710" y="357002"/>
            <a:ext cx="3716976" cy="1396418"/>
          </a:xfrm>
          <a:prstGeom prst="cloudCallout">
            <a:avLst>
              <a:gd name="adj1" fmla="val -65561"/>
              <a:gd name="adj2" fmla="val 412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：这种证明方法为什么被称为分情形证明法？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61901" y="6222670"/>
            <a:ext cx="5097587" cy="118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7647710" y="4653890"/>
            <a:ext cx="3716976" cy="1396418"/>
          </a:xfrm>
          <a:prstGeom prst="cloudCallout">
            <a:avLst>
              <a:gd name="adj1" fmla="val -65561"/>
              <a:gd name="adj2" fmla="val 412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4</a:t>
            </a:r>
            <a:r>
              <a:rPr lang="zh-CN" altLang="en-US" dirty="0"/>
              <a:t>：这种证明方法最“令人担心”的是什么？</a:t>
            </a:r>
          </a:p>
        </p:txBody>
      </p:sp>
      <p:sp>
        <p:nvSpPr>
          <p:cNvPr id="15" name="云形标注 14"/>
          <p:cNvSpPr/>
          <p:nvPr/>
        </p:nvSpPr>
        <p:spPr>
          <a:xfrm>
            <a:off x="7538853" y="2432463"/>
            <a:ext cx="3716976" cy="1860467"/>
          </a:xfrm>
          <a:prstGeom prst="cloudCallout">
            <a:avLst>
              <a:gd name="adj1" fmla="val -65561"/>
              <a:gd name="adj2" fmla="val 412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5</a:t>
            </a:r>
            <a:r>
              <a:rPr lang="zh-CN" altLang="en-US" dirty="0"/>
              <a:t>：有的时候，我们在证明时会用到“</a:t>
            </a:r>
            <a:r>
              <a:rPr lang="zh-CN" altLang="en-US" b="1" i="1" dirty="0"/>
              <a:t>不失一般性</a:t>
            </a:r>
            <a:r>
              <a:rPr lang="zh-CN" altLang="en-US" dirty="0"/>
              <a:t>”这个词，你理解这是什么意思吗？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386940" y="5307985"/>
            <a:ext cx="402880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你能用学过的逻辑知识说明分情形证明法的正确性吗？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，如果恰有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 dirty="0"/>
                  <a:t>,</a:t>
                </a:r>
                <a:r>
                  <a:rPr lang="zh-CN" altLang="en-US" dirty="0"/>
                  <a:t>则有：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事实上：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∧…∧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∧…∧¬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≡¬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成为关键所在，成为这种证明方法的“令人担心”的地方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</a:t>
                </a:r>
                <a:r>
                  <a:rPr lang="zh-CN" altLang="en-US" dirty="0"/>
                  <a:t>具有某种性质的对象的存在性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基本</a:t>
                </a:r>
                <a:r>
                  <a:rPr lang="zh-CN" altLang="en-US" dirty="0"/>
                  <a:t>方法：</a:t>
                </a:r>
              </a:p>
              <a:p>
                <a:pPr lvl="1"/>
                <a:r>
                  <a:rPr lang="zh-CN" altLang="en-US" dirty="0" smtClean="0"/>
                  <a:t>构造</a:t>
                </a:r>
                <a:r>
                  <a:rPr lang="zh-CN" altLang="en-US" dirty="0"/>
                  <a:t>法：找到一个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非</a:t>
                </a:r>
                <a:r>
                  <a:rPr lang="zh-CN" altLang="en-US" dirty="0"/>
                  <a:t>构造法：归</a:t>
                </a:r>
                <a:r>
                  <a:rPr lang="zh-CN" altLang="en-US" dirty="0" smtClean="0"/>
                  <a:t>谬证明（反证法）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81693" y="5206623"/>
            <a:ext cx="7853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000000"/>
                </a:solidFill>
                <a:latin typeface="Arial" panose="020B0604020202020204" pitchFamily="34" charset="0"/>
              </a:rPr>
              <a:t>讨论题：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Chomp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游戏，你该如何幸存？</a:t>
            </a:r>
          </a:p>
        </p:txBody>
      </p:sp>
    </p:spTree>
    <p:extLst>
      <p:ext uri="{BB962C8B-B14F-4D97-AF65-F5344CB8AC3E}">
        <p14:creationId xmlns:p14="http://schemas.microsoft.com/office/powerpoint/2010/main" val="18865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反证法</a:t>
            </a:r>
            <a:r>
              <a:rPr lang="zh-CN" altLang="en-US" dirty="0"/>
              <a:t>及其逻辑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分</a:t>
            </a:r>
            <a:r>
              <a:rPr lang="zh-CN" altLang="en-US" b="1" dirty="0">
                <a:solidFill>
                  <a:srgbClr val="002060"/>
                </a:solidFill>
              </a:rPr>
              <a:t>情形证明法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数学归纳法</a:t>
            </a:r>
            <a:r>
              <a:rPr lang="zh-CN" altLang="en-US" dirty="0">
                <a:solidFill>
                  <a:srgbClr val="C00000"/>
                </a:solidFill>
              </a:rPr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鸽</a:t>
            </a:r>
            <a:r>
              <a:rPr lang="zh-CN" altLang="en-US" b="1" dirty="0">
                <a:solidFill>
                  <a:srgbClr val="002060"/>
                </a:solidFill>
              </a:rPr>
              <a:t>笼</a:t>
            </a:r>
            <a:r>
              <a:rPr lang="zh-CN" altLang="en-US" b="1" dirty="0" smtClean="0">
                <a:solidFill>
                  <a:srgbClr val="002060"/>
                </a:solidFill>
              </a:rPr>
              <a:t>原理</a:t>
            </a:r>
            <a:r>
              <a:rPr lang="zh-CN" altLang="en-US" dirty="0" smtClean="0"/>
              <a:t>及其</a:t>
            </a:r>
            <a:r>
              <a:rPr lang="zh-CN" altLang="en-US" dirty="0"/>
              <a:t>逻辑正确性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关于数学归纳法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数学归纳法</a:t>
                </a:r>
                <a:r>
                  <a:rPr lang="zh-CN" altLang="en-US" dirty="0"/>
                  <a:t>通常可以用于证明形如以下的命题：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327564" y="3105835"/>
            <a:ext cx="7536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</a:rPr>
              <a:t>问题</a:t>
            </a:r>
            <a:r>
              <a:rPr lang="en-US" altLang="zh-CN" sz="4000" dirty="0">
                <a:solidFill>
                  <a:srgbClr val="002060"/>
                </a:solidFill>
                <a:latin typeface="Calibri" panose="020F0502020204030204" pitchFamily="34" charset="0"/>
              </a:rPr>
              <a:t>7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</a:rPr>
              <a:t>：对于这个说法，你有什么感想？你心目中印象最深刻的用数学归纳法证明的定理是什么？</a:t>
            </a:r>
            <a:endParaRPr lang="zh-CN" alt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数学归纳法的逻辑基础是什么？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</a:t>
            </a:r>
            <a:r>
              <a:rPr lang="zh-CN" altLang="en-US" dirty="0"/>
              <a:t>合理性来自证明对象的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r>
              <a:rPr lang="zh-CN" altLang="en-US" dirty="0" smtClean="0"/>
              <a:t>自然数</a:t>
            </a:r>
            <a:r>
              <a:rPr lang="zh-CN" altLang="en-US" dirty="0"/>
              <a:t>的结构：</a:t>
            </a:r>
          </a:p>
          <a:p>
            <a:pPr lvl="1"/>
            <a:r>
              <a:rPr lang="en-US" altLang="zh-CN" dirty="0" smtClean="0"/>
              <a:t>0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1)</a:t>
            </a:r>
            <a:r>
              <a:rPr lang="zh-CN" altLang="en-US" dirty="0"/>
              <a:t>是自然数；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/>
              <a:t>k</a:t>
            </a:r>
            <a:r>
              <a:rPr lang="zh-CN" altLang="en-US" dirty="0"/>
              <a:t>是自然数，</a:t>
            </a:r>
            <a:r>
              <a:rPr lang="en-US" altLang="zh-CN" dirty="0"/>
              <a:t>k</a:t>
            </a:r>
            <a:r>
              <a:rPr lang="zh-CN" altLang="en-US" dirty="0"/>
              <a:t>的“后继”也是自然数；</a:t>
            </a:r>
          </a:p>
          <a:p>
            <a:pPr lvl="1"/>
            <a:r>
              <a:rPr lang="zh-CN" altLang="en-US" dirty="0" smtClean="0"/>
              <a:t>自然数</a:t>
            </a:r>
            <a:r>
              <a:rPr lang="zh-CN" altLang="en-US" dirty="0"/>
              <a:t>只能通过使用上述</a:t>
            </a:r>
            <a:r>
              <a:rPr lang="zh-CN" altLang="en-US" dirty="0" smtClean="0"/>
              <a:t>规则得到</a:t>
            </a:r>
            <a:endParaRPr lang="zh-CN" altLang="en-US" dirty="0"/>
          </a:p>
          <a:p>
            <a:r>
              <a:rPr lang="zh-CN" altLang="en-US" dirty="0" smtClean="0"/>
              <a:t>一般来讲</a:t>
            </a:r>
            <a:r>
              <a:rPr lang="zh-CN" altLang="en-US" dirty="0"/>
              <a:t>，我们用</a:t>
            </a:r>
            <a:r>
              <a:rPr lang="zh-CN" altLang="en-US" b="1" i="1" dirty="0">
                <a:solidFill>
                  <a:srgbClr val="C00000"/>
                </a:solidFill>
              </a:rPr>
              <a:t>良序性</a:t>
            </a:r>
            <a:r>
              <a:rPr lang="zh-CN" altLang="en-US" dirty="0"/>
              <a:t>来描述上述类似结构：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65018" y="4799165"/>
            <a:ext cx="11051968" cy="11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数学归纳法</a:t>
            </a:r>
            <a:r>
              <a:rPr lang="zh-CN" altLang="en-US" dirty="0"/>
              <a:t>的逻辑正确性会在哪儿被质疑？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97" y="1690688"/>
            <a:ext cx="9611406" cy="25001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0297" y="3657600"/>
            <a:ext cx="918513" cy="439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361705" y="4226361"/>
                <a:ext cx="8957952" cy="717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900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zh-CN" alt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≥1∧</m:t>
                          </m:r>
                          <m:r>
                            <a:rPr lang="zh-CN" alt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zh-CN" alt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能否推理出</m:t>
                      </m:r>
                      <m:r>
                        <a:rPr lang="zh-CN" alt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altLang="zh-CN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05" y="4226361"/>
                <a:ext cx="8957952" cy="7171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508166" y="5147802"/>
                <a:ext cx="9392496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∧∀</m:t>
                        </m:r>
                        <m:r>
                          <a:rPr lang="zh-CN" altLang="en-US" sz="2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≥1∧</m:t>
                            </m:r>
                            <m:r>
                              <a:rPr lang="zh-CN" altLang="en-US" sz="2800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zh-CN" altLang="en-US" sz="2800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zh-CN" altLang="en-US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𝑛𝑃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是否永真</m:t>
                    </m:r>
                  </m:oMath>
                </a14:m>
                <a:r>
                  <a:rPr lang="en-US" altLang="zh-CN" sz="2800" dirty="0" smtClean="0">
                    <a:solidFill>
                      <a:srgbClr val="C00000"/>
                    </a:solidFill>
                  </a:rPr>
                  <a:t>?</a:t>
                </a:r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66" y="5147802"/>
                <a:ext cx="9392496" cy="737189"/>
              </a:xfrm>
              <a:prstGeom prst="rect">
                <a:avLst/>
              </a:prstGeom>
              <a:blipFill rotWithShape="0">
                <a:blip r:embed="rId4"/>
                <a:stretch>
                  <a:fillRect r="-311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数学归纳法的逻辑正确性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3777" y="2024516"/>
            <a:ext cx="8106888" cy="38604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690754" y="1482576"/>
            <a:ext cx="7329260" cy="7500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99472" y="2665635"/>
            <a:ext cx="25017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几个问题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良序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性如果没有，数学归纳法会出什么问题？</a:t>
            </a:r>
          </a:p>
          <a:p>
            <a:endParaRPr lang="en-US" altLang="zh-CN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6595" y="2047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反证法</a:t>
            </a:r>
          </a:p>
        </p:txBody>
      </p:sp>
    </p:spTree>
    <p:extLst>
      <p:ext uri="{BB962C8B-B14F-4D97-AF65-F5344CB8AC3E}">
        <p14:creationId xmlns:p14="http://schemas.microsoft.com/office/powerpoint/2010/main" val="39820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zh-CN" altLang="en-US" b="1" dirty="0"/>
              <a:t>数学归纳法</a:t>
            </a:r>
            <a:r>
              <a:rPr lang="zh-CN" altLang="en-US" dirty="0"/>
              <a:t>证明用</a:t>
            </a:r>
            <a:r>
              <a:rPr lang="en-US" altLang="zh-CN" dirty="0"/>
              <a:t>4</a:t>
            </a:r>
            <a:r>
              <a:rPr lang="zh-CN" altLang="en-US" dirty="0"/>
              <a:t>分和</a:t>
            </a:r>
            <a:r>
              <a:rPr lang="en-US" altLang="zh-CN" dirty="0"/>
              <a:t>5</a:t>
            </a:r>
            <a:r>
              <a:rPr lang="zh-CN" altLang="en-US" dirty="0"/>
              <a:t>分就可以组成</a:t>
            </a:r>
            <a:r>
              <a:rPr lang="en-US" altLang="zh-CN" dirty="0"/>
              <a:t>12</a:t>
            </a:r>
            <a:r>
              <a:rPr lang="zh-CN" altLang="en-US" dirty="0"/>
              <a:t>分及以上的每种邮资：</a:t>
            </a:r>
          </a:p>
          <a:p>
            <a:r>
              <a:rPr lang="zh-CN" altLang="en-US" dirty="0" smtClean="0"/>
              <a:t>奠基</a:t>
            </a:r>
            <a:r>
              <a:rPr lang="zh-CN" altLang="en-US" dirty="0"/>
              <a:t>：</a:t>
            </a:r>
            <a:r>
              <a:rPr lang="en-US" altLang="zh-CN" b="1" dirty="0"/>
              <a:t>3</a:t>
            </a:r>
            <a:r>
              <a:rPr lang="zh-CN" altLang="en-US" dirty="0"/>
              <a:t>个</a:t>
            </a:r>
            <a:r>
              <a:rPr lang="en-US" altLang="zh-CN" b="1" dirty="0"/>
              <a:t>4</a:t>
            </a:r>
            <a:r>
              <a:rPr lang="zh-CN" altLang="en-US" dirty="0"/>
              <a:t>分硬币组成</a:t>
            </a:r>
            <a:r>
              <a:rPr lang="en-US" altLang="zh-CN" b="1" dirty="0"/>
              <a:t>12</a:t>
            </a:r>
            <a:r>
              <a:rPr lang="zh-CN" altLang="en-US" dirty="0"/>
              <a:t>分</a:t>
            </a:r>
          </a:p>
          <a:p>
            <a:r>
              <a:rPr lang="zh-CN" altLang="en-US" dirty="0" smtClean="0"/>
              <a:t>假设</a:t>
            </a:r>
            <a:r>
              <a:rPr lang="zh-CN" altLang="en-US" dirty="0"/>
              <a:t>：</a:t>
            </a:r>
            <a:r>
              <a:rPr lang="en-US" altLang="zh-CN" b="1" dirty="0"/>
              <a:t>k</a:t>
            </a:r>
            <a:r>
              <a:rPr lang="zh-CN" altLang="en-US" dirty="0"/>
              <a:t>分邮资可以由</a:t>
            </a:r>
            <a:r>
              <a:rPr lang="en-US" altLang="zh-CN" b="1" dirty="0"/>
              <a:t>4</a:t>
            </a:r>
            <a:r>
              <a:rPr lang="zh-CN" altLang="en-US" dirty="0"/>
              <a:t>分和</a:t>
            </a:r>
            <a:r>
              <a:rPr lang="en-US" altLang="zh-CN" b="1" dirty="0"/>
              <a:t>5</a:t>
            </a:r>
            <a:r>
              <a:rPr lang="zh-CN" altLang="en-US" dirty="0"/>
              <a:t>分硬币组成</a:t>
            </a:r>
          </a:p>
          <a:p>
            <a:r>
              <a:rPr lang="zh-CN" altLang="en-US" dirty="0" smtClean="0"/>
              <a:t>归纳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b="1" dirty="0"/>
              <a:t>k</a:t>
            </a:r>
            <a:r>
              <a:rPr lang="zh-CN" altLang="en-US" dirty="0"/>
              <a:t>分邮资组合中含有</a:t>
            </a:r>
            <a:r>
              <a:rPr lang="en-US" altLang="zh-CN" b="1" dirty="0"/>
              <a:t>4</a:t>
            </a:r>
            <a:r>
              <a:rPr lang="zh-CN" altLang="en-US" dirty="0"/>
              <a:t>分硬币，用</a:t>
            </a:r>
            <a:r>
              <a:rPr lang="en-US" altLang="zh-CN" b="1" dirty="0"/>
              <a:t>5</a:t>
            </a:r>
            <a:r>
              <a:rPr lang="zh-CN" altLang="en-US" dirty="0"/>
              <a:t>分硬币替换；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b="1" dirty="0"/>
              <a:t>k</a:t>
            </a:r>
            <a:r>
              <a:rPr lang="zh-CN" altLang="en-US" dirty="0"/>
              <a:t>分邮资组合中不含有</a:t>
            </a:r>
            <a:r>
              <a:rPr lang="en-US" altLang="zh-CN" b="1" dirty="0"/>
              <a:t>4</a:t>
            </a:r>
            <a:r>
              <a:rPr lang="zh-CN" altLang="en-US" dirty="0"/>
              <a:t>分硬币，？？？</a:t>
            </a:r>
          </a:p>
        </p:txBody>
      </p:sp>
    </p:spTree>
    <p:extLst>
      <p:ext uri="{BB962C8B-B14F-4D97-AF65-F5344CB8AC3E}">
        <p14:creationId xmlns:p14="http://schemas.microsoft.com/office/powerpoint/2010/main" val="40963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所有</a:t>
            </a:r>
            <a:r>
              <a:rPr lang="zh-CN" altLang="en-US" dirty="0"/>
              <a:t>的马都是白马</a:t>
            </a:r>
          </a:p>
          <a:p>
            <a:r>
              <a:rPr lang="zh-CN" altLang="en-US" dirty="0" smtClean="0"/>
              <a:t>令</a:t>
            </a:r>
            <a:r>
              <a:rPr lang="en-US" altLang="zh-CN" b="1" dirty="0"/>
              <a:t>p(n):</a:t>
            </a:r>
            <a:r>
              <a:rPr lang="zh-CN" altLang="en-US" dirty="0"/>
              <a:t>任意</a:t>
            </a:r>
            <a:r>
              <a:rPr lang="en-US" altLang="zh-CN" b="1" dirty="0"/>
              <a:t>n</a:t>
            </a:r>
            <a:r>
              <a:rPr lang="zh-CN" altLang="en-US" dirty="0"/>
              <a:t>匹马都是同一种颜色</a:t>
            </a:r>
          </a:p>
          <a:p>
            <a:r>
              <a:rPr lang="zh-CN" altLang="en-US" dirty="0" smtClean="0"/>
              <a:t>奠基</a:t>
            </a:r>
            <a:r>
              <a:rPr lang="zh-CN" altLang="en-US" dirty="0"/>
              <a:t>：</a:t>
            </a:r>
            <a:r>
              <a:rPr lang="en-US" altLang="zh-CN" b="1" dirty="0"/>
              <a:t>p(1)</a:t>
            </a:r>
            <a:r>
              <a:rPr lang="zh-CN" altLang="en-US" dirty="0"/>
              <a:t>成立</a:t>
            </a:r>
          </a:p>
          <a:p>
            <a:r>
              <a:rPr lang="zh-CN" altLang="en-US" dirty="0" smtClean="0"/>
              <a:t>假设</a:t>
            </a:r>
            <a:r>
              <a:rPr lang="zh-CN" altLang="en-US" dirty="0"/>
              <a:t>：</a:t>
            </a:r>
            <a:r>
              <a:rPr lang="en-US" altLang="zh-CN" b="1" dirty="0"/>
              <a:t>p(k)</a:t>
            </a:r>
            <a:r>
              <a:rPr lang="zh-CN" altLang="en-US" dirty="0"/>
              <a:t>成立</a:t>
            </a:r>
          </a:p>
          <a:p>
            <a:r>
              <a:rPr lang="zh-CN" altLang="en-US" dirty="0" smtClean="0"/>
              <a:t>归纳</a:t>
            </a:r>
            <a:r>
              <a:rPr lang="zh-CN" altLang="en-US" dirty="0"/>
              <a:t>：</a:t>
            </a:r>
            <a:r>
              <a:rPr lang="en-US" altLang="zh-CN" b="1" dirty="0"/>
              <a:t>(p(k)-&gt;p(k+1))</a:t>
            </a:r>
            <a:endParaRPr lang="en-US" altLang="zh-CN" dirty="0"/>
          </a:p>
          <a:p>
            <a:pPr lvl="1"/>
            <a:r>
              <a:rPr lang="zh-CN" altLang="en-US" dirty="0" smtClean="0"/>
              <a:t>将</a:t>
            </a:r>
            <a:r>
              <a:rPr lang="en-US" altLang="zh-CN" b="1" dirty="0"/>
              <a:t>k+1</a:t>
            </a:r>
            <a:r>
              <a:rPr lang="zh-CN" altLang="en-US" dirty="0"/>
              <a:t>匹马分为两群：前</a:t>
            </a:r>
            <a:r>
              <a:rPr lang="en-US" altLang="zh-CN" b="1" dirty="0"/>
              <a:t>k</a:t>
            </a:r>
            <a:r>
              <a:rPr lang="zh-CN" altLang="en-US" dirty="0"/>
              <a:t>匹马同色（不失一般性，为白马），后</a:t>
            </a:r>
            <a:r>
              <a:rPr lang="en-US" altLang="zh-CN" b="1" dirty="0"/>
              <a:t>k</a:t>
            </a:r>
            <a:r>
              <a:rPr lang="zh-CN" altLang="en-US" dirty="0"/>
              <a:t>匹马同色，这两群马均同色，为白马</a:t>
            </a:r>
          </a:p>
          <a:p>
            <a:pPr lvl="1"/>
            <a:r>
              <a:rPr lang="en-US" altLang="zh-CN" dirty="0" smtClean="0"/>
              <a:t>K+1</a:t>
            </a:r>
            <a:r>
              <a:rPr lang="zh-CN" altLang="en-US" dirty="0"/>
              <a:t>匹马均为白色，同色</a:t>
            </a:r>
          </a:p>
          <a:p>
            <a:pPr lvl="1"/>
            <a:r>
              <a:rPr lang="zh-CN" altLang="en-US" dirty="0" smtClean="0"/>
              <a:t>结论</a:t>
            </a:r>
            <a:r>
              <a:rPr lang="zh-CN" altLang="en-US" dirty="0"/>
              <a:t>为真，证明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95753" y="324433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问题出在哪里？</a:t>
            </a:r>
          </a:p>
        </p:txBody>
      </p:sp>
    </p:spTree>
    <p:extLst>
      <p:ext uri="{BB962C8B-B14F-4D97-AF65-F5344CB8AC3E}">
        <p14:creationId xmlns:p14="http://schemas.microsoft.com/office/powerpoint/2010/main" val="116398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反证法</a:t>
            </a:r>
            <a:r>
              <a:rPr lang="zh-CN" altLang="en-US" dirty="0"/>
              <a:t>及其逻辑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分</a:t>
            </a:r>
            <a:r>
              <a:rPr lang="zh-CN" altLang="en-US" b="1" dirty="0">
                <a:solidFill>
                  <a:srgbClr val="002060"/>
                </a:solidFill>
              </a:rPr>
              <a:t>情形证明法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数学归纳法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鸽</a:t>
            </a:r>
            <a:r>
              <a:rPr lang="zh-CN" altLang="en-US" b="1" dirty="0">
                <a:solidFill>
                  <a:srgbClr val="002060"/>
                </a:solidFill>
              </a:rPr>
              <a:t>笼</a:t>
            </a:r>
            <a:r>
              <a:rPr lang="zh-CN" altLang="en-US" b="1" dirty="0" smtClean="0">
                <a:solidFill>
                  <a:srgbClr val="002060"/>
                </a:solidFill>
              </a:rPr>
              <a:t>原理</a:t>
            </a:r>
            <a:r>
              <a:rPr lang="zh-CN" altLang="en-US" dirty="0" smtClean="0"/>
              <a:t>及其</a:t>
            </a:r>
            <a:r>
              <a:rPr lang="zh-CN" altLang="en-US" dirty="0"/>
              <a:t>逻辑正确性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反证法</a:t>
            </a:r>
            <a:r>
              <a:rPr lang="zh-CN" altLang="en-US" dirty="0"/>
              <a:t>及其逻辑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分</a:t>
            </a:r>
            <a:r>
              <a:rPr lang="zh-CN" altLang="en-US" b="1" dirty="0">
                <a:solidFill>
                  <a:srgbClr val="002060"/>
                </a:solidFill>
              </a:rPr>
              <a:t>情形证明法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数学归纳法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鸽</a:t>
            </a:r>
            <a:r>
              <a:rPr lang="zh-CN" altLang="en-US" b="1" dirty="0">
                <a:solidFill>
                  <a:srgbClr val="C00000"/>
                </a:solidFill>
              </a:rPr>
              <a:t>笼</a:t>
            </a:r>
            <a:r>
              <a:rPr lang="zh-CN" altLang="en-US" b="1" dirty="0" smtClean="0">
                <a:solidFill>
                  <a:srgbClr val="C00000"/>
                </a:solidFill>
              </a:rPr>
              <a:t>原理</a:t>
            </a:r>
            <a:r>
              <a:rPr lang="zh-CN" altLang="en-US" dirty="0" smtClean="0">
                <a:solidFill>
                  <a:srgbClr val="C00000"/>
                </a:solidFill>
              </a:rPr>
              <a:t>及其</a:t>
            </a:r>
            <a:r>
              <a:rPr lang="zh-CN" altLang="en-US" dirty="0">
                <a:solidFill>
                  <a:srgbClr val="C00000"/>
                </a:solidFill>
              </a:rPr>
              <a:t>逻辑正确性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8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关于鸽笼原理的讨论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90451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"</a:t>
                </a:r>
                <a:r>
                  <a:rPr lang="zh-CN" altLang="en-US" dirty="0"/>
                  <a:t>如果有五个鸽子笼，养鸽人养了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只鸽子，那么当鸽子飞回笼中后，至少有一个笼子中装有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只鸽子。</a:t>
                </a:r>
                <a:r>
                  <a:rPr lang="en-US" altLang="zh-CN" dirty="0"/>
                  <a:t>"</a:t>
                </a:r>
                <a:endParaRPr lang="zh-CN" altLang="en-US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Let </a:t>
                </a:r>
                <a:r>
                  <a:rPr lang="en-US" altLang="zh-CN" i="1" dirty="0"/>
                  <a:t>A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B </a:t>
                </a:r>
                <a:r>
                  <a:rPr lang="en-US" altLang="zh-CN" dirty="0"/>
                  <a:t>be </a:t>
                </a:r>
                <a:r>
                  <a:rPr lang="en-US" altLang="zh-CN" b="1" dirty="0"/>
                  <a:t>finite</a:t>
                </a:r>
                <a:r>
                  <a:rPr lang="en-US" altLang="zh-CN" dirty="0"/>
                  <a:t> sets and 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 If |A|&gt;|B|,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not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one to one function</a:t>
                </a:r>
                <a:r>
                  <a:rPr lang="en-US" altLang="zh-CN" dirty="0"/>
                  <a:t>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not onto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鸽</a:t>
                </a:r>
                <a:r>
                  <a:rPr lang="zh-CN" altLang="en-US" dirty="0" smtClean="0"/>
                  <a:t>笼（巢）原理、抽屉原理、狄利克雷原理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904512" cy="4351338"/>
              </a:xfrm>
              <a:blipFill rotWithShape="0">
                <a:blip r:embed="rId2"/>
                <a:stretch>
                  <a:fillRect l="-1590" t="-3922" r="-5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359098" y="1392510"/>
            <a:ext cx="3353736" cy="3485205"/>
            <a:chOff x="8359098" y="1392510"/>
            <a:chExt cx="3353736" cy="3485205"/>
          </a:xfrm>
        </p:grpSpPr>
        <p:pic>
          <p:nvPicPr>
            <p:cNvPr id="2050" name="Picture 2" descr="Image result for 鸽子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535" y="1392510"/>
              <a:ext cx="739933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鸽子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238" y="2175234"/>
              <a:ext cx="739933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鸽子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468" y="2175234"/>
              <a:ext cx="739933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鸽子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9853" y="2175234"/>
              <a:ext cx="739933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cag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098" y="3850363"/>
              <a:ext cx="1023416" cy="10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鸽子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9452" y="1392510"/>
              <a:ext cx="739933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下箭头 11"/>
            <p:cNvSpPr/>
            <p:nvPr/>
          </p:nvSpPr>
          <p:spPr>
            <a:xfrm>
              <a:off x="9382514" y="3190607"/>
              <a:ext cx="1211695" cy="403761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2" descr="Image result for 鸽子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5618" y="1392510"/>
              <a:ext cx="739933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Image result for cag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1678" y="3850363"/>
              <a:ext cx="1023416" cy="10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cag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4258" y="3850363"/>
              <a:ext cx="1023416" cy="10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Image result for cag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838" y="3850363"/>
              <a:ext cx="1023416" cy="10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Image result for cag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418" y="3850363"/>
              <a:ext cx="1023416" cy="1027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2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看不见的鸽笼，看不见的</a:t>
            </a:r>
            <a:r>
              <a:rPr lang="zh-CN" altLang="en-US" dirty="0" smtClean="0"/>
              <a:t>鸽子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903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自然数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1,2,3,…,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的任何一种排列中，必然含一个长度不小于</a:t>
                </a:r>
                <a:r>
                  <a:rPr lang="en-US" altLang="zh-CN" sz="2400" dirty="0"/>
                  <a:t>n+1</a:t>
                </a:r>
                <a:r>
                  <a:rPr lang="zh-CN" altLang="en-US" sz="2400" dirty="0"/>
                  <a:t>的严格递增链或严格递减</a:t>
                </a:r>
                <a:r>
                  <a:rPr lang="zh-CN" altLang="en-US" sz="2400" dirty="0" smtClean="0"/>
                  <a:t>链</a:t>
                </a:r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90366"/>
              </a:xfrm>
              <a:blipFill rotWithShape="0">
                <a:blip r:embed="rId2"/>
                <a:stretch>
                  <a:fillRect l="-812" t="-13846" r="-580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208"/>
            <a:ext cx="8653648" cy="2040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73084" y="4893832"/>
                <a:ext cx="7147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排列中的每个元素都一定会出现在矩阵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中，矩阵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1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个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位置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4" y="4893832"/>
                <a:ext cx="71477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68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83770" y="5244290"/>
                <a:ext cx="833647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假设有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都落入了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中，分析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大小和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在排列中出现的位置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，若干情况</a:t>
                </a:r>
                <a:endParaRPr lang="en-US" altLang="zh-CN" dirty="0" smtClean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	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</a:t>
                </a:r>
                <a:endParaRPr lang="en-US" altLang="zh-CN" dirty="0" smtClean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endPara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  <a:p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无论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何种情况，</a:t>
                </a:r>
                <a:r>
                  <a:rPr lang="zh-CN" altLang="en-US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如</a:t>
                </a:r>
                <a:r>
                  <a:rPr lang="en-US" altLang="zh-CN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p&lt;q</a:t>
                </a:r>
                <a:r>
                  <a:rPr lang="en-US" altLang="zh-CN" dirty="0" smtClean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; p</a:t>
                </a:r>
                <a:r>
                  <a:rPr lang="zh-CN" altLang="en-US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在</a:t>
                </a:r>
                <a:r>
                  <a:rPr lang="en-US" altLang="zh-CN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q</a:t>
                </a:r>
                <a:r>
                  <a:rPr lang="zh-CN" altLang="en-US" dirty="0">
                    <a:solidFill>
                      <a:srgbClr val="002060"/>
                    </a:solidFill>
                    <a:latin typeface="宋体" panose="02010600030101010101" pitchFamily="2" charset="-122"/>
                  </a:rPr>
                  <a:t>前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则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从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的递增序列长度一定大于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0" y="5244290"/>
                <a:ext cx="8336479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658" t="-3553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005764" y="60752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矛盾！</a:t>
            </a:r>
            <a:endParaRPr lang="zh-CN" altLang="en-US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211285" y="2897579"/>
            <a:ext cx="6044540" cy="118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733344" y="48749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必有两个元素在同一个位置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99976"/>
              </p:ext>
            </p:extLst>
          </p:nvPr>
        </p:nvGraphicFramePr>
        <p:xfrm>
          <a:off x="9001495" y="5220892"/>
          <a:ext cx="258631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104"/>
                <a:gridCol w="862104"/>
                <a:gridCol w="8621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p&lt;q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p&gt;q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在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在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后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Knowing Each Other or 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32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ED7D31"/>
                </a:solidFill>
              </a:rPr>
              <a:t>Problem</a:t>
            </a:r>
            <a:r>
              <a:rPr lang="en-US" altLang="zh-CN" dirty="0"/>
              <a:t>: show that among any 6 persons, there are 3 who </a:t>
            </a:r>
            <a:r>
              <a:rPr lang="en-US" altLang="zh-CN" dirty="0" smtClean="0"/>
              <a:t>know each </a:t>
            </a:r>
            <a:r>
              <a:rPr lang="en-US" altLang="zh-CN" dirty="0"/>
              <a:t>other, or there are 3 who don’t know any two others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48229" y="4750130"/>
            <a:ext cx="332509" cy="3443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91345" y="3396342"/>
            <a:ext cx="2268187" cy="138941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491345" y="5082638"/>
            <a:ext cx="2268187" cy="138941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30455" y="3200889"/>
            <a:ext cx="296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Pigeonhole1:those knowing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9532" y="5728371"/>
            <a:ext cx="332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Pigeonhole2:those not knowing A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27023" y="4091048"/>
            <a:ext cx="4466326" cy="1597993"/>
            <a:chOff x="5427023" y="4091048"/>
            <a:chExt cx="4466326" cy="1597993"/>
          </a:xfrm>
        </p:grpSpPr>
        <p:sp>
          <p:nvSpPr>
            <p:cNvPr id="9" name="文本框 8"/>
            <p:cNvSpPr txBox="1"/>
            <p:nvPr/>
          </p:nvSpPr>
          <p:spPr>
            <a:xfrm>
              <a:off x="7102648" y="4119978"/>
              <a:ext cx="2790701" cy="9233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7D31"/>
                  </a:solidFill>
                </a:rPr>
                <a:t>There must be at least 3 elements which fall into one of the two pigeonhole</a:t>
              </a:r>
              <a:endParaRPr lang="zh-CN" altLang="en-US" dirty="0">
                <a:solidFill>
                  <a:srgbClr val="ED7D3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9" idx="1"/>
            </p:cNvCxnSpPr>
            <p:nvPr/>
          </p:nvCxnSpPr>
          <p:spPr>
            <a:xfrm flipH="1" flipV="1">
              <a:off x="5427023" y="4091048"/>
              <a:ext cx="1675625" cy="4905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1"/>
            </p:cNvCxnSpPr>
            <p:nvPr/>
          </p:nvCxnSpPr>
          <p:spPr>
            <a:xfrm flipH="1">
              <a:off x="5530455" y="4581643"/>
              <a:ext cx="1572193" cy="110739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034426" y="3538847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895815" y="3711039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357809" y="4263241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18" idx="2"/>
            <a:endCxn id="4" idx="0"/>
          </p:cNvCxnSpPr>
          <p:nvPr/>
        </p:nvCxnSpPr>
        <p:spPr>
          <a:xfrm rot="10800000" flipV="1">
            <a:off x="2314484" y="3711038"/>
            <a:ext cx="1719942" cy="1039091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9" idx="2"/>
            <a:endCxn id="4" idx="7"/>
          </p:cNvCxnSpPr>
          <p:nvPr/>
        </p:nvCxnSpPr>
        <p:spPr>
          <a:xfrm rot="10800000" flipV="1">
            <a:off x="2432043" y="3883230"/>
            <a:ext cx="2463772" cy="917333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4" idx="6"/>
          </p:cNvCxnSpPr>
          <p:nvPr/>
        </p:nvCxnSpPr>
        <p:spPr>
          <a:xfrm rot="10800000" flipV="1">
            <a:off x="2480739" y="4457716"/>
            <a:ext cx="1877071" cy="464605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6" y="5502744"/>
            <a:ext cx="2428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/>
      <p:bldP spid="11" grpId="0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Knowing Each Other or 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32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ED7D31"/>
                </a:solidFill>
              </a:rPr>
              <a:t>Problem</a:t>
            </a:r>
            <a:r>
              <a:rPr lang="en-US" altLang="zh-CN" dirty="0"/>
              <a:t>: show that among any 6 persons, there are 3 who </a:t>
            </a:r>
            <a:r>
              <a:rPr lang="en-US" altLang="zh-CN" dirty="0" smtClean="0"/>
              <a:t>know each </a:t>
            </a:r>
            <a:r>
              <a:rPr lang="en-US" altLang="zh-CN" dirty="0"/>
              <a:t>other, or there are 3 who don’t know any two others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48229" y="4750130"/>
            <a:ext cx="332509" cy="3443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91345" y="3396342"/>
            <a:ext cx="2268187" cy="138941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491345" y="5082638"/>
            <a:ext cx="2268187" cy="138941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30455" y="3200889"/>
            <a:ext cx="296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Pigeonhole1:those knowing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9532" y="5728371"/>
            <a:ext cx="332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Pigeonhole2:those not knowing A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34426" y="3538847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895815" y="3711039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357809" y="4263241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18" idx="2"/>
            <a:endCxn id="4" idx="0"/>
          </p:cNvCxnSpPr>
          <p:nvPr/>
        </p:nvCxnSpPr>
        <p:spPr>
          <a:xfrm rot="10800000" flipV="1">
            <a:off x="2314484" y="3711038"/>
            <a:ext cx="1719942" cy="1039091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9" idx="2"/>
            <a:endCxn id="4" idx="7"/>
          </p:cNvCxnSpPr>
          <p:nvPr/>
        </p:nvCxnSpPr>
        <p:spPr>
          <a:xfrm rot="10800000" flipV="1">
            <a:off x="2432043" y="3883230"/>
            <a:ext cx="2463772" cy="917333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4" idx="6"/>
          </p:cNvCxnSpPr>
          <p:nvPr/>
        </p:nvCxnSpPr>
        <p:spPr>
          <a:xfrm rot="10800000" flipV="1">
            <a:off x="2480739" y="4457716"/>
            <a:ext cx="1877071" cy="464605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6" y="5502744"/>
            <a:ext cx="2428875" cy="885825"/>
          </a:xfrm>
          <a:prstGeom prst="rect">
            <a:avLst/>
          </a:prstGeom>
        </p:spPr>
      </p:pic>
      <p:cxnSp>
        <p:nvCxnSpPr>
          <p:cNvPr id="21" name="曲线连接符 20"/>
          <p:cNvCxnSpPr>
            <a:stCxn id="18" idx="5"/>
            <a:endCxn id="20" idx="0"/>
          </p:cNvCxnSpPr>
          <p:nvPr/>
        </p:nvCxnSpPr>
        <p:spPr>
          <a:xfrm rot="16200000" flipH="1">
            <a:off x="4205930" y="3945107"/>
            <a:ext cx="430444" cy="205824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427023" y="4091048"/>
            <a:ext cx="4466326" cy="1597993"/>
            <a:chOff x="5427023" y="4091048"/>
            <a:chExt cx="4466326" cy="1597993"/>
          </a:xfrm>
        </p:grpSpPr>
        <p:sp>
          <p:nvSpPr>
            <p:cNvPr id="24" name="文本框 23"/>
            <p:cNvSpPr txBox="1"/>
            <p:nvPr/>
          </p:nvSpPr>
          <p:spPr>
            <a:xfrm>
              <a:off x="7102648" y="4119978"/>
              <a:ext cx="2790701" cy="9233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7D31"/>
                  </a:solidFill>
                </a:rPr>
                <a:t>There must be at least 3 elements which fall into one of the two pigeonhole</a:t>
              </a:r>
              <a:endParaRPr lang="zh-CN" altLang="en-US" dirty="0">
                <a:solidFill>
                  <a:srgbClr val="ED7D31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4" idx="1"/>
            </p:cNvCxnSpPr>
            <p:nvPr/>
          </p:nvCxnSpPr>
          <p:spPr>
            <a:xfrm flipH="1" flipV="1">
              <a:off x="5427023" y="4091048"/>
              <a:ext cx="1675625" cy="4905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4" idx="1"/>
            </p:cNvCxnSpPr>
            <p:nvPr/>
          </p:nvCxnSpPr>
          <p:spPr>
            <a:xfrm flipH="1">
              <a:off x="5530455" y="4581643"/>
              <a:ext cx="1572193" cy="110739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4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Knowing Each Other or 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32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ED7D31"/>
                </a:solidFill>
              </a:rPr>
              <a:t>Problem</a:t>
            </a:r>
            <a:r>
              <a:rPr lang="en-US" altLang="zh-CN" dirty="0"/>
              <a:t>: show that among any 6 persons, there are 3 who </a:t>
            </a:r>
            <a:r>
              <a:rPr lang="en-US" altLang="zh-CN" dirty="0" smtClean="0"/>
              <a:t>know each </a:t>
            </a:r>
            <a:r>
              <a:rPr lang="en-US" altLang="zh-CN" dirty="0"/>
              <a:t>other, or there are 3 who don’t know any two others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48229" y="4750130"/>
            <a:ext cx="332509" cy="3443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91345" y="3396342"/>
            <a:ext cx="2268187" cy="138941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491345" y="5082638"/>
            <a:ext cx="2268187" cy="138941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30455" y="3200889"/>
            <a:ext cx="2967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Pigeonhole1:those knowing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59532" y="5728371"/>
            <a:ext cx="332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Pigeonhole2:those not knowing A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34426" y="3538847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895815" y="3711039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357809" y="4263241"/>
            <a:ext cx="332509" cy="344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18" idx="2"/>
            <a:endCxn id="4" idx="0"/>
          </p:cNvCxnSpPr>
          <p:nvPr/>
        </p:nvCxnSpPr>
        <p:spPr>
          <a:xfrm rot="10800000" flipV="1">
            <a:off x="2314484" y="3711038"/>
            <a:ext cx="1719942" cy="1039091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9" idx="2"/>
            <a:endCxn id="4" idx="7"/>
          </p:cNvCxnSpPr>
          <p:nvPr/>
        </p:nvCxnSpPr>
        <p:spPr>
          <a:xfrm rot="10800000" flipV="1">
            <a:off x="2432043" y="3883230"/>
            <a:ext cx="2463772" cy="917333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4" idx="6"/>
          </p:cNvCxnSpPr>
          <p:nvPr/>
        </p:nvCxnSpPr>
        <p:spPr>
          <a:xfrm rot="10800000" flipV="1">
            <a:off x="2480739" y="4457716"/>
            <a:ext cx="1877071" cy="464605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6" y="5502744"/>
            <a:ext cx="2428875" cy="88582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5427023" y="4091048"/>
            <a:ext cx="4466326" cy="1597993"/>
            <a:chOff x="5427023" y="4091048"/>
            <a:chExt cx="4466326" cy="1597993"/>
          </a:xfrm>
        </p:grpSpPr>
        <p:sp>
          <p:nvSpPr>
            <p:cNvPr id="24" name="文本框 23"/>
            <p:cNvSpPr txBox="1"/>
            <p:nvPr/>
          </p:nvSpPr>
          <p:spPr>
            <a:xfrm>
              <a:off x="7102648" y="4119978"/>
              <a:ext cx="2790701" cy="9233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ED7D31"/>
                  </a:solidFill>
                </a:rPr>
                <a:t>There must be at least 3 elements which fall into one of the two pigeonhole</a:t>
              </a:r>
              <a:endParaRPr lang="zh-CN" altLang="en-US" dirty="0">
                <a:solidFill>
                  <a:srgbClr val="ED7D31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4" idx="1"/>
            </p:cNvCxnSpPr>
            <p:nvPr/>
          </p:nvCxnSpPr>
          <p:spPr>
            <a:xfrm flipH="1" flipV="1">
              <a:off x="5427023" y="4091048"/>
              <a:ext cx="1675625" cy="4905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4" idx="1"/>
            </p:cNvCxnSpPr>
            <p:nvPr/>
          </p:nvCxnSpPr>
          <p:spPr>
            <a:xfrm flipH="1">
              <a:off x="5530455" y="4581643"/>
              <a:ext cx="1572193" cy="110739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7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最后几个问题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个证明的正确性是由哪些方面保证的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zh-CN" altLang="en-US" smtClean="0"/>
              <a:t>一</a:t>
            </a:r>
            <a:r>
              <a:rPr lang="zh-CN" altLang="en-US" dirty="0"/>
              <a:t>个正确的结论是由哪些方面保证的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证明</a:t>
            </a:r>
            <a:r>
              <a:rPr lang="zh-CN" altLang="en-US" dirty="0"/>
              <a:t>方法在证明过程中起到了什么作用？</a:t>
            </a:r>
          </a:p>
        </p:txBody>
      </p:sp>
    </p:spTree>
    <p:extLst>
      <p:ext uri="{BB962C8B-B14F-4D97-AF65-F5344CB8AC3E}">
        <p14:creationId xmlns:p14="http://schemas.microsoft.com/office/powerpoint/2010/main" val="3859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Topic-1: Chomp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02820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Chomp</a:t>
            </a:r>
            <a:r>
              <a:rPr lang="en-US" altLang="zh-CN" dirty="0"/>
              <a:t> is a two-player </a:t>
            </a:r>
            <a:r>
              <a:rPr lang="en-US" altLang="zh-CN" dirty="0">
                <a:hlinkClick r:id="rId2" tooltip="Abstract strategy game"/>
              </a:rPr>
              <a:t>strategy game</a:t>
            </a:r>
            <a:r>
              <a:rPr lang="en-US" altLang="zh-CN" dirty="0"/>
              <a:t> played on a rectangular chocolate bar made up of smaller </a:t>
            </a:r>
            <a:r>
              <a:rPr lang="en-US" altLang="zh-CN" dirty="0">
                <a:hlinkClick r:id="rId3" tooltip="Square (geometry)"/>
              </a:rPr>
              <a:t>square</a:t>
            </a:r>
            <a:r>
              <a:rPr lang="en-US" altLang="zh-CN" dirty="0"/>
              <a:t> blocks (cells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players take it in turns to choose one block and "eat it" (remove from the board), together with those that are below it and to its right.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top left block is "poisoned" and the player who eats this loses</a:t>
            </a:r>
            <a:r>
              <a:rPr lang="en-US" altLang="zh-CN" dirty="0" smtClean="0"/>
              <a:t>.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If #cell&gt;=2, first player must have a strategy to win!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upload.wikimedia.org/wikipedia/commons/thumb/f/f1/Bir_bardak_s%C3%BCt_ve_Cadbury_f%C4%B1nd%C4%B1kl%C4%B1_%C3%A7ikolata.jpg/220px-Bir_bardak_s%C3%BCt_ve_Cadbury_f%C4%B1nd%C4%B1kl%C4%B1_%C3%A7ikol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79" y="1825625"/>
            <a:ext cx="3459762" cy="261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841020" y="5992297"/>
            <a:ext cx="374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5"/>
              </a:rPr>
              <a:t>https://en.wikipedia.org/wiki/</a:t>
            </a:r>
            <a:r>
              <a:rPr lang="zh-CN" altLang="en-US" dirty="0" smtClean="0">
                <a:hlinkClick r:id="rId5"/>
              </a:rPr>
              <a:t>Chomp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证明数学归纳法同良序公理是等价的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303813" y="2799978"/>
            <a:ext cx="7329260" cy="7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反证法</a:t>
            </a:r>
            <a:r>
              <a:rPr lang="zh-CN" altLang="en-US" dirty="0">
                <a:solidFill>
                  <a:srgbClr val="C00000"/>
                </a:solidFill>
              </a:rPr>
              <a:t>及其逻辑</a:t>
            </a:r>
            <a:r>
              <a:rPr lang="zh-CN" altLang="en-US" dirty="0" smtClean="0">
                <a:solidFill>
                  <a:srgbClr val="C00000"/>
                </a:solidFill>
              </a:rPr>
              <a:t>正确性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分</a:t>
            </a:r>
            <a:r>
              <a:rPr lang="zh-CN" altLang="en-US" b="1" dirty="0">
                <a:solidFill>
                  <a:srgbClr val="002060"/>
                </a:solidFill>
              </a:rPr>
              <a:t>情形证明法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数学归纳法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鸽</a:t>
            </a:r>
            <a:r>
              <a:rPr lang="zh-CN" altLang="en-US" b="1" dirty="0">
                <a:solidFill>
                  <a:srgbClr val="002060"/>
                </a:solidFill>
              </a:rPr>
              <a:t>笼</a:t>
            </a:r>
            <a:r>
              <a:rPr lang="zh-CN" altLang="en-US" b="1" dirty="0" smtClean="0">
                <a:solidFill>
                  <a:srgbClr val="002060"/>
                </a:solidFill>
              </a:rPr>
              <a:t>原理</a:t>
            </a:r>
            <a:r>
              <a:rPr lang="zh-CN" altLang="en-US" dirty="0" smtClean="0"/>
              <a:t>及其</a:t>
            </a:r>
            <a:r>
              <a:rPr lang="zh-CN" altLang="en-US" dirty="0"/>
              <a:t>逻辑正确性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6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not rational (Pythagoreans)?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0445" y="1578414"/>
            <a:ext cx="9031110" cy="48457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1670756" y="2291644"/>
            <a:ext cx="5858933" cy="3386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70756" y="5988757"/>
            <a:ext cx="7811911" cy="169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云形 9"/>
          <p:cNvSpPr/>
          <p:nvPr/>
        </p:nvSpPr>
        <p:spPr>
          <a:xfrm>
            <a:off x="6886222" y="3759200"/>
            <a:ext cx="3984978" cy="1365956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你有没有怀疑过这个”</a:t>
            </a:r>
            <a:r>
              <a:rPr lang="en-US" altLang="zh-CN" sz="2400"/>
              <a:t>therefore”</a:t>
            </a:r>
            <a:r>
              <a:rPr lang="zh-CN" altLang="en-US" sz="2400"/>
              <a:t>的正确性？</a:t>
            </a:r>
          </a:p>
        </p:txBody>
      </p:sp>
      <p:pic>
        <p:nvPicPr>
          <p:cNvPr id="1026" name="Picture 2" descr="https://upload.wikimedia.org/wikipedia/commons/thumb/1/1a/Kapitolinischer_Pythagoras_adjusted.jpg/210px-Kapitolinischer_Pythagoras_adjust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79" y="51893"/>
            <a:ext cx="1507910" cy="20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 flipV="1">
            <a:off x="1670756" y="3025422"/>
            <a:ext cx="4753795" cy="846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257598" y="5570272"/>
            <a:ext cx="6180281" cy="477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038" y="2400042"/>
            <a:ext cx="6438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反证法的逻辑正确性必定来自于逻辑！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 smtClean="0"/>
                  <a:t>令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/>
                  <a:t>不是有理数；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/>
                  <a:t>p</a:t>
                </a:r>
                <a:r>
                  <a:rPr lang="zh-CN" altLang="en-US" dirty="0" smtClean="0"/>
                  <a:t>和</a:t>
                </a:r>
                <a:r>
                  <a:rPr lang="en-US" altLang="zh-CN" dirty="0"/>
                  <a:t>q</a:t>
                </a:r>
                <a:r>
                  <a:rPr lang="zh-CN" altLang="en-US" dirty="0" smtClean="0"/>
                  <a:t>互质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假定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b="0" dirty="0" smtClean="0"/>
                  <a:t>为真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推理：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 smtClean="0"/>
                  <a:t>是偶数，令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是偶数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b="0" dirty="0" smtClean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 rotWithShape="0">
                <a:blip r:embed="rId2"/>
                <a:stretch>
                  <a:fillRect l="-406" t="-2353" b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线形标注 1 3"/>
          <p:cNvSpPr/>
          <p:nvPr/>
        </p:nvSpPr>
        <p:spPr>
          <a:xfrm>
            <a:off x="3158836" y="2422567"/>
            <a:ext cx="1555667" cy="612648"/>
          </a:xfrm>
          <a:prstGeom prst="borderCallout1">
            <a:avLst>
              <a:gd name="adj1" fmla="val 18750"/>
              <a:gd name="adj2" fmla="val -8333"/>
              <a:gd name="adj3" fmla="val 135760"/>
              <a:gd name="adj4" fmla="val -5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值域，此处省略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4497883" y="3392489"/>
            <a:ext cx="2734190" cy="1559522"/>
          </a:xfrm>
          <a:prstGeom prst="cloudCallout">
            <a:avLst>
              <a:gd name="adj1" fmla="val -65320"/>
              <a:gd name="adj2" fmla="val 9507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其实，这两步之间的逻辑还挺复杂，更为本质！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67427" y="2650236"/>
            <a:ext cx="3562350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67427" y="3225801"/>
            <a:ext cx="3600450" cy="333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67427" y="3690259"/>
            <a:ext cx="3552825" cy="333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67427" y="4146555"/>
            <a:ext cx="857250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67427" y="4574276"/>
            <a:ext cx="533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反证法的逻辑正确性必定来自于逻辑！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定理证明</a:t>
                </a:r>
                <a:r>
                  <a:rPr lang="zh-CN" altLang="en-US" dirty="0"/>
                  <a:t>：</a:t>
                </a:r>
              </a:p>
              <a:p>
                <a:pPr lvl="1"/>
                <a:r>
                  <a:rPr lang="zh-CN" altLang="en-US" dirty="0" smtClean="0"/>
                  <a:t>前提</a:t>
                </a:r>
                <a:r>
                  <a:rPr lang="zh-CN" altLang="en-US" dirty="0"/>
                  <a:t>：一组命题公式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1,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2, …, </a:t>
                </a:r>
                <a:r>
                  <a:rPr lang="en-US" altLang="zh-CN" i="1" dirty="0" err="1"/>
                  <a:t>A</a:t>
                </a:r>
                <a:r>
                  <a:rPr lang="en-US" altLang="zh-CN" dirty="0" err="1"/>
                  <a:t>k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结论</a:t>
                </a:r>
                <a:r>
                  <a:rPr lang="zh-CN" altLang="en-US" dirty="0"/>
                  <a:t>：一个命题公式</a:t>
                </a:r>
                <a:r>
                  <a:rPr lang="en-US" altLang="zh-CN" i="1" dirty="0"/>
                  <a:t>B</a:t>
                </a:r>
                <a:endParaRPr lang="zh-CN" altLang="en-US" dirty="0"/>
              </a:p>
              <a:p>
                <a:r>
                  <a:rPr lang="zh-CN" altLang="en-US" dirty="0" smtClean="0"/>
                  <a:t>如果</a:t>
                </a:r>
                <a:r>
                  <a:rPr lang="zh-CN" altLang="en-US" dirty="0"/>
                  <a:t>是这样：</a:t>
                </a:r>
              </a:p>
              <a:p>
                <a:pPr lvl="1"/>
                <a:r>
                  <a:rPr lang="zh-CN" altLang="en-US" dirty="0" smtClean="0"/>
                  <a:t>前提</a:t>
                </a:r>
                <a:r>
                  <a:rPr lang="zh-CN" altLang="en-US" dirty="0"/>
                  <a:t>：一组命题公式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𝐴𝑘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结论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pt-BR" dirty="0" smtClean="0"/>
                  <a:t>即</a:t>
                </a:r>
                <a:r>
                  <a:rPr lang="zh-CN" altLang="pt-BR" dirty="0"/>
                  <a:t>：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𝐴𝑘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pt-BR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2∧…∧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𝐴𝑘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>
                    <a:ea typeface="Cambria Math" panose="02040503050406030204" pitchFamily="18" charset="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𝐴𝑘</m:t>
                    </m:r>
                  </m:oMath>
                </a14:m>
                <a:r>
                  <a:rPr lang="zh-CN" altLang="en-US" dirty="0"/>
                  <a:t>为真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云形标注 4"/>
          <p:cNvSpPr/>
          <p:nvPr/>
        </p:nvSpPr>
        <p:spPr>
          <a:xfrm>
            <a:off x="6875812" y="2127766"/>
            <a:ext cx="4975761" cy="2529443"/>
          </a:xfrm>
          <a:prstGeom prst="cloudCallout">
            <a:avLst>
              <a:gd name="adj1" fmla="val -95892"/>
              <a:gd name="adj2" fmla="val 96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在</a:t>
            </a:r>
            <a:r>
              <a:rPr lang="zh-CN" altLang="en-US" sz="2400" dirty="0"/>
              <a:t>这个一般性的定理证明过程中，你现在能说清楚</a:t>
            </a:r>
            <a:r>
              <a:rPr lang="zh-CN" altLang="en-US" sz="2400" b="1" dirty="0">
                <a:solidFill>
                  <a:srgbClr val="FF0000"/>
                </a:solidFill>
              </a:rPr>
              <a:t>反证法</a:t>
            </a:r>
            <a:r>
              <a:rPr lang="zh-CN" altLang="en-US" sz="2400" dirty="0"/>
              <a:t>的基本方法和它的逻辑正确性吗？</a:t>
            </a:r>
          </a:p>
        </p:txBody>
      </p:sp>
    </p:spTree>
    <p:extLst>
      <p:ext uri="{BB962C8B-B14F-4D97-AF65-F5344CB8AC3E}">
        <p14:creationId xmlns:p14="http://schemas.microsoft.com/office/powerpoint/2010/main" val="217475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2: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反证法</a:t>
            </a:r>
            <a:r>
              <a:rPr lang="zh-CN" altLang="en-US" dirty="0"/>
              <a:t>有时比直接证明法更好用。你能说说为什么吗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如果需要你证明如下定理，你有什么想法？</a:t>
            </a:r>
          </a:p>
          <a:p>
            <a:pPr lvl="1"/>
            <a:r>
              <a:rPr lang="zh-CN" altLang="en-US" dirty="0" smtClean="0"/>
              <a:t>前提</a:t>
            </a:r>
            <a:r>
              <a:rPr lang="zh-CN" altLang="en-US" dirty="0"/>
              <a:t>：</a:t>
            </a:r>
            <a:r>
              <a:rPr lang="en-US" altLang="zh-CN" dirty="0"/>
              <a:t>A1,A2,…,Am</a:t>
            </a:r>
          </a:p>
          <a:p>
            <a:pPr lvl="1"/>
            <a:r>
              <a:rPr lang="zh-CN" altLang="en-US" dirty="0" smtClean="0"/>
              <a:t>结论</a:t>
            </a:r>
            <a:r>
              <a:rPr lang="zh-CN" altLang="en-US" dirty="0"/>
              <a:t>：</a:t>
            </a:r>
            <a:r>
              <a:rPr lang="en-US" altLang="zh-CN" dirty="0"/>
              <a:t>B1</a:t>
            </a:r>
            <a:r>
              <a:rPr lang="zh-CN" altLang="en-US" dirty="0"/>
              <a:t>或者</a:t>
            </a:r>
            <a:r>
              <a:rPr lang="en-US" altLang="zh-CN" dirty="0"/>
              <a:t>B2</a:t>
            </a:r>
            <a:r>
              <a:rPr lang="zh-CN" altLang="en-US" dirty="0"/>
              <a:t>或者</a:t>
            </a:r>
            <a:r>
              <a:rPr lang="en-US" altLang="zh-CN" dirty="0"/>
              <a:t>…</a:t>
            </a:r>
            <a:r>
              <a:rPr lang="zh-CN" altLang="en-US" dirty="0"/>
              <a:t>或者</a:t>
            </a:r>
            <a:r>
              <a:rPr lang="en-US" altLang="zh-CN" dirty="0" err="1"/>
              <a:t>Bn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反证法</a:t>
            </a:r>
            <a:r>
              <a:rPr lang="zh-CN" altLang="en-US" dirty="0"/>
              <a:t>及其逻辑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分</a:t>
            </a:r>
            <a:r>
              <a:rPr lang="zh-CN" altLang="en-US" b="1" dirty="0">
                <a:solidFill>
                  <a:srgbClr val="C00000"/>
                </a:solidFill>
              </a:rPr>
              <a:t>情形证明法</a:t>
            </a:r>
            <a:r>
              <a:rPr lang="zh-CN" altLang="en-US" dirty="0">
                <a:solidFill>
                  <a:srgbClr val="C00000"/>
                </a:solidFill>
              </a:rPr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数学归纳法</a:t>
            </a:r>
            <a:r>
              <a:rPr lang="zh-CN" altLang="en-US" dirty="0"/>
              <a:t>及其逻辑正确性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鸽</a:t>
            </a:r>
            <a:r>
              <a:rPr lang="zh-CN" altLang="en-US" b="1" dirty="0">
                <a:solidFill>
                  <a:srgbClr val="002060"/>
                </a:solidFill>
              </a:rPr>
              <a:t>笼</a:t>
            </a:r>
            <a:r>
              <a:rPr lang="zh-CN" altLang="en-US" b="1" dirty="0" smtClean="0">
                <a:solidFill>
                  <a:srgbClr val="002060"/>
                </a:solidFill>
              </a:rPr>
              <a:t>原理</a:t>
            </a:r>
            <a:r>
              <a:rPr lang="zh-CN" altLang="en-US" dirty="0" smtClean="0"/>
              <a:t>及其</a:t>
            </a:r>
            <a:r>
              <a:rPr lang="zh-CN" altLang="en-US" dirty="0"/>
              <a:t>逻辑正确性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1205</Words>
  <Application>Microsoft Office PowerPoint</Application>
  <PresentationFormat>宽屏</PresentationFormat>
  <Paragraphs>212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论题1-3  - 常用的证明方法及其逻辑正确性</vt:lpstr>
      <vt:lpstr>主要内容</vt:lpstr>
      <vt:lpstr>主要内容</vt:lpstr>
      <vt:lpstr>√2 is not rational (Pythagoreans)?</vt:lpstr>
      <vt:lpstr>问题1：</vt:lpstr>
      <vt:lpstr>反证法的逻辑正确性必定来自于逻辑！</vt:lpstr>
      <vt:lpstr>反证法的逻辑正确性必定来自于逻辑！</vt:lpstr>
      <vt:lpstr>问题2:</vt:lpstr>
      <vt:lpstr>主要内容</vt:lpstr>
      <vt:lpstr>PowerPoint 演示文稿</vt:lpstr>
      <vt:lpstr>问题6：你能用学过的逻辑知识说明分情形证明法的正确性吗？</vt:lpstr>
      <vt:lpstr>存在性证明</vt:lpstr>
      <vt:lpstr>主要内容</vt:lpstr>
      <vt:lpstr>关于数学归纳法</vt:lpstr>
      <vt:lpstr>数学归纳法的逻辑基础是什么？</vt:lpstr>
      <vt:lpstr>数学归纳法的逻辑正确性会在哪儿被质疑？</vt:lpstr>
      <vt:lpstr>数学归纳法的逻辑正确性</vt:lpstr>
      <vt:lpstr>Example-1</vt:lpstr>
      <vt:lpstr>Example-2</vt:lpstr>
      <vt:lpstr>主要内容</vt:lpstr>
      <vt:lpstr>关于鸽笼原理的讨论</vt:lpstr>
      <vt:lpstr>看不见的鸽笼，看不见的鸽子</vt:lpstr>
      <vt:lpstr>Knowing Each Other or Not</vt:lpstr>
      <vt:lpstr>Knowing Each Other or Not</vt:lpstr>
      <vt:lpstr>Knowing Each Other or Not</vt:lpstr>
      <vt:lpstr>最后几个问题：</vt:lpstr>
      <vt:lpstr>Open Topic-1: Chomp Game</vt:lpstr>
      <vt:lpstr>Open Topic-2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论题1-2： 什么样的推理是正确的？</dc:title>
  <dc:creator>jun ma</dc:creator>
  <cp:lastModifiedBy>jun ma</cp:lastModifiedBy>
  <cp:revision>233</cp:revision>
  <dcterms:created xsi:type="dcterms:W3CDTF">2017-10-01T07:28:14Z</dcterms:created>
  <dcterms:modified xsi:type="dcterms:W3CDTF">2017-10-18T08:34:21Z</dcterms:modified>
</cp:coreProperties>
</file>