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群同态的一些性质探讨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何知涵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2017/3/16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7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Kernel</a:t>
            </a:r>
            <a:r>
              <a:rPr lang="zh-CN" altLang="en-US" sz="3600" b="1" dirty="0"/>
              <a:t>和任意的</a:t>
            </a:r>
            <a:r>
              <a:rPr lang="en-US" altLang="zh-CN" sz="3600" b="1" dirty="0"/>
              <a:t>G’</a:t>
            </a:r>
            <a:r>
              <a:rPr lang="zh-CN" altLang="en-US" sz="3600" b="1" dirty="0"/>
              <a:t>中非单位元元素的逆像不相交</a:t>
            </a:r>
            <a:endParaRPr lang="zh-CN" altLang="en-US" sz="3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677011" y="2390176"/>
            <a:ext cx="6601213" cy="3237514"/>
            <a:chOff x="529429" y="1771338"/>
            <a:chExt cx="8110008" cy="3889910"/>
          </a:xfrm>
        </p:grpSpPr>
        <p:sp>
          <p:nvSpPr>
            <p:cNvPr id="5" name="椭圆 4"/>
            <p:cNvSpPr/>
            <p:nvPr/>
          </p:nvSpPr>
          <p:spPr>
            <a:xfrm>
              <a:off x="1343472" y="2420888"/>
              <a:ext cx="2088232" cy="324036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76257" y="1771338"/>
              <a:ext cx="852023" cy="480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群</a:t>
              </a:r>
              <a:r>
                <a:rPr lang="en-US" altLang="zh-CN" sz="2000" dirty="0"/>
                <a:t>G</a:t>
              </a:r>
              <a:endParaRPr lang="zh-CN" altLang="en-US" sz="2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312024" y="1771338"/>
              <a:ext cx="1296144" cy="208971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3143672" y="2420889"/>
              <a:ext cx="3168352" cy="3137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123043" y="2002170"/>
              <a:ext cx="1273278" cy="554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同态</a:t>
              </a:r>
              <a:r>
                <a:rPr lang="en-US" altLang="zh-CN" sz="2400" b="1" i="1" dirty="0"/>
                <a:t>f</a:t>
              </a:r>
              <a:endParaRPr lang="zh-CN" altLang="en-US" sz="2400" b="1" i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696822" y="1771338"/>
              <a:ext cx="942615" cy="480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群</a:t>
              </a:r>
              <a:r>
                <a:rPr lang="en-US" altLang="zh-CN" sz="2000" dirty="0"/>
                <a:t>G’</a:t>
              </a:r>
              <a:endParaRPr lang="zh-CN" altLang="en-US" sz="20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888088" y="2586945"/>
              <a:ext cx="144016" cy="2292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003363" y="242841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</a:t>
              </a:r>
              <a:r>
                <a:rPr lang="zh-CN" altLang="en-US" dirty="0"/>
                <a:t>’</a:t>
              </a:r>
            </a:p>
          </p:txBody>
        </p:sp>
        <p:cxnSp>
          <p:nvCxnSpPr>
            <p:cNvPr id="13" name="直接连接符 12"/>
            <p:cNvCxnSpPr>
              <a:stCxn id="11" idx="3"/>
            </p:cNvCxnSpPr>
            <p:nvPr/>
          </p:nvCxnSpPr>
          <p:spPr>
            <a:xfrm flipH="1">
              <a:off x="2387587" y="2782620"/>
              <a:ext cx="4521592" cy="790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1" idx="3"/>
            </p:cNvCxnSpPr>
            <p:nvPr/>
          </p:nvCxnSpPr>
          <p:spPr>
            <a:xfrm flipH="1">
              <a:off x="2387587" y="2782620"/>
              <a:ext cx="4521592" cy="1258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43472" y="3573016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343472" y="4032684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274136" y="361818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2166991" y="3699347"/>
              <a:ext cx="144016" cy="2292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03363" y="303621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zh-CN" altLang="en-US" dirty="0"/>
                <a:t>’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6914069" y="3138596"/>
              <a:ext cx="144016" cy="2292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490160" y="3230953"/>
              <a:ext cx="4449584" cy="1191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343472" y="4437112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2"/>
            </p:cNvCxnSpPr>
            <p:nvPr/>
          </p:nvCxnSpPr>
          <p:spPr>
            <a:xfrm flipH="1">
              <a:off x="2490160" y="3253220"/>
              <a:ext cx="4423909" cy="16159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487488" y="4869160"/>
              <a:ext cx="1800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29429" y="4439463"/>
              <a:ext cx="931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/>
                <a:t>f</a:t>
              </a:r>
              <a:r>
                <a:rPr lang="en-US" altLang="zh-CN" sz="2400" b="1" baseline="30000" dirty="0"/>
                <a:t>-1</a:t>
              </a:r>
              <a:r>
                <a:rPr lang="en-US" altLang="zh-CN" sz="2400" b="1" dirty="0"/>
                <a:t>(a’)</a:t>
              </a:r>
              <a:endParaRPr lang="zh-CN" altLang="en-US" sz="2400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311007" y="44058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221713" y="4508197"/>
              <a:ext cx="144016" cy="2292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491183" y="381757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kernel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1151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证明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	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假设存在元素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𝑘𝑒𝑟𝑛𝑒𝑙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,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则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err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err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b="0" dirty="0"/>
              </a:p>
              <a:p>
                <a:pPr marL="201168" lvl="1" indent="0">
                  <a:buNone/>
                </a:pPr>
                <a:endParaRPr lang="en-US" altLang="zh-CN" b="0" dirty="0"/>
              </a:p>
              <a:p>
                <a:pPr marL="201168" lvl="1" indent="0">
                  <a:buNone/>
                </a:pPr>
                <a:r>
                  <a:rPr lang="en-US" altLang="zh-CN" dirty="0"/>
                  <a:t> 	</a:t>
                </a:r>
                <a:r>
                  <a:rPr lang="zh-CN" altLang="en-US" dirty="0"/>
                  <a:t>所以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由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map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的定义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201168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	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与题设矛盾，所以假设不成立，</a:t>
                </a:r>
                <a:r>
                  <a:rPr lang="zh-CN" altLang="en-US" i="1" dirty="0">
                    <a:latin typeface="+mn-ea"/>
                  </a:rPr>
                  <a:t>即</a:t>
                </a:r>
                <a:r>
                  <a:rPr lang="en-US" altLang="zh-CN" i="1" dirty="0">
                    <a:latin typeface="+mn-ea"/>
                  </a:rPr>
                  <a:t>Kernel</a:t>
                </a:r>
                <a:r>
                  <a:rPr lang="zh-CN" altLang="en-US" i="1" dirty="0">
                    <a:latin typeface="+mn-ea"/>
                  </a:rPr>
                  <a:t>和任意的</a:t>
                </a:r>
                <a:r>
                  <a:rPr lang="en-US" altLang="zh-CN" i="1" dirty="0">
                    <a:latin typeface="+mn-ea"/>
                  </a:rPr>
                  <a:t>G’</a:t>
                </a:r>
                <a:r>
                  <a:rPr lang="zh-CN" altLang="en-US" i="1" dirty="0">
                    <a:latin typeface="+mn-ea"/>
                  </a:rPr>
                  <a:t>中非单位元元素的逆像不相交。</a:t>
                </a:r>
                <a:endParaRPr lang="en-US" altLang="zh-CN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42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Kernel</a:t>
            </a:r>
            <a:r>
              <a:rPr lang="zh-CN" altLang="en-US" sz="3600" b="1" dirty="0"/>
              <a:t>和任意的</a:t>
            </a:r>
            <a:r>
              <a:rPr lang="en-US" altLang="zh-CN" sz="3600" b="1" dirty="0"/>
              <a:t>G’</a:t>
            </a:r>
            <a:r>
              <a:rPr lang="zh-CN" altLang="en-US" sz="3600" b="1" dirty="0"/>
              <a:t>中非单位元元素的逆像同势</a:t>
            </a:r>
            <a:endParaRPr lang="zh-CN" altLang="en-US" sz="3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677011" y="2390176"/>
            <a:ext cx="6601213" cy="3237514"/>
            <a:chOff x="529429" y="1771338"/>
            <a:chExt cx="8110008" cy="3889910"/>
          </a:xfrm>
        </p:grpSpPr>
        <p:sp>
          <p:nvSpPr>
            <p:cNvPr id="5" name="椭圆 4"/>
            <p:cNvSpPr/>
            <p:nvPr/>
          </p:nvSpPr>
          <p:spPr>
            <a:xfrm>
              <a:off x="1343472" y="2420888"/>
              <a:ext cx="2088232" cy="324036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76257" y="1771338"/>
              <a:ext cx="852023" cy="480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群</a:t>
              </a:r>
              <a:r>
                <a:rPr lang="en-US" altLang="zh-CN" sz="2000" dirty="0"/>
                <a:t>G</a:t>
              </a:r>
              <a:endParaRPr lang="zh-CN" altLang="en-US" sz="2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312024" y="1771338"/>
              <a:ext cx="1296144" cy="208971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3143672" y="2420889"/>
              <a:ext cx="3168352" cy="3137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123043" y="2002170"/>
              <a:ext cx="1273278" cy="554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同态</a:t>
              </a:r>
              <a:r>
                <a:rPr lang="en-US" altLang="zh-CN" sz="2400" b="1" i="1" dirty="0"/>
                <a:t>f</a:t>
              </a:r>
              <a:endParaRPr lang="zh-CN" altLang="en-US" sz="2400" b="1" i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696822" y="1771338"/>
              <a:ext cx="942615" cy="480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群</a:t>
              </a:r>
              <a:r>
                <a:rPr lang="en-US" altLang="zh-CN" sz="2000" dirty="0"/>
                <a:t>G’</a:t>
              </a:r>
              <a:endParaRPr lang="zh-CN" altLang="en-US" sz="20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888088" y="2586945"/>
              <a:ext cx="144016" cy="2292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003363" y="242841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</a:t>
              </a:r>
              <a:r>
                <a:rPr lang="zh-CN" altLang="en-US" dirty="0"/>
                <a:t>’</a:t>
              </a:r>
            </a:p>
          </p:txBody>
        </p:sp>
        <p:cxnSp>
          <p:nvCxnSpPr>
            <p:cNvPr id="13" name="直接连接符 12"/>
            <p:cNvCxnSpPr>
              <a:stCxn id="11" idx="3"/>
            </p:cNvCxnSpPr>
            <p:nvPr/>
          </p:nvCxnSpPr>
          <p:spPr>
            <a:xfrm flipH="1">
              <a:off x="2387587" y="2782620"/>
              <a:ext cx="4521592" cy="790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1" idx="3"/>
            </p:cNvCxnSpPr>
            <p:nvPr/>
          </p:nvCxnSpPr>
          <p:spPr>
            <a:xfrm flipH="1">
              <a:off x="2387587" y="2782620"/>
              <a:ext cx="4521592" cy="1258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43472" y="3573016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343472" y="4032684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274136" y="361818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2166991" y="3699347"/>
              <a:ext cx="144016" cy="2292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03363" y="303621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zh-CN" altLang="en-US" dirty="0"/>
                <a:t>’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6914069" y="3138596"/>
              <a:ext cx="144016" cy="2292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490160" y="3230953"/>
              <a:ext cx="4449584" cy="1191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343472" y="4437112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2"/>
            </p:cNvCxnSpPr>
            <p:nvPr/>
          </p:nvCxnSpPr>
          <p:spPr>
            <a:xfrm flipH="1">
              <a:off x="2490160" y="3253220"/>
              <a:ext cx="4423909" cy="16159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487488" y="4869160"/>
              <a:ext cx="1800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29429" y="4439463"/>
              <a:ext cx="931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/>
                <a:t>f</a:t>
              </a:r>
              <a:r>
                <a:rPr lang="en-US" altLang="zh-CN" sz="2400" b="1" baseline="30000" dirty="0"/>
                <a:t>-1</a:t>
              </a:r>
              <a:r>
                <a:rPr lang="en-US" altLang="zh-CN" sz="2400" b="1" dirty="0"/>
                <a:t>(a’)</a:t>
              </a:r>
              <a:endParaRPr lang="zh-CN" altLang="en-US" sz="2400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311007" y="44058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221713" y="4508197"/>
              <a:ext cx="144016" cy="2292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491183" y="381757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kernel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521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证明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zh-CN" altLang="en-US" sz="2000" b="0" dirty="0"/>
                  <a:t>由于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是同态映射，</a:t>
                </a:r>
                <a:r>
                  <a:rPr lang="zh-CN" alt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对任意</a:t>
                </a:r>
                <a:r>
                  <a:rPr lang="zh-CN" alt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𝑘𝑒𝑟𝑛𝑒𝑙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({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′})</m:t>
                    </m:r>
                  </m:oMath>
                </a14:m>
                <a:endParaRPr lang="en-US" altLang="zh-CN" dirty="0"/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000" b="0" dirty="0"/>
              </a:p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所以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({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′})，</m:t>
                    </m:r>
                  </m:oMath>
                </a14:m>
                <a:r>
                  <a:rPr lang="zh-CN" alt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且显然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’</m:t>
                            </m:r>
                          </m:e>
                        </m:d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，即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({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’})=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({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’})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zh-CN" alt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然后</a:t>
                </a:r>
                <a:r>
                  <a:rPr lang="en-US" altLang="zh-CN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……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zh-CN" alt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如果证到了对任意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’</m:t>
                            </m:r>
                          </m:e>
                        </m:d>
                      </m:e>
                    </m:d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𝑞𝐾</m:t>
                    </m:r>
                  </m:oMath>
                </a14:m>
                <a:r>
                  <a:rPr lang="zh-CN" alt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，即可证明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({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’})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zh-CN" alt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于是存在映射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𝑘𝑒𝑟𝑒𝑛𝑙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’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en-US" altLang="zh-CN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zh-CN" alt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可以证明</a:t>
                </a:r>
                <a:r>
                  <a:rPr lang="en-US" altLang="zh-CN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zh-CN" alt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是个双射，于是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𝑒𝑟𝑛𝑒𝑙</m:t>
                    </m:r>
                  </m:oMath>
                </a14:m>
                <a:r>
                  <a:rPr lang="zh-CN" altLang="en-US" sz="2000" i="1" dirty="0">
                    <a:latin typeface="+mn-ea"/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’})</m:t>
                    </m:r>
                  </m:oMath>
                </a14:m>
                <a:r>
                  <a:rPr lang="zh-CN" altLang="en-US" sz="2000" i="1" dirty="0">
                    <a:latin typeface="+mn-ea"/>
                  </a:rPr>
                  <a:t>同势。</a:t>
                </a:r>
                <a:endParaRPr lang="en-US" altLang="zh-CN" sz="2000" i="1" dirty="0">
                  <a:latin typeface="+mn-ea"/>
                </a:endParaRPr>
              </a:p>
              <a:p>
                <a:pPr marL="201168" lvl="1" indent="0">
                  <a:buNone/>
                </a:pPr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对任意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’</m:t>
                            </m:r>
                          </m:e>
                        </m:d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𝑝𝐾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𝑞𝐾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09" b="-7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zh-CN" alt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证明：</a:t>
                </a:r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zh-CN" alt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由</a:t>
                </a:r>
                <a:r>
                  <a:rPr lang="en-US" altLang="zh-CN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Proposition 11.1</a:t>
                </a:r>
                <a:r>
                  <a:rPr lang="zh-CN" alt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可得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𝑘𝑒𝑟𝑛𝑒𝑙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𝑞𝐾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en-US" altLang="zh-CN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201168" lvl="1" indent="0">
                  <a:buNone/>
                </a:pP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2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任意的</a:t>
            </a:r>
            <a:r>
              <a:rPr lang="en-US" altLang="zh-CN" sz="3600" b="1" dirty="0"/>
              <a:t>G’</a:t>
            </a:r>
            <a:r>
              <a:rPr lang="zh-CN" altLang="en-US" sz="3600" b="1" dirty="0"/>
              <a:t>中元素的逆像必定是</a:t>
            </a:r>
            <a:r>
              <a:rPr lang="en-US" altLang="zh-CN" sz="3600" b="1" dirty="0"/>
              <a:t>kernel</a:t>
            </a:r>
            <a:r>
              <a:rPr lang="zh-CN" altLang="en-US" sz="3600" b="1" dirty="0"/>
              <a:t>的某个陪集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677011" y="2390176"/>
            <a:ext cx="6601213" cy="3237514"/>
            <a:chOff x="529429" y="1771338"/>
            <a:chExt cx="8110008" cy="3889910"/>
          </a:xfrm>
        </p:grpSpPr>
        <p:sp>
          <p:nvSpPr>
            <p:cNvPr id="5" name="椭圆 4"/>
            <p:cNvSpPr/>
            <p:nvPr/>
          </p:nvSpPr>
          <p:spPr>
            <a:xfrm>
              <a:off x="1343472" y="2420888"/>
              <a:ext cx="2088232" cy="324036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76257" y="1771338"/>
              <a:ext cx="852023" cy="480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群</a:t>
              </a:r>
              <a:r>
                <a:rPr lang="en-US" altLang="zh-CN" sz="2000" dirty="0"/>
                <a:t>G</a:t>
              </a:r>
              <a:endParaRPr lang="zh-CN" altLang="en-US" sz="2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312024" y="1771338"/>
              <a:ext cx="1296144" cy="208971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3143672" y="2420889"/>
              <a:ext cx="3168352" cy="3137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123043" y="2002170"/>
              <a:ext cx="1273278" cy="554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同态</a:t>
              </a:r>
              <a:r>
                <a:rPr lang="en-US" altLang="zh-CN" sz="2400" b="1" i="1" dirty="0"/>
                <a:t>f</a:t>
              </a:r>
              <a:endParaRPr lang="zh-CN" altLang="en-US" sz="2400" b="1" i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696822" y="1771338"/>
              <a:ext cx="942615" cy="480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群</a:t>
              </a:r>
              <a:r>
                <a:rPr lang="en-US" altLang="zh-CN" sz="2000" dirty="0"/>
                <a:t>G’</a:t>
              </a:r>
              <a:endParaRPr lang="zh-CN" altLang="en-US" sz="20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888088" y="2586945"/>
              <a:ext cx="144016" cy="2292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003363" y="242841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</a:t>
              </a:r>
              <a:r>
                <a:rPr lang="zh-CN" altLang="en-US" dirty="0"/>
                <a:t>’</a:t>
              </a:r>
            </a:p>
          </p:txBody>
        </p:sp>
        <p:cxnSp>
          <p:nvCxnSpPr>
            <p:cNvPr id="13" name="直接连接符 12"/>
            <p:cNvCxnSpPr>
              <a:stCxn id="11" idx="3"/>
            </p:cNvCxnSpPr>
            <p:nvPr/>
          </p:nvCxnSpPr>
          <p:spPr>
            <a:xfrm flipH="1">
              <a:off x="2387587" y="2782620"/>
              <a:ext cx="4521592" cy="790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1" idx="3"/>
            </p:cNvCxnSpPr>
            <p:nvPr/>
          </p:nvCxnSpPr>
          <p:spPr>
            <a:xfrm flipH="1">
              <a:off x="2387587" y="2782620"/>
              <a:ext cx="4521592" cy="1258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43472" y="3573016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343472" y="4032684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274136" y="361818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2166991" y="3699347"/>
              <a:ext cx="144016" cy="2292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03363" y="303621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zh-CN" altLang="en-US" dirty="0"/>
                <a:t>’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6914069" y="3138596"/>
              <a:ext cx="144016" cy="2292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490160" y="3230953"/>
              <a:ext cx="4449584" cy="1191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343472" y="4437112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2"/>
            </p:cNvCxnSpPr>
            <p:nvPr/>
          </p:nvCxnSpPr>
          <p:spPr>
            <a:xfrm flipH="1">
              <a:off x="2490160" y="3253220"/>
              <a:ext cx="4423909" cy="16159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487488" y="4869160"/>
              <a:ext cx="1800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29429" y="4439463"/>
              <a:ext cx="931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/>
                <a:t>f</a:t>
              </a:r>
              <a:r>
                <a:rPr lang="en-US" altLang="zh-CN" sz="2400" b="1" baseline="30000" dirty="0"/>
                <a:t>-1</a:t>
              </a:r>
              <a:r>
                <a:rPr lang="en-US" altLang="zh-CN" sz="2400" b="1" dirty="0"/>
                <a:t>(a’)</a:t>
              </a:r>
              <a:endParaRPr lang="zh-CN" altLang="en-US" sz="2400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311007" y="44058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221713" y="4508197"/>
              <a:ext cx="144016" cy="2292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491183" y="381757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kernel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212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谢谢大家</a:t>
            </a:r>
            <a:r>
              <a:rPr lang="en-US" altLang="zh-CN" sz="3200" dirty="0"/>
              <a:t>~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07941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</TotalTime>
  <Words>357</Words>
  <Application>Microsoft Office PowerPoint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Calibri</vt:lpstr>
      <vt:lpstr>Calibri Light</vt:lpstr>
      <vt:lpstr>Cambria Math</vt:lpstr>
      <vt:lpstr>回顾</vt:lpstr>
      <vt:lpstr>群同态的一些性质探讨 </vt:lpstr>
      <vt:lpstr>Kernel和任意的G’中非单位元元素的逆像不相交</vt:lpstr>
      <vt:lpstr>证明:</vt:lpstr>
      <vt:lpstr>Kernel和任意的G’中非单位元元素的逆像同势</vt:lpstr>
      <vt:lpstr>证明:</vt:lpstr>
      <vt:lpstr>对任意 p,q∈f^(-1) ({a’})，pK=qK</vt:lpstr>
      <vt:lpstr>任意的G’中元素的逆像必定是kernel的某个陪集</vt:lpstr>
      <vt:lpstr>谢谢大家~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群同态的性质探讨</dc:title>
  <dc:creator>alan he</dc:creator>
  <cp:lastModifiedBy>alan he</cp:lastModifiedBy>
  <cp:revision>13</cp:revision>
  <dcterms:created xsi:type="dcterms:W3CDTF">2017-03-16T01:28:44Z</dcterms:created>
  <dcterms:modified xsi:type="dcterms:W3CDTF">2017-03-16T06:42:23Z</dcterms:modified>
</cp:coreProperties>
</file>