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06012623@qq.com" initials="1" lastIdx="2" clrIdx="0">
    <p:extLst>
      <p:ext uri="{19B8F6BF-5375-455C-9EA6-DF929625EA0E}">
        <p15:presenceInfo xmlns:p15="http://schemas.microsoft.com/office/powerpoint/2012/main" userId="e588ca2e909a02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44" autoAdjust="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ECFB9-055A-4BB0-9B74-EAA7C6D0E928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A047E-26FD-4652-A524-E516D3CA2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9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性能：</a:t>
            </a:r>
            <a:r>
              <a:rPr lang="en-US" altLang="zh-CN" dirty="0"/>
              <a:t>f</a:t>
            </a:r>
            <a:r>
              <a:rPr lang="zh-CN" altLang="en-US" dirty="0"/>
              <a:t>按一定步骤解出目标值。（）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A047E-26FD-4652-A524-E516D3CA2C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0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性能：</a:t>
            </a:r>
            <a:r>
              <a:rPr lang="en-US" altLang="zh-CN" dirty="0"/>
              <a:t>f</a:t>
            </a:r>
            <a:r>
              <a:rPr lang="zh-CN" altLang="en-US" dirty="0"/>
              <a:t>按一定步骤解出目标值。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A047E-26FD-4652-A524-E516D3CA2C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0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性能：</a:t>
            </a:r>
            <a:r>
              <a:rPr lang="en-US" altLang="zh-CN" dirty="0"/>
              <a:t>f</a:t>
            </a:r>
            <a:r>
              <a:rPr lang="zh-CN" altLang="en-US" dirty="0"/>
              <a:t>按一定步骤解出目标值。可以理解为理想与现实间的差距。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A047E-26FD-4652-A524-E516D3CA2C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6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623AD-43BD-4D7A-93B7-C2B6C7F9B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C6A83A-4E69-4081-A0F6-0B7C1C22B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DED2C-DE23-4248-8836-7BEFF427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73D8-01E6-4C06-9AAC-BC02A1EC014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C46A3-C7E2-4EEA-B457-220E47A1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1F2E0-BE09-4596-8E7F-4354D74C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1F9B-0952-4CC1-985F-DFA077406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4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2A5D6-D074-415A-851A-A2EC9C9B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39C5D-84D8-4E8C-8432-617BF0ED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97FD8-48CE-466F-8007-F9FEC99A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73D8-01E6-4C06-9AAC-BC02A1EC014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EB2D1-3BF4-4E48-A033-F93628A3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28FFB-155A-4D2D-A477-04C1D657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1F9B-0952-4CC1-985F-DFA077406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F811B-2850-4E25-BF05-54FE0611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AB0AF9-35C6-4BF1-BB91-5FCDBF4E0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C8C28-A1A9-4291-A1FB-E10D156F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73D8-01E6-4C06-9AAC-BC02A1EC014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95194-AFEA-49FF-829B-2539B29B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CC28C-1929-4FFB-AE4B-4A53FC2C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1F9B-0952-4CC1-985F-DFA077406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7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49376-D319-49DB-94BE-736D7177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92876-6A20-41AA-8E5D-A1F909E4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0F57D-B9A3-4FBC-BE93-D22CC053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73D8-01E6-4C06-9AAC-BC02A1EC014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1F775-DFBE-4858-8F00-261F225C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A1FCC-7ABB-467D-BFE2-B86F8890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1F9B-0952-4CC1-985F-DFA077406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7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D47EE-7A76-40A9-9621-04573695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F061C-6667-446B-A6B6-94C6DC19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92CD3-1288-4A83-B3A0-CB130091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73D8-01E6-4C06-9AAC-BC02A1EC014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4F61-D913-4CB8-A740-9D9C2310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267E1-8D84-4C81-BEF2-F2E5434B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1F9B-0952-4CC1-985F-DFA077406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40068-7B86-479C-BF21-7691C097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402DC-42A8-47D6-8413-8FBFAA25A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C96EE-CE82-429C-B15B-FBB1402C5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771AC-5909-455F-8B6A-BEA5FCD0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73D8-01E6-4C06-9AAC-BC02A1EC014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43A15-211B-43F4-AFA4-52B01FF1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2233C-E9FE-4367-AB18-22CD08CC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1F9B-0952-4CC1-985F-DFA077406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B9583-C085-4BD0-A81C-97936F78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BB1FD5-9A5B-4944-AF4B-22524A92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97875-C354-4BDC-A60A-C5FD34201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9A10DB-38A2-4748-8048-464AA3980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04D3FA-7FC6-4912-93F2-E0C1AB36F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70AAEB-AC46-4E16-885E-82E561C2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73D8-01E6-4C06-9AAC-BC02A1EC014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02CE3-EC95-435A-9187-A5D8443C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2F255C-2AC7-4BF8-AFCD-4E6AB0BF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1F9B-0952-4CC1-985F-DFA077406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4D6F6-E8CC-4F08-B97C-F641E476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DF4388-20F9-4C22-8559-E834D4DA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73D8-01E6-4C06-9AAC-BC02A1EC014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40DE1-DD77-432C-8BAB-356B4FB2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19C3F-43D6-4899-B09B-7C3C7E83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1F9B-0952-4CC1-985F-DFA077406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28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761DB6-FA91-4536-8D66-184EECBE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73D8-01E6-4C06-9AAC-BC02A1EC014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17D281-4A6F-47C6-8885-9D53062C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D9999-BFF1-4D19-AFAB-E800AC80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1F9B-0952-4CC1-985F-DFA077406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ED623-251F-4197-9393-146A8926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0D0CB-3754-4C6E-8CA5-F5947B173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1D37E-68B0-4644-95B0-153958E8E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00AC63-7A95-47E9-965A-3E46A1A8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73D8-01E6-4C06-9AAC-BC02A1EC014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F3757-700F-4AC3-B22B-8F228397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0C443A-F4AA-4137-B9B6-2CE9BBE4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1F9B-0952-4CC1-985F-DFA077406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95ABB-C8AD-449D-B5EB-CD561843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841B31-0188-4B0B-9897-02817CD58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06488D-57A6-41B2-84CB-B8EBD01E5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8DA14-7D25-45A0-A77B-21083D45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73D8-01E6-4C06-9AAC-BC02A1EC014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0B10F9-4419-4C47-9A1C-63A46B4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9F750-97CF-4335-BDDC-EE360A5C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1F9B-0952-4CC1-985F-DFA077406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7F6C2-FD57-49D8-97F3-51F58102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CDAB8-4AFF-4ED4-A188-53435982C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137EE-E1FA-4157-9E9B-A3F20D421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B73D8-01E6-4C06-9AAC-BC02A1EC0145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27459-522D-40F5-8BB4-4418F81E5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1227B-8BDB-427B-AB2C-D95210159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31F9B-0952-4CC1-985F-DFA077406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5DEFCF-CE9F-4095-BD84-C4F82EBC3FFA}"/>
              </a:ext>
            </a:extLst>
          </p:cNvPr>
          <p:cNvSpPr/>
          <p:nvPr/>
        </p:nvSpPr>
        <p:spPr>
          <a:xfrm>
            <a:off x="443552" y="753061"/>
            <a:ext cx="58839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什么是“</a:t>
            </a:r>
            <a:r>
              <a:rPr lang="en-US" altLang="zh-CN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Algorithmic Gap</a:t>
            </a:r>
            <a:r>
              <a:rPr lang="zh-CN" alt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”</a:t>
            </a:r>
            <a:r>
              <a:rPr lang="en-US" altLang="zh-CN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727B8B-CB74-46FB-8D73-6877AD16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39" y="445511"/>
            <a:ext cx="4724809" cy="596697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8C4EF0-A128-4752-BDAA-C5B502C8AB41}"/>
              </a:ext>
            </a:extLst>
          </p:cNvPr>
          <p:cNvSpPr/>
          <p:nvPr/>
        </p:nvSpPr>
        <p:spPr>
          <a:xfrm>
            <a:off x="201814" y="2133990"/>
            <a:ext cx="787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给出一个问题</a:t>
            </a:r>
            <a:r>
              <a:rPr lang="en-US" altLang="zh-CN" dirty="0"/>
              <a:t>P</a:t>
            </a:r>
            <a:r>
              <a:rPr lang="zh-CN" altLang="en-US" dirty="0"/>
              <a:t>，那么</a:t>
            </a:r>
            <a:r>
              <a:rPr lang="en-US" altLang="zh-CN" dirty="0"/>
              <a:t>P</a:t>
            </a:r>
            <a:r>
              <a:rPr lang="zh-CN" altLang="en-US" dirty="0"/>
              <a:t>的难度就是固有的，假设为</a:t>
            </a:r>
            <a:r>
              <a:rPr lang="en-US" altLang="zh-CN" dirty="0"/>
              <a:t>g</a:t>
            </a:r>
            <a:r>
              <a:rPr lang="zh-CN" altLang="en-US" dirty="0"/>
              <a:t>（这是</a:t>
            </a:r>
            <a:r>
              <a:rPr lang="en-US" altLang="zh-CN" dirty="0"/>
              <a:t>P</a:t>
            </a:r>
            <a:r>
              <a:rPr lang="zh-CN" altLang="en-US" dirty="0"/>
              <a:t>的自身属性）。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F0DE99-C0E4-4B87-978F-D71FCC938C07}"/>
              </a:ext>
            </a:extLst>
          </p:cNvPr>
          <p:cNvSpPr/>
          <p:nvPr/>
        </p:nvSpPr>
        <p:spPr>
          <a:xfrm>
            <a:off x="959865" y="2656983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什么是算法的“上界”？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6B9743-8B07-4C78-90D8-9FD8609D6BE5}"/>
              </a:ext>
            </a:extLst>
          </p:cNvPr>
          <p:cNvSpPr/>
          <p:nvPr/>
        </p:nvSpPr>
        <p:spPr>
          <a:xfrm>
            <a:off x="624499" y="3026315"/>
            <a:ext cx="5288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当我们找到一个解</a:t>
            </a:r>
            <a:r>
              <a:rPr lang="en-US" altLang="zh-CN" dirty="0"/>
              <a:t>P</a:t>
            </a:r>
            <a:r>
              <a:rPr lang="zh-CN" altLang="en-US" dirty="0"/>
              <a:t>的算法时（假设它的性能是</a:t>
            </a:r>
            <a:r>
              <a:rPr lang="en-US" altLang="zh-CN" i="1" dirty="0"/>
              <a:t>f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i="1" dirty="0"/>
              <a:t>我们说</a:t>
            </a:r>
            <a:r>
              <a:rPr lang="en-US" altLang="zh-CN" i="1" dirty="0"/>
              <a:t>f </a:t>
            </a:r>
            <a:r>
              <a:rPr lang="zh-CN" altLang="en-US" dirty="0"/>
              <a:t>是算法问题难度的上界之一。）</a:t>
            </a:r>
          </a:p>
          <a:p>
            <a:r>
              <a:rPr lang="en-US" altLang="zh-CN" dirty="0"/>
              <a:t>g=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f </a:t>
            </a:r>
            <a:r>
              <a:rPr lang="en-US" altLang="zh-CN" dirty="0"/>
              <a:t>).(</a:t>
            </a:r>
            <a:r>
              <a:rPr lang="zh-CN" altLang="en-US" dirty="0"/>
              <a:t>属于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45AFA-3C27-4BA4-9B69-D4573F1B94C3}"/>
              </a:ext>
            </a:extLst>
          </p:cNvPr>
          <p:cNvSpPr/>
          <p:nvPr/>
        </p:nvSpPr>
        <p:spPr>
          <a:xfrm>
            <a:off x="201814" y="4098786"/>
            <a:ext cx="73404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对于一个问题我们也许可以找到很多种算法，也许它们的复杂度和效率</a:t>
            </a:r>
            <a:endParaRPr lang="en-US" altLang="zh-CN" dirty="0"/>
          </a:p>
          <a:p>
            <a:r>
              <a:rPr lang="zh-CN" altLang="en-US" dirty="0"/>
              <a:t>不同，但是它们都能解决问题</a:t>
            </a:r>
            <a:r>
              <a:rPr lang="en-US" altLang="zh-CN" dirty="0"/>
              <a:t>P</a:t>
            </a:r>
            <a:r>
              <a:rPr lang="zh-CN" altLang="en-US" dirty="0"/>
              <a:t>，所以将它们都称为</a:t>
            </a:r>
            <a:r>
              <a:rPr lang="en-US" altLang="zh-CN" dirty="0"/>
              <a:t>g</a:t>
            </a:r>
            <a:r>
              <a:rPr lang="zh-CN" altLang="en-US" dirty="0"/>
              <a:t>的上界</a:t>
            </a:r>
            <a:endParaRPr lang="en-US" altLang="zh-CN" dirty="0"/>
          </a:p>
          <a:p>
            <a:r>
              <a:rPr lang="zh-CN" altLang="en-US" dirty="0"/>
              <a:t>多种解法中越往“上”表示时间复杂度越高而且效率越低。（大多数情况</a:t>
            </a:r>
            <a:endParaRPr lang="en-US" altLang="zh-CN" dirty="0"/>
          </a:p>
          <a:p>
            <a:r>
              <a:rPr lang="zh-CN" altLang="en-US" dirty="0"/>
              <a:t>下我们可以根据时间复杂度来粗略估计算法的效率）</a:t>
            </a:r>
          </a:p>
        </p:txBody>
      </p:sp>
    </p:spTree>
    <p:extLst>
      <p:ext uri="{BB962C8B-B14F-4D97-AF65-F5344CB8AC3E}">
        <p14:creationId xmlns:p14="http://schemas.microsoft.com/office/powerpoint/2010/main" val="252830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727B8B-CB74-46FB-8D73-6877AD16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58" y="235305"/>
            <a:ext cx="4724809" cy="59669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F0DE99-C0E4-4B87-978F-D71FCC938C07}"/>
              </a:ext>
            </a:extLst>
          </p:cNvPr>
          <p:cNvSpPr/>
          <p:nvPr/>
        </p:nvSpPr>
        <p:spPr>
          <a:xfrm>
            <a:off x="1468470" y="1011480"/>
            <a:ext cx="246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什么是算法的“下界”？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6B9743-8B07-4C78-90D8-9FD8609D6BE5}"/>
              </a:ext>
            </a:extLst>
          </p:cNvPr>
          <p:cNvSpPr/>
          <p:nvPr/>
        </p:nvSpPr>
        <p:spPr>
          <a:xfrm>
            <a:off x="540333" y="1830592"/>
            <a:ext cx="58512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如果我们能够证明，解这个算法问题</a:t>
            </a:r>
            <a:r>
              <a:rPr lang="en-US" altLang="zh-CN" dirty="0"/>
              <a:t>P</a:t>
            </a:r>
            <a:r>
              <a:rPr lang="zh-CN" altLang="en-US" dirty="0"/>
              <a:t>，至少需要</a:t>
            </a:r>
            <a:endParaRPr lang="en-US" altLang="zh-CN" dirty="0"/>
          </a:p>
          <a:p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h </a:t>
            </a:r>
            <a:r>
              <a:rPr lang="en-US" altLang="zh-CN" dirty="0"/>
              <a:t>)</a:t>
            </a:r>
            <a:r>
              <a:rPr lang="zh-CN" altLang="en-US" dirty="0"/>
              <a:t>的算法才可以，比如遍历的难度至少是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 </a:t>
            </a:r>
            <a:r>
              <a:rPr lang="en-US" altLang="zh-CN" dirty="0"/>
              <a:t>) 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那么我们就得到了算法问题的一个难度的下界，即</a:t>
            </a:r>
            <a:endParaRPr lang="en-US" altLang="zh-CN" dirty="0"/>
          </a:p>
          <a:p>
            <a:r>
              <a:rPr lang="zh-CN" altLang="en-US" dirty="0"/>
              <a:t>解决</a:t>
            </a:r>
            <a:r>
              <a:rPr lang="en-US" altLang="zh-CN" dirty="0"/>
              <a:t>P</a:t>
            </a:r>
            <a:r>
              <a:rPr lang="zh-CN" altLang="en-US" dirty="0"/>
              <a:t>所必须要的代价，比如排序时至少要比较的次数。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45AFA-3C27-4BA4-9B69-D4573F1B94C3}"/>
              </a:ext>
            </a:extLst>
          </p:cNvPr>
          <p:cNvSpPr/>
          <p:nvPr/>
        </p:nvSpPr>
        <p:spPr>
          <a:xfrm>
            <a:off x="540333" y="3429000"/>
            <a:ext cx="57438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那么我们在这个方向上的工作就是不断去证明：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P</a:t>
            </a:r>
            <a:r>
              <a:rPr lang="zh-CN" altLang="en-US" dirty="0"/>
              <a:t>的解的最小代价是否比</a:t>
            </a:r>
            <a:r>
              <a:rPr lang="en-US" altLang="zh-CN" dirty="0"/>
              <a:t>h</a:t>
            </a:r>
            <a:r>
              <a:rPr lang="zh-CN" altLang="en-US" dirty="0"/>
              <a:t>高，得到许多下界</a:t>
            </a:r>
            <a:r>
              <a:rPr lang="en-US" altLang="zh-CN" dirty="0" err="1"/>
              <a:t>h’,h</a:t>
            </a:r>
            <a:r>
              <a:rPr lang="en-US" altLang="zh-CN" dirty="0"/>
              <a:t>’’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下界中越往“上”则我们可以知道要解决</a:t>
            </a:r>
            <a:r>
              <a:rPr lang="en-US" altLang="zh-CN" dirty="0"/>
              <a:t>P</a:t>
            </a:r>
            <a:r>
              <a:rPr lang="zh-CN" altLang="en-US" dirty="0"/>
              <a:t>所付出的代价</a:t>
            </a:r>
            <a:endParaRPr lang="en-US" altLang="zh-CN" dirty="0"/>
          </a:p>
          <a:p>
            <a:r>
              <a:rPr lang="zh-CN" altLang="en-US" dirty="0"/>
              <a:t>至少是最上面的那个。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743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727B8B-CB74-46FB-8D73-6877AD16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58" y="235305"/>
            <a:ext cx="4724809" cy="59669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F0DE99-C0E4-4B87-978F-D71FCC938C07}"/>
              </a:ext>
            </a:extLst>
          </p:cNvPr>
          <p:cNvSpPr/>
          <p:nvPr/>
        </p:nvSpPr>
        <p:spPr>
          <a:xfrm>
            <a:off x="911422" y="1274239"/>
            <a:ext cx="564449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当问题</a:t>
            </a:r>
            <a:r>
              <a:rPr lang="en-US" altLang="zh-CN" dirty="0"/>
              <a:t>P</a:t>
            </a:r>
            <a:r>
              <a:rPr lang="zh-CN" altLang="en-US" dirty="0"/>
              <a:t>的解的下界不断在提高（用证明来完成），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P</a:t>
            </a:r>
            <a:r>
              <a:rPr lang="zh-CN" altLang="en-US" dirty="0"/>
              <a:t>的解的上界不断在下降（用算法设计来完成），</a:t>
            </a:r>
            <a:endParaRPr lang="en-US" altLang="zh-CN" dirty="0"/>
          </a:p>
          <a:p>
            <a:r>
              <a:rPr lang="zh-CN" altLang="en-US" dirty="0"/>
              <a:t>如果他们</a:t>
            </a:r>
            <a:r>
              <a:rPr lang="en-US" altLang="zh-CN" dirty="0"/>
              <a:t>meet</a:t>
            </a:r>
            <a:r>
              <a:rPr lang="zh-CN" altLang="en-US" dirty="0"/>
              <a:t>了，我们可以说：我们找到了这个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P</a:t>
            </a:r>
            <a:r>
              <a:rPr lang="zh-CN" altLang="en-US" dirty="0"/>
              <a:t>的解的难度</a:t>
            </a:r>
            <a:r>
              <a:rPr lang="en-US" altLang="zh-CN" dirty="0"/>
              <a:t>g</a:t>
            </a:r>
            <a:r>
              <a:rPr lang="zh-CN" altLang="en-US" dirty="0"/>
              <a:t>，也即最优的解。</a:t>
            </a:r>
            <a:endParaRPr lang="en-US" altLang="zh-CN" dirty="0"/>
          </a:p>
          <a:p>
            <a:r>
              <a:rPr lang="zh-CN" altLang="en-US" dirty="0"/>
              <a:t>（因为比如证明了下界中的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 </a:t>
            </a:r>
            <a:r>
              <a:rPr lang="en-US" altLang="zh-CN" dirty="0"/>
              <a:t>) </a:t>
            </a:r>
            <a:r>
              <a:rPr lang="zh-CN" altLang="en-US" dirty="0"/>
              <a:t>和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 </a:t>
            </a:r>
            <a:r>
              <a:rPr lang="zh-CN" altLang="en-US" i="1" dirty="0"/>
              <a:t>*</a:t>
            </a:r>
            <a:r>
              <a:rPr lang="en-US" altLang="zh-CN" i="1" dirty="0"/>
              <a:t>log 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那么肯定找不到上界中有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 </a:t>
            </a:r>
            <a:r>
              <a:rPr lang="en-US" altLang="zh-CN" dirty="0"/>
              <a:t>) </a:t>
            </a:r>
            <a:r>
              <a:rPr lang="zh-CN" altLang="en-US" dirty="0"/>
              <a:t>的算法，所以</a:t>
            </a:r>
            <a:r>
              <a:rPr lang="en-US" altLang="zh-CN" dirty="0"/>
              <a:t>meet</a:t>
            </a:r>
          </a:p>
          <a:p>
            <a:r>
              <a:rPr lang="zh-CN" altLang="en-US" dirty="0"/>
              <a:t>到的话就是最优解）</a:t>
            </a:r>
            <a:endParaRPr lang="en-US" altLang="zh-CN" dirty="0"/>
          </a:p>
          <a:p>
            <a:r>
              <a:rPr lang="zh-CN" altLang="en-US" dirty="0"/>
              <a:t>否则，目前最优的算法和理想的算法之间就存在</a:t>
            </a:r>
            <a:r>
              <a:rPr lang="en-US" altLang="zh-CN" dirty="0"/>
              <a:t>gap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gap</a:t>
            </a:r>
            <a:r>
              <a:rPr lang="zh-CN" altLang="en-US" dirty="0"/>
              <a:t>就被称为这个问题的算法</a:t>
            </a:r>
            <a:r>
              <a:rPr lang="en-US" altLang="zh-CN" dirty="0"/>
              <a:t>gap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C1C040-8112-4AD4-A44F-175AD1B0500C}"/>
              </a:ext>
            </a:extLst>
          </p:cNvPr>
          <p:cNvSpPr/>
          <p:nvPr/>
        </p:nvSpPr>
        <p:spPr>
          <a:xfrm>
            <a:off x="783983" y="4882115"/>
            <a:ext cx="58753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当算法</a:t>
            </a:r>
            <a:r>
              <a:rPr lang="en-US" altLang="zh-CN" dirty="0"/>
              <a:t>gap</a:t>
            </a:r>
            <a:r>
              <a:rPr lang="zh-CN" altLang="en-US" dirty="0"/>
              <a:t>存在时，要么就是我们没有找到最好的算法，</a:t>
            </a:r>
            <a:endParaRPr lang="en-US" altLang="zh-CN" dirty="0"/>
          </a:p>
          <a:p>
            <a:r>
              <a:rPr lang="zh-CN" altLang="en-US" dirty="0"/>
              <a:t>要么就是我们不能证明还有其它更好的算法，</a:t>
            </a:r>
            <a:endParaRPr lang="en-US" altLang="zh-CN" dirty="0"/>
          </a:p>
          <a:p>
            <a:r>
              <a:rPr lang="zh-CN" altLang="en-US" dirty="0"/>
              <a:t>，要么就是两者都没有完成。</a:t>
            </a:r>
          </a:p>
        </p:txBody>
      </p:sp>
    </p:spTree>
    <p:extLst>
      <p:ext uri="{BB962C8B-B14F-4D97-AF65-F5344CB8AC3E}">
        <p14:creationId xmlns:p14="http://schemas.microsoft.com/office/powerpoint/2010/main" val="128648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B89EEAF-DE37-417E-9EE2-EE9D11C135E5}"/>
              </a:ext>
            </a:extLst>
          </p:cNvPr>
          <p:cNvSpPr/>
          <p:nvPr/>
        </p:nvSpPr>
        <p:spPr>
          <a:xfrm>
            <a:off x="1177159" y="20955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举一个算法问题案例：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FBDE6F-5A4B-4610-8CB2-181AC843A27A}"/>
              </a:ext>
            </a:extLst>
          </p:cNvPr>
          <p:cNvSpPr/>
          <p:nvPr/>
        </p:nvSpPr>
        <p:spPr>
          <a:xfrm>
            <a:off x="1030016" y="80112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从一个排好序的电话簿</a:t>
            </a:r>
            <a:r>
              <a:rPr lang="en-US" altLang="zh-CN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L</a:t>
            </a:r>
            <a:r>
              <a:rPr lang="zh-CN" alt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中寻找一个电话</a:t>
            </a:r>
            <a:r>
              <a:rPr lang="en-US" altLang="zh-CN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Y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8290B4-344E-4DD1-871F-F6F6A7423719}"/>
              </a:ext>
            </a:extLst>
          </p:cNvPr>
          <p:cNvSpPr/>
          <p:nvPr/>
        </p:nvSpPr>
        <p:spPr>
          <a:xfrm>
            <a:off x="1177159" y="15496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这是一个上界（一个算法）：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124570-BCB1-46F0-A12F-BA46708A09C1}"/>
              </a:ext>
            </a:extLst>
          </p:cNvPr>
          <p:cNvSpPr txBox="1"/>
          <p:nvPr/>
        </p:nvSpPr>
        <p:spPr>
          <a:xfrm>
            <a:off x="8234519" y="1720840"/>
            <a:ext cx="3037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可以看出如果比较一次没有找到</a:t>
            </a:r>
            <a:r>
              <a:rPr lang="en-US" altLang="zh-CN" dirty="0"/>
              <a:t>Y</a:t>
            </a:r>
            <a:r>
              <a:rPr lang="zh-CN" altLang="en-US" dirty="0"/>
              <a:t>，那么下次比较</a:t>
            </a:r>
            <a:r>
              <a:rPr lang="en-US" altLang="zh-CN" dirty="0"/>
              <a:t>L</a:t>
            </a:r>
            <a:r>
              <a:rPr lang="zh-CN" altLang="en-US" dirty="0"/>
              <a:t>大约会变成原来的一半，</a:t>
            </a:r>
            <a:r>
              <a:rPr lang="en-US" altLang="zh-CN" dirty="0"/>
              <a:t>L</a:t>
            </a:r>
            <a:r>
              <a:rPr lang="zh-CN" altLang="en-US" dirty="0"/>
              <a:t>的长度减少速度大约是</a:t>
            </a:r>
            <a:r>
              <a:rPr lang="en-US" altLang="zh-CN" dirty="0"/>
              <a:t>log2(N)(N</a:t>
            </a:r>
            <a:r>
              <a:rPr lang="zh-CN" altLang="en-US" dirty="0"/>
              <a:t>为</a:t>
            </a:r>
            <a:r>
              <a:rPr lang="en-US" altLang="zh-CN" dirty="0"/>
              <a:t>L</a:t>
            </a:r>
            <a:r>
              <a:rPr lang="zh-CN" altLang="en-US" dirty="0"/>
              <a:t>的元素总数</a:t>
            </a:r>
            <a:r>
              <a:rPr lang="en-US" altLang="zh-CN" dirty="0"/>
              <a:t>)</a:t>
            </a:r>
            <a:r>
              <a:rPr lang="zh-CN" altLang="en-US" dirty="0"/>
              <a:t>，所以最多</a:t>
            </a:r>
            <a:r>
              <a:rPr lang="en-US" altLang="zh-CN" dirty="0"/>
              <a:t>log2(N)</a:t>
            </a:r>
            <a:r>
              <a:rPr lang="zh-CN" altLang="en-US" dirty="0"/>
              <a:t>比较就可以找到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当然每次还要判断</a:t>
            </a:r>
            <a:r>
              <a:rPr lang="en-US" altLang="zh-CN" dirty="0"/>
              <a:t>Y</a:t>
            </a:r>
            <a:r>
              <a:rPr lang="zh-CN" altLang="en-US" dirty="0"/>
              <a:t>是否为空集，但是也是最多</a:t>
            </a:r>
            <a:r>
              <a:rPr lang="en-US" altLang="zh-CN" dirty="0"/>
              <a:t>log2(N)</a:t>
            </a:r>
            <a:r>
              <a:rPr lang="zh-CN" altLang="en-US" dirty="0"/>
              <a:t>次，</a:t>
            </a:r>
            <a:r>
              <a:rPr lang="en-US" altLang="zh-CN" i="1" dirty="0"/>
              <a:t> </a:t>
            </a:r>
          </a:p>
          <a:p>
            <a:r>
              <a:rPr lang="en-US" altLang="zh-CN" i="1" dirty="0"/>
              <a:t>O</a:t>
            </a:r>
            <a:r>
              <a:rPr lang="en-US" altLang="zh-CN" dirty="0"/>
              <a:t>(log2(</a:t>
            </a:r>
            <a:r>
              <a:rPr lang="en-US" altLang="zh-CN" i="1" dirty="0"/>
              <a:t>N</a:t>
            </a:r>
            <a:r>
              <a:rPr lang="zh-CN" altLang="en-US" i="1" dirty="0"/>
              <a:t>）</a:t>
            </a:r>
            <a:r>
              <a:rPr lang="en-US" altLang="zh-CN" i="1" dirty="0"/>
              <a:t> </a:t>
            </a:r>
            <a:r>
              <a:rPr lang="en-US" altLang="zh-CN" dirty="0"/>
              <a:t>)=</a:t>
            </a:r>
            <a:r>
              <a:rPr lang="en-US" altLang="zh-CN" i="1" dirty="0"/>
              <a:t> O</a:t>
            </a:r>
            <a:r>
              <a:rPr lang="en-US" altLang="zh-CN" dirty="0"/>
              <a:t>(2log2(</a:t>
            </a:r>
            <a:r>
              <a:rPr lang="en-US" altLang="zh-CN" i="1" dirty="0"/>
              <a:t>N</a:t>
            </a:r>
            <a:r>
              <a:rPr lang="zh-CN" altLang="en-US" i="1" dirty="0"/>
              <a:t>）</a:t>
            </a:r>
            <a:r>
              <a:rPr lang="en-US" altLang="zh-CN" i="1" dirty="0"/>
              <a:t> 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所以该算法的时间复杂度是</a:t>
            </a:r>
            <a:r>
              <a:rPr lang="en-US" altLang="zh-CN" i="1" dirty="0"/>
              <a:t>O</a:t>
            </a:r>
            <a:r>
              <a:rPr lang="en-US" altLang="zh-CN" dirty="0"/>
              <a:t>(log2(</a:t>
            </a:r>
            <a:r>
              <a:rPr lang="en-US" altLang="zh-CN" i="1" dirty="0"/>
              <a:t>N</a:t>
            </a:r>
            <a:r>
              <a:rPr lang="zh-CN" altLang="en-US" i="1" dirty="0"/>
              <a:t>）</a:t>
            </a:r>
            <a:r>
              <a:rPr lang="en-US" altLang="zh-CN" i="1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E84EB3-E9E9-40F1-931B-CDB637BC3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41" y="2011288"/>
            <a:ext cx="7430144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7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8203E99-BD78-41E5-8BCF-A7FF682D993F}"/>
              </a:ext>
            </a:extLst>
          </p:cNvPr>
          <p:cNvSpPr/>
          <p:nvPr/>
        </p:nvSpPr>
        <p:spPr>
          <a:xfrm>
            <a:off x="722812" y="868996"/>
            <a:ext cx="9470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这个算法问题的</a:t>
            </a:r>
            <a:r>
              <a:rPr lang="en-US" altLang="zh-CN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Algorithmic Gap</a:t>
            </a:r>
            <a:r>
              <a:rPr lang="zh-CN" altLang="en-US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已经被弥合的证明如下：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DB979C-5DFC-4C2E-9F0A-D51AE184E578}"/>
              </a:ext>
            </a:extLst>
          </p:cNvPr>
          <p:cNvSpPr txBox="1"/>
          <p:nvPr/>
        </p:nvSpPr>
        <p:spPr>
          <a:xfrm>
            <a:off x="1324304" y="2133599"/>
            <a:ext cx="787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首先，我们已知的条件是：</a:t>
            </a:r>
            <a:r>
              <a:rPr lang="en-US" altLang="zh-CN" dirty="0"/>
              <a:t>L</a:t>
            </a:r>
            <a:r>
              <a:rPr lang="zh-CN" altLang="en-US" dirty="0"/>
              <a:t>中的元素都可以和</a:t>
            </a:r>
            <a:r>
              <a:rPr lang="en-US" altLang="zh-CN" dirty="0"/>
              <a:t>Y</a:t>
            </a:r>
            <a:r>
              <a:rPr lang="zh-CN" altLang="en-US" dirty="0"/>
              <a:t>比较出大小。每进行一次比较，比较的结果会决定下一次和</a:t>
            </a:r>
            <a:r>
              <a:rPr lang="en-US" altLang="zh-CN" dirty="0"/>
              <a:t>Y</a:t>
            </a:r>
            <a:r>
              <a:rPr lang="zh-CN" altLang="en-US" dirty="0"/>
              <a:t>比较的元素要不就是找到了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证明：将</a:t>
            </a:r>
            <a:r>
              <a:rPr lang="en-US" altLang="zh-CN" dirty="0"/>
              <a:t>L</a:t>
            </a:r>
            <a:r>
              <a:rPr lang="zh-CN" altLang="en-US" dirty="0"/>
              <a:t>中的元素抽象成一个二叉树，每个二叉树的节点代表一个元素，代表</a:t>
            </a:r>
            <a:r>
              <a:rPr lang="en-US" altLang="zh-CN" dirty="0"/>
              <a:t>Y</a:t>
            </a:r>
            <a:r>
              <a:rPr lang="zh-CN" altLang="en-US" dirty="0"/>
              <a:t>的元素是一个叶子而不是节点，因为此时找到</a:t>
            </a:r>
            <a:r>
              <a:rPr lang="en-US" altLang="zh-CN" dirty="0"/>
              <a:t>Y</a:t>
            </a:r>
            <a:r>
              <a:rPr lang="zh-CN" altLang="en-US" dirty="0"/>
              <a:t>停止比较。则每个线段（或叫边）代表对应的比较过程，将用过的线连起来则组成了所有的比较过程。我们知道</a:t>
            </a:r>
            <a:r>
              <a:rPr lang="en-US" altLang="zh-CN" dirty="0"/>
              <a:t>N</a:t>
            </a:r>
            <a:r>
              <a:rPr lang="zh-CN" altLang="en-US" dirty="0"/>
              <a:t>个元素的二叉树的最小深度为</a:t>
            </a:r>
            <a:r>
              <a:rPr lang="en-US" altLang="zh-CN" dirty="0"/>
              <a:t>log2(N), </a:t>
            </a:r>
            <a:r>
              <a:rPr lang="zh-CN" altLang="en-US" dirty="0"/>
              <a:t>所以要确保能够找到</a:t>
            </a:r>
            <a:r>
              <a:rPr lang="en-US" altLang="zh-CN" dirty="0"/>
              <a:t>Y</a:t>
            </a:r>
            <a:r>
              <a:rPr lang="zh-CN" altLang="en-US" dirty="0"/>
              <a:t>并且使比较次数最小，那么这种情况就是二叉树深度最小的情况，那最少的比较大约是</a:t>
            </a:r>
            <a:r>
              <a:rPr lang="en-US" altLang="zh-CN" dirty="0"/>
              <a:t>log2(N)</a:t>
            </a:r>
            <a:r>
              <a:rPr lang="zh-CN" altLang="en-US" dirty="0"/>
              <a:t>，所以目前理想的算法时间复杂度是</a:t>
            </a:r>
            <a:r>
              <a:rPr lang="en-US" altLang="zh-CN" i="1" dirty="0"/>
              <a:t>O</a:t>
            </a:r>
            <a:r>
              <a:rPr lang="en-US" altLang="zh-CN" dirty="0"/>
              <a:t>(log2(</a:t>
            </a:r>
            <a:r>
              <a:rPr lang="en-US" altLang="zh-CN" i="1" dirty="0"/>
              <a:t>N</a:t>
            </a:r>
            <a:r>
              <a:rPr lang="zh-CN" altLang="en-US" i="1" dirty="0"/>
              <a:t>）</a:t>
            </a:r>
            <a:r>
              <a:rPr lang="en-US" altLang="zh-CN" i="1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9A89792-4667-4E31-B3C0-7FE416E145A0}"/>
              </a:ext>
            </a:extLst>
          </p:cNvPr>
          <p:cNvSpPr/>
          <p:nvPr/>
        </p:nvSpPr>
        <p:spPr>
          <a:xfrm>
            <a:off x="2511973" y="2837793"/>
            <a:ext cx="5665075" cy="1469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CF18D1-97C6-4502-BA75-135A1842934D}"/>
              </a:ext>
            </a:extLst>
          </p:cNvPr>
          <p:cNvSpPr txBox="1"/>
          <p:nvPr/>
        </p:nvSpPr>
        <p:spPr>
          <a:xfrm>
            <a:off x="3142593" y="3249405"/>
            <a:ext cx="408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那么已知算法和理想中的算法时间复杂度相同，那么该算法便是最优算法。</a:t>
            </a:r>
          </a:p>
        </p:txBody>
      </p:sp>
    </p:spTree>
    <p:extLst>
      <p:ext uri="{BB962C8B-B14F-4D97-AF65-F5344CB8AC3E}">
        <p14:creationId xmlns:p14="http://schemas.microsoft.com/office/powerpoint/2010/main" val="33100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7B701B-0480-4F61-AAF7-EFE671A6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31" y="776616"/>
            <a:ext cx="76581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7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831</Words>
  <Application>Microsoft Office PowerPoint</Application>
  <PresentationFormat>宽屏</PresentationFormat>
  <Paragraphs>48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1106012623@qq.com</dc:creator>
  <cp:lastModifiedBy>1106012623@qq.com</cp:lastModifiedBy>
  <cp:revision>25</cp:revision>
  <dcterms:created xsi:type="dcterms:W3CDTF">2018-03-17T02:52:39Z</dcterms:created>
  <dcterms:modified xsi:type="dcterms:W3CDTF">2018-03-17T14:19:58Z</dcterms:modified>
</cp:coreProperties>
</file>