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3" r:id="rId14"/>
    <p:sldId id="275" r:id="rId15"/>
    <p:sldId id="274" r:id="rId16"/>
    <p:sldId id="277" r:id="rId17"/>
    <p:sldId id="271" r:id="rId18"/>
    <p:sldId id="276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40156-F39D-453A-9273-D569ADB31C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渐近记号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A2F8C0-9482-4AA5-9FC2-363B49BDE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马常风</a:t>
            </a:r>
          </a:p>
        </p:txBody>
      </p:sp>
    </p:spTree>
    <p:extLst>
      <p:ext uri="{BB962C8B-B14F-4D97-AF65-F5344CB8AC3E}">
        <p14:creationId xmlns:p14="http://schemas.microsoft.com/office/powerpoint/2010/main" val="2740141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83A6C-A560-48C9-97ED-4B0E43F51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明确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2C3857-F83B-4D27-9FDD-CD49D26454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6479" y="3051126"/>
                <a:ext cx="11119042" cy="755747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6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其中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6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sz="26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2C3857-F83B-4D27-9FDD-CD49D26454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6479" y="3051126"/>
                <a:ext cx="11119042" cy="755747"/>
              </a:xfrm>
              <a:blipFill>
                <a:blip r:embed="rId2"/>
                <a:stretch>
                  <a:fillRect l="-987" t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DA9741B-0E80-4D1D-A219-FDFF08C6A9B2}"/>
                  </a:ext>
                </a:extLst>
              </p:cNvPr>
              <p:cNvSpPr txBox="1"/>
              <p:nvPr/>
            </p:nvSpPr>
            <p:spPr>
              <a:xfrm>
                <a:off x="4732255" y="4773167"/>
                <a:ext cx="5401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同理可得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Ο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情况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DA9741B-0E80-4D1D-A219-FDFF08C6A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255" y="4773167"/>
                <a:ext cx="5401559" cy="369332"/>
              </a:xfrm>
              <a:prstGeom prst="rect">
                <a:avLst/>
              </a:prstGeom>
              <a:blipFill>
                <a:blip r:embed="rId3"/>
                <a:stretch>
                  <a:fillRect l="-903" t="-655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436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AD234B7-561E-40CB-87B5-24D0C821DBF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𝝄</m:t>
                    </m:r>
                  </m:oMath>
                </a14:m>
                <a:r>
                  <a:rPr lang="zh-CN" altLang="en-US" dirty="0"/>
                  <a:t>的定义：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AD234B7-561E-40CB-87B5-24D0C821DB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0D42F8-2396-4EE8-A26D-D1834C7C3B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279369" cy="47605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𝜊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)|∀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&gt;0,∃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使得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0D42F8-2396-4EE8-A26D-D1834C7C3B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279369" cy="476054"/>
              </a:xfrm>
              <a:blipFill>
                <a:blip r:embed="rId3"/>
                <a:stretch>
                  <a:fillRect l="-1314" t="-12821" b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0DFB97B-3F2A-403C-B288-410C07BAE5AA}"/>
                  </a:ext>
                </a:extLst>
              </p:cNvPr>
              <p:cNvSpPr txBox="1"/>
              <p:nvPr/>
            </p:nvSpPr>
            <p:spPr>
              <a:xfrm>
                <a:off x="1024128" y="2762054"/>
                <a:ext cx="79467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由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Ο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记号</m:t>
                    </m:r>
                  </m:oMath>
                </a14:m>
                <a:r>
                  <a:rPr lang="zh-CN" altLang="en-US" dirty="0"/>
                  <a:t>提供的渐近上界可能是也可能不是渐近紧确的。如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渐近紧确的，但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不是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0DFB97B-3F2A-403C-B288-410C07BAE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8" y="2762054"/>
                <a:ext cx="7946796" cy="646331"/>
              </a:xfrm>
              <a:prstGeom prst="rect">
                <a:avLst/>
              </a:prstGeom>
              <a:blipFill>
                <a:blip r:embed="rId4"/>
                <a:stretch>
                  <a:fillRect l="-613" t="-3774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7002269-186C-4CD4-A76E-8CF1D7DC0F18}"/>
                  </a:ext>
                </a:extLst>
              </p:cNvPr>
              <p:cNvSpPr txBox="1"/>
              <p:nvPr/>
            </p:nvSpPr>
            <p:spPr>
              <a:xfrm>
                <a:off x="1024128" y="3408385"/>
                <a:ext cx="87292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所以我们用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𝜊</m:t>
                    </m:r>
                  </m:oMath>
                </a14:m>
                <a:r>
                  <a:rPr lang="zh-CN" altLang="en-US" dirty="0"/>
                  <a:t>记号来表示一个非渐近紧确上界。如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𝜊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7002269-186C-4CD4-A76E-8CF1D7DC0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8" y="3408385"/>
                <a:ext cx="8729221" cy="369332"/>
              </a:xfrm>
              <a:prstGeom prst="rect">
                <a:avLst/>
              </a:prstGeom>
              <a:blipFill>
                <a:blip r:embed="rId5"/>
                <a:stretch>
                  <a:fillRect l="-559" t="-655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717B2A0-9554-4E60-9441-AA3DB9F5884C}"/>
                  </a:ext>
                </a:extLst>
              </p:cNvPr>
              <p:cNvSpPr txBox="1"/>
              <p:nvPr/>
            </p:nvSpPr>
            <p:spPr>
              <a:xfrm>
                <a:off x="1024128" y="3777717"/>
                <a:ext cx="7820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直观上理解，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增长快于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717B2A0-9554-4E60-9441-AA3DB9F58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8" y="3777717"/>
                <a:ext cx="7820854" cy="369332"/>
              </a:xfrm>
              <a:prstGeom prst="rect">
                <a:avLst/>
              </a:prstGeom>
              <a:blipFill>
                <a:blip r:embed="rId6"/>
                <a:stretch>
                  <a:fillRect l="-624" t="-8333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77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8C8C81C-2BE0-45AF-95F1-A555E328BE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𝜪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𝝄</m:t>
                    </m:r>
                    <m:r>
                      <a:rPr lang="zh-CN" altLang="en-US" b="0" i="0" dirty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8C8C81C-2BE0-45AF-95F1-A555E328BE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430398E4-6C51-4A51-B328-A437E7BAF9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1538" y="2669294"/>
                <a:ext cx="9279369" cy="47605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𝜊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)|∀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&gt;0,∃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使得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430398E4-6C51-4A51-B328-A437E7BAF9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1538" y="2669294"/>
                <a:ext cx="9279369" cy="476054"/>
              </a:xfrm>
              <a:blipFill>
                <a:blip r:embed="rId3"/>
                <a:stretch>
                  <a:fillRect l="-1380" t="-12821" b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BB55951A-846C-425F-8FE9-A6BB6D9BCE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1538" y="2150820"/>
                <a:ext cx="11070462" cy="928540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𝛰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)|∃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使得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有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endParaRPr lang="zh-CN" altLang="en-US" dirty="0"/>
              </a:p>
              <a:p>
                <a:endParaRPr lang="zh-CN" altLang="en-US" sz="18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BB55951A-846C-425F-8FE9-A6BB6D9BC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538" y="2150820"/>
                <a:ext cx="11070462" cy="928540"/>
              </a:xfrm>
              <a:prstGeom prst="rect">
                <a:avLst/>
              </a:prstGeom>
              <a:blipFill>
                <a:blip r:embed="rId4"/>
                <a:stretch>
                  <a:fillRect l="-1156" t="-6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>
            <a:extLst>
              <a:ext uri="{FF2B5EF4-FFF2-40B4-BE49-F238E27FC236}">
                <a16:creationId xmlns:a16="http://schemas.microsoft.com/office/drawing/2014/main" id="{1A403BED-0808-4EF4-B5D3-BA47896DE316}"/>
              </a:ext>
            </a:extLst>
          </p:cNvPr>
          <p:cNvSpPr/>
          <p:nvPr/>
        </p:nvSpPr>
        <p:spPr>
          <a:xfrm>
            <a:off x="3271101" y="2183814"/>
            <a:ext cx="377072" cy="9285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643EF44-DF34-47FE-A0AC-485C999BA135}"/>
              </a:ext>
            </a:extLst>
          </p:cNvPr>
          <p:cNvSpPr/>
          <p:nvPr/>
        </p:nvSpPr>
        <p:spPr>
          <a:xfrm>
            <a:off x="8355293" y="2150820"/>
            <a:ext cx="377072" cy="9285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57C423-65B0-4169-9917-13084B53C620}"/>
              </a:ext>
            </a:extLst>
          </p:cNvPr>
          <p:cNvSpPr txBox="1"/>
          <p:nvPr/>
        </p:nvSpPr>
        <p:spPr>
          <a:xfrm>
            <a:off x="1121538" y="3429000"/>
            <a:ext cx="99078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理解一下。</a:t>
            </a:r>
            <a:endParaRPr lang="en-US" altLang="zh-CN" dirty="0"/>
          </a:p>
          <a:p>
            <a:r>
              <a:rPr lang="zh-CN" altLang="en-US" dirty="0"/>
              <a:t>大</a:t>
            </a:r>
            <a:r>
              <a:rPr lang="en-US" altLang="zh-CN" dirty="0"/>
              <a:t>O</a:t>
            </a:r>
            <a:r>
              <a:rPr lang="zh-CN" altLang="en-US" dirty="0"/>
              <a:t>是存在一个正数</a:t>
            </a:r>
            <a:r>
              <a:rPr lang="en-US" altLang="zh-CN" dirty="0"/>
              <a:t>c</a:t>
            </a:r>
            <a:r>
              <a:rPr lang="zh-CN" altLang="en-US" dirty="0"/>
              <a:t>，那么如果</a:t>
            </a:r>
            <a:r>
              <a:rPr lang="en-US" altLang="zh-CN" dirty="0"/>
              <a:t>f</a:t>
            </a:r>
            <a:r>
              <a:rPr lang="zh-CN" altLang="en-US" dirty="0"/>
              <a:t>增长得比</a:t>
            </a:r>
            <a:r>
              <a:rPr lang="en-US" altLang="zh-CN" dirty="0"/>
              <a:t>g</a:t>
            </a:r>
            <a:r>
              <a:rPr lang="zh-CN" altLang="en-US" dirty="0"/>
              <a:t>快，无论</a:t>
            </a:r>
            <a:r>
              <a:rPr lang="en-US" altLang="zh-CN" dirty="0"/>
              <a:t>c</a:t>
            </a:r>
            <a:r>
              <a:rPr lang="zh-CN" altLang="en-US" dirty="0"/>
              <a:t>多大，</a:t>
            </a:r>
            <a:r>
              <a:rPr lang="en-US" altLang="zh-CN" dirty="0"/>
              <a:t>n</a:t>
            </a:r>
            <a:r>
              <a:rPr lang="zh-CN" altLang="en-US" dirty="0"/>
              <a:t>趋向无穷大时，</a:t>
            </a:r>
            <a:r>
              <a:rPr lang="en-US" altLang="zh-CN" dirty="0"/>
              <a:t>f</a:t>
            </a:r>
            <a:r>
              <a:rPr lang="zh-CN" altLang="en-US" dirty="0"/>
              <a:t>一定可以大于</a:t>
            </a:r>
            <a:r>
              <a:rPr lang="en-US" altLang="zh-CN" dirty="0"/>
              <a:t>g</a:t>
            </a:r>
            <a:r>
              <a:rPr lang="zh-CN" altLang="en-US" dirty="0"/>
              <a:t>。如果</a:t>
            </a:r>
            <a:r>
              <a:rPr lang="en-US" altLang="zh-CN" dirty="0"/>
              <a:t>f</a:t>
            </a:r>
            <a:r>
              <a:rPr lang="zh-CN" altLang="en-US" dirty="0"/>
              <a:t>和</a:t>
            </a:r>
            <a:r>
              <a:rPr lang="en-US" altLang="zh-CN" dirty="0"/>
              <a:t>g</a:t>
            </a:r>
            <a:r>
              <a:rPr lang="zh-CN" altLang="en-US" dirty="0"/>
              <a:t>一样快，取一个特定的</a:t>
            </a:r>
            <a:r>
              <a:rPr lang="en-US" altLang="zh-CN" dirty="0"/>
              <a:t>c</a:t>
            </a:r>
            <a:r>
              <a:rPr lang="zh-CN" altLang="en-US" dirty="0"/>
              <a:t>即可。如果</a:t>
            </a:r>
            <a:r>
              <a:rPr lang="en-US" altLang="zh-CN" dirty="0"/>
              <a:t>f</a:t>
            </a:r>
            <a:r>
              <a:rPr lang="zh-CN" altLang="en-US" dirty="0"/>
              <a:t>慢于</a:t>
            </a:r>
            <a:r>
              <a:rPr lang="en-US" altLang="zh-CN" dirty="0"/>
              <a:t>g</a:t>
            </a:r>
            <a:r>
              <a:rPr lang="zh-CN" altLang="en-US" dirty="0"/>
              <a:t>，任意</a:t>
            </a:r>
            <a:r>
              <a:rPr lang="en-US" altLang="zh-CN" dirty="0"/>
              <a:t>c</a:t>
            </a:r>
            <a:r>
              <a:rPr lang="zh-CN" altLang="en-US" dirty="0"/>
              <a:t>都可以。</a:t>
            </a:r>
            <a:endParaRPr lang="en-US" altLang="zh-CN" dirty="0"/>
          </a:p>
          <a:p>
            <a:r>
              <a:rPr lang="zh-CN" altLang="en-US" dirty="0"/>
              <a:t>小</a:t>
            </a:r>
            <a:r>
              <a:rPr lang="en-US" altLang="zh-CN" dirty="0"/>
              <a:t>o</a:t>
            </a:r>
            <a:r>
              <a:rPr lang="zh-CN" altLang="en-US" dirty="0"/>
              <a:t>是对于任意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f</a:t>
            </a:r>
            <a:r>
              <a:rPr lang="zh-CN" altLang="en-US" dirty="0"/>
              <a:t>都要小于</a:t>
            </a:r>
            <a:r>
              <a:rPr lang="en-US" altLang="zh-CN" dirty="0"/>
              <a:t>g</a:t>
            </a:r>
            <a:r>
              <a:rPr lang="zh-CN" altLang="en-US" dirty="0"/>
              <a:t>。那么，如果</a:t>
            </a:r>
            <a:r>
              <a:rPr lang="en-US" altLang="zh-CN" dirty="0"/>
              <a:t>f</a:t>
            </a:r>
            <a:r>
              <a:rPr lang="zh-CN" altLang="en-US" dirty="0"/>
              <a:t>快于</a:t>
            </a:r>
            <a:r>
              <a:rPr lang="en-US" altLang="zh-CN" dirty="0"/>
              <a:t>g</a:t>
            </a:r>
            <a:r>
              <a:rPr lang="zh-CN" altLang="en-US" dirty="0"/>
              <a:t>，不用说。如果</a:t>
            </a:r>
            <a:r>
              <a:rPr lang="en-US" altLang="zh-CN" dirty="0"/>
              <a:t>f</a:t>
            </a:r>
            <a:r>
              <a:rPr lang="zh-CN" altLang="en-US" dirty="0"/>
              <a:t>和</a:t>
            </a:r>
            <a:r>
              <a:rPr lang="en-US" altLang="zh-CN" dirty="0"/>
              <a:t>g</a:t>
            </a:r>
            <a:r>
              <a:rPr lang="zh-CN" altLang="en-US" dirty="0"/>
              <a:t>一样快，当</a:t>
            </a:r>
            <a:r>
              <a:rPr lang="en-US" altLang="zh-CN" dirty="0"/>
              <a:t>c</a:t>
            </a:r>
            <a:r>
              <a:rPr lang="zh-CN" altLang="en-US" dirty="0"/>
              <a:t>趋近于</a:t>
            </a:r>
            <a:r>
              <a:rPr lang="en-US" altLang="zh-CN" dirty="0"/>
              <a:t>0</a:t>
            </a:r>
            <a:r>
              <a:rPr lang="zh-CN" altLang="en-US" dirty="0"/>
              <a:t>时，</a:t>
            </a:r>
            <a:r>
              <a:rPr lang="en-US" altLang="zh-CN" dirty="0"/>
              <a:t>f</a:t>
            </a:r>
            <a:r>
              <a:rPr lang="zh-CN" altLang="en-US" dirty="0"/>
              <a:t>小于</a:t>
            </a:r>
            <a:r>
              <a:rPr lang="en-US" altLang="zh-CN" dirty="0"/>
              <a:t>g</a:t>
            </a:r>
            <a:r>
              <a:rPr lang="zh-CN" altLang="en-US" dirty="0"/>
              <a:t>不能成立。</a:t>
            </a:r>
            <a:r>
              <a:rPr lang="en-US" altLang="zh-CN" dirty="0"/>
              <a:t>f</a:t>
            </a:r>
            <a:r>
              <a:rPr lang="zh-CN" altLang="en-US" dirty="0"/>
              <a:t>慢于</a:t>
            </a:r>
            <a:r>
              <a:rPr lang="en-US" altLang="zh-CN" dirty="0"/>
              <a:t>g</a:t>
            </a:r>
            <a:r>
              <a:rPr lang="zh-CN" altLang="en-US" dirty="0"/>
              <a:t>，同上。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657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55BBF78-8BF6-408E-B4F1-3CE2391317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𝝎</m:t>
                    </m:r>
                    <m:r>
                      <a:rPr lang="zh-CN" altLang="en-US" b="0" i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定义：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55BBF78-8BF6-408E-B4F1-3CE2391317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BB96CDCE-3EA1-4D72-945E-9C26BFEB97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279369" cy="47605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)|∀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&gt;0,∃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使得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BB96CDCE-3EA1-4D72-945E-9C26BFEB97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279369" cy="476054"/>
              </a:xfrm>
              <a:blipFill>
                <a:blip r:embed="rId3"/>
                <a:stretch>
                  <a:fillRect l="-1314" t="-12821" b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BAE88F1-67B2-41AE-BD32-14245C4A70CB}"/>
                  </a:ext>
                </a:extLst>
              </p:cNvPr>
              <p:cNvSpPr txBox="1"/>
              <p:nvPr/>
            </p:nvSpPr>
            <p:spPr>
              <a:xfrm>
                <a:off x="1024128" y="3337088"/>
                <a:ext cx="7820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直观上理解，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增长快于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BAE88F1-67B2-41AE-BD32-14245C4A7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8" y="3337088"/>
                <a:ext cx="7820854" cy="369332"/>
              </a:xfrm>
              <a:prstGeom prst="rect">
                <a:avLst/>
              </a:prstGeom>
              <a:blipFill>
                <a:blip r:embed="rId4"/>
                <a:stretch>
                  <a:fillRect l="-624" t="-655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77022DA-AAEC-4834-911E-0C89C8FE01BD}"/>
                  </a:ext>
                </a:extLst>
              </p:cNvPr>
              <p:cNvSpPr txBox="1"/>
              <p:nvPr/>
            </p:nvSpPr>
            <p:spPr>
              <a:xfrm>
                <a:off x="1024128" y="3809271"/>
                <a:ext cx="7286919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另一种定义：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𝜊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77022DA-AAEC-4834-911E-0C89C8FE0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8" y="3809271"/>
                <a:ext cx="7286919" cy="404983"/>
              </a:xfrm>
              <a:prstGeom prst="rect">
                <a:avLst/>
              </a:prstGeom>
              <a:blipFill>
                <a:blip r:embed="rId5"/>
                <a:stretch>
                  <a:fillRect l="-669" t="-1515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55EB3DC-D947-449C-BAF7-698D196CA572}"/>
                  </a:ext>
                </a:extLst>
              </p:cNvPr>
              <p:cNvSpPr txBox="1"/>
              <p:nvPr/>
            </p:nvSpPr>
            <p:spPr>
              <a:xfrm>
                <a:off x="1024128" y="2864905"/>
                <a:ext cx="7390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我们用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dirty="0"/>
                  <a:t>记号来表示一个非渐近紧确下界。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55EB3DC-D947-449C-BAF7-698D196CA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8" y="2864905"/>
                <a:ext cx="7390615" cy="369332"/>
              </a:xfrm>
              <a:prstGeom prst="rect">
                <a:avLst/>
              </a:prstGeom>
              <a:blipFill>
                <a:blip r:embed="rId6"/>
                <a:stretch>
                  <a:fillRect l="-660" t="-819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56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4CCC11C-5955-4189-BC0C-73A318F0651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zh-CN" altLang="en-US" dirty="0"/>
                  <a:t>的定义：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4CCC11C-5955-4189-BC0C-73A318F06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119D24CF-CADB-46E6-81BC-DCCA6B315A63}"/>
              </a:ext>
            </a:extLst>
          </p:cNvPr>
          <p:cNvSpPr txBox="1"/>
          <p:nvPr/>
        </p:nvSpPr>
        <p:spPr>
          <a:xfrm>
            <a:off x="1024128" y="1900166"/>
            <a:ext cx="494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不太像渐近记号，更像一种操作符号。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9025B61-9F6D-4007-92D9-26CB0D5CAED6}"/>
                  </a:ext>
                </a:extLst>
              </p:cNvPr>
              <p:cNvSpPr txBox="1"/>
              <p:nvPr/>
            </p:nvSpPr>
            <p:spPr>
              <a:xfrm>
                <a:off x="1024128" y="2554664"/>
                <a:ext cx="8430957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是指忽略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低阶项和最高阶项的常数。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9025B61-9F6D-4007-92D9-26CB0D5CA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8" y="2554664"/>
                <a:ext cx="8430957" cy="404983"/>
              </a:xfrm>
              <a:prstGeom prst="rect">
                <a:avLst/>
              </a:prstGeom>
              <a:blipFill>
                <a:blip r:embed="rId3"/>
                <a:stretch>
                  <a:fillRect b="-20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9DBFD74-55DE-4BA8-B997-254D0E047E3E}"/>
                  </a:ext>
                </a:extLst>
              </p:cNvPr>
              <p:cNvSpPr txBox="1"/>
              <p:nvPr/>
            </p:nvSpPr>
            <p:spPr>
              <a:xfrm>
                <a:off x="1024128" y="3244813"/>
                <a:ext cx="7880808" cy="1793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求最简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−100−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19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2.5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−3.5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+0.05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   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9DBFD74-55DE-4BA8-B997-254D0E047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8" y="3244813"/>
                <a:ext cx="7880808" cy="1793055"/>
              </a:xfrm>
              <a:prstGeom prst="rect">
                <a:avLst/>
              </a:prstGeom>
              <a:blipFill>
                <a:blip r:embed="rId4"/>
                <a:stretch>
                  <a:fillRect l="-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F7FFBC2-95B4-41FC-9631-04D9A434A13C}"/>
                  </a:ext>
                </a:extLst>
              </p:cNvPr>
              <p:cNvSpPr txBox="1"/>
              <p:nvPr/>
            </p:nvSpPr>
            <p:spPr>
              <a:xfrm>
                <a:off x="7993930" y="3516198"/>
                <a:ext cx="12066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F7FFBC2-95B4-41FC-9631-04D9A434A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930" y="3516198"/>
                <a:ext cx="1206631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367E3BA-3180-4C07-900F-83E3DCED233C}"/>
                  </a:ext>
                </a:extLst>
              </p:cNvPr>
              <p:cNvSpPr txBox="1"/>
              <p:nvPr/>
            </p:nvSpPr>
            <p:spPr>
              <a:xfrm>
                <a:off x="8157202" y="4141417"/>
                <a:ext cx="12066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𝑛𝑙𝑜𝑔𝑛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367E3BA-3180-4C07-900F-83E3DCED2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202" y="4141417"/>
                <a:ext cx="120663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E560C28-76EE-4196-B44C-538447A0BC2B}"/>
                  </a:ext>
                </a:extLst>
              </p:cNvPr>
              <p:cNvSpPr txBox="1"/>
              <p:nvPr/>
            </p:nvSpPr>
            <p:spPr>
              <a:xfrm>
                <a:off x="7993929" y="3813977"/>
                <a:ext cx="12066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E560C28-76EE-4196-B44C-538447A0B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929" y="3813977"/>
                <a:ext cx="1206631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23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5B61A-BA04-4B3B-B950-D7ED34D60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渐近记号之间的关系：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260D38-F93E-461E-B09E-E7B8F3370D78}"/>
              </a:ext>
            </a:extLst>
          </p:cNvPr>
          <p:cNvSpPr txBox="1"/>
          <p:nvPr/>
        </p:nvSpPr>
        <p:spPr>
          <a:xfrm>
            <a:off x="716437" y="1828800"/>
            <a:ext cx="7164371" cy="1018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B37B3C1E-5233-4D90-89FA-84F70EE0885B}"/>
                  </a:ext>
                </a:extLst>
              </p:cNvPr>
              <p:cNvSpPr/>
              <p:nvPr/>
            </p:nvSpPr>
            <p:spPr>
              <a:xfrm>
                <a:off x="2270227" y="2084830"/>
                <a:ext cx="3431356" cy="34784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D6D4DCF9-39DB-4D93-A195-F4A928C1BFC4}" type="mathplaceholder">
                        <a:rPr lang="zh-CN" altLang="en-US" i="1" smtClean="0">
                          <a:latin typeface="Cambria Math" panose="02040503050406030204" pitchFamily="18" charset="0"/>
                        </a:rPr>
                        <a:t>在此处键入公式。</a:t>
                      </a:fl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B37B3C1E-5233-4D90-89FA-84F70EE08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227" y="2084830"/>
                <a:ext cx="3431356" cy="347849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>
            <a:extLst>
              <a:ext uri="{FF2B5EF4-FFF2-40B4-BE49-F238E27FC236}">
                <a16:creationId xmlns:a16="http://schemas.microsoft.com/office/drawing/2014/main" id="{C4B6907B-220B-451D-AA1E-3D713A8302F7}"/>
              </a:ext>
            </a:extLst>
          </p:cNvPr>
          <p:cNvSpPr/>
          <p:nvPr/>
        </p:nvSpPr>
        <p:spPr>
          <a:xfrm>
            <a:off x="4484017" y="2084831"/>
            <a:ext cx="3431356" cy="34784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ACEBF39-53CC-4A6A-B500-7339B13D1EB0}"/>
                  </a:ext>
                </a:extLst>
              </p:cNvPr>
              <p:cNvSpPr txBox="1"/>
              <p:nvPr/>
            </p:nvSpPr>
            <p:spPr>
              <a:xfrm>
                <a:off x="2460270" y="3513579"/>
                <a:ext cx="952108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𝝄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ACEBF39-53CC-4A6A-B500-7339B13D1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270" y="3513579"/>
                <a:ext cx="952108" cy="404983"/>
              </a:xfrm>
              <a:prstGeom prst="rect">
                <a:avLst/>
              </a:prstGeom>
              <a:blipFill>
                <a:blip r:embed="rId3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27B702-2C75-4AC4-A446-A1F8891DD317}"/>
                  </a:ext>
                </a:extLst>
              </p:cNvPr>
              <p:cNvSpPr txBox="1"/>
              <p:nvPr/>
            </p:nvSpPr>
            <p:spPr>
              <a:xfrm>
                <a:off x="6639942" y="3552191"/>
                <a:ext cx="952108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𝝎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27B702-2C75-4AC4-A446-A1F8891DD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942" y="3552191"/>
                <a:ext cx="952108" cy="404983"/>
              </a:xfrm>
              <a:prstGeom prst="rect">
                <a:avLst/>
              </a:prstGeom>
              <a:blipFill>
                <a:blip r:embed="rId4"/>
                <a:stretch>
                  <a:fillRect r="-641"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462A177-8EC6-4864-8CE0-9449CDE2572F}"/>
                  </a:ext>
                </a:extLst>
              </p:cNvPr>
              <p:cNvSpPr txBox="1"/>
              <p:nvPr/>
            </p:nvSpPr>
            <p:spPr>
              <a:xfrm>
                <a:off x="4484017" y="3552191"/>
                <a:ext cx="952108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𝜣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462A177-8EC6-4864-8CE0-9449CDE25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017" y="3552191"/>
                <a:ext cx="952108" cy="404983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5F003F0-F44B-4766-856D-D7D05A82587F}"/>
                  </a:ext>
                </a:extLst>
              </p:cNvPr>
              <p:cNvSpPr txBox="1"/>
              <p:nvPr/>
            </p:nvSpPr>
            <p:spPr>
              <a:xfrm>
                <a:off x="3406281" y="1726043"/>
                <a:ext cx="952108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𝜪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5F003F0-F44B-4766-856D-D7D05A825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281" y="1726043"/>
                <a:ext cx="952108" cy="404983"/>
              </a:xfrm>
              <a:prstGeom prst="rect">
                <a:avLst/>
              </a:prstGeom>
              <a:blipFill>
                <a:blip r:embed="rId6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1F855EA-BF5D-4C7A-B355-25935226382E}"/>
                  </a:ext>
                </a:extLst>
              </p:cNvPr>
              <p:cNvSpPr txBox="1"/>
              <p:nvPr/>
            </p:nvSpPr>
            <p:spPr>
              <a:xfrm>
                <a:off x="5884164" y="1746403"/>
                <a:ext cx="952108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𝜴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1F855EA-BF5D-4C7A-B355-259352263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164" y="1746403"/>
                <a:ext cx="952108" cy="404983"/>
              </a:xfrm>
              <a:prstGeom prst="rect">
                <a:avLst/>
              </a:prstGeom>
              <a:blipFill>
                <a:blip r:embed="rId7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51BA36F-D971-46A5-9BA5-8B9597A0266E}"/>
                  </a:ext>
                </a:extLst>
              </p:cNvPr>
              <p:cNvSpPr txBox="1"/>
              <p:nvPr/>
            </p:nvSpPr>
            <p:spPr>
              <a:xfrm>
                <a:off x="8149724" y="3200929"/>
                <a:ext cx="3391827" cy="1030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𝜊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51BA36F-D971-46A5-9BA5-8B9597A02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724" y="3200929"/>
                <a:ext cx="3391827" cy="1030282"/>
              </a:xfrm>
              <a:prstGeom prst="rect">
                <a:avLst/>
              </a:prstGeom>
              <a:blipFill>
                <a:blip r:embed="rId8"/>
                <a:stretch>
                  <a:fillRect b="-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6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11C71-BB87-4ACB-9481-9FD171A2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0D57253-D915-4237-BE49-ADEB3396B147}"/>
                  </a:ext>
                </a:extLst>
              </p:cNvPr>
              <p:cNvSpPr txBox="1"/>
              <p:nvPr/>
            </p:nvSpPr>
            <p:spPr>
              <a:xfrm>
                <a:off x="716437" y="1875934"/>
                <a:ext cx="11057641" cy="2379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dirty="0">
                    <a:latin typeface="Cambria Math" panose="02040503050406030204" pitchFamily="18" charset="0"/>
                  </a:rPr>
                  <a:t>记全部函数构成的集合为</a:t>
                </a:r>
                <a:r>
                  <a:rPr lang="en-US" altLang="zh-CN" sz="3600" dirty="0">
                    <a:latin typeface="Cambria Math" panose="02040503050406030204" pitchFamily="18" charset="0"/>
                  </a:rPr>
                  <a:t>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𝜊</m:t>
                      </m:r>
                      <m:d>
                        <m:d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m:rPr>
                          <m:sty m:val="p"/>
                        </m:rPr>
                        <a:rPr lang="en-US" altLang="zh-CN" sz="360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altLang="zh-CN" sz="3600" b="0" dirty="0"/>
              </a:p>
              <a:p>
                <a:r>
                  <a:rPr lang="zh-CN" altLang="en-US" sz="3600" dirty="0"/>
                  <a:t>是否成立？</a:t>
                </a:r>
              </a:p>
              <a:p>
                <a:endParaRPr lang="zh-CN" altLang="en-US" sz="36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0D57253-D915-4237-BE49-ADEB3396B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37" y="1875934"/>
                <a:ext cx="11057641" cy="2379690"/>
              </a:xfrm>
              <a:prstGeom prst="rect">
                <a:avLst/>
              </a:prstGeom>
              <a:blipFill>
                <a:blip r:embed="rId2"/>
                <a:stretch>
                  <a:fillRect l="-1710" t="-48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A85E61A9-402C-4211-B06D-30DD1D202676}"/>
              </a:ext>
            </a:extLst>
          </p:cNvPr>
          <p:cNvSpPr txBox="1"/>
          <p:nvPr/>
        </p:nvSpPr>
        <p:spPr>
          <a:xfrm>
            <a:off x="5254406" y="4067089"/>
            <a:ext cx="629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66A4D4-6869-41A9-A3FD-65EE006EC7B0}"/>
              </a:ext>
            </a:extLst>
          </p:cNvPr>
          <p:cNvSpPr txBox="1"/>
          <p:nvPr/>
        </p:nvSpPr>
        <p:spPr>
          <a:xfrm>
            <a:off x="3148552" y="5048104"/>
            <a:ext cx="531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解决这个问题需要渐近记号的另一种定义</a:t>
            </a:r>
          </a:p>
        </p:txBody>
      </p:sp>
    </p:spTree>
    <p:extLst>
      <p:ext uri="{BB962C8B-B14F-4D97-AF65-F5344CB8AC3E}">
        <p14:creationId xmlns:p14="http://schemas.microsoft.com/office/powerpoint/2010/main" val="409302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628C8-4F92-4DEE-A6C4-CB16957A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渐近记号的另一种定义：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FE6B4E-9172-45CC-8877-79B62A24A7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720073" cy="307785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zh-CN" altLang="en-US" dirty="0"/>
                  <a:t>用极限定义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func>
                      <m:funcPr>
                        <m:ctrlPr>
                          <a:rPr lang="pt-BR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(0&lt;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&lt;+∞)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altLang="zh-C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&lt;+∞)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altLang="zh-C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(0&lt;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+∞)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𝜊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altLang="zh-C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altLang="zh-C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+∞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FE6B4E-9172-45CC-8877-79B62A24A7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720073" cy="3077852"/>
              </a:xfrm>
              <a:blipFill>
                <a:blip r:embed="rId2"/>
                <a:stretch>
                  <a:fillRect l="-1066" t="-33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65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7C188-A9CD-40B3-9F3B-0C98133B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问题的解释：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831A7EB-5E4C-4797-9F8B-3C00E83A676E}"/>
                  </a:ext>
                </a:extLst>
              </p:cNvPr>
              <p:cNvSpPr txBox="1"/>
              <p:nvPr/>
            </p:nvSpPr>
            <p:spPr>
              <a:xfrm>
                <a:off x="1263192" y="2084832"/>
                <a:ext cx="7352907" cy="2507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由数列极限四则运算性质知：极限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altLang="zh-CN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存在当且仅当极限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同时存在，但并非所有函数都有极限，如一些摆动函数（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zh-CN" altLang="en-US" dirty="0"/>
                  <a:t>）。所以存在一些函数无法比较。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831A7EB-5E4C-4797-9F8B-3C00E83A6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192" y="2084832"/>
                <a:ext cx="7352907" cy="2507225"/>
              </a:xfrm>
              <a:prstGeom prst="rect">
                <a:avLst/>
              </a:prstGeom>
              <a:blipFill>
                <a:blip r:embed="rId2"/>
                <a:stretch>
                  <a:fillRect l="-663" t="-973" r="-663" b="-3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48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2E3E4-417A-42FA-A012-E0AE1D1C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渐近性质：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4857267-0F9F-45F5-8517-98C9D3B98FF1}"/>
                  </a:ext>
                </a:extLst>
              </p:cNvPr>
              <p:cNvSpPr txBox="1"/>
              <p:nvPr/>
            </p:nvSpPr>
            <p:spPr>
              <a:xfrm>
                <a:off x="1024128" y="1700178"/>
                <a:ext cx="9835550" cy="5157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是渐近为正</a:t>
                </a:r>
                <a:endParaRPr lang="en-US" altLang="zh-CN" dirty="0"/>
              </a:p>
              <a:p>
                <a:r>
                  <a:rPr lang="zh-CN" altLang="en-US" b="1" dirty="0"/>
                  <a:t>传递性：</a:t>
                </a:r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𝜊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𝜊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𝜊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  <a:p>
                <a:r>
                  <a:rPr lang="zh-CN" altLang="en-US" b="1" dirty="0"/>
                  <a:t>自反性：</a:t>
                </a:r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b="1" dirty="0"/>
                  <a:t>对称性：</a:t>
                </a:r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r>
                  <a:rPr lang="zh-CN" altLang="en-US" b="1" dirty="0"/>
                  <a:t>转置对称性：</a:t>
                </a:r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𝜊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b="1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4857267-0F9F-45F5-8517-98C9D3B98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8" y="1700178"/>
                <a:ext cx="9835550" cy="5157822"/>
              </a:xfrm>
              <a:prstGeom prst="rect">
                <a:avLst/>
              </a:prstGeom>
              <a:blipFill>
                <a:blip r:embed="rId2"/>
                <a:stretch>
                  <a:fillRect l="-496" t="-5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99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2E11F-9CD9-4877-B405-D03D691C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渐近记号的分类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1895C-9F60-458A-9A7E-DC8AB21F3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3526772"/>
            <a:ext cx="1341999" cy="10492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            </a:t>
            </a:r>
            <a:r>
              <a:rPr lang="zh-CN" altLang="en-US" dirty="0"/>
              <a:t>渐近记号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1F1911E9-792C-45A0-930F-F8B7A1A96768}"/>
              </a:ext>
            </a:extLst>
          </p:cNvPr>
          <p:cNvSpPr/>
          <p:nvPr/>
        </p:nvSpPr>
        <p:spPr>
          <a:xfrm>
            <a:off x="2366125" y="2514413"/>
            <a:ext cx="631596" cy="3073920"/>
          </a:xfrm>
          <a:prstGeom prst="leftBrace">
            <a:avLst>
              <a:gd name="adj1" fmla="val 7400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AE0B4CE-0141-4082-B813-6573AC0CEA36}"/>
                  </a:ext>
                </a:extLst>
              </p:cNvPr>
              <p:cNvSpPr txBox="1"/>
              <p:nvPr/>
            </p:nvSpPr>
            <p:spPr>
              <a:xfrm>
                <a:off x="3006226" y="4840668"/>
                <a:ext cx="67873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effectLst/>
                          <a:latin typeface="Cambria Math" panose="02040503050406030204" pitchFamily="18" charset="0"/>
                        </a:rPr>
                        <m:t>𝝄</m:t>
                      </m:r>
                    </m:oMath>
                  </m:oMathPara>
                </a14:m>
                <a:endParaRPr lang="zh-CN" altLang="en-US" sz="3200" b="1" i="1" dirty="0">
                  <a:effectLst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AE0B4CE-0141-4082-B813-6573AC0CE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226" y="4840668"/>
                <a:ext cx="678731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1221A46-BA0E-4C8E-9C5C-27C32A807A9D}"/>
                  </a:ext>
                </a:extLst>
              </p:cNvPr>
              <p:cNvSpPr txBox="1"/>
              <p:nvPr/>
            </p:nvSpPr>
            <p:spPr>
              <a:xfrm>
                <a:off x="2997722" y="3099188"/>
                <a:ext cx="67873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effectLst/>
                          <a:latin typeface="Cambria Math" panose="02040503050406030204" pitchFamily="18" charset="0"/>
                        </a:rPr>
                        <m:t>𝜪</m:t>
                      </m:r>
                    </m:oMath>
                  </m:oMathPara>
                </a14:m>
                <a:endParaRPr lang="zh-CN" altLang="en-US" sz="3200" b="1" i="1" dirty="0">
                  <a:effectLst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1221A46-BA0E-4C8E-9C5C-27C32A807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722" y="3099188"/>
                <a:ext cx="6787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E2A24D-6132-47B7-BD24-1F828379008E}"/>
                  </a:ext>
                </a:extLst>
              </p:cNvPr>
              <p:cNvSpPr txBox="1"/>
              <p:nvPr/>
            </p:nvSpPr>
            <p:spPr>
              <a:xfrm>
                <a:off x="2997720" y="4266937"/>
                <a:ext cx="67873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effectLst/>
                          <a:latin typeface="Cambria Math" panose="02040503050406030204" pitchFamily="18" charset="0"/>
                        </a:rPr>
                        <m:t>𝝎</m:t>
                      </m:r>
                    </m:oMath>
                  </m:oMathPara>
                </a14:m>
                <a:endParaRPr lang="zh-CN" altLang="en-US" sz="3200" b="1" i="1" dirty="0">
                  <a:effectLst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E2A24D-6132-47B7-BD24-1F8283790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720" y="4266937"/>
                <a:ext cx="67873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A7341BD-FE67-45FD-ADC8-D6B8148F79DE}"/>
                  </a:ext>
                </a:extLst>
              </p:cNvPr>
              <p:cNvSpPr txBox="1"/>
              <p:nvPr/>
            </p:nvSpPr>
            <p:spPr>
              <a:xfrm>
                <a:off x="2997722" y="3683963"/>
                <a:ext cx="67873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effectLst/>
                          <a:latin typeface="Cambria Math" panose="02040503050406030204" pitchFamily="18" charset="0"/>
                        </a:rPr>
                        <m:t>𝜴</m:t>
                      </m:r>
                    </m:oMath>
                  </m:oMathPara>
                </a14:m>
                <a:endParaRPr lang="zh-CN" altLang="en-US" sz="3200" b="1" i="1" dirty="0">
                  <a:effectLst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A7341BD-FE67-45FD-ADC8-D6B8148F7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722" y="3683963"/>
                <a:ext cx="67873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B2BEA58-2CCA-4AFD-A282-1AE7F5A293DC}"/>
                  </a:ext>
                </a:extLst>
              </p:cNvPr>
              <p:cNvSpPr txBox="1"/>
              <p:nvPr/>
            </p:nvSpPr>
            <p:spPr>
              <a:xfrm>
                <a:off x="2997722" y="2514413"/>
                <a:ext cx="67873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3200" b="1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𝜣</m:t>
                      </m:r>
                    </m:oMath>
                  </m:oMathPara>
                </a14:m>
                <a:endParaRPr lang="zh-CN" altLang="en-US" sz="3200" b="1" i="1" dirty="0">
                  <a:effectLst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B2BEA58-2CCA-4AFD-A282-1AE7F5A29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722" y="2514413"/>
                <a:ext cx="678731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7A38E29-1F6A-4CA6-AC2F-55A0709034B0}"/>
                  </a:ext>
                </a:extLst>
              </p:cNvPr>
              <p:cNvSpPr txBox="1"/>
              <p:nvPr/>
            </p:nvSpPr>
            <p:spPr>
              <a:xfrm>
                <a:off x="3337085" y="3201704"/>
                <a:ext cx="1713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7A38E29-1F6A-4CA6-AC2F-55A070903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085" y="3201704"/>
                <a:ext cx="17138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7830277-8B30-4D25-9489-68A1B99B4ECA}"/>
                  </a:ext>
                </a:extLst>
              </p:cNvPr>
              <p:cNvSpPr txBox="1"/>
              <p:nvPr/>
            </p:nvSpPr>
            <p:spPr>
              <a:xfrm>
                <a:off x="3337085" y="3784433"/>
                <a:ext cx="1713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7830277-8B30-4D25-9489-68A1B99B4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085" y="3784433"/>
                <a:ext cx="17138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FE4E686-68FB-4F07-825F-BC01E0E5BA77}"/>
                  </a:ext>
                </a:extLst>
              </p:cNvPr>
              <p:cNvSpPr txBox="1"/>
              <p:nvPr/>
            </p:nvSpPr>
            <p:spPr>
              <a:xfrm>
                <a:off x="3320070" y="2623914"/>
                <a:ext cx="1713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FE4E686-68FB-4F07-825F-BC01E0E5B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070" y="2623914"/>
                <a:ext cx="17138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E37C71B-38E5-4AF5-B216-CDF40D6A76D6}"/>
                  </a:ext>
                </a:extLst>
              </p:cNvPr>
              <p:cNvSpPr txBox="1"/>
              <p:nvPr/>
            </p:nvSpPr>
            <p:spPr>
              <a:xfrm>
                <a:off x="3337085" y="4370037"/>
                <a:ext cx="1713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E37C71B-38E5-4AF5-B216-CDF40D6A7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085" y="4370037"/>
                <a:ext cx="171384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AE73F68-F929-4065-A49A-A055ACD3B6AA}"/>
                  </a:ext>
                </a:extLst>
              </p:cNvPr>
              <p:cNvSpPr txBox="1"/>
              <p:nvPr/>
            </p:nvSpPr>
            <p:spPr>
              <a:xfrm>
                <a:off x="3337085" y="4955641"/>
                <a:ext cx="1713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AE73F68-F929-4065-A49A-A055ACD3B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085" y="4955641"/>
                <a:ext cx="171384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065B6FED-1E0E-4E49-B15A-85E5A23749CC}"/>
              </a:ext>
            </a:extLst>
          </p:cNvPr>
          <p:cNvSpPr txBox="1"/>
          <p:nvPr/>
        </p:nvSpPr>
        <p:spPr>
          <a:xfrm>
            <a:off x="5050925" y="2622134"/>
            <a:ext cx="230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渐近紧确界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A2A0904-8D8D-4EE9-9377-2821DD1C2CB7}"/>
              </a:ext>
            </a:extLst>
          </p:cNvPr>
          <p:cNvSpPr txBox="1"/>
          <p:nvPr/>
        </p:nvSpPr>
        <p:spPr>
          <a:xfrm>
            <a:off x="5050925" y="3218429"/>
            <a:ext cx="230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渐近上界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348403A-0401-40D4-85A5-C92B7D553E71}"/>
              </a:ext>
            </a:extLst>
          </p:cNvPr>
          <p:cNvSpPr txBox="1"/>
          <p:nvPr/>
        </p:nvSpPr>
        <p:spPr>
          <a:xfrm>
            <a:off x="5033907" y="3792522"/>
            <a:ext cx="230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渐近下界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C85EDE6-7037-4D0F-BB10-9AE0CFB2FE85}"/>
              </a:ext>
            </a:extLst>
          </p:cNvPr>
          <p:cNvSpPr txBox="1"/>
          <p:nvPr/>
        </p:nvSpPr>
        <p:spPr>
          <a:xfrm>
            <a:off x="5033908" y="4391308"/>
            <a:ext cx="230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非渐近紧确上界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150A5AD-297B-46A5-8382-D1BF0F0F35C9}"/>
              </a:ext>
            </a:extLst>
          </p:cNvPr>
          <p:cNvSpPr txBox="1"/>
          <p:nvPr/>
        </p:nvSpPr>
        <p:spPr>
          <a:xfrm>
            <a:off x="5050925" y="4955641"/>
            <a:ext cx="230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非渐近紧确下界</a:t>
            </a:r>
          </a:p>
        </p:txBody>
      </p:sp>
    </p:spTree>
    <p:extLst>
      <p:ext uri="{BB962C8B-B14F-4D97-AF65-F5344CB8AC3E}">
        <p14:creationId xmlns:p14="http://schemas.microsoft.com/office/powerpoint/2010/main" val="3144142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1B3D0-32B2-47A1-AF97-46287CDC8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0C73CF-6A45-40F6-904F-F0AD04664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参考资料：</a:t>
            </a:r>
            <a:endParaRPr lang="en-US" altLang="zh-CN" dirty="0"/>
          </a:p>
          <a:p>
            <a:r>
              <a:rPr lang="en-US" altLang="zh-CN" dirty="0"/>
              <a:t>Introduction to Algorithms, Third Edition by Thomas H. </a:t>
            </a:r>
            <a:r>
              <a:rPr lang="en-US" altLang="zh-CN" dirty="0" err="1"/>
              <a:t>Cormen</a:t>
            </a:r>
            <a:r>
              <a:rPr lang="en-US" altLang="zh-CN" dirty="0"/>
              <a:t> etc.</a:t>
            </a:r>
          </a:p>
          <a:p>
            <a:r>
              <a:rPr lang="en-US" altLang="zh-CN" dirty="0"/>
              <a:t>MIT </a:t>
            </a:r>
            <a:r>
              <a:rPr lang="zh-CN" altLang="en-US" dirty="0"/>
              <a:t>公开课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25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60C016A-D0CA-46B3-9E4A-7E610961D65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l-GR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𝜣</m:t>
                    </m:r>
                  </m:oMath>
                </a14:m>
                <a:r>
                  <a:rPr lang="zh-CN" altLang="en-US" dirty="0"/>
                  <a:t>的定义：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60C016A-D0CA-46B3-9E4A-7E610961D6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95F5A34-7F0C-448E-A370-246661FCCF50}"/>
                  </a:ext>
                </a:extLst>
              </p:cNvPr>
              <p:cNvSpPr txBox="1"/>
              <p:nvPr/>
            </p:nvSpPr>
            <p:spPr>
              <a:xfrm>
                <a:off x="131974" y="2084832"/>
                <a:ext cx="11924907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)|∃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使得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95F5A34-7F0C-448E-A370-246661FCC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74" y="2084832"/>
                <a:ext cx="11924907" cy="509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D1658BB-A12B-4262-BEED-6FE7F745ADE5}"/>
                  </a:ext>
                </a:extLst>
              </p:cNvPr>
              <p:cNvSpPr txBox="1"/>
              <p:nvPr/>
            </p:nvSpPr>
            <p:spPr>
              <a:xfrm>
                <a:off x="4904562" y="2905780"/>
                <a:ext cx="47024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))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800" dirty="0"/>
                  <a:t>一个函数的集合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D1658BB-A12B-4262-BEED-6FE7F745A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562" y="2905780"/>
                <a:ext cx="4702404" cy="523220"/>
              </a:xfrm>
              <a:prstGeom prst="rect">
                <a:avLst/>
              </a:prstGeom>
              <a:blipFill>
                <a:blip r:embed="rId4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49ED9A8-917A-4EAD-BFDF-510EE4EF49C6}"/>
                  </a:ext>
                </a:extLst>
              </p:cNvPr>
              <p:cNvSpPr txBox="1"/>
              <p:nvPr/>
            </p:nvSpPr>
            <p:spPr>
              <a:xfrm>
                <a:off x="4904562" y="3740770"/>
                <a:ext cx="4458878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一般用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代替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49ED9A8-917A-4EAD-BFDF-510EE4EF4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562" y="3740770"/>
                <a:ext cx="4458878" cy="404983"/>
              </a:xfrm>
              <a:prstGeom prst="rect">
                <a:avLst/>
              </a:prstGeom>
              <a:blipFill>
                <a:blip r:embed="rId5"/>
                <a:stretch>
                  <a:fillRect l="-1231" t="-1515" r="-410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5A3BC97C-114A-4B69-979A-F9CBBD9376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128" y="2728043"/>
            <a:ext cx="3397043" cy="35447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DA99253-6674-4B91-BAF1-95986E71A9C0}"/>
                  </a:ext>
                </a:extLst>
              </p:cNvPr>
              <p:cNvSpPr txBox="1"/>
              <p:nvPr/>
            </p:nvSpPr>
            <p:spPr>
              <a:xfrm>
                <a:off x="5884164" y="4499432"/>
                <a:ext cx="5530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仅考虑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→∞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情况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DA99253-6674-4B91-BAF1-95986E71A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164" y="4499432"/>
                <a:ext cx="5530643" cy="369332"/>
              </a:xfrm>
              <a:prstGeom prst="rect">
                <a:avLst/>
              </a:prstGeom>
              <a:blipFill>
                <a:blip r:embed="rId7"/>
                <a:stretch>
                  <a:fillRect l="-881" t="-655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C1E112E-8897-49F5-8D0B-1CD76A576D24}"/>
                  </a:ext>
                </a:extLst>
              </p:cNvPr>
              <p:cNvSpPr txBox="1"/>
              <p:nvPr/>
            </p:nvSpPr>
            <p:spPr>
              <a:xfrm>
                <a:off x="4410833" y="5012011"/>
                <a:ext cx="6333367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→∞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即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渐近</m:t>
                    </m:r>
                  </m:oMath>
                </a14:m>
                <a:r>
                  <a:rPr lang="zh-CN" altLang="en-US" dirty="0"/>
                  <a:t>非负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C1E112E-8897-49F5-8D0B-1CD76A576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833" y="5012011"/>
                <a:ext cx="6333367" cy="404983"/>
              </a:xfrm>
              <a:prstGeom prst="rect">
                <a:avLst/>
              </a:prstGeom>
              <a:blipFill>
                <a:blip r:embed="rId8"/>
                <a:stretch>
                  <a:fillRect l="-866" b="-20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CF2952B5-2DF6-4AFF-B263-0C5E6EE29F8B}"/>
              </a:ext>
            </a:extLst>
          </p:cNvPr>
          <p:cNvSpPr txBox="1"/>
          <p:nvPr/>
        </p:nvSpPr>
        <p:spPr>
          <a:xfrm>
            <a:off x="6589337" y="5693652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渐近紧确界</a:t>
            </a:r>
          </a:p>
        </p:txBody>
      </p:sp>
    </p:spTree>
    <p:extLst>
      <p:ext uri="{BB962C8B-B14F-4D97-AF65-F5344CB8AC3E}">
        <p14:creationId xmlns:p14="http://schemas.microsoft.com/office/powerpoint/2010/main" val="243977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1D5DD71-A0E3-4B7C-9907-CD9F3C009A3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𝜣</m:t>
                    </m:r>
                  </m:oMath>
                </a14:m>
                <a:r>
                  <a:rPr lang="zh-CN" altLang="en-US" dirty="0"/>
                  <a:t>的直观理解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1D5DD71-A0E3-4B7C-9907-CD9F3C009A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68EF206-B6D1-4B7A-B4F5-8E265F4DDFB6}"/>
                  </a:ext>
                </a:extLst>
              </p:cNvPr>
              <p:cNvSpPr txBox="1"/>
              <p:nvPr/>
            </p:nvSpPr>
            <p:spPr>
              <a:xfrm>
                <a:off x="1024126" y="2084832"/>
                <a:ext cx="9720071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即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800" b="0" i="0">
                        <a:latin typeface="Cambria Math" panose="02040503050406030204" pitchFamily="18" charset="0"/>
                      </a:rPr>
                      <m:t>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的增长速度在同一个数量级上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68EF206-B6D1-4B7A-B4F5-8E265F4DD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6" y="2084832"/>
                <a:ext cx="9720071" cy="578685"/>
              </a:xfrm>
              <a:prstGeom prst="rect">
                <a:avLst/>
              </a:prstGeom>
              <a:blipFill>
                <a:blip r:embed="rId3"/>
                <a:stretch>
                  <a:fillRect t="-4211" b="-2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F506D14-2B4C-43CB-93E7-A85EDBEB7C19}"/>
                  </a:ext>
                </a:extLst>
              </p:cNvPr>
              <p:cNvSpPr txBox="1"/>
              <p:nvPr/>
            </p:nvSpPr>
            <p:spPr>
              <a:xfrm>
                <a:off x="1024122" y="2663517"/>
                <a:ext cx="10143751" cy="3052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/>
                  <a:t>举个例子：</a:t>
                </a:r>
                <a:endParaRPr lang="en-US" altLang="zh-CN" sz="3200" dirty="0"/>
              </a:p>
              <a:p>
                <a:r>
                  <a:rPr lang="zh-CN" altLang="en-US" sz="3200" dirty="0"/>
                  <a:t>判断：</a:t>
                </a:r>
                <a:endParaRPr lang="en-US" altLang="zh-CN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500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+5×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3200" b="0" dirty="0"/>
              </a:p>
              <a:p>
                <a:r>
                  <a:rPr lang="en-US" altLang="zh-CN" sz="3200" dirty="0"/>
                  <a:t>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−100</m:t>
                        </m:r>
                      </m:sup>
                    </m:sSup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+95=</m:t>
                    </m:r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0.05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𝑛𝑙𝑜𝑔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</m:sup>
                          </m:sSup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3200" dirty="0"/>
              </a:p>
              <a:p>
                <a:endParaRPr lang="zh-CN" altLang="en-US" sz="32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F506D14-2B4C-43CB-93E7-A85EDBEB7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2" y="2663517"/>
                <a:ext cx="10143751" cy="3052631"/>
              </a:xfrm>
              <a:prstGeom prst="rect">
                <a:avLst/>
              </a:prstGeom>
              <a:blipFill>
                <a:blip r:embed="rId4"/>
                <a:stretch>
                  <a:fillRect l="-1563" t="-2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51CEADFB-8026-4F92-BC24-023FDD4F0FD0}"/>
              </a:ext>
            </a:extLst>
          </p:cNvPr>
          <p:cNvSpPr txBox="1"/>
          <p:nvPr/>
        </p:nvSpPr>
        <p:spPr>
          <a:xfrm>
            <a:off x="9998950" y="3770155"/>
            <a:ext cx="116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6457B3-9C92-4464-A729-C176292701A0}"/>
              </a:ext>
            </a:extLst>
          </p:cNvPr>
          <p:cNvSpPr txBox="1"/>
          <p:nvPr/>
        </p:nvSpPr>
        <p:spPr>
          <a:xfrm>
            <a:off x="9998948" y="4759339"/>
            <a:ext cx="116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Ture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3F1622-A1D6-475D-B24D-774E419D16B7}"/>
              </a:ext>
            </a:extLst>
          </p:cNvPr>
          <p:cNvSpPr txBox="1"/>
          <p:nvPr/>
        </p:nvSpPr>
        <p:spPr>
          <a:xfrm>
            <a:off x="9998949" y="4264747"/>
            <a:ext cx="116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27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13380-2B39-46DA-906A-C2E4DE524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形式化证明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E5CFF0-DFEC-4D33-97E4-BF16D340E5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1004" y="2686296"/>
                <a:ext cx="9720073" cy="271963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证：假设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，即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&gt;0,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&gt;0,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使得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常数，所以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不能趋于无穷。故假设错误，即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。            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∎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E5CFF0-DFEC-4D33-97E4-BF16D340E5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1004" y="2686296"/>
                <a:ext cx="9720073" cy="2719633"/>
              </a:xfrm>
              <a:blipFill>
                <a:blip r:embed="rId2"/>
                <a:stretch>
                  <a:fillRect l="-1254" t="-2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19FC6F9-76EF-4D05-8769-B9A6710D3F54}"/>
                  </a:ext>
                </a:extLst>
              </p:cNvPr>
              <p:cNvSpPr txBox="1"/>
              <p:nvPr/>
            </p:nvSpPr>
            <p:spPr>
              <a:xfrm>
                <a:off x="911005" y="2084832"/>
                <a:ext cx="97200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证明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19FC6F9-76EF-4D05-8769-B9A6710D3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05" y="2084832"/>
                <a:ext cx="9720072" cy="461665"/>
              </a:xfrm>
              <a:prstGeom prst="rect">
                <a:avLst/>
              </a:prstGeom>
              <a:blipFill>
                <a:blip r:embed="rId3"/>
                <a:stretch>
                  <a:fillRect l="-940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3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6FF9F-6DE4-4574-BBA2-4AD7C4C8F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形式化证明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BC3256-D4A2-4CCD-A040-97AABE8676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852084"/>
                <a:ext cx="9720073" cy="465496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假设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都是渐近非负函数。证明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BC3256-D4A2-4CCD-A040-97AABE8676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852084"/>
                <a:ext cx="9720073" cy="465496"/>
              </a:xfrm>
              <a:blipFill>
                <a:blip r:embed="rId2"/>
                <a:stretch>
                  <a:fillRect l="-188" t="-7895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6A8F69C-DE7F-4417-B5BC-F6759629E0EE}"/>
                  </a:ext>
                </a:extLst>
              </p:cNvPr>
              <p:cNvSpPr txBox="1"/>
              <p:nvPr/>
            </p:nvSpPr>
            <p:spPr>
              <a:xfrm>
                <a:off x="1024128" y="2317580"/>
                <a:ext cx="9194528" cy="4190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证：</a:t>
                </a:r>
                <a:endParaRPr lang="en-US" altLang="zh-CN" dirty="0"/>
              </a:p>
              <a:p>
                <a:r>
                  <a:rPr lang="zh-CN" altLang="en-US" dirty="0"/>
                  <a:t>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则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 dirty="0"/>
              </a:p>
              <a:p>
                <a:endParaRPr lang="en-US" altLang="zh-CN" b="0" dirty="0"/>
              </a:p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，则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综上，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b="0" dirty="0"/>
                  <a:t>。                                                             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∎</m:t>
                    </m:r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6A8F69C-DE7F-4417-B5BC-F6759629E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8" y="2317580"/>
                <a:ext cx="9194528" cy="4190506"/>
              </a:xfrm>
              <a:prstGeom prst="rect">
                <a:avLst/>
              </a:prstGeom>
              <a:blipFill>
                <a:blip r:embed="rId3"/>
                <a:stretch>
                  <a:fillRect l="-531" t="-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21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3C89AC1-CDDB-4CF9-84A3-F06F48A471D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24128" y="585216"/>
                <a:ext cx="9720072" cy="149961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𝜪</m:t>
                    </m:r>
                  </m:oMath>
                </a14:m>
                <a:r>
                  <a:rPr lang="zh-CN" altLang="en-US" dirty="0"/>
                  <a:t>的定义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3C89AC1-CDDB-4CF9-84A3-F06F48A471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24128" y="585216"/>
                <a:ext cx="9720072" cy="149961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B733C2-820E-416C-AA6C-B807C4015D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0769" y="2084832"/>
                <a:ext cx="11070462" cy="92854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)|∃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使得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有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endParaRPr lang="zh-CN" altLang="en-US" sz="16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B733C2-820E-416C-AA6C-B807C4015D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0769" y="2084832"/>
                <a:ext cx="11070462" cy="92854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4E7EF93-D2F1-44F0-9A9D-734E85C63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69" y="2688595"/>
            <a:ext cx="3737854" cy="40152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13F631-DE18-45CD-8E77-D1226C4EC8AA}"/>
                  </a:ext>
                </a:extLst>
              </p:cNvPr>
              <p:cNvSpPr txBox="1"/>
              <p:nvPr/>
            </p:nvSpPr>
            <p:spPr>
              <a:xfrm>
                <a:off x="5778631" y="3013372"/>
                <a:ext cx="2894029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是一个函数的集合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13F631-DE18-45CD-8E77-D1226C4EC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631" y="3013372"/>
                <a:ext cx="2894029" cy="404983"/>
              </a:xfrm>
              <a:prstGeom prst="rect">
                <a:avLst/>
              </a:prstGeom>
              <a:blipFill>
                <a:blip r:embed="rId5"/>
                <a:stretch>
                  <a:fillRect r="-211" b="-20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4D554A99-7AAC-4568-8694-EA396A7BE63E}"/>
              </a:ext>
            </a:extLst>
          </p:cNvPr>
          <p:cNvSpPr txBox="1"/>
          <p:nvPr/>
        </p:nvSpPr>
        <p:spPr>
          <a:xfrm>
            <a:off x="6743309" y="3757246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渐近上界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8EB10F7-0FF9-46EC-AF17-E73B2D7E54D5}"/>
                  </a:ext>
                </a:extLst>
              </p:cNvPr>
              <p:cNvSpPr txBox="1"/>
              <p:nvPr/>
            </p:nvSpPr>
            <p:spPr>
              <a:xfrm>
                <a:off x="5778631" y="4328322"/>
                <a:ext cx="32051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的增长速度不会超过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8EB10F7-0FF9-46EC-AF17-E73B2D7E5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631" y="4328322"/>
                <a:ext cx="3205113" cy="369332"/>
              </a:xfrm>
              <a:prstGeom prst="rect">
                <a:avLst/>
              </a:prstGeom>
              <a:blipFill>
                <a:blip r:embed="rId7"/>
                <a:stretch>
                  <a:fillRect l="-570" t="-655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12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3C89AC1-CDDB-4CF9-84A3-F06F48A471D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zh-CN" altLang="en-US" dirty="0"/>
                  <a:t>的定义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3C89AC1-CDDB-4CF9-84A3-F06F48A471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B733C2-820E-416C-AA6C-B807C4015D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0769" y="2084832"/>
                <a:ext cx="11070462" cy="92854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)|∃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使得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有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sz="16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B733C2-820E-416C-AA6C-B807C4015D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0769" y="2084832"/>
                <a:ext cx="11070462" cy="92854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C18D858-7E71-4461-92DC-3E341F0A3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69" y="2704254"/>
            <a:ext cx="3464476" cy="37582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D97D7E5-9E5A-487F-9849-0BC856799195}"/>
                  </a:ext>
                </a:extLst>
              </p:cNvPr>
              <p:cNvSpPr txBox="1"/>
              <p:nvPr/>
            </p:nvSpPr>
            <p:spPr>
              <a:xfrm>
                <a:off x="5778631" y="3013372"/>
                <a:ext cx="2894029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是一个函数的集合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D97D7E5-9E5A-487F-9849-0BC856799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631" y="3013372"/>
                <a:ext cx="2894029" cy="404983"/>
              </a:xfrm>
              <a:prstGeom prst="rect">
                <a:avLst/>
              </a:prstGeom>
              <a:blipFill>
                <a:blip r:embed="rId5"/>
                <a:stretch>
                  <a:fillRect r="-421" b="-20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B3DCA6D7-4C96-414E-B68D-3590760CDA25}"/>
              </a:ext>
            </a:extLst>
          </p:cNvPr>
          <p:cNvSpPr txBox="1"/>
          <p:nvPr/>
        </p:nvSpPr>
        <p:spPr>
          <a:xfrm>
            <a:off x="6743309" y="3757246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渐近下界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8EB8D78-AFFE-40DA-BA6B-129BABD585ED}"/>
                  </a:ext>
                </a:extLst>
              </p:cNvPr>
              <p:cNvSpPr txBox="1"/>
              <p:nvPr/>
            </p:nvSpPr>
            <p:spPr>
              <a:xfrm>
                <a:off x="5778631" y="4328322"/>
                <a:ext cx="32051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的增长速度不会超过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8EB8D78-AFFE-40DA-BA6B-129BABD58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631" y="4328322"/>
                <a:ext cx="3205113" cy="369332"/>
              </a:xfrm>
              <a:prstGeom prst="rect">
                <a:avLst/>
              </a:prstGeom>
              <a:blipFill>
                <a:blip r:embed="rId6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53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F04AB-DBDB-4D65-AEA6-9ED74B0B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A181AA-8DEA-4FCB-A4F0-036FAE184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8265" y="3186260"/>
                <a:ext cx="12069703" cy="48548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渐近</m:t>
                    </m:r>
                    <m:r>
                      <m:rPr>
                        <m:nor/>
                      </m:rPr>
                      <a:rPr lang="zh-CN" altLang="en-US" dirty="0"/>
                      <m:t>非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负，有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A181AA-8DEA-4FCB-A4F0-036FAE184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8265" y="3186260"/>
                <a:ext cx="12069703" cy="485480"/>
              </a:xfrm>
              <a:blipFill>
                <a:blip r:embed="rId2"/>
                <a:stretch>
                  <a:fillRect l="-1061" t="-12658" b="-10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986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527</TotalTime>
  <Words>1453</Words>
  <Application>Microsoft Office PowerPoint</Application>
  <PresentationFormat>宽屏</PresentationFormat>
  <Paragraphs>148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华文仿宋</vt:lpstr>
      <vt:lpstr>Cambria Math</vt:lpstr>
      <vt:lpstr>Tw Cen MT</vt:lpstr>
      <vt:lpstr>Tw Cen MT Condensed</vt:lpstr>
      <vt:lpstr>Wingdings 3</vt:lpstr>
      <vt:lpstr>积分</vt:lpstr>
      <vt:lpstr>渐近记号</vt:lpstr>
      <vt:lpstr>渐近记号的分类</vt:lpstr>
      <vt:lpstr>Θ的定义：</vt:lpstr>
      <vt:lpstr>Θ的直观理解</vt:lpstr>
      <vt:lpstr>形式化证明</vt:lpstr>
      <vt:lpstr>形式化证明</vt:lpstr>
      <vt:lpstr>Ο的定义</vt:lpstr>
      <vt:lpstr>Ω的定义</vt:lpstr>
      <vt:lpstr>定理</vt:lpstr>
      <vt:lpstr>明确</vt:lpstr>
      <vt:lpstr>ο的定义：</vt:lpstr>
      <vt:lpstr>Ο和ο：</vt:lpstr>
      <vt:lpstr>ω的定义：</vt:lpstr>
      <vt:lpstr>θ的定义：</vt:lpstr>
      <vt:lpstr>渐近记号之间的关系：</vt:lpstr>
      <vt:lpstr>问题：</vt:lpstr>
      <vt:lpstr>渐近记号的另一种定义：</vt:lpstr>
      <vt:lpstr>问题的解释：</vt:lpstr>
      <vt:lpstr>渐近性质：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渐近记号</dc:title>
  <dc:creator>910558180@qq.com</dc:creator>
  <cp:lastModifiedBy>910558180@qq.com</cp:lastModifiedBy>
  <cp:revision>31</cp:revision>
  <dcterms:created xsi:type="dcterms:W3CDTF">2018-03-15T18:21:51Z</dcterms:created>
  <dcterms:modified xsi:type="dcterms:W3CDTF">2018-03-19T08:48:30Z</dcterms:modified>
</cp:coreProperties>
</file>