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001" autoAdjust="0"/>
  </p:normalViewPr>
  <p:slideViewPr>
    <p:cSldViewPr snapToGrid="0">
      <p:cViewPr varScale="1">
        <p:scale>
          <a:sx n="75" d="100"/>
          <a:sy n="7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DB708-DCE6-4E74-BEE7-798727944CBD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28B7-1572-4176-853C-1C56EDF9B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洛斯阿拉莫斯国家实验室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退化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Mutation</a:t>
            </a:r>
            <a:r>
              <a:rPr lang="zh-CN" altLang="en-US" dirty="0" smtClean="0"/>
              <a:t>：变异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28B7-1572-4176-853C-1C56EDF9B9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1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用邻居来指导我们的搜索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28B7-1572-4176-853C-1C56EDF9B9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0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只是在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的邻居中最好。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28B7-1572-4176-853C-1C56EDF9B9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6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由多个可行解，进行演化，“得到”、“产生”出最优解。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28B7-1572-4176-853C-1C56EDF9B9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9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相对和绝对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28B7-1572-4176-853C-1C56EDF9B9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2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遭遇并跳出陷阱的概率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728B7-1572-4176-853C-1C56EDF9B9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4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5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6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4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2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9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3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6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4DA6-A4D9-4E1E-8249-2226D1E86541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3C81-131D-41CE-8260-7E00EDCEF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3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计算机问题求解</a:t>
            </a:r>
            <a:r>
              <a:rPr lang="en-US" altLang="zh-CN" dirty="0" smtClean="0"/>
              <a:t>—</a:t>
            </a:r>
            <a:r>
              <a:rPr lang="zh-CN" altLang="en-US" sz="4400" dirty="0" smtClean="0"/>
              <a:t>论题</a:t>
            </a:r>
            <a:r>
              <a:rPr lang="en-US" altLang="zh-CN" sz="4400" dirty="0" smtClean="0"/>
              <a:t>4.10</a:t>
            </a:r>
            <a:br>
              <a:rPr lang="en-US" altLang="zh-CN" sz="4400" dirty="0" smtClean="0"/>
            </a:br>
            <a:r>
              <a:rPr lang="zh-CN" altLang="en-US" sz="4400" dirty="0"/>
              <a:t>启发式</a:t>
            </a:r>
            <a:r>
              <a:rPr lang="zh-CN" altLang="en-US" sz="4400" dirty="0" smtClean="0"/>
              <a:t>算法的概念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陶先</a:t>
            </a:r>
            <a:r>
              <a:rPr lang="zh-CN" altLang="en-US" dirty="0" smtClean="0"/>
              <a:t>平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5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两个方法的直观比对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8" y="2966585"/>
            <a:ext cx="10736132" cy="2170191"/>
          </a:xfrm>
        </p:spPr>
      </p:pic>
      <p:sp>
        <p:nvSpPr>
          <p:cNvPr id="5" name="文本框 4"/>
          <p:cNvSpPr txBox="1"/>
          <p:nvPr/>
        </p:nvSpPr>
        <p:spPr>
          <a:xfrm>
            <a:off x="838200" y="1892215"/>
            <a:ext cx="2498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Metropolis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293878" y="1906180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LSS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2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34" y="365125"/>
            <a:ext cx="8482411" cy="6500207"/>
          </a:xfrm>
        </p:spPr>
      </p:pic>
      <p:sp>
        <p:nvSpPr>
          <p:cNvPr id="5" name="文本框 4"/>
          <p:cNvSpPr txBox="1"/>
          <p:nvPr/>
        </p:nvSpPr>
        <p:spPr>
          <a:xfrm>
            <a:off x="729313" y="1690688"/>
            <a:ext cx="1015663" cy="42473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dirty="0" smtClean="0"/>
              <a:t>模拟退火算法</a:t>
            </a:r>
            <a:endParaRPr lang="zh-CN" altLang="en-US" sz="5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953435" y="3814346"/>
            <a:ext cx="7400365" cy="1819972"/>
            <a:chOff x="3953435" y="3814346"/>
            <a:chExt cx="7400365" cy="1819972"/>
          </a:xfrm>
        </p:grpSpPr>
        <p:sp>
          <p:nvSpPr>
            <p:cNvPr id="6" name="矩形 5"/>
            <p:cNvSpPr/>
            <p:nvPr/>
          </p:nvSpPr>
          <p:spPr>
            <a:xfrm>
              <a:off x="3953435" y="3814346"/>
              <a:ext cx="7400365" cy="18199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56393" y="4509179"/>
              <a:ext cx="3883958" cy="9541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有了“逃离”局部最优陷阱的可能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1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133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要说明的一点：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1871"/>
            <a:ext cx="10515600" cy="46961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/>
              <a:t>模拟退火算法只是一个算法框架</a:t>
            </a:r>
            <a:endParaRPr lang="en-US" altLang="zh-CN" sz="3200" dirty="0" smtClean="0"/>
          </a:p>
          <a:p>
            <a:pPr lvl="1">
              <a:lnSpc>
                <a:spcPct val="200000"/>
              </a:lnSpc>
            </a:pPr>
            <a:r>
              <a:rPr lang="zh-CN" altLang="en-US" sz="2800" dirty="0" smtClean="0"/>
              <a:t>初始可行解的选择、计算需要确定</a:t>
            </a:r>
            <a:endParaRPr lang="en-US" altLang="zh-CN" sz="2800" dirty="0" smtClean="0"/>
          </a:p>
          <a:p>
            <a:pPr lvl="1">
              <a:lnSpc>
                <a:spcPct val="200000"/>
              </a:lnSpc>
            </a:pPr>
            <a:r>
              <a:rPr lang="zh-CN" altLang="en-US" sz="2800" dirty="0" smtClean="0"/>
              <a:t>“逃离”局部最优陷阱的方法可以自由定义</a:t>
            </a:r>
            <a:endParaRPr lang="en-US" altLang="zh-CN" sz="2800" dirty="0" smtClean="0"/>
          </a:p>
          <a:p>
            <a:pPr lvl="1">
              <a:lnSpc>
                <a:spcPct val="200000"/>
              </a:lnSpc>
            </a:pPr>
            <a:r>
              <a:rPr lang="zh-CN" altLang="en-US" sz="2800" dirty="0" smtClean="0"/>
              <a:t>邻居算法，需要自己确定</a:t>
            </a:r>
            <a:endParaRPr lang="en-US" altLang="zh-CN" sz="2800" dirty="0" smtClean="0"/>
          </a:p>
          <a:p>
            <a:pPr lvl="1">
              <a:lnSpc>
                <a:spcPct val="200000"/>
              </a:lnSpc>
            </a:pPr>
            <a:r>
              <a:rPr lang="zh-CN" altLang="en-US" sz="2800" dirty="0" smtClean="0"/>
              <a:t>算法终止策略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9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何谓“遗传”？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zh-CN" altLang="en-US" dirty="0"/>
              <a:t>初始</a:t>
            </a:r>
            <a:r>
              <a:rPr lang="zh-CN" altLang="en-US" dirty="0" smtClean="0"/>
              <a:t>种群</a:t>
            </a:r>
            <a:r>
              <a:rPr lang="en-US" altLang="zh-CN" dirty="0" smtClean="0"/>
              <a:t>population</a:t>
            </a:r>
          </a:p>
          <a:p>
            <a:r>
              <a:rPr lang="zh-CN" altLang="en-US" dirty="0" smtClean="0"/>
              <a:t>种群中的个体，有强有弱</a:t>
            </a:r>
            <a:endParaRPr lang="en-US" altLang="zh-CN" dirty="0" smtClean="0"/>
          </a:p>
          <a:p>
            <a:r>
              <a:rPr lang="zh-CN" altLang="en-US" dirty="0" smtClean="0"/>
              <a:t>按照某种“强弱”概率，进行配对，“</a:t>
            </a:r>
            <a:r>
              <a:rPr lang="zh-CN" altLang="en-US" dirty="0"/>
              <a:t>产生</a:t>
            </a:r>
            <a:r>
              <a:rPr lang="zh-CN" altLang="en-US" dirty="0" smtClean="0"/>
              <a:t>” 下一代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优胜劣汰</a:t>
            </a:r>
            <a:endParaRPr lang="en-US" altLang="zh-CN" dirty="0" smtClean="0"/>
          </a:p>
          <a:p>
            <a:r>
              <a:rPr lang="zh-CN" altLang="en-US" dirty="0" smtClean="0"/>
              <a:t>为保持种群基因的不断优化而选择和“外族”通婚，以产生基因突变</a:t>
            </a:r>
            <a:endParaRPr lang="en-US" altLang="zh-CN" dirty="0" smtClean="0"/>
          </a:p>
          <a:p>
            <a:pPr lvl="1"/>
            <a:r>
              <a:rPr lang="zh-CN" altLang="en-US" dirty="0"/>
              <a:t>突变</a:t>
            </a:r>
            <a:r>
              <a:rPr lang="zh-CN" altLang="en-US" dirty="0" smtClean="0"/>
              <a:t>后的“好”基因将被遗传，“坏”基因将被淘汰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9242" y="5472953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它给我们的启发是什么？我们的目标是“搜索”最优解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24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遗传算法示例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2653" y="1690688"/>
            <a:ext cx="6046694" cy="1643716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求解以下二元函数的最大值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+y</a:t>
            </a:r>
            <a:r>
              <a:rPr lang="en-US" altLang="zh-CN" baseline="30000" dirty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x:{1,2,3,4,5,6,7}   y:{1,2,3,4,5,6,7}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735107"/>
            <a:ext cx="4849906" cy="280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初始种群（若干个可行解）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{(3,5),(5,3),(3,4),(7,1)}     </a:t>
            </a:r>
            <a:r>
              <a:rPr lang="zh-CN" altLang="en-US" dirty="0" smtClean="0"/>
              <a:t>种群规模自由定义</a:t>
            </a:r>
            <a:endParaRPr lang="en-US" altLang="zh-CN" dirty="0" smtClean="0"/>
          </a:p>
          <a:p>
            <a:r>
              <a:rPr lang="zh-CN" altLang="en-US" dirty="0" smtClean="0"/>
              <a:t>评估个体强弱（决定参与遗传的“个体”）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直接用目标函数进行计算：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56940"/>
              </p:ext>
            </p:extLst>
          </p:nvPr>
        </p:nvGraphicFramePr>
        <p:xfrm>
          <a:off x="5824071" y="3521860"/>
          <a:ext cx="6096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个体编号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初始种群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en-US" altLang="zh-CN" sz="2800" dirty="0" err="1" smtClean="0"/>
                        <a:t>x,y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个体强弱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3,5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5,3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3,4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25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7,1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50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8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387" y="736413"/>
            <a:ext cx="10726271" cy="43513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选择个体，参与“遗传”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适应率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个体强弱评估结果和种群强弱总和之比例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“轮盘赌”法，选择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个个体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96497"/>
              </p:ext>
            </p:extLst>
          </p:nvPr>
        </p:nvGraphicFramePr>
        <p:xfrm>
          <a:off x="566268" y="2862955"/>
          <a:ext cx="691029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432"/>
                <a:gridCol w="2303432"/>
                <a:gridCol w="23034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个体编号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初始种群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en-US" altLang="zh-CN" sz="2800" dirty="0" err="1" smtClean="0"/>
                        <a:t>x,y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个体强弱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3,5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5,3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3,4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25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7,1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50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总和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143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29830"/>
              </p:ext>
            </p:extLst>
          </p:nvPr>
        </p:nvGraphicFramePr>
        <p:xfrm>
          <a:off x="7476564" y="2862955"/>
          <a:ext cx="213770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7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适应率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0.24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0.24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0.17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0.35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94787"/>
              </p:ext>
            </p:extLst>
          </p:nvPr>
        </p:nvGraphicFramePr>
        <p:xfrm>
          <a:off x="9614273" y="2862955"/>
          <a:ext cx="213770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7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选中次数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44471" y="6104965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可行解</a:t>
            </a:r>
            <a:r>
              <a:rPr lang="en-US" altLang="zh-CN" sz="3600" dirty="0" smtClean="0"/>
              <a:t>3,4</a:t>
            </a:r>
            <a:r>
              <a:rPr lang="zh-CN" altLang="en-US" sz="3600" dirty="0" smtClean="0"/>
              <a:t>被淘汰，意味着什么？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47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如何进行遗传？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基因编码：可行解的编码表达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18560"/>
              </p:ext>
            </p:extLst>
          </p:nvPr>
        </p:nvGraphicFramePr>
        <p:xfrm>
          <a:off x="5656361" y="2426130"/>
          <a:ext cx="15045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个体强弱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25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50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143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059"/>
              </p:ext>
            </p:extLst>
          </p:nvPr>
        </p:nvGraphicFramePr>
        <p:xfrm>
          <a:off x="7139463" y="2426130"/>
          <a:ext cx="123713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13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适应率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0.24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0.24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0.17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0.35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05447"/>
              </p:ext>
            </p:extLst>
          </p:nvPr>
        </p:nvGraphicFramePr>
        <p:xfrm>
          <a:off x="8376593" y="2426130"/>
          <a:ext cx="1358527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选中次数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8911"/>
              </p:ext>
            </p:extLst>
          </p:nvPr>
        </p:nvGraphicFramePr>
        <p:xfrm>
          <a:off x="838200" y="2426130"/>
          <a:ext cx="333505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516"/>
                <a:gridCol w="16605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个体编号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初始种群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en-US" altLang="zh-CN" sz="2800" dirty="0" err="1" smtClean="0"/>
                        <a:t>x,y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3,5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5,3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3,4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7,1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总和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85957"/>
              </p:ext>
            </p:extLst>
          </p:nvPr>
        </p:nvGraphicFramePr>
        <p:xfrm>
          <a:off x="4151781" y="2426130"/>
          <a:ext cx="15045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基因编码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011101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101011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011100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111001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36952"/>
              </p:ext>
            </p:extLst>
          </p:nvPr>
        </p:nvGraphicFramePr>
        <p:xfrm>
          <a:off x="9735120" y="2426130"/>
          <a:ext cx="1358527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选择结果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011101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101011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111001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111001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5118" y="6232117"/>
            <a:ext cx="11354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你能想到</a:t>
            </a:r>
            <a:r>
              <a:rPr lang="en-US" altLang="zh-CN" sz="2800" dirty="0" smtClean="0"/>
              <a:t>111001</a:t>
            </a:r>
            <a:r>
              <a:rPr lang="zh-CN" altLang="en-US" sz="2800" dirty="0" smtClean="0"/>
              <a:t>这个个体和</a:t>
            </a:r>
            <a:r>
              <a:rPr lang="en-US" altLang="zh-CN" sz="2800" dirty="0" smtClean="0"/>
              <a:t>011101</a:t>
            </a:r>
            <a:r>
              <a:rPr lang="zh-CN" altLang="en-US" sz="2800" dirty="0" smtClean="0"/>
              <a:t>这个个体如何进行“配对”遗传吗？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24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交叉配对，产生后代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zh-CN" altLang="en-US" dirty="0"/>
              <a:t>某一概率相互交换</a:t>
            </a:r>
            <a:r>
              <a:rPr lang="zh-CN" altLang="en-US" dirty="0" smtClean="0"/>
              <a:t>某两</a:t>
            </a:r>
            <a:r>
              <a:rPr lang="zh-CN" altLang="en-US" dirty="0"/>
              <a:t>个个体之间的部分染色体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6629400" y="496747"/>
            <a:ext cx="3469341" cy="1062318"/>
          </a:xfrm>
          <a:prstGeom prst="cloudCallout">
            <a:avLst>
              <a:gd name="adj1" fmla="val -66569"/>
              <a:gd name="adj2" fmla="val 15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这里的后代，是什么？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62361"/>
              </p:ext>
            </p:extLst>
          </p:nvPr>
        </p:nvGraphicFramePr>
        <p:xfrm>
          <a:off x="838200" y="2412683"/>
          <a:ext cx="333505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516"/>
                <a:gridCol w="16605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个体编号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选择结果</a:t>
                      </a:r>
                      <a:r>
                        <a:rPr lang="en-US" altLang="zh-CN" sz="2800" dirty="0" smtClean="0"/>
                        <a:t>(</a:t>
                      </a:r>
                      <a:r>
                        <a:rPr lang="en-US" altLang="zh-CN" sz="2800" dirty="0" err="1" smtClean="0"/>
                        <a:t>x,y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3,5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5,3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7,1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7,1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总和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26561"/>
              </p:ext>
            </p:extLst>
          </p:nvPr>
        </p:nvGraphicFramePr>
        <p:xfrm>
          <a:off x="4173259" y="2412683"/>
          <a:ext cx="1358527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遗传基因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011101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101011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111001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111001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87593"/>
              </p:ext>
            </p:extLst>
          </p:nvPr>
        </p:nvGraphicFramePr>
        <p:xfrm>
          <a:off x="5545233" y="2407024"/>
          <a:ext cx="1358527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27"/>
              </a:tblGrid>
              <a:tr h="998234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配对情况</a:t>
                      </a:r>
                      <a:endParaRPr lang="zh-CN" altLang="en-US" sz="2800" dirty="0"/>
                    </a:p>
                  </a:txBody>
                  <a:tcPr/>
                </a:tc>
              </a:tr>
              <a:tr h="2537446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1,3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2,4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45894"/>
              </p:ext>
            </p:extLst>
          </p:nvPr>
        </p:nvGraphicFramePr>
        <p:xfrm>
          <a:off x="6903760" y="2412683"/>
          <a:ext cx="1358527" cy="353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27"/>
              </a:tblGrid>
              <a:tr h="96706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交叉点位置</a:t>
                      </a:r>
                      <a:endParaRPr lang="zh-CN" altLang="en-US" sz="2800" dirty="0"/>
                    </a:p>
                  </a:txBody>
                  <a:tcPr/>
                </a:tc>
              </a:tr>
              <a:tr h="2562954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13:2</a:t>
                      </a:r>
                    </a:p>
                    <a:p>
                      <a:r>
                        <a:rPr lang="en-US" altLang="zh-CN" sz="2800" dirty="0" smtClean="0"/>
                        <a:t>24:4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21243"/>
              </p:ext>
            </p:extLst>
          </p:nvPr>
        </p:nvGraphicFramePr>
        <p:xfrm>
          <a:off x="8275734" y="2407024"/>
          <a:ext cx="1358527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52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交叉结果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011001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101001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111101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111011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75703"/>
              </p:ext>
            </p:extLst>
          </p:nvPr>
        </p:nvGraphicFramePr>
        <p:xfrm>
          <a:off x="9647708" y="2407024"/>
          <a:ext cx="170609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交叉结果适应度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26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74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58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云形标注 10"/>
          <p:cNvSpPr/>
          <p:nvPr/>
        </p:nvSpPr>
        <p:spPr>
          <a:xfrm>
            <a:off x="9784794" y="5109276"/>
            <a:ext cx="2442882" cy="1748724"/>
          </a:xfrm>
          <a:prstGeom prst="cloudCallout">
            <a:avLst>
              <a:gd name="adj1" fmla="val -26874"/>
              <a:gd name="adj2" fmla="val -66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这个</a:t>
            </a:r>
            <a:r>
              <a:rPr lang="zh-CN" altLang="en-US" sz="2800" dirty="0" smtClean="0"/>
              <a:t>后代明显很强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0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基因变异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对种群中所有个体的基因进行较小概率</a:t>
            </a:r>
            <a:r>
              <a:rPr lang="zh-CN" altLang="en-US" dirty="0"/>
              <a:t>的</a:t>
            </a:r>
            <a:r>
              <a:rPr lang="zh-CN" altLang="en-US" dirty="0" smtClean="0"/>
              <a:t>改变，产生</a:t>
            </a:r>
            <a:r>
              <a:rPr lang="zh-CN" altLang="en-US" dirty="0"/>
              <a:t>新</a:t>
            </a:r>
            <a:r>
              <a:rPr lang="zh-CN" altLang="en-US" dirty="0" smtClean="0"/>
              <a:t>个体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30" y="2664366"/>
            <a:ext cx="9487444" cy="24858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4329" y="5593976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继续进行下一轮“遗传”，直到满足结束条件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5" y="365125"/>
            <a:ext cx="11268490" cy="3601757"/>
          </a:xfrm>
        </p:spPr>
      </p:pic>
      <p:sp>
        <p:nvSpPr>
          <p:cNvPr id="5" name="文本框 4"/>
          <p:cNvSpPr txBox="1"/>
          <p:nvPr/>
        </p:nvSpPr>
        <p:spPr>
          <a:xfrm>
            <a:off x="1371599" y="4854388"/>
            <a:ext cx="9652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遗传算法中，</a:t>
            </a:r>
            <a:r>
              <a:rPr lang="en-US" altLang="zh-CN" sz="3600" dirty="0" smtClean="0"/>
              <a:t>solution representation</a:t>
            </a:r>
            <a:r>
              <a:rPr lang="zh-CN" altLang="en-US" sz="3600" dirty="0" smtClean="0"/>
              <a:t>非常关键！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558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  <a:r>
              <a:rPr lang="en-US" altLang="zh-CN" smtClean="0"/>
              <a:t>1</a:t>
            </a:r>
            <a:r>
              <a:rPr lang="zh-CN" altLang="en-US" smtClean="0"/>
              <a:t>：在一个优化问题中，什么是问题空间？什么是解空间？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71" y="2607941"/>
            <a:ext cx="9825637" cy="777864"/>
          </a:xfrm>
        </p:spPr>
      </p:pic>
      <p:sp>
        <p:nvSpPr>
          <p:cNvPr id="5" name="文本框 4"/>
          <p:cNvSpPr txBox="1"/>
          <p:nvPr/>
        </p:nvSpPr>
        <p:spPr>
          <a:xfrm>
            <a:off x="1680722" y="4303059"/>
            <a:ext cx="879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：启发式算法本质上来讲，是一种解空间搜索算法。你如何理解这个说法？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41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92794" cy="6858000"/>
          </a:xfrm>
        </p:spPr>
      </p:pic>
      <p:sp>
        <p:nvSpPr>
          <p:cNvPr id="5" name="文本框 4"/>
          <p:cNvSpPr txBox="1"/>
          <p:nvPr/>
        </p:nvSpPr>
        <p:spPr>
          <a:xfrm>
            <a:off x="8458200" y="89785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初始种群选择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8663384" y="184224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计算适应度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663384" y="28442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按概率配对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868568" y="38462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交叉运算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68568" y="46664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变异运算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8868568" y="55674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确定下一代</a:t>
            </a:r>
            <a:endParaRPr lang="zh-CN" altLang="en-US" sz="3200" dirty="0"/>
          </a:p>
        </p:txBody>
      </p:sp>
      <p:cxnSp>
        <p:nvCxnSpPr>
          <p:cNvPr id="14" name="肘形连接符 13"/>
          <p:cNvCxnSpPr>
            <a:stCxn id="10" idx="3"/>
            <a:endCxn id="6" idx="3"/>
          </p:cNvCxnSpPr>
          <p:nvPr/>
        </p:nvCxnSpPr>
        <p:spPr>
          <a:xfrm flipH="1" flipV="1">
            <a:off x="10899894" y="2134635"/>
            <a:ext cx="205184" cy="3725179"/>
          </a:xfrm>
          <a:prstGeom prst="bentConnector3">
            <a:avLst>
              <a:gd name="adj1" fmla="val -11141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9781639" y="1482625"/>
            <a:ext cx="0" cy="35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73818" y="2484603"/>
            <a:ext cx="0" cy="35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773818" y="3486581"/>
            <a:ext cx="0" cy="35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773818" y="4327194"/>
            <a:ext cx="0" cy="35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73818" y="5207804"/>
            <a:ext cx="0" cy="359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自由参数的考察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5" y="1935925"/>
            <a:ext cx="11218749" cy="3617710"/>
          </a:xfrm>
        </p:spPr>
      </p:pic>
    </p:spTree>
    <p:extLst>
      <p:ext uri="{BB962C8B-B14F-4D97-AF65-F5344CB8AC3E}">
        <p14:creationId xmlns:p14="http://schemas.microsoft.com/office/powerpoint/2010/main" val="21840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自由参数的考察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种群规模：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小种群的优劣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</a:t>
            </a:r>
            <a:r>
              <a:rPr lang="zh-CN" altLang="en-US" dirty="0" smtClean="0"/>
              <a:t>左右？</a:t>
            </a:r>
            <a:endParaRPr lang="en-US" altLang="zh-CN" dirty="0" smtClean="0"/>
          </a:p>
          <a:p>
            <a:r>
              <a:rPr lang="zh-CN" altLang="en-US" dirty="0" smtClean="0"/>
              <a:t>初始种群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预计算和随机选择的并举</a:t>
            </a:r>
            <a:endParaRPr lang="en-US" altLang="zh-CN" dirty="0" smtClean="0"/>
          </a:p>
          <a:p>
            <a:r>
              <a:rPr lang="zh-CN" altLang="en-US" dirty="0"/>
              <a:t>适应</a:t>
            </a:r>
            <a:r>
              <a:rPr lang="zh-CN" altLang="en-US" dirty="0" smtClean="0"/>
              <a:t>度计算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33" y="4593744"/>
            <a:ext cx="4110085" cy="134784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07" y="4814015"/>
            <a:ext cx="4743609" cy="9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自由参数的考察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可行解的表达</a:t>
            </a:r>
            <a:endParaRPr lang="en-US" altLang="zh-CN" dirty="0" smtClean="0"/>
          </a:p>
          <a:p>
            <a:pPr lvl="1"/>
            <a:r>
              <a:rPr lang="en-US" altLang="zh-CN" dirty="0"/>
              <a:t>The choice of a representation of individuals is of the same importance for </a:t>
            </a:r>
            <a:r>
              <a:rPr lang="en-US" altLang="zh-CN" dirty="0" smtClean="0"/>
              <a:t>genetic </a:t>
            </a:r>
            <a:r>
              <a:rPr lang="en-US" altLang="zh-CN" dirty="0"/>
              <a:t>algorithms as the choice of a neighborhood for local search.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可行解的表达必须支持“交叉”算子的良定义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TSP</a:t>
            </a:r>
            <a:r>
              <a:rPr lang="zh-CN" altLang="en-US" dirty="0" smtClean="0"/>
              <a:t>如果用节点序来表达可行解，必须“去重”</a:t>
            </a:r>
            <a:endParaRPr lang="en-US" altLang="zh-CN" dirty="0" smtClean="0"/>
          </a:p>
          <a:p>
            <a:r>
              <a:rPr lang="zh-CN" altLang="en-US" dirty="0" smtClean="0"/>
              <a:t>变异操作的概率</a:t>
            </a:r>
            <a:endParaRPr lang="en-US" altLang="zh-CN" dirty="0" smtClean="0"/>
          </a:p>
          <a:p>
            <a:pPr lvl="1"/>
            <a:r>
              <a:rPr lang="en-US" altLang="zh-CN" dirty="0"/>
              <a:t>The role of mutation in genetic algorithms is similar to the role of randomized </a:t>
            </a:r>
            <a:r>
              <a:rPr lang="en-US" altLang="zh-CN" dirty="0" smtClean="0"/>
              <a:t>deteriorations </a:t>
            </a:r>
            <a:r>
              <a:rPr lang="en-US" altLang="zh-CN" dirty="0"/>
              <a:t>in simulated annealing.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和基因数量和种群大小相关，较小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自由参数的考察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子代个体的选择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直接取代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整体取优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终止条件设定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时间（迭代次数）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种群个体的表现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差距不再发生大的变化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种群趋向平稳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9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解空间的搜索是优化问题的核心价值</a:t>
            </a:r>
            <a:endParaRPr lang="en-US" altLang="zh-CN" dirty="0" smtClean="0"/>
          </a:p>
          <a:p>
            <a:r>
              <a:rPr lang="zh-CN" altLang="en-US" dirty="0" smtClean="0"/>
              <a:t>模拟退火算法和遗传算法均是局部搜索的优化算法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自然规律在计算机世界的体现</a:t>
            </a:r>
            <a:endParaRPr lang="en-US" altLang="zh-CN" dirty="0" smtClean="0"/>
          </a:p>
          <a:p>
            <a:r>
              <a:rPr lang="zh-CN" altLang="en-US" dirty="0" smtClean="0"/>
              <a:t>启发式算法还有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多，你自己都可以设计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规律（自然规律）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规律（算法框架）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：定义一个可行解的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邻居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是什么用意？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1846786"/>
            <a:ext cx="11049001" cy="3087222"/>
          </a:xfrm>
        </p:spPr>
      </p:pic>
      <p:sp>
        <p:nvSpPr>
          <p:cNvPr id="5" name="文本框 4"/>
          <p:cNvSpPr txBox="1"/>
          <p:nvPr/>
        </p:nvSpPr>
        <p:spPr>
          <a:xfrm>
            <a:off x="2412939" y="545950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提示：定义的第三点，寓意深刻</a:t>
            </a:r>
            <a:endParaRPr lang="zh-CN" altLang="en-US" sz="4000" dirty="0"/>
          </a:p>
        </p:txBody>
      </p:sp>
      <p:sp>
        <p:nvSpPr>
          <p:cNvPr id="6" name="云形标注 5"/>
          <p:cNvSpPr/>
          <p:nvPr/>
        </p:nvSpPr>
        <p:spPr>
          <a:xfrm>
            <a:off x="7597588" y="3065929"/>
            <a:ext cx="3756212" cy="1963271"/>
          </a:xfrm>
          <a:prstGeom prst="cloudCallout">
            <a:avLst>
              <a:gd name="adj1" fmla="val 29644"/>
              <a:gd name="adj2" fmla="val -6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何谓邻居？自由定义，因人因事而不同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61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可行解的邻居图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6" y="1869531"/>
            <a:ext cx="10827908" cy="2124245"/>
          </a:xfrm>
        </p:spPr>
      </p:pic>
      <p:sp>
        <p:nvSpPr>
          <p:cNvPr id="5" name="矩形 4"/>
          <p:cNvSpPr/>
          <p:nvPr/>
        </p:nvSpPr>
        <p:spPr>
          <a:xfrm>
            <a:off x="443753" y="1869531"/>
            <a:ext cx="2205318" cy="47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77471" y="4773705"/>
            <a:ext cx="8767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理论上：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，邻居图连通；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2</a:t>
            </a:r>
            <a:r>
              <a:rPr lang="zh-CN" altLang="en-US" sz="2800" dirty="0" smtClean="0"/>
              <a:t>，最优解必定在图中；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3</a:t>
            </a:r>
            <a:r>
              <a:rPr lang="zh-CN" altLang="en-US" sz="2800" dirty="0" smtClean="0"/>
              <a:t>，遍历解空间的难度，决定了问题难度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27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局部最优解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6" y="1835899"/>
            <a:ext cx="10645588" cy="2351932"/>
          </a:xfrm>
        </p:spPr>
      </p:pic>
      <p:sp>
        <p:nvSpPr>
          <p:cNvPr id="5" name="文本框 4"/>
          <p:cNvSpPr txBox="1"/>
          <p:nvPr/>
        </p:nvSpPr>
        <p:spPr>
          <a:xfrm>
            <a:off x="2156460" y="4787153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退而求其次，也是一个很好的策略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" y="1690688"/>
            <a:ext cx="10577449" cy="3755371"/>
          </a:xfrm>
        </p:spPr>
      </p:pic>
      <p:grpSp>
        <p:nvGrpSpPr>
          <p:cNvPr id="8" name="组合 7"/>
          <p:cNvGrpSpPr/>
          <p:nvPr/>
        </p:nvGrpSpPr>
        <p:grpSpPr>
          <a:xfrm>
            <a:off x="1586752" y="2662518"/>
            <a:ext cx="8296836" cy="3842409"/>
            <a:chOff x="1586752" y="2662518"/>
            <a:chExt cx="8296836" cy="3842409"/>
          </a:xfrm>
        </p:grpSpPr>
        <p:sp>
          <p:nvSpPr>
            <p:cNvPr id="5" name="圆角矩形 4"/>
            <p:cNvSpPr/>
            <p:nvPr/>
          </p:nvSpPr>
          <p:spPr>
            <a:xfrm>
              <a:off x="2447365" y="2662518"/>
              <a:ext cx="820270" cy="40341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778624" y="3429000"/>
              <a:ext cx="712694" cy="3410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86752" y="5427709"/>
              <a:ext cx="82968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/>
                <a:t>LSS</a:t>
              </a:r>
              <a:r>
                <a:rPr lang="zh-CN" altLang="en-US" sz="3200" dirty="0" smtClean="0"/>
                <a:t>算法一定能找到局部最优！但上述两个</a:t>
              </a:r>
              <a:r>
                <a:rPr lang="en-US" altLang="zh-CN" sz="3200" dirty="0" smtClean="0"/>
                <a:t>Find</a:t>
              </a:r>
              <a:r>
                <a:rPr lang="zh-CN" altLang="en-US" sz="3200" dirty="0" smtClean="0"/>
                <a:t>对结果的优劣和算法的效率是有影响的</a:t>
              </a:r>
              <a:endParaRPr lang="zh-CN" altLang="en-US" sz="3200" dirty="0"/>
            </a:p>
          </p:txBody>
        </p:sp>
      </p:grpSp>
      <p:sp>
        <p:nvSpPr>
          <p:cNvPr id="9" name="云形标注 8"/>
          <p:cNvSpPr/>
          <p:nvPr/>
        </p:nvSpPr>
        <p:spPr>
          <a:xfrm>
            <a:off x="3953435" y="161365"/>
            <a:ext cx="5836024" cy="2086745"/>
          </a:xfrm>
          <a:prstGeom prst="cloudCallout">
            <a:avLst>
              <a:gd name="adj1" fmla="val -62308"/>
              <a:gd name="adj2" fmla="val 67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can </a:t>
            </a:r>
            <a:r>
              <a:rPr lang="en-US" altLang="zh-CN" sz="2800" dirty="0"/>
              <a:t>essentially influence the quality of the </a:t>
            </a:r>
            <a:r>
              <a:rPr lang="en-US" altLang="zh-CN" sz="2800" dirty="0" smtClean="0"/>
              <a:t>result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arbitrary poor local optima</a:t>
            </a:r>
            <a:endParaRPr lang="zh-CN" altLang="en-US" sz="2800" dirty="0"/>
          </a:p>
        </p:txBody>
      </p:sp>
      <p:sp>
        <p:nvSpPr>
          <p:cNvPr id="10" name="云形标注 9"/>
          <p:cNvSpPr/>
          <p:nvPr/>
        </p:nvSpPr>
        <p:spPr>
          <a:xfrm>
            <a:off x="4881282" y="3348317"/>
            <a:ext cx="7310718" cy="2636814"/>
          </a:xfrm>
          <a:prstGeom prst="cloudCallout">
            <a:avLst>
              <a:gd name="adj1" fmla="val -65995"/>
              <a:gd name="adj2" fmla="val -40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first </a:t>
            </a:r>
            <a:r>
              <a:rPr lang="en-US" altLang="zh-CN" sz="2800" dirty="0" smtClean="0"/>
              <a:t>improvement, best improvement</a:t>
            </a:r>
          </a:p>
          <a:p>
            <a:pPr algn="ctr"/>
            <a:r>
              <a:rPr lang="en-US" altLang="zh-CN" sz="2800" dirty="0"/>
              <a:t>may lead </a:t>
            </a:r>
            <a:r>
              <a:rPr lang="en-US" altLang="zh-CN" sz="2800" dirty="0" smtClean="0"/>
              <a:t>to </a:t>
            </a:r>
            <a:r>
              <a:rPr lang="en-US" altLang="zh-CN" sz="2800" dirty="0"/>
              <a:t>very different </a:t>
            </a:r>
            <a:r>
              <a:rPr lang="en-US" altLang="zh-CN" sz="2800" dirty="0" smtClean="0"/>
              <a:t>results </a:t>
            </a:r>
            <a:r>
              <a:rPr lang="en-US" altLang="zh-CN" sz="2800" dirty="0"/>
              <a:t>for the same initial feasible solution.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59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64440" y="1653989"/>
            <a:ext cx="7463118" cy="2178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/>
              <a:t>必须解决局部搜索方法中的“</a:t>
            </a:r>
            <a:r>
              <a:rPr lang="en-US" altLang="zh-CN" sz="4400" dirty="0" smtClean="0"/>
              <a:t>poor local optima</a:t>
            </a:r>
            <a:r>
              <a:rPr lang="zh-CN" altLang="en-US" sz="4400" dirty="0" smtClean="0"/>
              <a:t>”问题</a:t>
            </a:r>
            <a:endParaRPr lang="zh-CN" altLang="en-US" sz="4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558880" y="4316993"/>
            <a:ext cx="11074238" cy="1411454"/>
            <a:chOff x="558880" y="4316993"/>
            <a:chExt cx="11074238" cy="1411454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80" y="4316993"/>
              <a:ext cx="11074238" cy="1290430"/>
            </a:xfrm>
            <a:prstGeom prst="rect">
              <a:avLst/>
            </a:prstGeom>
          </p:spPr>
        </p:pic>
        <p:sp>
          <p:nvSpPr>
            <p:cNvPr id="4" name="圆角矩形 3"/>
            <p:cNvSpPr/>
            <p:nvPr/>
          </p:nvSpPr>
          <p:spPr>
            <a:xfrm>
              <a:off x="7113494" y="5150224"/>
              <a:ext cx="4519624" cy="5782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53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物理学中的“退火”是什么？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47395"/>
            <a:ext cx="10518091" cy="2328770"/>
          </a:xfrm>
        </p:spPr>
      </p:pic>
    </p:spTree>
    <p:extLst>
      <p:ext uri="{BB962C8B-B14F-4D97-AF65-F5344CB8AC3E}">
        <p14:creationId xmlns:p14="http://schemas.microsoft.com/office/powerpoint/2010/main" val="30602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Metropolis</a:t>
            </a:r>
            <a:r>
              <a:rPr lang="zh-CN" altLang="en-US" dirty="0" smtClean="0"/>
              <a:t>算法：对退火过程的模拟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18" y="1690688"/>
            <a:ext cx="9586364" cy="5032045"/>
          </a:xfrm>
        </p:spPr>
      </p:pic>
      <p:sp>
        <p:nvSpPr>
          <p:cNvPr id="5" name="矩形 4"/>
          <p:cNvSpPr/>
          <p:nvPr/>
        </p:nvSpPr>
        <p:spPr>
          <a:xfrm>
            <a:off x="2205318" y="3845859"/>
            <a:ext cx="8001000" cy="1775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2454" y="4256311"/>
            <a:ext cx="3397624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模拟退火算法对</a:t>
            </a:r>
            <a:r>
              <a:rPr lang="en-US" altLang="zh-CN" sz="2800" dirty="0" smtClean="0"/>
              <a:t>LSS</a:t>
            </a:r>
            <a:r>
              <a:rPr lang="zh-CN" altLang="en-US" sz="2800" dirty="0" smtClean="0"/>
              <a:t>算法的最大改进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20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963</Words>
  <Application>Microsoft Office PowerPoint</Application>
  <PresentationFormat>宽屏</PresentationFormat>
  <Paragraphs>230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Office 主题</vt:lpstr>
      <vt:lpstr>计算机问题求解—论题4.10 启发式算法的概念</vt:lpstr>
      <vt:lpstr>问题1：在一个优化问题中，什么是问题空间？什么是解空间？</vt:lpstr>
      <vt:lpstr>问题3：定义一个可行解的”邻居”是什么用意？</vt:lpstr>
      <vt:lpstr>可行解的邻居图</vt:lpstr>
      <vt:lpstr>局部最优解</vt:lpstr>
      <vt:lpstr>LSS算法</vt:lpstr>
      <vt:lpstr>PowerPoint 演示文稿</vt:lpstr>
      <vt:lpstr>物理学中的“退火”是什么？</vt:lpstr>
      <vt:lpstr>Metropolis算法：对退火过程的模拟</vt:lpstr>
      <vt:lpstr>两个方法的直观比对</vt:lpstr>
      <vt:lpstr>PowerPoint 演示文稿</vt:lpstr>
      <vt:lpstr>要说明的一点：</vt:lpstr>
      <vt:lpstr>何谓“遗传”？</vt:lpstr>
      <vt:lpstr>遗传算法示例</vt:lpstr>
      <vt:lpstr>PowerPoint 演示文稿</vt:lpstr>
      <vt:lpstr>如何进行遗传？</vt:lpstr>
      <vt:lpstr>交叉配对，产生后代</vt:lpstr>
      <vt:lpstr>基因变异</vt:lpstr>
      <vt:lpstr>PowerPoint 演示文稿</vt:lpstr>
      <vt:lpstr>PowerPoint 演示文稿</vt:lpstr>
      <vt:lpstr>自由参数的考察</vt:lpstr>
      <vt:lpstr>自由参数的考察</vt:lpstr>
      <vt:lpstr>自由参数的考察</vt:lpstr>
      <vt:lpstr>自由参数的考察</vt:lpstr>
      <vt:lpstr>总结</vt:lpstr>
    </vt:vector>
  </TitlesOfParts>
  <Company>njucs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计算机问题求解—论题4.10 启发式算法的概念</dc:title>
  <dc:creator>Lenovo</dc:creator>
  <cp:lastModifiedBy>Lenovo</cp:lastModifiedBy>
  <cp:revision>29</cp:revision>
  <dcterms:created xsi:type="dcterms:W3CDTF">2017-05-30T23:01:30Z</dcterms:created>
  <dcterms:modified xsi:type="dcterms:W3CDTF">2017-06-05T08:31:18Z</dcterms:modified>
</cp:coreProperties>
</file>