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59" r:id="rId4"/>
    <p:sldId id="260" r:id="rId5"/>
    <p:sldId id="275" r:id="rId6"/>
    <p:sldId id="277" r:id="rId7"/>
    <p:sldId id="279" r:id="rId8"/>
    <p:sldId id="280" r:id="rId9"/>
    <p:sldId id="262" r:id="rId10"/>
    <p:sldId id="263" r:id="rId11"/>
    <p:sldId id="264" r:id="rId12"/>
    <p:sldId id="265" r:id="rId13"/>
    <p:sldId id="267" r:id="rId14"/>
    <p:sldId id="276" r:id="rId15"/>
    <p:sldId id="266" r:id="rId16"/>
    <p:sldId id="268" r:id="rId17"/>
    <p:sldId id="258" r:id="rId18"/>
    <p:sldId id="269" r:id="rId19"/>
    <p:sldId id="270" r:id="rId20"/>
    <p:sldId id="281" r:id="rId21"/>
    <p:sldId id="282" r:id="rId22"/>
    <p:sldId id="271" r:id="rId23"/>
    <p:sldId id="272" r:id="rId24"/>
    <p:sldId id="283" r:id="rId25"/>
    <p:sldId id="273" r:id="rId26"/>
    <p:sldId id="274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83552" autoAdjust="0"/>
  </p:normalViewPr>
  <p:slideViewPr>
    <p:cSldViewPr snapToGrid="0">
      <p:cViewPr varScale="1">
        <p:scale>
          <a:sx n="77" d="100"/>
          <a:sy n="77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1F8F5-C677-4E2B-B12B-8B3CCD85F7F6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E6A7-2CE6-4362-97D4-63F6F1921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7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如果抽象问题的编码方式是多项式相关的，尽管编码方式不一样，但问题的难度是一样的。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3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：一个语言（问题）有多难，看看是否有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问题不比它更难。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任意的</a:t>
            </a:r>
            <a:r>
              <a:rPr lang="en-US" altLang="zh-CN" dirty="0" smtClean="0"/>
              <a:t>word x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接受了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；如果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，称算法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拒绝了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对一个语言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而言，算法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接受了语言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是指：算法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所能接受的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的集合；</a:t>
            </a:r>
            <a:endParaRPr lang="en-US" altLang="zh-CN" dirty="0" smtClean="0"/>
          </a:p>
          <a:p>
            <a:r>
              <a:rPr lang="zh-CN" altLang="en-US" dirty="0" smtClean="0"/>
              <a:t>对一个语言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而言，算法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判定了语言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是指：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一定能够被</a:t>
            </a:r>
            <a:r>
              <a:rPr lang="en-US" altLang="zh-CN" dirty="0" smtClean="0"/>
              <a:t>A</a:t>
            </a:r>
            <a:r>
              <a:rPr lang="zh-CN" altLang="en-US" dirty="0" smtClean="0"/>
              <a:t>接受，不在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一定被</a:t>
            </a:r>
            <a:r>
              <a:rPr lang="en-US" altLang="zh-CN" dirty="0" smtClean="0"/>
              <a:t>A</a:t>
            </a:r>
            <a:r>
              <a:rPr lang="zh-CN" altLang="en-US" dirty="0" smtClean="0"/>
              <a:t>拒绝；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解释定理</a:t>
            </a:r>
            <a:r>
              <a:rPr lang="en-US" altLang="zh-CN" dirty="0" smtClean="0"/>
              <a:t>34.2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4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哈密尔顿图的验证，可以在多项式（线性）时间内完成。</a:t>
            </a:r>
            <a:endParaRPr lang="en-US" altLang="zh-CN" dirty="0" smtClean="0"/>
          </a:p>
          <a:p>
            <a:r>
              <a:rPr lang="zh-CN" altLang="en-US" dirty="0" smtClean="0"/>
              <a:t>解决问题的难度，难以明确度量。改为看看验证一个结果是否为解，是否可以在多项式时间内完成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3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对证书的大小进行了约定：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为什么要限定在大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）上？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0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问题是可以在多项式时间内被判定的问题。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6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是一个判定问题；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任给一个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，可以判定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是否属于</a:t>
            </a:r>
            <a:r>
              <a:rPr lang="en-US" altLang="zh-CN" dirty="0" smtClean="0"/>
              <a:t>L1</a:t>
            </a:r>
            <a:r>
              <a:rPr lang="zh-CN" altLang="en-US" dirty="0" smtClean="0"/>
              <a:t>；（只不过用于判定的算法可能非常耗时（难））</a:t>
            </a:r>
            <a:endParaRPr lang="en-US" altLang="zh-CN" dirty="0" smtClean="0"/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也是一个判定问题；我们知道这个问题的难度，比如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难；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任给一个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被判定属于</a:t>
            </a:r>
            <a:r>
              <a:rPr lang="en-US" altLang="zh-CN" dirty="0" smtClean="0"/>
              <a:t>L1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）一定能被判定属于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；如果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）被判定为</a:t>
            </a:r>
            <a:r>
              <a:rPr lang="en-US" altLang="zh-CN" dirty="0" smtClean="0"/>
              <a:t>L2</a:t>
            </a:r>
            <a:r>
              <a:rPr lang="zh-CN" altLang="en-US" dirty="0" smtClean="0"/>
              <a:t>中的实例，那么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一定是</a:t>
            </a:r>
            <a:r>
              <a:rPr lang="en-US" altLang="zh-CN" dirty="0" smtClean="0"/>
              <a:t>L1</a:t>
            </a:r>
            <a:r>
              <a:rPr lang="zh-CN" altLang="en-US" dirty="0" smtClean="0"/>
              <a:t>中的实例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任给一个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被判定不属于</a:t>
            </a:r>
            <a:r>
              <a:rPr lang="en-US" altLang="zh-CN" dirty="0" smtClean="0"/>
              <a:t>L1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）一定被判定不属于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；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）被判定为不是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中的实例，那么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一定不是</a:t>
            </a:r>
            <a:r>
              <a:rPr lang="en-US" altLang="zh-CN" dirty="0" smtClean="0"/>
              <a:t>L1</a:t>
            </a:r>
            <a:r>
              <a:rPr lang="zh-CN" altLang="en-US" dirty="0" smtClean="0"/>
              <a:t>中的实例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</a:t>
            </a:r>
            <a:r>
              <a:rPr lang="zh-CN" altLang="en-US" dirty="0" smtClean="0"/>
              <a:t>如果是一个多项式映射函数，那么我们可以认定：</a:t>
            </a:r>
            <a:r>
              <a:rPr lang="en-US" altLang="zh-CN" dirty="0" smtClean="0"/>
              <a:t>L1</a:t>
            </a:r>
            <a:r>
              <a:rPr lang="zh-CN" altLang="en-US" dirty="0" smtClean="0"/>
              <a:t>判定问题的难度不会超过</a:t>
            </a:r>
            <a:r>
              <a:rPr lang="en-US" altLang="zh-CN" dirty="0" smtClean="0"/>
              <a:t>L2</a:t>
            </a:r>
            <a:r>
              <a:rPr lang="zh-CN" altLang="en-US" dirty="0" smtClean="0"/>
              <a:t>判定问题难度的某个多项式倍数：</a:t>
            </a:r>
            <a:r>
              <a:rPr lang="zh-CN" altLang="en-US" dirty="0" smtClean="0"/>
              <a:t>通过判定问题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，讨论判定问题</a:t>
            </a:r>
            <a:r>
              <a:rPr lang="en-US" altLang="zh-CN" dirty="0" smtClean="0"/>
              <a:t>L1</a:t>
            </a:r>
            <a:r>
              <a:rPr lang="zh-CN" altLang="en-US" dirty="0" smtClean="0"/>
              <a:t>的难度；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2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L2</a:t>
            </a:r>
            <a:r>
              <a:rPr lang="zh-CN" altLang="en-US" dirty="0" smtClean="0"/>
              <a:t>的复杂度可以代表一类复杂问题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NPC</a:t>
            </a:r>
            <a:r>
              <a:rPr lang="zh-CN" altLang="en-US" dirty="0" smtClean="0"/>
              <a:t>问题是一个代表：如果某个语言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NPC</a:t>
            </a:r>
            <a:r>
              <a:rPr lang="zh-CN" altLang="en-US" dirty="0" smtClean="0"/>
              <a:t>语言，那么必须有：所有的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问题（语言），均可多项式归约为这个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问题（语言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2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4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1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E49B-2D0B-4C78-96F1-3442DD3C3DA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计算机问题求解</a:t>
            </a:r>
            <a:r>
              <a:rPr lang="en-US" altLang="zh-CN" dirty="0" smtClean="0"/>
              <a:t>—</a:t>
            </a:r>
            <a:r>
              <a:rPr lang="zh-CN" altLang="en-US" sz="4400" dirty="0" smtClean="0"/>
              <a:t>论题</a:t>
            </a:r>
            <a:r>
              <a:rPr lang="en-US" altLang="zh-CN" sz="4400" dirty="0" smtClean="0"/>
              <a:t>4.7</a:t>
            </a:r>
            <a:br>
              <a:rPr lang="en-US" altLang="zh-CN" sz="4400" dirty="0" smtClean="0"/>
            </a:br>
            <a:r>
              <a:rPr lang="en-US" altLang="zh-CN" sz="4400" dirty="0" smtClean="0"/>
              <a:t>NP</a:t>
            </a:r>
            <a:r>
              <a:rPr lang="zh-CN" altLang="en-US" sz="4400" dirty="0" smtClean="0"/>
              <a:t>完全性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陶先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/>
              <a:t>2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复杂度类问题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851"/>
            <a:ext cx="10672056" cy="2790213"/>
          </a:xfrm>
        </p:spPr>
      </p:pic>
      <p:sp>
        <p:nvSpPr>
          <p:cNvPr id="5" name="文本框 4"/>
          <p:cNvSpPr txBox="1"/>
          <p:nvPr/>
        </p:nvSpPr>
        <p:spPr>
          <a:xfrm>
            <a:off x="813735" y="5436972"/>
            <a:ext cx="10540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问题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6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：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这里的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verify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和前面的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verify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，有什么区别？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7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co-NP</a:t>
            </a:r>
            <a:r>
              <a:rPr lang="zh-CN" altLang="en-US" dirty="0" smtClean="0"/>
              <a:t>的关系谜团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03" y="1362323"/>
            <a:ext cx="9774193" cy="4950566"/>
          </a:xfrm>
        </p:spPr>
      </p:pic>
      <p:sp>
        <p:nvSpPr>
          <p:cNvPr id="5" name="文本框 4"/>
          <p:cNvSpPr txBox="1"/>
          <p:nvPr/>
        </p:nvSpPr>
        <p:spPr>
          <a:xfrm>
            <a:off x="1208902" y="3417013"/>
            <a:ext cx="977419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你能从这几种猜想中得到什么确定性的信息？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4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：我们引入</a:t>
            </a:r>
            <a:r>
              <a:rPr lang="en-US" altLang="zh-CN" dirty="0" smtClean="0"/>
              <a:t>NPC</a:t>
            </a:r>
            <a:r>
              <a:rPr lang="zh-CN" altLang="en-US" dirty="0" smtClean="0"/>
              <a:t>，为什么？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911"/>
            <a:ext cx="12029369" cy="533322"/>
          </a:xfrm>
        </p:spPr>
      </p:pic>
      <p:sp>
        <p:nvSpPr>
          <p:cNvPr id="5" name="文本框 4"/>
          <p:cNvSpPr txBox="1"/>
          <p:nvPr/>
        </p:nvSpPr>
        <p:spPr>
          <a:xfrm>
            <a:off x="345989" y="21377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一方面：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45989" y="373173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另一方面：</a:t>
            </a:r>
            <a:endParaRPr lang="zh-CN" altLang="en-US" sz="2800" b="1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" y="4413467"/>
            <a:ext cx="11321628" cy="12459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87483" y="5198993"/>
            <a:ext cx="8380133" cy="46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又见归约！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10" y="1319985"/>
            <a:ext cx="6439799" cy="3772426"/>
          </a:xfrm>
        </p:spPr>
      </p:pic>
      <p:sp>
        <p:nvSpPr>
          <p:cNvPr id="5" name="文本框 4"/>
          <p:cNvSpPr txBox="1"/>
          <p:nvPr/>
        </p:nvSpPr>
        <p:spPr>
          <a:xfrm>
            <a:off x="1107989" y="5092411"/>
            <a:ext cx="997602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你能说说看，“语言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</a:t>
            </a:r>
            <a:r>
              <a:rPr lang="zh-CN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可以函数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作用下，被多项式归约到语言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</a:t>
            </a:r>
            <a:r>
              <a:rPr lang="zh-CN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”这句话背后隐含了哪些内容？</a:t>
            </a:r>
            <a:endParaRPr lang="zh-CN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0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3" y="2493461"/>
            <a:ext cx="10716714" cy="2917783"/>
          </a:xfrm>
        </p:spPr>
      </p:pic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1323787"/>
            <a:ext cx="10088383" cy="12860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4260" y="5837128"/>
            <a:ext cx="638347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构造</a:t>
            </a:r>
            <a:r>
              <a:rPr lang="en-US" altLang="zh-CN" sz="4000" b="1" dirty="0" smtClean="0"/>
              <a:t>A1</a:t>
            </a:r>
            <a:r>
              <a:rPr lang="zh-CN" altLang="en-US" sz="4000" b="1" dirty="0" smtClean="0"/>
              <a:t>算法的目的是什么？</a:t>
            </a:r>
            <a:endParaRPr lang="zh-CN" altLang="en-US" sz="4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813942" y="1728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归约！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923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又</a:t>
            </a:r>
            <a:r>
              <a:rPr lang="zh-CN" altLang="en-US" dirty="0" smtClean="0"/>
              <a:t>见归约！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88383" cy="1286054"/>
          </a:xfrm>
        </p:spPr>
      </p:pic>
      <p:sp>
        <p:nvSpPr>
          <p:cNvPr id="5" name="文本框 4"/>
          <p:cNvSpPr txBox="1"/>
          <p:nvPr/>
        </p:nvSpPr>
        <p:spPr>
          <a:xfrm>
            <a:off x="976185" y="3941805"/>
            <a:ext cx="10058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问题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10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这个引理是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NPC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定义的基石。你能解释为什么是这样的吗？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0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为什么只要找到一个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算法，所有的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问题都可以多项式求解？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72" y="2283097"/>
            <a:ext cx="9339456" cy="2473608"/>
          </a:xfrm>
        </p:spPr>
      </p:pic>
      <p:sp>
        <p:nvSpPr>
          <p:cNvPr id="5" name="文本框 4"/>
          <p:cNvSpPr txBox="1"/>
          <p:nvPr/>
        </p:nvSpPr>
        <p:spPr>
          <a:xfrm>
            <a:off x="973444" y="5349114"/>
            <a:ext cx="1024511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NPC</a:t>
            </a:r>
            <a:r>
              <a:rPr lang="zh-CN" altLang="en-US" sz="2800" b="1" dirty="0" smtClean="0"/>
              <a:t>的定义中看，证明一个问题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语言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NPC</a:t>
            </a:r>
            <a:r>
              <a:rPr lang="zh-CN" altLang="en-US" sz="2800" b="1" dirty="0" smtClean="0"/>
              <a:t>有多难？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12: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请回答：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dirty="0" smtClean="0"/>
              <a:t>为什么第一个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问题被证明是非常有价值的？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哪一</a:t>
            </a:r>
            <a:r>
              <a:rPr lang="zh-CN" altLang="en-US" dirty="0" smtClean="0"/>
              <a:t>个问题是第一个被证明为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8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C-SAT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2502609"/>
            <a:ext cx="9050013" cy="600159"/>
          </a:xfrm>
        </p:spPr>
      </p:pic>
      <p:sp>
        <p:nvSpPr>
          <p:cNvPr id="5" name="文本框 4"/>
          <p:cNvSpPr txBox="1"/>
          <p:nvPr/>
        </p:nvSpPr>
        <p:spPr>
          <a:xfrm>
            <a:off x="838200" y="4151870"/>
            <a:ext cx="10729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第一个被计算机科学家从定义开始严格证明为</a:t>
            </a:r>
            <a:r>
              <a:rPr lang="en-US" altLang="zh-CN" sz="3200" dirty="0" smtClean="0"/>
              <a:t>NPC</a:t>
            </a:r>
            <a:r>
              <a:rPr lang="zh-CN" altLang="en-US" sz="3200" dirty="0" smtClean="0"/>
              <a:t>的难题！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79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证明框架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C-SAT</a:t>
                </a:r>
                <a:r>
                  <a:rPr lang="en-US" altLang="zh-CN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∈NP</a:t>
                </a:r>
              </a:p>
              <a:p>
                <a:pPr lvl="1"/>
                <a:r>
                  <a:rPr lang="zh-CN" altLang="en-US" dirty="0" smtClean="0">
                    <a:latin typeface="+mn-ea"/>
                  </a:rPr>
                  <a:t>多项式时间可验证</a:t>
                </a:r>
                <a:endParaRPr lang="en-US" altLang="zh-CN" dirty="0" smtClean="0">
                  <a:latin typeface="+mn-ea"/>
                </a:endParaRPr>
              </a:p>
              <a:p>
                <a:pPr lvl="2"/>
                <a:r>
                  <a:rPr lang="zh-CN" altLang="en-US" dirty="0" smtClean="0">
                    <a:latin typeface="+mn-ea"/>
                  </a:rPr>
                  <a:t>构造验证函数</a:t>
                </a:r>
                <a:r>
                  <a:rPr lang="en-US" altLang="zh-CN" dirty="0" smtClean="0">
                    <a:latin typeface="+mn-ea"/>
                  </a:rPr>
                  <a:t>A</a:t>
                </a:r>
              </a:p>
              <a:p>
                <a:pPr lvl="3"/>
                <a:r>
                  <a:rPr lang="zh-CN" altLang="en-US" dirty="0" smtClean="0">
                    <a:latin typeface="+mn-ea"/>
                  </a:rPr>
                  <a:t>运行在多项式时间内</a:t>
                </a:r>
                <a:endParaRPr lang="en-US" altLang="zh-CN" dirty="0">
                  <a:latin typeface="+mn-ea"/>
                </a:endParaRPr>
              </a:p>
              <a:p>
                <a:pPr lvl="3"/>
                <a:r>
                  <a:rPr lang="zh-CN" altLang="en-US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如果输入电路可满足，一定存在一个证书</a:t>
                </a:r>
                <a:r>
                  <a:rPr lang="en-US" altLang="zh-CN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(</a:t>
                </a:r>
                <a:r>
                  <a:rPr lang="zh-CN" altLang="en-US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电路赋值），</a:t>
                </a:r>
                <a:r>
                  <a:rPr lang="en-US" altLang="zh-CN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A=1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NP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构造一个多项式算法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，实现一个归约函数</a:t>
                </a:r>
                <a:r>
                  <a:rPr lang="en-US" altLang="zh-CN" dirty="0" smtClean="0"/>
                  <a:t>f</a:t>
                </a:r>
              </a:p>
              <a:p>
                <a:pPr lvl="2"/>
                <a:r>
                  <a:rPr lang="zh-CN" altLang="en-US" dirty="0" smtClean="0"/>
                  <a:t>任意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位串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，转成一个电路</a:t>
                </a:r>
                <a:r>
                  <a:rPr lang="en-US" altLang="zh-CN" dirty="0" smtClean="0"/>
                  <a:t>C</a:t>
                </a:r>
              </a:p>
              <a:p>
                <a:pPr lvl="2"/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被判定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被接受</a:t>
                </a:r>
                <a:r>
                  <a:rPr lang="en-US" altLang="zh-CN" dirty="0" smtClean="0"/>
                  <a:t>) </a:t>
                </a:r>
                <a:r>
                  <a:rPr lang="en-US" altLang="zh-CN" dirty="0" err="1" smtClean="0"/>
                  <a:t>iff</a:t>
                </a:r>
                <a:r>
                  <a:rPr lang="en-US" altLang="zh-CN" dirty="0" smtClean="0"/>
                  <a:t>  C</a:t>
                </a:r>
                <a:r>
                  <a:rPr lang="zh-CN" altLang="en-US" dirty="0" smtClean="0"/>
                  <a:t>可满足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这个定理想说明的道理是什么？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8" y="2434203"/>
            <a:ext cx="10088383" cy="1428949"/>
          </a:xfrm>
        </p:spPr>
      </p:pic>
      <p:grpSp>
        <p:nvGrpSpPr>
          <p:cNvPr id="8" name="组合 7"/>
          <p:cNvGrpSpPr/>
          <p:nvPr/>
        </p:nvGrpSpPr>
        <p:grpSpPr>
          <a:xfrm>
            <a:off x="1051808" y="4297941"/>
            <a:ext cx="9955014" cy="1672581"/>
            <a:chOff x="1051808" y="4297941"/>
            <a:chExt cx="9955014" cy="1672581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08" y="4441640"/>
              <a:ext cx="9955014" cy="140989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51808" y="4297941"/>
              <a:ext cx="3100062" cy="460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58618" y="5510127"/>
              <a:ext cx="6948203" cy="460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4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C-SAT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∈</a:t>
            </a:r>
            <a:r>
              <a:rPr lang="en-US" altLang="zh-CN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NP</a:t>
            </a:r>
            <a:r>
              <a:rPr lang="zh-CN" altLang="en-US" dirty="0" smtClean="0">
                <a:latin typeface="+mn-ea"/>
                <a:ea typeface="+mn-ea"/>
              </a:rPr>
              <a:t>？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0" y="1690688"/>
            <a:ext cx="9269119" cy="1724266"/>
          </a:xfrm>
        </p:spPr>
      </p:pic>
      <p:sp>
        <p:nvSpPr>
          <p:cNvPr id="5" name="线形标注 1 4"/>
          <p:cNvSpPr/>
          <p:nvPr/>
        </p:nvSpPr>
        <p:spPr>
          <a:xfrm>
            <a:off x="10033348" y="2091847"/>
            <a:ext cx="1841326" cy="814191"/>
          </a:xfrm>
          <a:prstGeom prst="borderCallout1">
            <a:avLst>
              <a:gd name="adj1" fmla="val 18750"/>
              <a:gd name="adj2" fmla="val -8333"/>
              <a:gd name="adj3" fmla="val 3269"/>
              <a:gd name="adj4" fmla="val -22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可验证</a:t>
            </a:r>
            <a:endParaRPr lang="zh-CN" altLang="en-US" sz="36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0" y="3829887"/>
            <a:ext cx="9316750" cy="2029108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0033348" y="4437345"/>
            <a:ext cx="1841326" cy="814191"/>
          </a:xfrm>
          <a:prstGeom prst="borderCallout1">
            <a:avLst>
              <a:gd name="adj1" fmla="val 18750"/>
              <a:gd name="adj2" fmla="val -8333"/>
              <a:gd name="adj3" fmla="val 3269"/>
              <a:gd name="adj4" fmla="val -22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多项式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63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NP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altLang="zh-CN" dirty="0" smtClean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，存在</a:t>
            </a:r>
            <a:r>
              <a:rPr lang="zh-CN" altLang="en-US" dirty="0"/>
              <a:t>多项式</a:t>
            </a:r>
            <a:r>
              <a:rPr lang="zh-CN" altLang="en-US" dirty="0" smtClean="0"/>
              <a:t>验证算法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，对于任意的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，存在证书</a:t>
            </a:r>
            <a:r>
              <a:rPr lang="en-US" altLang="zh-CN" dirty="0" smtClean="0"/>
              <a:t>y(O(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k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9231" y="338202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最重要也是几乎唯一的线索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87359" y="4564051"/>
            <a:ext cx="11617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/>
              <a:t>如何利用这个线索，构造多项式算法</a:t>
            </a:r>
            <a:r>
              <a:rPr lang="en-US" altLang="zh-CN" sz="3600" dirty="0" smtClean="0"/>
              <a:t>F</a:t>
            </a:r>
            <a:r>
              <a:rPr lang="zh-CN" altLang="en-US" sz="3600" dirty="0" smtClean="0"/>
              <a:t>，实现归约函数</a:t>
            </a:r>
            <a:r>
              <a:rPr lang="en-US" altLang="zh-CN" sz="3600" dirty="0" smtClean="0"/>
              <a:t>f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将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映射为一个电路？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31527" y="6050290"/>
            <a:ext cx="972894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算法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的运算过程可以被理解为格局的转换，组合电路的作用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证明过程的几个要点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内存格局</a:t>
            </a:r>
            <a:r>
              <a:rPr lang="en-US" altLang="zh-CN" dirty="0" smtClean="0"/>
              <a:t>/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(Configuration)</a:t>
            </a:r>
            <a:r>
              <a:rPr lang="zh-CN" altLang="en-US" dirty="0" smtClean="0"/>
              <a:t>是系统内存的一个快照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</a:t>
            </a:r>
            <a:r>
              <a:rPr lang="zh-CN" altLang="en-US" dirty="0" smtClean="0"/>
              <a:t>位串而已</a:t>
            </a:r>
            <a:endParaRPr lang="en-US" altLang="zh-CN" dirty="0" smtClean="0"/>
          </a:p>
          <a:p>
            <a:r>
              <a:rPr lang="zh-CN" altLang="en-US" dirty="0" smtClean="0"/>
              <a:t>格局之间的转换</a:t>
            </a:r>
            <a:r>
              <a:rPr lang="en-US" altLang="zh-CN" dirty="0" err="1" smtClean="0"/>
              <a:t>config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config</a:t>
            </a:r>
            <a:r>
              <a:rPr lang="en-US" altLang="zh-CN" baseline="-25000" dirty="0" smtClean="0"/>
              <a:t>i+1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由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验证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驱动的。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但也可以被理解为一</a:t>
            </a:r>
            <a:r>
              <a:rPr lang="zh-CN" altLang="en-US" dirty="0" smtClean="0"/>
              <a:t>个组合逻辑电路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在输入</a:t>
            </a:r>
            <a:r>
              <a:rPr lang="en-US" altLang="zh-CN" dirty="0" err="1" smtClean="0"/>
              <a:t>config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时，输出</a:t>
            </a:r>
            <a:r>
              <a:rPr lang="en-US" altLang="zh-CN" dirty="0" smtClean="0"/>
              <a:t>config</a:t>
            </a:r>
            <a:r>
              <a:rPr lang="en-US" altLang="zh-CN" baseline="-25000" dirty="0" smtClean="0"/>
              <a:t>i+1</a:t>
            </a:r>
            <a:endParaRPr lang="en-US" altLang="zh-CN" dirty="0" smtClean="0"/>
          </a:p>
          <a:p>
            <a:r>
              <a:rPr lang="en-US" altLang="zh-CN" dirty="0"/>
              <a:t>x</a:t>
            </a:r>
            <a:r>
              <a:rPr lang="zh-CN" altLang="en-US" dirty="0" smtClean="0"/>
              <a:t>可以被接受，就是存在一个证书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的验证函数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)=1</a:t>
            </a:r>
          </a:p>
          <a:p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的验证步骤中产生的格局变迁，决定了：一定存在一个电路片段，使然！</a:t>
            </a:r>
            <a:endParaRPr lang="en-US" altLang="zh-CN" dirty="0" smtClean="0"/>
          </a:p>
          <a:p>
            <a:r>
              <a:rPr lang="zh-CN" altLang="en-US" dirty="0" smtClean="0"/>
              <a:t>归约算法，利用了这个电路片段的存在性，构造了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中任意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和完整电路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的映射！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27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证明概要：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51" y="218209"/>
            <a:ext cx="6371968" cy="6765972"/>
          </a:xfrm>
        </p:spPr>
      </p:pic>
      <p:grpSp>
        <p:nvGrpSpPr>
          <p:cNvPr id="9" name="组合 8"/>
          <p:cNvGrpSpPr/>
          <p:nvPr/>
        </p:nvGrpSpPr>
        <p:grpSpPr>
          <a:xfrm>
            <a:off x="665019" y="4935682"/>
            <a:ext cx="2992581" cy="1558636"/>
            <a:chOff x="665019" y="4935682"/>
            <a:chExt cx="2992581" cy="1558636"/>
          </a:xfrm>
        </p:grpSpPr>
        <p:sp>
          <p:nvSpPr>
            <p:cNvPr id="3" name="云形标注 2"/>
            <p:cNvSpPr/>
            <p:nvPr/>
          </p:nvSpPr>
          <p:spPr>
            <a:xfrm>
              <a:off x="665019" y="4935682"/>
              <a:ext cx="2005446" cy="1039091"/>
            </a:xfrm>
            <a:prstGeom prst="cloudCallout">
              <a:avLst>
                <a:gd name="adj1" fmla="val 63890"/>
                <a:gd name="adj2" fmla="val 66816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为什么？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78282" y="5974773"/>
              <a:ext cx="779318" cy="519545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52957" y="4842164"/>
            <a:ext cx="3917370" cy="1897085"/>
            <a:chOff x="8052957" y="4842164"/>
            <a:chExt cx="3917370" cy="1897085"/>
          </a:xfrm>
        </p:grpSpPr>
        <p:sp>
          <p:nvSpPr>
            <p:cNvPr id="7" name="云形标注 6"/>
            <p:cNvSpPr/>
            <p:nvPr/>
          </p:nvSpPr>
          <p:spPr>
            <a:xfrm>
              <a:off x="9175173" y="4842164"/>
              <a:ext cx="2795154" cy="1132609"/>
            </a:xfrm>
            <a:prstGeom prst="cloudCallout">
              <a:avLst>
                <a:gd name="adj1" fmla="val -71372"/>
                <a:gd name="adj2" fmla="val 5516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很关键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8052957" y="5729841"/>
              <a:ext cx="789707" cy="1009408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：从任意的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出发，构造对应的电路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C’=M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||M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||…||M</a:t>
            </a:r>
            <a:r>
              <a:rPr lang="en-US" altLang="zh-CN" baseline="-25000" dirty="0"/>
              <a:t>T(n)</a:t>
            </a:r>
          </a:p>
          <a:p>
            <a:pPr lvl="1"/>
            <a:r>
              <a:rPr lang="zh-CN" altLang="en-US" dirty="0" smtClean="0"/>
              <a:t>电路的输入：内存格局的初始值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电路的输出</a:t>
            </a:r>
            <a:r>
              <a:rPr lang="en-US" altLang="zh-CN" dirty="0" smtClean="0"/>
              <a:t>C</a:t>
            </a:r>
            <a:r>
              <a:rPr lang="en-US" altLang="zh-CN" sz="2800" baseline="-25000" dirty="0"/>
              <a:t>T(n)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C’</a:t>
            </a:r>
            <a:r>
              <a:rPr lang="zh-CN" altLang="en-US" dirty="0" smtClean="0"/>
              <a:t>中改造得到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C’</a:t>
            </a:r>
            <a:r>
              <a:rPr lang="zh-CN" altLang="en-US" dirty="0" smtClean="0"/>
              <a:t>的输入中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、内存固化为它们的初始值，仅保留整数</a:t>
            </a:r>
            <a:r>
              <a:rPr lang="en-US" altLang="zh-CN" dirty="0" smtClean="0"/>
              <a:t>y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 smtClean="0"/>
              <a:t>C’</a:t>
            </a:r>
            <a:r>
              <a:rPr lang="zh-CN" altLang="en-US" dirty="0" smtClean="0"/>
              <a:t>的输出中的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值，其它全忽略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83485" y="4584526"/>
            <a:ext cx="3239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C(y)=A(</a:t>
            </a:r>
            <a:r>
              <a:rPr lang="en-US" altLang="zh-CN" sz="5400" dirty="0" err="1" smtClean="0"/>
              <a:t>x,y</a:t>
            </a:r>
            <a:r>
              <a:rPr lang="en-US" altLang="zh-CN" sz="5400" dirty="0" smtClean="0"/>
              <a:t>)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09578" y="5588187"/>
            <a:ext cx="1829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f(x)=C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672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如果每个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都这样证明，不够高效。你能解释这个定理在这个问题上的作用吗？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2661353"/>
            <a:ext cx="10059804" cy="1305107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493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问题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从这个定理出发，你能找到更高效的、一般性的</a:t>
            </a:r>
            <a:r>
              <a:rPr lang="en-US" altLang="zh-CN" dirty="0" smtClean="0"/>
              <a:t>NPC</a:t>
            </a:r>
            <a:r>
              <a:rPr lang="zh-CN" altLang="en-US" dirty="0" smtClean="0"/>
              <a:t>证明方法吗？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1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NPC</a:t>
            </a:r>
            <a:r>
              <a:rPr lang="zh-CN" altLang="en-US" dirty="0" smtClean="0"/>
              <a:t>证明方法：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4557"/>
            <a:ext cx="9926435" cy="2191056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1" y="3855307"/>
            <a:ext cx="9983593" cy="2181529"/>
          </a:xfrm>
          <a:prstGeom prst="rect">
            <a:avLst/>
          </a:prstGeom>
        </p:spPr>
      </p:pic>
      <p:sp>
        <p:nvSpPr>
          <p:cNvPr id="6" name="云形 5"/>
          <p:cNvSpPr/>
          <p:nvPr/>
        </p:nvSpPr>
        <p:spPr>
          <a:xfrm>
            <a:off x="1923006" y="2376488"/>
            <a:ext cx="7678881" cy="22890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Moreover, as we develop a catalog of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NP-complete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problems, we will have more and more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languages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which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reduce.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1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在阅读资料</a:t>
            </a:r>
            <a:r>
              <a:rPr lang="en-US" altLang="zh-CN" dirty="0" smtClean="0"/>
              <a:t>JH</a:t>
            </a:r>
            <a:r>
              <a:rPr lang="zh-CN" altLang="en-US" dirty="0" smtClean="0"/>
              <a:t>中，作者是用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NP</a:t>
            </a:r>
            <a:r>
              <a:rPr lang="zh-CN" altLang="en-US" dirty="0" smtClean="0"/>
              <a:t>的。请你说说两种定义方法是一致的吗？为什么？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证明旅行商问题是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0" y="2340308"/>
            <a:ext cx="727811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596528"/>
            <a:ext cx="10307488" cy="196242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3924569"/>
            <a:ext cx="10069330" cy="2333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2256" y="3924569"/>
            <a:ext cx="2019153" cy="46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31069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问题，哪个可能更容易？为什么？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3472582"/>
            <a:ext cx="10040751" cy="1057423"/>
          </a:xfrm>
        </p:spPr>
      </p:pic>
      <p:sp>
        <p:nvSpPr>
          <p:cNvPr id="5" name="矩形 4"/>
          <p:cNvSpPr/>
          <p:nvPr/>
        </p:nvSpPr>
        <p:spPr>
          <a:xfrm>
            <a:off x="1075624" y="3384242"/>
            <a:ext cx="6395440" cy="46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接受</a:t>
            </a:r>
            <a:r>
              <a:rPr lang="zh-CN" altLang="en-US" dirty="0"/>
              <a:t>一个语言和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判定</a:t>
            </a:r>
            <a:r>
              <a:rPr lang="zh-CN" altLang="en-US" dirty="0"/>
              <a:t>一个</a:t>
            </a:r>
            <a:r>
              <a:rPr lang="zh-CN" altLang="en-US" dirty="0" smtClean="0"/>
              <a:t>语言有什么区别？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1" y="2572303"/>
            <a:ext cx="10336786" cy="759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480153"/>
            <a:ext cx="2318359" cy="463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1" y="3565747"/>
            <a:ext cx="10229399" cy="7149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0101" y="3537831"/>
            <a:ext cx="2318359" cy="463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34182" y="3905787"/>
            <a:ext cx="1114816" cy="463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63" y="4746771"/>
            <a:ext cx="10188737" cy="11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类问题的定义：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386"/>
            <a:ext cx="10515600" cy="1252809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" y="3670126"/>
            <a:ext cx="10079976" cy="16077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8084" y="3670126"/>
            <a:ext cx="100799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/>
              <a:t>4</a:t>
            </a:r>
            <a:r>
              <a:rPr lang="zh-CN" altLang="en-US" sz="3600" dirty="0" smtClean="0"/>
              <a:t>：这两种</a:t>
            </a:r>
            <a:r>
              <a:rPr lang="en-US" altLang="zh-CN" sz="3600" dirty="0" smtClean="0"/>
              <a:t>P</a:t>
            </a:r>
            <a:r>
              <a:rPr lang="zh-CN" altLang="en-US" sz="3600" dirty="0" smtClean="0"/>
              <a:t>类问题的定义等价吗？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10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证明：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为何我们只需证明被接受的语言（问题）一定可以被判定？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How to do it?</a:t>
            </a:r>
            <a:endParaRPr lang="zh-CN" altLang="en-US" sz="36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046"/>
            <a:ext cx="10079976" cy="16077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8893" y="4534422"/>
            <a:ext cx="977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用接受这个语言的算法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来构造判定这个语言的算法</a:t>
            </a:r>
            <a:r>
              <a:rPr lang="en-US" altLang="zh-CN" sz="3200" dirty="0" smtClean="0"/>
              <a:t>A’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7414" y="5715298"/>
            <a:ext cx="11677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多项式算法</a:t>
            </a:r>
            <a:r>
              <a:rPr lang="en-US" altLang="zh-CN" sz="2400" dirty="0" smtClean="0"/>
              <a:t>A=&gt;</a:t>
            </a:r>
            <a:r>
              <a:rPr lang="zh-CN" altLang="en-US" sz="2400" dirty="0" smtClean="0"/>
              <a:t>最多</a:t>
            </a:r>
            <a:r>
              <a:rPr lang="en-US" altLang="zh-CN" sz="2400" dirty="0" err="1" smtClean="0"/>
              <a:t>cn</a:t>
            </a:r>
            <a:r>
              <a:rPr lang="en-US" altLang="zh-CN" sz="2400" baseline="30000" dirty="0" err="1" smtClean="0"/>
              <a:t>k</a:t>
            </a:r>
            <a:r>
              <a:rPr lang="zh-CN" altLang="en-US" sz="2400" dirty="0" smtClean="0"/>
              <a:t>步执行</a:t>
            </a:r>
            <a:r>
              <a:rPr lang="en-US" altLang="zh-CN" sz="2400" dirty="0" smtClean="0"/>
              <a:t>=&gt;</a:t>
            </a:r>
            <a:r>
              <a:rPr lang="zh-CN" altLang="en-US" sz="2400" dirty="0" smtClean="0"/>
              <a:t>将这</a:t>
            </a:r>
            <a:r>
              <a:rPr lang="en-US" altLang="zh-CN" sz="2400" dirty="0" err="1"/>
              <a:t>cn</a:t>
            </a:r>
            <a:r>
              <a:rPr lang="en-US" altLang="zh-CN" sz="2400" baseline="30000" dirty="0" err="1"/>
              <a:t>k</a:t>
            </a:r>
            <a:r>
              <a:rPr lang="zh-CN" altLang="en-US" sz="2400" dirty="0" smtClean="0"/>
              <a:t>步看做算法</a:t>
            </a:r>
            <a:r>
              <a:rPr lang="en-US" altLang="zh-CN" sz="2400" dirty="0" smtClean="0"/>
              <a:t>A’=&gt;A’</a:t>
            </a:r>
            <a:r>
              <a:rPr lang="zh-CN" altLang="en-US" sz="2400" dirty="0" smtClean="0"/>
              <a:t>可以在</a:t>
            </a:r>
            <a:r>
              <a:rPr lang="en-US" altLang="zh-CN" sz="2400" dirty="0" err="1" smtClean="0"/>
              <a:t>cn</a:t>
            </a:r>
            <a:r>
              <a:rPr lang="en-US" altLang="zh-CN" sz="2400" baseline="30000" dirty="0" err="1" smtClean="0"/>
              <a:t>k</a:t>
            </a:r>
            <a:r>
              <a:rPr lang="zh-CN" altLang="en-US" sz="2400" dirty="0" smtClean="0"/>
              <a:t>内对输入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进行判定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90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2" y="2317532"/>
            <a:ext cx="11138115" cy="850671"/>
          </a:xfrm>
        </p:spPr>
      </p:pic>
      <p:cxnSp>
        <p:nvCxnSpPr>
          <p:cNvPr id="6" name="直接连接符 5"/>
          <p:cNvCxnSpPr>
            <a:endCxn id="4" idx="3"/>
          </p:cNvCxnSpPr>
          <p:nvPr/>
        </p:nvCxnSpPr>
        <p:spPr>
          <a:xfrm>
            <a:off x="9968248" y="2742867"/>
            <a:ext cx="169680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26942" y="3167536"/>
            <a:ext cx="6427650" cy="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21172" y="3962137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这里面隐含了接受和判定的细微区别。你能解释一下吗？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06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我们为什么要引入</a:t>
            </a:r>
            <a:r>
              <a:rPr lang="zh-CN" altLang="en-US" dirty="0" smtClean="0"/>
              <a:t>“多项式时间验证”某个语言（问题）？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7" y="2434281"/>
            <a:ext cx="11569363" cy="2748278"/>
          </a:xfrm>
        </p:spPr>
      </p:pic>
      <p:sp>
        <p:nvSpPr>
          <p:cNvPr id="5" name="文本框 4"/>
          <p:cNvSpPr txBox="1"/>
          <p:nvPr/>
        </p:nvSpPr>
        <p:spPr>
          <a:xfrm>
            <a:off x="838201" y="5560541"/>
            <a:ext cx="11062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这里的所有概念，似乎都和问题复杂度，特别是超多项式复杂度问题无关。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1329</Words>
  <Application>Microsoft Office PowerPoint</Application>
  <PresentationFormat>宽屏</PresentationFormat>
  <Paragraphs>128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方正兰亭超细黑简体</vt:lpstr>
      <vt:lpstr>华文彩云</vt:lpstr>
      <vt:lpstr>华文琥珀</vt:lpstr>
      <vt:lpstr>宋体</vt:lpstr>
      <vt:lpstr>Arial</vt:lpstr>
      <vt:lpstr>Calibri</vt:lpstr>
      <vt:lpstr>Calibri Light</vt:lpstr>
      <vt:lpstr>Cambria Math</vt:lpstr>
      <vt:lpstr>Segoe UI Black</vt:lpstr>
      <vt:lpstr>Office 主题</vt:lpstr>
      <vt:lpstr>计算机问题求解—论题4.7 NP完全性</vt:lpstr>
      <vt:lpstr>问题1：这个定理想说明的道理是什么？</vt:lpstr>
      <vt:lpstr>Reduction </vt:lpstr>
      <vt:lpstr>问题2：A和B问题，哪个可能更容易？为什么？</vt:lpstr>
      <vt:lpstr>问题3：</vt:lpstr>
      <vt:lpstr>P类问题的定义：</vt:lpstr>
      <vt:lpstr>PowerPoint 演示文稿</vt:lpstr>
      <vt:lpstr>PowerPoint 演示文稿</vt:lpstr>
      <vt:lpstr>问题5：我们为什么要引入“多项式时间验证”某个语言（问题）？</vt:lpstr>
      <vt:lpstr>NP复杂度类问题</vt:lpstr>
      <vt:lpstr>P，NP，co-NP的关系谜团</vt:lpstr>
      <vt:lpstr>问题8：我们引入NPC，为什么？</vt:lpstr>
      <vt:lpstr>又见归约！</vt:lpstr>
      <vt:lpstr>PowerPoint 演示文稿</vt:lpstr>
      <vt:lpstr>又见归约！</vt:lpstr>
      <vt:lpstr>问题11：为什么只要找到一个NPC问题的P算法，所有的NP问题都可以多项式求解？</vt:lpstr>
      <vt:lpstr>问题12:</vt:lpstr>
      <vt:lpstr>C-SAT问题：</vt:lpstr>
      <vt:lpstr>证明框架</vt:lpstr>
      <vt:lpstr>C-SAT∈NP？</vt:lpstr>
      <vt:lpstr>∀L∈NP，L≤_p C-SAT?</vt:lpstr>
      <vt:lpstr>证明过程的几个要点</vt:lpstr>
      <vt:lpstr>证明概要：</vt:lpstr>
      <vt:lpstr>F：从任意的01串x出发，构造对应的电路C</vt:lpstr>
      <vt:lpstr>问题13：如果每个NPC都这样证明，不够高效。你能解释这个定理在这个问题上的作用吗？</vt:lpstr>
      <vt:lpstr>NPC证明方法：</vt:lpstr>
      <vt:lpstr>Open topics:</vt:lpstr>
    </vt:vector>
  </TitlesOfParts>
  <Company>njucs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计算机问题求解—论题4.7 NP完全性</dc:title>
  <dc:creator>Lenovo</dc:creator>
  <cp:lastModifiedBy>Lenovo</cp:lastModifiedBy>
  <cp:revision>39</cp:revision>
  <dcterms:created xsi:type="dcterms:W3CDTF">2015-04-13T11:47:49Z</dcterms:created>
  <dcterms:modified xsi:type="dcterms:W3CDTF">2017-04-24T07:58:55Z</dcterms:modified>
</cp:coreProperties>
</file>