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2"/>
  </p:notesMasterIdLst>
  <p:sldIdLst>
    <p:sldId id="256" r:id="rId2"/>
    <p:sldId id="27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7" r:id="rId14"/>
    <p:sldId id="286" r:id="rId15"/>
    <p:sldId id="297" r:id="rId16"/>
    <p:sldId id="298" r:id="rId17"/>
    <p:sldId id="299" r:id="rId18"/>
    <p:sldId id="288" r:id="rId19"/>
    <p:sldId id="289" r:id="rId20"/>
    <p:sldId id="290" r:id="rId21"/>
    <p:sldId id="292" r:id="rId22"/>
    <p:sldId id="291" r:id="rId23"/>
    <p:sldId id="293" r:id="rId24"/>
    <p:sldId id="302" r:id="rId25"/>
    <p:sldId id="294" r:id="rId26"/>
    <p:sldId id="295" r:id="rId27"/>
    <p:sldId id="296" r:id="rId28"/>
    <p:sldId id="300" r:id="rId29"/>
    <p:sldId id="301" r:id="rId30"/>
    <p:sldId id="273" r:id="rId31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22" autoAdjust="0"/>
  </p:normalViewPr>
  <p:slideViewPr>
    <p:cSldViewPr>
      <p:cViewPr varScale="1">
        <p:scale>
          <a:sx n="76" d="100"/>
          <a:sy n="76" d="100"/>
        </p:scale>
        <p:origin x="1026" y="84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315C2496-9097-4CEA-8DA6-307B8853E46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53672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0BDF31-E55C-4E48-925C-CAFF7FFF1756}" type="slidenum">
              <a:rPr lang="zh-CN" altLang="zh-CN" sz="1300"/>
              <a:pPr>
                <a:spcBef>
                  <a:spcPct val="0"/>
                </a:spcBef>
              </a:pPr>
              <a:t>2</a:t>
            </a:fld>
            <a:endParaRPr lang="zh-CN" altLang="zh-CN" sz="1300"/>
          </a:p>
        </p:txBody>
      </p:sp>
    </p:spTree>
    <p:extLst>
      <p:ext uri="{BB962C8B-B14F-4D97-AF65-F5344CB8AC3E}">
        <p14:creationId xmlns:p14="http://schemas.microsoft.com/office/powerpoint/2010/main" val="1509527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9A4738-39C4-4A75-93CE-E059B2867A7D}" type="slidenum">
              <a:rPr lang="en-US" altLang="zh-CN" sz="1300"/>
              <a:pPr>
                <a:spcBef>
                  <a:spcPct val="0"/>
                </a:spcBef>
              </a:pPr>
              <a:t>26</a:t>
            </a:fld>
            <a:endParaRPr lang="en-US" altLang="zh-CN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类似于前面通过对角线找到的特殊的实数；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6211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0F22B7-6BE3-46A4-9967-48AEFED72548}" type="slidenum">
              <a:rPr lang="en-US" altLang="zh-CN" sz="1300"/>
              <a:pPr>
                <a:spcBef>
                  <a:spcPct val="0"/>
                </a:spcBef>
              </a:pPr>
              <a:t>27</a:t>
            </a:fld>
            <a:endParaRPr lang="en-US" altLang="zh-CN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00094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C2496-9097-4CEA-8DA6-307B8853E467}" type="slidenum">
              <a:rPr lang="zh-CN" altLang="zh-CN" smtClean="0"/>
              <a:pPr>
                <a:defRPr/>
              </a:pPr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584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CB5768-B496-443F-84FC-2EB9C2AA3453}" type="slidenum">
              <a:rPr lang="zh-CN" altLang="zh-CN" sz="1300"/>
              <a:pPr>
                <a:spcBef>
                  <a:spcPct val="0"/>
                </a:spcBef>
              </a:pPr>
              <a:t>5</a:t>
            </a:fld>
            <a:endParaRPr lang="zh-CN" altLang="zh-CN" sz="1300"/>
          </a:p>
        </p:txBody>
      </p:sp>
    </p:spTree>
    <p:extLst>
      <p:ext uri="{BB962C8B-B14F-4D97-AF65-F5344CB8AC3E}">
        <p14:creationId xmlns:p14="http://schemas.microsoft.com/office/powerpoint/2010/main" val="1676477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开启无限的无限想象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C2496-9097-4CEA-8DA6-307B8853E467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929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排队本质是在做什么？</a:t>
            </a:r>
            <a:endParaRPr lang="en-US" altLang="zh-CN" dirty="0" smtClean="0"/>
          </a:p>
          <a:p>
            <a:r>
              <a:rPr lang="zh-CN" altLang="en-US" dirty="0" smtClean="0"/>
              <a:t>双射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C2496-9097-4CEA-8DA6-307B8853E467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8397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C2496-9097-4CEA-8DA6-307B8853E467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606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限制不是一对一，函数就不是一对一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C2496-9097-4CEA-8DA6-307B8853E467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1945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原因：建立在下一页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上，可数集合的任意子集也是可数的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C2496-9097-4CEA-8DA6-307B8853E467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2784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C2496-9097-4CEA-8DA6-307B8853E467}" type="slidenum">
              <a:rPr lang="zh-CN" altLang="zh-CN" smtClean="0"/>
              <a:pPr>
                <a:defRPr/>
              </a:pPr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146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31F58B-1DB2-4B7F-AB56-B6955546A27C}" type="slidenum">
              <a:rPr lang="en-US" altLang="zh-CN" sz="1300"/>
              <a:pPr>
                <a:spcBef>
                  <a:spcPct val="0"/>
                </a:spcBef>
              </a:pPr>
              <a:t>25</a:t>
            </a:fld>
            <a:endParaRPr lang="en-US" altLang="zh-CN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3809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A2B7D3-D511-4DA9-9507-B09D04F12A4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100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9DAB7-758C-4D5B-B477-82C13895645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088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069D9-7F85-48CD-BB69-DCC2D136913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632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5E10E-72B1-43B3-9571-EE4C68BC41C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685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D8604-E6E2-4EDB-8389-7FB15A8B663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6040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ADEA2-352A-4B28-B811-B5C01403B0A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4743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D21BE-1C94-4E12-BED2-20EFFDBF443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396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8A849-1842-4A96-840F-A8A6ACB873F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360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E273A-B442-4B22-8D03-04D7E1C8B4C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82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DD075-05CD-4E06-A20E-50DCF1E2A34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7868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075F0-DF49-48A1-87C1-C0E24D2D9A5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487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54E22EAE-F19D-486C-B3C2-4858F792D91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Galileo's_paradox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://www.science4all.org/article/cantors-infinit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4all.org/article/cantors-infinite/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7" Type="http://schemas.openxmlformats.org/officeDocument/2006/relationships/hyperlink" Target="http://www.mn.uio.no/math/tjenester/kunnskap/kompendier/acwozl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Zermelo%E2%80%93Fraenkel_set_theory" TargetMode="External"/><Relationship Id="rId5" Type="http://schemas.openxmlformats.org/officeDocument/2006/relationships/hyperlink" Target="https://en.wikipedia.org/wiki/Infinite_set" TargetMode="External"/><Relationship Id="rId4" Type="http://schemas.openxmlformats.org/officeDocument/2006/relationships/hyperlink" Target="https://en.wikipedia.org/wiki/Axiom_of_cho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b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Cardinalit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smtClean="0"/>
              <a:t> </a:t>
            </a:r>
            <a:r>
              <a:rPr lang="en-US" altLang="zh-CN" smtClean="0"/>
              <a:t>–</a:t>
            </a:r>
            <a:r>
              <a:rPr lang="zh-CN" altLang="en-US" smtClean="0"/>
              <a:t> </a:t>
            </a:r>
            <a:r>
              <a:rPr lang="zh-CN" altLang="en-US" sz="400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>
                <a:latin typeface="楷体" panose="02010609060101010101" pitchFamily="49" charset="-122"/>
                <a:ea typeface="楷体" panose="02010609060101010101" pitchFamily="49" charset="-122"/>
              </a:rPr>
              <a:t>1-11</a:t>
            </a:r>
            <a:r>
              <a:rPr lang="zh-CN" altLang="zh-CN" smtClean="0"/>
              <a:t/>
            </a:r>
            <a:br>
              <a:rPr lang="zh-CN" altLang="zh-CN" smtClean="0"/>
            </a:br>
            <a:r>
              <a:rPr lang="zh-CN" altLang="zh-CN" smtClean="0"/>
              <a:t>    -  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有限与无限</a:t>
            </a:r>
            <a:endParaRPr lang="zh-CN" altLang="zh-CN" sz="4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7</a:t>
            </a:r>
            <a:r>
              <a:rPr lang="zh-CN" altLang="zh-CN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zh-CN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92313" y="476251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无穷不仅仅是“很多很多”</a:t>
            </a: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2948422" y="1789551"/>
            <a:ext cx="61198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伽利略悖论：</a:t>
            </a:r>
            <a:endParaRPr lang="en-US" altLang="zh-CN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整体与局部“一样大”！</a:t>
            </a:r>
          </a:p>
        </p:txBody>
      </p:sp>
      <p:sp>
        <p:nvSpPr>
          <p:cNvPr id="3" name="矩形 2"/>
          <p:cNvSpPr/>
          <p:nvPr/>
        </p:nvSpPr>
        <p:spPr>
          <a:xfrm>
            <a:off x="343238" y="6309320"/>
            <a:ext cx="537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https://en.wikipedia.org/wiki/Galileo%27s_</a:t>
            </a:r>
            <a:r>
              <a:rPr lang="zh-CN" altLang="en-US" dirty="0" smtClean="0">
                <a:hlinkClick r:id="rId2"/>
              </a:rPr>
              <a:t>paradox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3420244"/>
            <a:ext cx="5019675" cy="1400175"/>
          </a:xfrm>
          <a:prstGeom prst="rect">
            <a:avLst/>
          </a:prstGeom>
        </p:spPr>
      </p:pic>
      <p:pic>
        <p:nvPicPr>
          <p:cNvPr id="1026" name="Picture 2" descr="Justus Sustermans - Portrait of Galileo Galilei, 163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616076"/>
            <a:ext cx="20955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43771" y="4327820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Galileo Galilei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743771" y="4874687"/>
            <a:ext cx="6576365" cy="1311366"/>
          </a:xfrm>
          <a:prstGeom prst="wedgeRectCallout">
            <a:avLst>
              <a:gd name="adj1" fmla="val -36647"/>
              <a:gd name="adj2" fmla="val -6950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222222"/>
                </a:solidFill>
              </a:rPr>
              <a:t>The </a:t>
            </a:r>
            <a:r>
              <a:rPr lang="en-US" altLang="zh-CN" sz="2400" dirty="0">
                <a:solidFill>
                  <a:srgbClr val="222222"/>
                </a:solidFill>
              </a:rPr>
              <a:t>ideas of </a:t>
            </a:r>
            <a:r>
              <a:rPr lang="en-US" altLang="zh-CN" sz="2400" i="1" dirty="0">
                <a:solidFill>
                  <a:srgbClr val="0070C0"/>
                </a:solidFill>
              </a:rPr>
              <a:t>less</a:t>
            </a:r>
            <a:r>
              <a:rPr lang="en-US" altLang="zh-CN" sz="2400" dirty="0">
                <a:solidFill>
                  <a:srgbClr val="0070C0"/>
                </a:solidFill>
              </a:rPr>
              <a:t>, </a:t>
            </a:r>
            <a:r>
              <a:rPr lang="en-US" altLang="zh-CN" sz="2400" i="1" dirty="0">
                <a:solidFill>
                  <a:srgbClr val="0070C0"/>
                </a:solidFill>
              </a:rPr>
              <a:t>equal</a:t>
            </a:r>
            <a:r>
              <a:rPr lang="en-US" altLang="zh-CN" sz="2400" dirty="0">
                <a:solidFill>
                  <a:srgbClr val="222222"/>
                </a:solidFill>
              </a:rPr>
              <a:t>, and </a:t>
            </a:r>
            <a:r>
              <a:rPr lang="en-US" altLang="zh-CN" sz="2400" i="1" dirty="0">
                <a:solidFill>
                  <a:srgbClr val="0070C0"/>
                </a:solidFill>
              </a:rPr>
              <a:t>greater</a:t>
            </a:r>
            <a:r>
              <a:rPr lang="en-US" altLang="zh-CN" sz="2400" dirty="0">
                <a:solidFill>
                  <a:srgbClr val="222222"/>
                </a:solidFill>
              </a:rPr>
              <a:t> apply to (what we would now call) </a:t>
            </a:r>
            <a:r>
              <a:rPr lang="en-US" altLang="zh-CN" sz="2400" dirty="0">
                <a:solidFill>
                  <a:srgbClr val="0070C0"/>
                </a:solidFill>
              </a:rPr>
              <a:t>finite sets</a:t>
            </a:r>
            <a:r>
              <a:rPr lang="en-US" altLang="zh-CN" sz="2400" dirty="0">
                <a:solidFill>
                  <a:srgbClr val="222222"/>
                </a:solidFill>
              </a:rPr>
              <a:t>, but not to infinite sets</a:t>
            </a:r>
            <a:r>
              <a:rPr lang="zh-CN" altLang="en-US" sz="2400" dirty="0">
                <a:solidFill>
                  <a:srgbClr val="222222"/>
                </a:solidFill>
              </a:rPr>
              <a:t>！</a:t>
            </a:r>
            <a:endParaRPr lang="zh-CN" altLang="en-US" sz="2400" dirty="0"/>
          </a:p>
        </p:txBody>
      </p:sp>
      <p:pic>
        <p:nvPicPr>
          <p:cNvPr id="1028" name="Picture 4" descr="Georg Cantor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803" y="3292214"/>
            <a:ext cx="214312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标注 12"/>
          <p:cNvSpPr/>
          <p:nvPr/>
        </p:nvSpPr>
        <p:spPr>
          <a:xfrm>
            <a:off x="6450321" y="1196752"/>
            <a:ext cx="5241558" cy="1481024"/>
          </a:xfrm>
          <a:prstGeom prst="wedgeRectCallout">
            <a:avLst>
              <a:gd name="adj1" fmla="val 29654"/>
              <a:gd name="adj2" fmla="val 8025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Not necessary</a:t>
            </a:r>
            <a:r>
              <a:rPr lang="zh-CN" altLang="en-US" sz="2400" dirty="0" smtClean="0">
                <a:solidFill>
                  <a:schemeClr val="tx1"/>
                </a:solidFill>
              </a:rPr>
              <a:t>！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It </a:t>
            </a:r>
            <a:r>
              <a:rPr lang="en-US" altLang="zh-CN" sz="2400" dirty="0">
                <a:solidFill>
                  <a:schemeClr val="tx1"/>
                </a:solidFill>
              </a:rPr>
              <a:t>is possible to define comparisons amongst </a:t>
            </a:r>
            <a:r>
              <a:rPr lang="en-US" altLang="zh-CN" sz="2400" dirty="0">
                <a:solidFill>
                  <a:srgbClr val="0070C0"/>
                </a:solidFill>
              </a:rPr>
              <a:t>infinite sets </a:t>
            </a:r>
            <a:r>
              <a:rPr lang="en-US" altLang="zh-CN" sz="2400" dirty="0">
                <a:solidFill>
                  <a:schemeClr val="tx1"/>
                </a:solidFill>
              </a:rPr>
              <a:t>in a meaningful </a:t>
            </a:r>
            <a:r>
              <a:rPr lang="en-US" altLang="zh-CN" sz="2400" dirty="0" smtClean="0">
                <a:solidFill>
                  <a:schemeClr val="tx1"/>
                </a:solidFill>
              </a:rPr>
              <a:t>way</a:t>
            </a:r>
            <a:r>
              <a:rPr lang="zh-CN" altLang="en-US" sz="2400" dirty="0" smtClean="0">
                <a:solidFill>
                  <a:schemeClr val="tx1"/>
                </a:solidFill>
              </a:rPr>
              <a:t>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35188" y="333376"/>
            <a:ext cx="8281292" cy="5543897"/>
            <a:chOff x="611188" y="333375"/>
            <a:chExt cx="6553200" cy="4175745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333375"/>
              <a:ext cx="6048375" cy="935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988" y="1412875"/>
              <a:ext cx="5867400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2205038"/>
              <a:ext cx="590550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350" y="2911475"/>
              <a:ext cx="4392613" cy="611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" y="3716338"/>
              <a:ext cx="5187950" cy="79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ounded Rectangle 1"/>
            <p:cNvSpPr/>
            <p:nvPr/>
          </p:nvSpPr>
          <p:spPr>
            <a:xfrm>
              <a:off x="611560" y="3717032"/>
              <a:ext cx="5184576" cy="792088"/>
            </a:xfrm>
            <a:prstGeom prst="roundRect">
              <a:avLst/>
            </a:prstGeom>
            <a:noFill/>
            <a:ln cmpd="tri">
              <a:solidFill>
                <a:srgbClr val="FF0000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587" y="2962275"/>
            <a:ext cx="11172825" cy="9334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632" y="1774890"/>
            <a:ext cx="6480720" cy="310854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问题</a:t>
            </a:r>
            <a:r>
              <a:rPr lang="en-US" altLang="zh-CN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7: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为什么“鸽巢原理”在证明一个集合是无限集合时有关键的应用？</a:t>
            </a:r>
            <a:endParaRPr lang="en-US" altLang="zh-CN" sz="4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9416" y="764704"/>
            <a:ext cx="1062209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问题</a:t>
            </a:r>
            <a:r>
              <a:rPr lang="en-US" altLang="zh-CN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8</a:t>
            </a:r>
            <a:r>
              <a:rPr lang="zh-CN" alt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：</a:t>
            </a:r>
            <a:endParaRPr lang="en-US" altLang="zh-CN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对于“一对一”性质的满足，一个函数与其在定义域的某个真子集上的“限制”相互是什么关系？</a:t>
            </a:r>
            <a:endParaRPr lang="en-US" altLang="zh-CN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93646" y="5157192"/>
                <a:ext cx="95136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The restriction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 </a:t>
                </a:r>
                <a:r>
                  <a:rPr lang="en-US" altLang="zh-CN" sz="2400" dirty="0" smtClean="0"/>
                  <a:t>is not one-to-one, then </a:t>
                </a:r>
                <a:r>
                  <a:rPr lang="en-US" altLang="zh-CN" sz="2400" i="1" dirty="0" smtClean="0"/>
                  <a:t>f </a:t>
                </a:r>
                <a:r>
                  <a:rPr lang="en-US" altLang="zh-CN" sz="2400" dirty="0" smtClean="0"/>
                  <a:t>cannot be one-to-one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6" y="5157192"/>
                <a:ext cx="951363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59" t="-172131" r="-1154" b="-257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3890387"/>
            <a:ext cx="11315700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92313" y="333376"/>
            <a:ext cx="8362950" cy="917575"/>
          </a:xfrm>
        </p:spPr>
        <p:txBody>
          <a:bodyPr/>
          <a:lstStyle/>
          <a:p>
            <a:r>
              <a:rPr lang="zh-CN" altLang="en-US" sz="4000"/>
              <a:t>鸽巢：“证明策略”和“数学定理”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1268413"/>
            <a:ext cx="60483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135188" y="1268414"/>
            <a:ext cx="1314450" cy="3381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3216275" y="1916113"/>
            <a:ext cx="4967288" cy="3603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4" y="2428876"/>
            <a:ext cx="6675437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3429001"/>
            <a:ext cx="649763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92671" y="4487804"/>
            <a:ext cx="7029462" cy="141577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4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问题</a:t>
            </a:r>
            <a:r>
              <a:rPr lang="en-US" altLang="zh-CN" sz="4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9</a:t>
            </a:r>
            <a:r>
              <a:rPr lang="zh-CN" altLang="en-US" sz="4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：</a:t>
            </a:r>
            <a:endParaRPr lang="en-US" altLang="zh-CN" sz="4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你能简述一下这个证明的基本思路吗？</a:t>
            </a:r>
            <a:endParaRPr lang="en-US" altLang="zh-CN" sz="3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86350" y="3429000"/>
            <a:ext cx="6498083" cy="93610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836712"/>
            <a:ext cx="11144250" cy="1123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2105025"/>
            <a:ext cx="11058525" cy="2647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4776599"/>
            <a:ext cx="11096625" cy="76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13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548680"/>
            <a:ext cx="11172825" cy="1152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1845023"/>
            <a:ext cx="11068050" cy="733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2721256"/>
            <a:ext cx="11049000" cy="1266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6" y="4437112"/>
            <a:ext cx="3190875" cy="135255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5554885" y="4094635"/>
            <a:ext cx="1777676" cy="1460015"/>
            <a:chOff x="7138940" y="4425678"/>
            <a:chExt cx="1777676" cy="1460015"/>
          </a:xfrm>
        </p:grpSpPr>
        <p:grpSp>
          <p:nvGrpSpPr>
            <p:cNvPr id="14" name="组合 13"/>
            <p:cNvGrpSpPr/>
            <p:nvPr/>
          </p:nvGrpSpPr>
          <p:grpSpPr>
            <a:xfrm>
              <a:off x="7138940" y="4445533"/>
              <a:ext cx="432048" cy="1440160"/>
              <a:chOff x="5663952" y="4445533"/>
              <a:chExt cx="432048" cy="144016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5663952" y="4445533"/>
                <a:ext cx="432048" cy="144016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710699" y="4473116"/>
                <a:ext cx="33855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1</a:t>
                </a:r>
              </a:p>
              <a:p>
                <a:pPr algn="ctr"/>
                <a:r>
                  <a:rPr lang="en-US" altLang="zh-CN" sz="1200" dirty="0" smtClean="0"/>
                  <a:t>2</a:t>
                </a:r>
              </a:p>
              <a:p>
                <a:pPr algn="ctr"/>
                <a:r>
                  <a:rPr lang="en-US" altLang="zh-CN" sz="1200" dirty="0" smtClean="0"/>
                  <a:t>3</a:t>
                </a:r>
              </a:p>
              <a:p>
                <a:pPr algn="ctr"/>
                <a:r>
                  <a:rPr lang="en-US" altLang="zh-CN" sz="1200" dirty="0" smtClean="0"/>
                  <a:t>…</a:t>
                </a:r>
              </a:p>
              <a:p>
                <a:pPr algn="ctr"/>
                <a:r>
                  <a:rPr lang="en-US" altLang="zh-CN" sz="1200" dirty="0" smtClean="0"/>
                  <a:t>j</a:t>
                </a:r>
              </a:p>
              <a:p>
                <a:pPr algn="ctr"/>
                <a:r>
                  <a:rPr lang="en-US" altLang="zh-CN" sz="1200" dirty="0" smtClean="0"/>
                  <a:t>…</a:t>
                </a:r>
              </a:p>
              <a:p>
                <a:pPr algn="ctr"/>
                <a:r>
                  <a:rPr lang="en-US" altLang="zh-CN" sz="1200" dirty="0"/>
                  <a:t>m</a:t>
                </a:r>
                <a:endParaRPr lang="zh-CN" altLang="en-US" sz="1200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472264" y="4437112"/>
              <a:ext cx="444352" cy="1440160"/>
              <a:chOff x="6997276" y="4437112"/>
              <a:chExt cx="444352" cy="144016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7003428" y="4437112"/>
                <a:ext cx="432048" cy="144016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997276" y="4437112"/>
                <a:ext cx="44435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1</a:t>
                </a:r>
              </a:p>
              <a:p>
                <a:pPr algn="ctr"/>
                <a:r>
                  <a:rPr lang="en-US" altLang="zh-CN" sz="1200" dirty="0" smtClean="0"/>
                  <a:t>2</a:t>
                </a:r>
              </a:p>
              <a:p>
                <a:pPr algn="ctr"/>
                <a:r>
                  <a:rPr lang="en-US" altLang="zh-CN" sz="1200" dirty="0" smtClean="0"/>
                  <a:t>3</a:t>
                </a:r>
              </a:p>
              <a:p>
                <a:pPr algn="ctr"/>
                <a:r>
                  <a:rPr lang="en-US" altLang="zh-CN" sz="1200" dirty="0" smtClean="0"/>
                  <a:t>…</a:t>
                </a:r>
              </a:p>
              <a:p>
                <a:pPr algn="ctr"/>
                <a:r>
                  <a:rPr lang="en-US" altLang="zh-CN" sz="1200" dirty="0"/>
                  <a:t>q</a:t>
                </a:r>
                <a:endParaRPr lang="en-US" altLang="zh-CN" sz="1200" dirty="0" smtClean="0"/>
              </a:p>
              <a:p>
                <a:pPr algn="ctr"/>
                <a:r>
                  <a:rPr lang="en-US" altLang="zh-CN" sz="1200" dirty="0" smtClean="0"/>
                  <a:t>…</a:t>
                </a:r>
              </a:p>
              <a:p>
                <a:pPr algn="ctr"/>
                <a:r>
                  <a:rPr lang="en-US" altLang="zh-CN" sz="1200" dirty="0" smtClean="0"/>
                  <a:t>n+1</a:t>
                </a:r>
                <a:endParaRPr lang="zh-CN" altLang="en-US" sz="1200" dirty="0"/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7498981" y="5373216"/>
              <a:ext cx="1080119" cy="301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7498981" y="5301208"/>
              <a:ext cx="1195459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7896200" y="442567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f</a:t>
              </a:r>
              <a:endParaRPr lang="zh-CN" altLang="en-US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863752" y="5625362"/>
                <a:ext cx="3814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)) =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+1 .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2" y="5625362"/>
                <a:ext cx="381431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4154144" y="4085518"/>
            <a:ext cx="1555500" cy="1459204"/>
            <a:chOff x="4154144" y="4085518"/>
            <a:chExt cx="1555500" cy="1459204"/>
          </a:xfrm>
        </p:grpSpPr>
        <p:sp>
          <p:nvSpPr>
            <p:cNvPr id="32" name="文本框 31"/>
            <p:cNvSpPr txBox="1"/>
            <p:nvPr/>
          </p:nvSpPr>
          <p:spPr>
            <a:xfrm>
              <a:off x="4926069" y="408551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g</a:t>
              </a:r>
              <a:endParaRPr lang="zh-CN" altLang="en-US" i="1" dirty="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154144" y="4104562"/>
              <a:ext cx="1555500" cy="1440160"/>
              <a:chOff x="5738199" y="4480658"/>
              <a:chExt cx="1555500" cy="144016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5738199" y="4480658"/>
                <a:ext cx="432048" cy="1440160"/>
                <a:chOff x="5663952" y="4445533"/>
                <a:chExt cx="432048" cy="1440160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5663952" y="4445533"/>
                  <a:ext cx="432048" cy="14401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5710699" y="4473116"/>
                  <a:ext cx="338554" cy="1384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200" dirty="0" smtClean="0"/>
                    <a:t>1</a:t>
                  </a:r>
                </a:p>
                <a:p>
                  <a:pPr algn="ctr"/>
                  <a:r>
                    <a:rPr lang="en-US" altLang="zh-CN" sz="1200" dirty="0" smtClean="0"/>
                    <a:t>2</a:t>
                  </a:r>
                </a:p>
                <a:p>
                  <a:pPr algn="ctr"/>
                  <a:r>
                    <a:rPr lang="en-US" altLang="zh-CN" sz="1200" dirty="0" smtClean="0"/>
                    <a:t>3</a:t>
                  </a:r>
                </a:p>
                <a:p>
                  <a:pPr algn="ctr"/>
                  <a:r>
                    <a:rPr lang="en-US" altLang="zh-CN" sz="1200" dirty="0" smtClean="0"/>
                    <a:t>…</a:t>
                  </a:r>
                </a:p>
                <a:p>
                  <a:pPr algn="ctr"/>
                  <a:r>
                    <a:rPr lang="en-US" altLang="zh-CN" sz="1200" dirty="0" smtClean="0"/>
                    <a:t>j</a:t>
                  </a:r>
                </a:p>
                <a:p>
                  <a:pPr algn="ctr"/>
                  <a:r>
                    <a:rPr lang="en-US" altLang="zh-CN" sz="1200" dirty="0" smtClean="0"/>
                    <a:t>…</a:t>
                  </a:r>
                </a:p>
                <a:p>
                  <a:pPr algn="ctr"/>
                  <a:r>
                    <a:rPr lang="en-US" altLang="zh-CN" sz="1200" dirty="0"/>
                    <a:t>m</a:t>
                  </a:r>
                  <a:endParaRPr lang="zh-CN" altLang="en-US" sz="1200" dirty="0"/>
                </a:p>
              </p:txBody>
            </p:sp>
          </p:grpSp>
          <p:cxnSp>
            <p:nvCxnSpPr>
              <p:cNvPr id="27" name="直接箭头连接符 26"/>
              <p:cNvCxnSpPr/>
              <p:nvPr/>
            </p:nvCxnSpPr>
            <p:spPr>
              <a:xfrm>
                <a:off x="6098240" y="5408341"/>
                <a:ext cx="1184717" cy="324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flipV="1">
                <a:off x="6098240" y="5336333"/>
                <a:ext cx="1195459" cy="4320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7991359" y="4254895"/>
                <a:ext cx="3865281" cy="1702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maps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 smtClean="0"/>
                  <a:t> to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dirty="0" smtClean="0"/>
                  <a:t> By H,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one-to-one.</a:t>
                </a:r>
              </a:p>
              <a:p>
                <a:r>
                  <a:rPr lang="en-US" altLang="zh-CN" dirty="0" smtClean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cannot be one-to-one;</a:t>
                </a:r>
              </a:p>
              <a:p>
                <a:r>
                  <a:rPr lang="en-US" altLang="zh-CN" dirty="0" smtClean="0"/>
                  <a:t>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is one-to-one,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cannot be </a:t>
                </a:r>
                <a:r>
                  <a:rPr lang="en-US" altLang="zh-CN" dirty="0" smtClean="0"/>
                  <a:t>one-to-one;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359" y="4254895"/>
                <a:ext cx="3865281" cy="1702004"/>
              </a:xfrm>
              <a:prstGeom prst="rect">
                <a:avLst/>
              </a:prstGeom>
              <a:blipFill rotWithShape="0">
                <a:blip r:embed="rId7"/>
                <a:stretch>
                  <a:fillRect l="-3785" t="-28674" b="-7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10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632" y="1774890"/>
            <a:ext cx="6480720" cy="310854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问题</a:t>
            </a:r>
            <a:r>
              <a:rPr lang="en-US" altLang="zh-CN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7: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为什么“鸽巢原理”在证明一个集合是无限集合时有关键的应用？</a:t>
            </a:r>
            <a:endParaRPr lang="en-US" altLang="zh-CN" sz="4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28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992313" y="549276"/>
            <a:ext cx="8229600" cy="1139825"/>
          </a:xfrm>
        </p:spPr>
        <p:txBody>
          <a:bodyPr/>
          <a:lstStyle/>
          <a:p>
            <a:r>
              <a:rPr lang="zh-CN" altLang="en-US" smtClean="0"/>
              <a:t>自然数集是无限集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2133600"/>
            <a:ext cx="777716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2"/>
          <p:cNvSpPr txBox="1">
            <a:spLocks noChangeArrowheads="1"/>
          </p:cNvSpPr>
          <p:nvPr/>
        </p:nvSpPr>
        <p:spPr bwMode="auto">
          <a:xfrm>
            <a:off x="4767263" y="1412876"/>
            <a:ext cx="1871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反证法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67214" y="1773238"/>
            <a:ext cx="433387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339057" y="148857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无限变有限，构造鸽子与笼子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有限集合的“势”</a:t>
            </a:r>
            <a:r>
              <a:rPr lang="en-US" altLang="zh-CN" smtClean="0"/>
              <a:t>(cardinality)</a:t>
            </a:r>
            <a:endParaRPr lang="zh-CN" altLang="en-US" smtClean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1341438"/>
            <a:ext cx="770572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816725" y="2133600"/>
            <a:ext cx="7191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774189" y="3573017"/>
            <a:ext cx="6840760" cy="22159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问题</a:t>
            </a:r>
            <a:r>
              <a:rPr lang="en-US" altLang="zh-CN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10</a:t>
            </a:r>
            <a:r>
              <a:rPr lang="zh-CN" altLang="en-US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：</a:t>
            </a:r>
            <a:endParaRPr lang="en-US" altLang="zh-CN" sz="4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如果不唯一，怎样能构造出与“鸽巢原理”的矛盾来？</a:t>
            </a:r>
            <a:endParaRPr lang="en-US" altLang="zh-CN" sz="4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2774950" y="2717801"/>
            <a:ext cx="6973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正因为这样的</a:t>
            </a:r>
            <a:r>
              <a:rPr lang="en-US" altLang="zh-CN" sz="2400" i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的唯一性，可以定义集合的“势”。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E0146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759695"/>
            <a:ext cx="2373932" cy="232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 rot="20470464">
            <a:off x="2024544" y="4479808"/>
            <a:ext cx="2057400" cy="650875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dirty="0">
                <a:latin typeface="Times New Roman" panose="02020603050405020304" pitchFamily="18" charset="0"/>
                <a:ea typeface="经典繁毛楷"/>
                <a:cs typeface="经典繁毛楷"/>
              </a:rPr>
              <a:t>客  满</a:t>
            </a:r>
          </a:p>
        </p:txBody>
      </p:sp>
      <p:sp>
        <p:nvSpPr>
          <p:cNvPr id="5124" name="Title 1"/>
          <p:cNvSpPr>
            <a:spLocks noGrp="1"/>
          </p:cNvSpPr>
          <p:nvPr>
            <p:ph type="title"/>
          </p:nvPr>
        </p:nvSpPr>
        <p:spPr>
          <a:xfrm>
            <a:off x="1992313" y="549275"/>
            <a:ext cx="8229600" cy="1066800"/>
          </a:xfrm>
        </p:spPr>
        <p:txBody>
          <a:bodyPr/>
          <a:lstStyle/>
          <a:p>
            <a:r>
              <a:rPr lang="zh-CN" altLang="en-US" sz="3600" dirty="0"/>
              <a:t>“聪明的经理”、“非常聪明的经理”和“非常非常聪明的经理”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7848" y="1989700"/>
            <a:ext cx="651534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1</a:t>
            </a:r>
            <a:r>
              <a:rPr lang="zh-CN" alt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你能给我们讲讲这个故事吗？</a:t>
            </a:r>
            <a:endParaRPr lang="en-US" altLang="zh-CN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05081" y="551129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63636"/>
                </a:solidFill>
              </a:rPr>
              <a:t>“希尔伯特旅馆”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3070" y="6231663"/>
            <a:ext cx="5224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http://www.science4all.org/article/cantors-infinite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3074" name="Picture 2" descr="http://www.science4all.org/wp-content/uploads/2015/01/Hilberts-Hotel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937" y="3957408"/>
            <a:ext cx="7379668" cy="129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可数集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59" y="1268760"/>
            <a:ext cx="8063479" cy="47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421054" y="2005788"/>
            <a:ext cx="7968368" cy="523997"/>
            <a:chOff x="1771976" y="1837067"/>
            <a:chExt cx="7968368" cy="523997"/>
          </a:xfrm>
        </p:grpSpPr>
        <p:pic>
          <p:nvPicPr>
            <p:cNvPr id="2253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170" y="1837067"/>
              <a:ext cx="7728174" cy="52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976" y="1837067"/>
              <a:ext cx="363584" cy="50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1343472" y="2864159"/>
            <a:ext cx="9217024" cy="1005217"/>
            <a:chOff x="1127448" y="2885061"/>
            <a:chExt cx="10261140" cy="1047995"/>
          </a:xfrm>
        </p:grpSpPr>
        <p:pic>
          <p:nvPicPr>
            <p:cNvPr id="22534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48" y="2885061"/>
              <a:ext cx="10261140" cy="104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1127449" y="2885061"/>
              <a:ext cx="1650265" cy="52399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22536" name="TextBox 4"/>
          <p:cNvSpPr txBox="1">
            <a:spLocks noChangeArrowheads="1"/>
          </p:cNvSpPr>
          <p:nvPr/>
        </p:nvSpPr>
        <p:spPr bwMode="auto">
          <a:xfrm>
            <a:off x="964890" y="4221088"/>
            <a:ext cx="1058517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lang="zh-CN" altLang="en-US" sz="36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这个性质使得我们可以不区分有限或无限可数；</a:t>
            </a:r>
            <a:endParaRPr lang="en-US" altLang="zh-CN" sz="36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lang="zh-CN" altLang="en-US" sz="36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通常找一个一对一的函数比找一个双射容易。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661248" y="3869376"/>
            <a:ext cx="263455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23392" y="371475"/>
            <a:ext cx="8229600" cy="941388"/>
          </a:xfrm>
        </p:spPr>
        <p:txBody>
          <a:bodyPr/>
          <a:lstStyle/>
          <a:p>
            <a:r>
              <a:rPr lang="zh-CN" altLang="en-US" smtClean="0"/>
              <a:t>可数集的子集是可数集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TextBox 2"/>
              <p:cNvSpPr txBox="1">
                <a:spLocks noChangeArrowheads="1"/>
              </p:cNvSpPr>
              <p:nvPr/>
            </p:nvSpPr>
            <p:spPr bwMode="auto">
              <a:xfrm>
                <a:off x="1088273" y="1516919"/>
                <a:ext cx="8100496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可以比拟为“辅助线”的定理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Every subset of </a:t>
                </a:r>
                <a14:m>
                  <m:oMath xmlns:m="http://schemas.openxmlformats.org/officeDocument/2006/math">
                    <m:r>
                      <a:rPr lang="en-US" altLang="zh-CN" sz="2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 countable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55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8273" y="1516919"/>
                <a:ext cx="8100496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581" t="-4846" b="-114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88273" y="3284984"/>
            <a:ext cx="10224962" cy="2477601"/>
          </a:xfrm>
          <a:prstGeom prst="rect">
            <a:avLst/>
          </a:prstGeom>
          <a:gradFill>
            <a:gsLst>
              <a:gs pos="49218">
                <a:srgbClr val="F5DBB9">
                  <a:alpha val="58000"/>
                </a:srgbClr>
              </a:gs>
              <a:gs pos="48437">
                <a:srgbClr val="F5DBB8"/>
              </a:gs>
              <a:gs pos="46875">
                <a:srgbClr val="F5DAB7"/>
              </a:gs>
              <a:gs pos="43750">
                <a:srgbClr val="F5D9B4"/>
              </a:gs>
              <a:gs pos="37500">
                <a:srgbClr val="F5D6AE"/>
              </a:gs>
              <a:gs pos="25000">
                <a:srgbClr val="F4D1A2"/>
              </a:gs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zh-CN" altLang="en-US" sz="2800" dirty="0"/>
              <a:t>“</a:t>
            </a:r>
            <a:r>
              <a:rPr lang="en-US" altLang="zh-CN" sz="2800" i="1" dirty="0"/>
              <a:t>N</a:t>
            </a:r>
            <a:r>
              <a:rPr lang="zh-CN" altLang="en-US" sz="2800" dirty="0"/>
              <a:t>与其任一无限子集</a:t>
            </a:r>
            <a:r>
              <a:rPr lang="en-US" altLang="zh-CN" sz="2800" i="1" dirty="0"/>
              <a:t>T</a:t>
            </a:r>
            <a:r>
              <a:rPr lang="zh-CN" altLang="en-US" sz="2800" dirty="0"/>
              <a:t>之间存在双射”证明的基本思路：</a:t>
            </a:r>
            <a:endParaRPr lang="en-US" altLang="zh-CN" sz="2800" dirty="0"/>
          </a:p>
          <a:p>
            <a:pPr marL="800100" lvl="1" indent="-342900" eaLnBrk="1" hangingPunct="1"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sz="2800" dirty="0"/>
              <a:t>建立一个函数</a:t>
            </a:r>
            <a:r>
              <a:rPr lang="en-US" altLang="zh-CN" sz="2800" i="1" dirty="0"/>
              <a:t>f</a:t>
            </a:r>
            <a:r>
              <a:rPr lang="zh-CN" altLang="en-US" sz="2800" i="1" dirty="0"/>
              <a:t> 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800" i="1" dirty="0"/>
              <a:t>f</a:t>
            </a:r>
            <a:r>
              <a:rPr lang="en-US" altLang="zh-CN" sz="2800" dirty="0"/>
              <a:t> (</a:t>
            </a:r>
            <a:r>
              <a:rPr lang="en-US" altLang="zh-CN" sz="2800" i="1" dirty="0"/>
              <a:t>k</a:t>
            </a:r>
            <a:r>
              <a:rPr lang="en-US" altLang="zh-CN" sz="2800" dirty="0"/>
              <a:t>)=</a:t>
            </a:r>
            <a:r>
              <a:rPr lang="en-US" altLang="zh-CN" sz="2800" i="1" dirty="0"/>
              <a:t>T</a:t>
            </a:r>
            <a:r>
              <a:rPr lang="zh-CN" altLang="en-US" sz="2800" dirty="0"/>
              <a:t> 中第</a:t>
            </a:r>
            <a:r>
              <a:rPr lang="en-US" altLang="zh-CN" sz="2800" i="1" dirty="0"/>
              <a:t>k</a:t>
            </a:r>
            <a:r>
              <a:rPr lang="zh-CN" altLang="en-US" sz="2800" dirty="0"/>
              <a:t>个“最小”元素；</a:t>
            </a:r>
            <a:endParaRPr lang="en-US" altLang="zh-CN" sz="2800" dirty="0"/>
          </a:p>
          <a:p>
            <a:pPr marL="800100" lvl="1" indent="-342900" eaLnBrk="1" hangingPunct="1"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sz="2800" dirty="0"/>
              <a:t>证明</a:t>
            </a:r>
            <a:r>
              <a:rPr lang="en-US" altLang="zh-CN" sz="2800" i="1" dirty="0"/>
              <a:t>f</a:t>
            </a:r>
            <a:r>
              <a:rPr lang="zh-CN" altLang="en-US" sz="2800" dirty="0"/>
              <a:t> 是一对一的：函数值构成严格递增序列；</a:t>
            </a:r>
            <a:endParaRPr lang="en-US" altLang="zh-CN" sz="2800" dirty="0"/>
          </a:p>
          <a:p>
            <a:pPr marL="800100" lvl="1" indent="-342900" eaLnBrk="1" hangingPunct="1"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sz="2800" dirty="0"/>
              <a:t>证明</a:t>
            </a:r>
            <a:r>
              <a:rPr lang="en-US" altLang="zh-CN" sz="2800" i="1" dirty="0"/>
              <a:t>f</a:t>
            </a:r>
            <a:r>
              <a:rPr lang="en-US" altLang="zh-CN" sz="2800" dirty="0"/>
              <a:t> </a:t>
            </a:r>
            <a:r>
              <a:rPr lang="zh-CN" altLang="en-US" sz="2800" dirty="0"/>
              <a:t>是满射：对</a:t>
            </a:r>
            <a:r>
              <a:rPr lang="en-US" altLang="zh-CN" sz="2800" i="1" dirty="0"/>
              <a:t>T</a:t>
            </a:r>
            <a:r>
              <a:rPr lang="zh-CN" altLang="en-US" sz="2800" dirty="0"/>
              <a:t> 中任何元素</a:t>
            </a:r>
            <a:r>
              <a:rPr lang="en-US" altLang="zh-CN" sz="2800" i="1" dirty="0"/>
              <a:t>s</a:t>
            </a:r>
            <a:r>
              <a:rPr lang="en-US" altLang="zh-CN" sz="2800" dirty="0"/>
              <a:t> , </a:t>
            </a:r>
            <a:r>
              <a:rPr lang="zh-CN" altLang="en-US" sz="2800" dirty="0"/>
              <a:t>假设比</a:t>
            </a:r>
            <a:r>
              <a:rPr lang="en-US" altLang="zh-CN" sz="2800" i="1" dirty="0"/>
              <a:t>s</a:t>
            </a:r>
            <a:r>
              <a:rPr lang="zh-CN" altLang="en-US" sz="2800" dirty="0"/>
              <a:t> 小的元素有</a:t>
            </a:r>
            <a:r>
              <a:rPr lang="en-US" altLang="zh-CN" sz="2800" i="1" dirty="0"/>
              <a:t>n</a:t>
            </a:r>
            <a:r>
              <a:rPr lang="en-US" altLang="zh-CN" sz="2800" dirty="0"/>
              <a:t> </a:t>
            </a:r>
            <a:r>
              <a:rPr lang="zh-CN" altLang="en-US" sz="2800" dirty="0"/>
              <a:t>个，则</a:t>
            </a:r>
            <a:r>
              <a:rPr lang="en-US" altLang="zh-CN" sz="2800" i="1" dirty="0"/>
              <a:t>f</a:t>
            </a:r>
            <a:r>
              <a:rPr lang="en-US" altLang="zh-CN" sz="2800" dirty="0"/>
              <a:t> (</a:t>
            </a:r>
            <a:r>
              <a:rPr lang="en-US" altLang="zh-CN" sz="2800" i="1" dirty="0"/>
              <a:t>n</a:t>
            </a:r>
            <a:r>
              <a:rPr lang="en-US" altLang="zh-CN" sz="2800" dirty="0"/>
              <a:t>+1)=</a:t>
            </a:r>
            <a:r>
              <a:rPr lang="en-US" altLang="zh-CN" sz="2800" i="1" dirty="0"/>
              <a:t>s</a:t>
            </a:r>
            <a:r>
              <a:rPr lang="zh-CN" altLang="en-US" sz="28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07368" y="255935"/>
            <a:ext cx="8496944" cy="1012825"/>
          </a:xfrm>
        </p:spPr>
        <p:txBody>
          <a:bodyPr/>
          <a:lstStyle/>
          <a:p>
            <a:r>
              <a:rPr lang="zh-CN" altLang="en-US" sz="4800" dirty="0" smtClean="0"/>
              <a:t>有理数集是可数集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268760"/>
            <a:ext cx="9521988" cy="108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2636912"/>
            <a:ext cx="9433048" cy="405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但是实数集</a:t>
            </a:r>
            <a:r>
              <a:rPr lang="zh-CN" altLang="en-US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不是</a:t>
            </a:r>
            <a:r>
              <a:rPr lang="zh-CN" altLang="en-US" smtClean="0"/>
              <a:t>可数集！</a:t>
            </a:r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884462" y="1118872"/>
            <a:ext cx="82809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Constantia" panose="02030602050306030303" pitchFamily="18" charset="0"/>
              </a:rPr>
              <a:t>Cantor’s diagonalization argument</a:t>
            </a:r>
            <a:endParaRPr lang="zh-CN" altLang="en-US" sz="2800" dirty="0">
              <a:latin typeface="Constantia" panose="02030602050306030303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812" y="2619826"/>
            <a:ext cx="4462300" cy="3522868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91344" y="5085184"/>
            <a:ext cx="2664296" cy="730762"/>
            <a:chOff x="191344" y="5085184"/>
            <a:chExt cx="2664296" cy="730762"/>
          </a:xfrm>
        </p:grpSpPr>
        <p:sp>
          <p:nvSpPr>
            <p:cNvPr id="25605" name="TextBox 3"/>
            <p:cNvSpPr txBox="1">
              <a:spLocks noChangeArrowheads="1"/>
            </p:cNvSpPr>
            <p:nvPr/>
          </p:nvSpPr>
          <p:spPr bwMode="auto">
            <a:xfrm>
              <a:off x="191344" y="5085184"/>
              <a:ext cx="237648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矛盾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285256" y="5398855"/>
              <a:ext cx="1570384" cy="417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736" y="2192495"/>
            <a:ext cx="4819650" cy="3429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069386" y="2363945"/>
            <a:ext cx="4779142" cy="2410960"/>
            <a:chOff x="6069386" y="2363945"/>
            <a:chExt cx="4779142" cy="2410960"/>
          </a:xfrm>
        </p:grpSpPr>
        <p:sp>
          <p:nvSpPr>
            <p:cNvPr id="3" name="矩形 2"/>
            <p:cNvSpPr/>
            <p:nvPr/>
          </p:nvSpPr>
          <p:spPr>
            <a:xfrm>
              <a:off x="7608168" y="2466581"/>
              <a:ext cx="3240360" cy="23083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US" altLang="zh-CN" sz="2400" dirty="0">
                  <a:latin typeface="NimbusRomNo9L-Regu"/>
                </a:rPr>
                <a:t>Since every subset of a countable set is countable, the open interval </a:t>
              </a:r>
              <a:r>
                <a:rPr lang="en-US" altLang="zh-CN" sz="2400" dirty="0">
                  <a:latin typeface="CMR10"/>
                </a:rPr>
                <a:t>(</a:t>
              </a:r>
              <a:r>
                <a:rPr lang="en-US" altLang="zh-CN" sz="2400" dirty="0" smtClean="0">
                  <a:latin typeface="NimbusRomNo9L-Regu"/>
                </a:rPr>
                <a:t>0</a:t>
              </a:r>
              <a:r>
                <a:rPr lang="en-US" altLang="zh-CN" sz="2400" dirty="0">
                  <a:latin typeface="CMMI10"/>
                </a:rPr>
                <a:t>,</a:t>
              </a:r>
              <a:r>
                <a:rPr lang="en-US" altLang="zh-CN" sz="2400" dirty="0" smtClean="0">
                  <a:latin typeface="NimbusRomNo9L-Regu"/>
                </a:rPr>
                <a:t>1</a:t>
              </a:r>
              <a:r>
                <a:rPr lang="en-US" altLang="zh-CN" sz="2400" dirty="0">
                  <a:latin typeface="CMR10"/>
                </a:rPr>
                <a:t>) </a:t>
              </a:r>
              <a:r>
                <a:rPr lang="en-US" altLang="zh-CN" sz="2400" dirty="0" smtClean="0">
                  <a:latin typeface="NimbusRomNo9L-Regu"/>
                </a:rPr>
                <a:t>must be (infinitely) countable</a:t>
              </a:r>
              <a:endParaRPr lang="zh-CN" altLang="en-US" sz="2400" dirty="0"/>
            </a:p>
          </p:txBody>
        </p:sp>
        <p:cxnSp>
          <p:nvCxnSpPr>
            <p:cNvPr id="8" name="直接箭头连接符 7"/>
            <p:cNvCxnSpPr>
              <a:stCxn id="5" idx="3"/>
              <a:endCxn id="3" idx="1"/>
            </p:cNvCxnSpPr>
            <p:nvPr/>
          </p:nvCxnSpPr>
          <p:spPr>
            <a:xfrm>
              <a:off x="6069386" y="2363945"/>
              <a:ext cx="1538782" cy="1256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1249736" y="168108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反证：假设实数集可数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556792"/>
            <a:ext cx="9782175" cy="36004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86075" y="6237312"/>
            <a:ext cx="5224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http://www.science4all.org/article/cantors-infinite</a:t>
            </a:r>
            <a:r>
              <a:rPr lang="zh-CN" altLang="en-US" dirty="0" smtClean="0">
                <a:hlinkClick r:id="rId3"/>
              </a:rPr>
              <a:t>/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4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14551" y="476250"/>
            <a:ext cx="8374063" cy="865188"/>
          </a:xfrm>
        </p:spPr>
        <p:txBody>
          <a:bodyPr/>
          <a:lstStyle/>
          <a:p>
            <a:r>
              <a:rPr lang="zh-CN" altLang="en-US" sz="4000"/>
              <a:t>直线上的点集与平面上的点集等势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2293938" y="4810125"/>
            <a:ext cx="25717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20" name="AutoShape 4"/>
          <p:cNvSpPr>
            <a:spLocks noChangeArrowheads="1"/>
          </p:cNvSpPr>
          <p:nvPr/>
        </p:nvSpPr>
        <p:spPr bwMode="auto">
          <a:xfrm>
            <a:off x="5232400" y="2133600"/>
            <a:ext cx="4495800" cy="3581400"/>
          </a:xfrm>
          <a:prstGeom prst="parallelogram">
            <a:avLst>
              <a:gd name="adj" fmla="val 31383"/>
            </a:avLst>
          </a:prstGeom>
          <a:gradFill>
            <a:gsLst>
              <a:gs pos="49218">
                <a:srgbClr val="F5DBB9">
                  <a:alpha val="58000"/>
                </a:srgbClr>
              </a:gs>
              <a:gs pos="48437">
                <a:srgbClr val="F5DBB8"/>
              </a:gs>
              <a:gs pos="46875">
                <a:srgbClr val="F5DAB7"/>
              </a:gs>
              <a:gs pos="43750">
                <a:srgbClr val="F5D9B4"/>
              </a:gs>
              <a:gs pos="37500">
                <a:srgbClr val="F5D6AE"/>
              </a:gs>
              <a:gs pos="25000">
                <a:srgbClr val="F4D1A2"/>
              </a:gs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6631" name="Oval 5"/>
          <p:cNvSpPr>
            <a:spLocks noChangeArrowheads="1"/>
          </p:cNvSpPr>
          <p:nvPr/>
        </p:nvSpPr>
        <p:spPr bwMode="auto">
          <a:xfrm>
            <a:off x="33274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2" name="组合 1"/>
          <p:cNvGrpSpPr/>
          <p:nvPr/>
        </p:nvGrpSpPr>
        <p:grpSpPr>
          <a:xfrm>
            <a:off x="2184400" y="2286000"/>
            <a:ext cx="5257800" cy="2286000"/>
            <a:chOff x="660400" y="2286000"/>
            <a:chExt cx="5257800" cy="2286000"/>
          </a:xfrm>
        </p:grpSpPr>
        <p:sp>
          <p:nvSpPr>
            <p:cNvPr id="26632" name="Text Box 6"/>
            <p:cNvSpPr txBox="1">
              <a:spLocks noChangeArrowheads="1"/>
            </p:cNvSpPr>
            <p:nvPr/>
          </p:nvSpPr>
          <p:spPr bwMode="auto">
            <a:xfrm>
              <a:off x="660400" y="41148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</a:rPr>
                <a:t>0.</a:t>
              </a:r>
              <a:r>
                <a:rPr kumimoji="1" lang="en-US" altLang="zh-CN" sz="2400" i="1" dirty="0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i="1" dirty="0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i="1" dirty="0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i="1" dirty="0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i="1" dirty="0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2400" i="1" dirty="0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2400" dirty="0">
                  <a:latin typeface="Times New Roman" panose="02020603050405020304" pitchFamily="18" charset="0"/>
                </a:rPr>
                <a:t>.....</a:t>
              </a:r>
            </a:p>
          </p:txBody>
        </p:sp>
        <p:sp>
          <p:nvSpPr>
            <p:cNvPr id="86023" name="AutoShape 7"/>
            <p:cNvSpPr>
              <a:spLocks noChangeArrowheads="1"/>
            </p:cNvSpPr>
            <p:nvPr/>
          </p:nvSpPr>
          <p:spPr bwMode="auto">
            <a:xfrm>
              <a:off x="965200" y="3048000"/>
              <a:ext cx="762000" cy="68580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634" name="Text Box 8"/>
            <p:cNvSpPr txBox="1">
              <a:spLocks noChangeArrowheads="1"/>
            </p:cNvSpPr>
            <p:nvPr/>
          </p:nvSpPr>
          <p:spPr bwMode="auto">
            <a:xfrm>
              <a:off x="1955800" y="2286000"/>
              <a:ext cx="29718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0.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.......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0.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......</a:t>
              </a:r>
              <a:endParaRPr kumimoji="1"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6635" name="AutoShape 10"/>
            <p:cNvSpPr>
              <a:spLocks/>
            </p:cNvSpPr>
            <p:nvPr/>
          </p:nvSpPr>
          <p:spPr bwMode="auto">
            <a:xfrm>
              <a:off x="1803400" y="2514600"/>
              <a:ext cx="152400" cy="60960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36" name="Line 11"/>
            <p:cNvSpPr>
              <a:spLocks noChangeShapeType="1"/>
            </p:cNvSpPr>
            <p:nvPr/>
          </p:nvSpPr>
          <p:spPr bwMode="auto">
            <a:xfrm>
              <a:off x="3479800" y="2743200"/>
              <a:ext cx="2438400" cy="129540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prstDash val="lg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637" name="Oval 12"/>
          <p:cNvSpPr>
            <a:spLocks noChangeArrowheads="1"/>
          </p:cNvSpPr>
          <p:nvPr/>
        </p:nvSpPr>
        <p:spPr bwMode="auto">
          <a:xfrm>
            <a:off x="7442200" y="4038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4699000" y="4495800"/>
            <a:ext cx="52133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这实际上意味着直线上的点与任意有限维空间的点“一样多”！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404814"/>
            <a:ext cx="8351837" cy="941387"/>
          </a:xfrm>
        </p:spPr>
        <p:txBody>
          <a:bodyPr/>
          <a:lstStyle/>
          <a:p>
            <a:r>
              <a:rPr lang="zh-CN" altLang="en-US" smtClean="0"/>
              <a:t>康托尔定理 </a:t>
            </a:r>
            <a:r>
              <a:rPr lang="en-US" altLang="zh-CN" smtClean="0"/>
              <a:t>–</a:t>
            </a:r>
            <a:r>
              <a:rPr lang="zh-CN" altLang="en-US" smtClean="0"/>
              <a:t> 没有“最大”的集合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557339"/>
            <a:ext cx="6191919" cy="435768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任何集合与其幂集不等势</a:t>
            </a:r>
            <a:r>
              <a:rPr lang="zh-CN" altLang="en-US" sz="2600" dirty="0"/>
              <a:t>	即：</a:t>
            </a:r>
            <a:r>
              <a:rPr lang="en-US" altLang="zh-CN" sz="2600" dirty="0">
                <a:latin typeface="Times New Roman" panose="02020603050405020304" pitchFamily="18" charset="0"/>
              </a:rPr>
              <a:t>A</a:t>
            </a:r>
            <a:r>
              <a:rPr lang="en-US" altLang="zh-CN" sz="26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≉</a:t>
            </a:r>
            <a:r>
              <a:rPr lang="en-US" altLang="zh-CN" sz="26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(A)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200" dirty="0"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	</a:t>
            </a:r>
            <a:r>
              <a:rPr lang="zh-CN" altLang="en-US" sz="2200" dirty="0"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证明要点：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 dirty="0"/>
              <a:t>设</a:t>
            </a:r>
            <a:r>
              <a:rPr lang="en-US" altLang="zh-CN" sz="2200" i="1" dirty="0"/>
              <a:t>g</a:t>
            </a:r>
            <a:r>
              <a:rPr lang="zh-CN" altLang="en-US" sz="2200" dirty="0"/>
              <a:t>是从</a:t>
            </a:r>
            <a:r>
              <a:rPr lang="en-US" altLang="zh-CN" sz="2200" dirty="0"/>
              <a:t>A</a:t>
            </a:r>
            <a:r>
              <a:rPr lang="zh-CN" altLang="en-US" sz="2200" dirty="0"/>
              <a:t>到</a:t>
            </a:r>
            <a:r>
              <a:rPr lang="zh-CN" altLang="en-US" sz="2200" dirty="0"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</a:t>
            </a:r>
            <a:r>
              <a:rPr lang="en-US" altLang="zh-CN" sz="2200" dirty="0"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(A)</a:t>
            </a:r>
            <a:r>
              <a:rPr lang="zh-CN" altLang="en-US" sz="2200" dirty="0"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的函数，构造集合</a:t>
            </a:r>
            <a:r>
              <a:rPr lang="en-US" altLang="zh-CN" sz="22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2200" dirty="0"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如下：</a:t>
            </a:r>
          </a:p>
          <a:p>
            <a:pPr lvl="1" algn="ctr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8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B={x| </a:t>
            </a:r>
            <a:r>
              <a:rPr lang="en-US" altLang="zh-CN" sz="2800" dirty="0" err="1">
                <a:solidFill>
                  <a:srgbClr val="008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xA</a:t>
            </a:r>
            <a:r>
              <a:rPr lang="en-US" altLang="zh-CN" sz="2800" dirty="0">
                <a:solidFill>
                  <a:srgbClr val="008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olidFill>
                  <a:srgbClr val="008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但</a:t>
            </a:r>
            <a:r>
              <a:rPr lang="en-US" altLang="zh-CN" sz="2800" dirty="0" err="1">
                <a:solidFill>
                  <a:srgbClr val="008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x</a:t>
            </a:r>
            <a:r>
              <a:rPr lang="en-US" altLang="zh-CN" sz="2800" i="1" dirty="0" err="1">
                <a:solidFill>
                  <a:srgbClr val="008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g</a:t>
            </a:r>
            <a:r>
              <a:rPr lang="en-US" altLang="zh-CN" sz="2800" dirty="0">
                <a:solidFill>
                  <a:srgbClr val="008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(x)}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则</a:t>
            </a:r>
            <a:r>
              <a:rPr lang="en-US" altLang="zh-CN" sz="22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B</a:t>
            </a:r>
            <a:r>
              <a:rPr lang="en-US" altLang="zh-CN" sz="2200" dirty="0"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(A)</a:t>
            </a:r>
            <a:r>
              <a:rPr lang="zh-CN" altLang="en-US" sz="2200" dirty="0"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，但不可能存在</a:t>
            </a:r>
            <a:r>
              <a:rPr lang="en-US" altLang="zh-CN" sz="2200" dirty="0" err="1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xA</a:t>
            </a:r>
            <a:r>
              <a:rPr lang="zh-CN" altLang="en-US" sz="22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，能满足</a:t>
            </a:r>
            <a:r>
              <a:rPr lang="en-US" altLang="zh-CN" sz="22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g</a:t>
            </a:r>
            <a:r>
              <a:rPr lang="en-US" altLang="zh-CN" sz="22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(x)=</a:t>
            </a:r>
            <a:r>
              <a:rPr lang="en-US" altLang="zh-CN" sz="22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B</a:t>
            </a:r>
            <a:endParaRPr lang="en-US" altLang="zh-CN" sz="2200" dirty="0"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因为</a:t>
            </a:r>
            <a:r>
              <a:rPr lang="zh-CN" altLang="en-US" sz="22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，如果有这样的</a:t>
            </a:r>
            <a:r>
              <a:rPr lang="en-US" altLang="zh-CN" sz="22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x, </a:t>
            </a:r>
            <a:r>
              <a:rPr lang="zh-CN" altLang="en-US" sz="22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则</a:t>
            </a:r>
            <a:r>
              <a:rPr lang="en-US" altLang="zh-CN" sz="2200" dirty="0" err="1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xB</a:t>
            </a:r>
            <a:r>
              <a:rPr lang="en-US" altLang="zh-CN" sz="22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iff</a:t>
            </a:r>
            <a:r>
              <a:rPr lang="en-US" altLang="zh-CN" sz="22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. </a:t>
            </a:r>
            <a:r>
              <a:rPr lang="en-US" altLang="zh-CN" sz="2200" dirty="0" err="1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xB</a:t>
            </a:r>
            <a:r>
              <a:rPr lang="zh-CN" altLang="en-US" sz="22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。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因此，</a:t>
            </a:r>
            <a:r>
              <a:rPr lang="en-US" altLang="zh-CN" sz="22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g</a:t>
            </a:r>
            <a:r>
              <a:rPr lang="zh-CN" altLang="en-US" sz="22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不可能是满射。</a:t>
            </a:r>
          </a:p>
        </p:txBody>
      </p:sp>
      <p:pic>
        <p:nvPicPr>
          <p:cNvPr id="5" name="Picture 4" descr="Georg Canto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588" y="3427161"/>
            <a:ext cx="214312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云形 1"/>
          <p:cNvSpPr/>
          <p:nvPr/>
        </p:nvSpPr>
        <p:spPr>
          <a:xfrm>
            <a:off x="7680176" y="1196751"/>
            <a:ext cx="4226147" cy="22304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/>
              <a:t>问题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：你从这个证明中看到康托尔对角线证明法了吗？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4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21" descr="蓝色砂纸"/>
          <p:cNvSpPr>
            <a:spLocks noChangeArrowheads="1"/>
          </p:cNvSpPr>
          <p:nvPr/>
        </p:nvSpPr>
        <p:spPr bwMode="auto">
          <a:xfrm>
            <a:off x="2743200" y="1308100"/>
            <a:ext cx="2590800" cy="23622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0723" name="Oval 20" descr="信纸"/>
          <p:cNvSpPr>
            <a:spLocks noChangeArrowheads="1"/>
          </p:cNvSpPr>
          <p:nvPr/>
        </p:nvSpPr>
        <p:spPr bwMode="auto">
          <a:xfrm>
            <a:off x="1981200" y="1612900"/>
            <a:ext cx="1143000" cy="36576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7550" y="333376"/>
            <a:ext cx="8229600" cy="1139825"/>
          </a:xfrm>
        </p:spPr>
        <p:txBody>
          <a:bodyPr/>
          <a:lstStyle/>
          <a:p>
            <a:r>
              <a:rPr lang="zh-CN" altLang="en-US" smtClean="0"/>
              <a:t>集合的“大小” </a:t>
            </a:r>
            <a:r>
              <a:rPr lang="en-US" altLang="zh-CN" smtClean="0"/>
              <a:t>– </a:t>
            </a:r>
            <a:r>
              <a:rPr lang="zh-CN" altLang="en-US" smtClean="0"/>
              <a:t>基数</a:t>
            </a:r>
          </a:p>
        </p:txBody>
      </p:sp>
      <p:sp>
        <p:nvSpPr>
          <p:cNvPr id="87045" name="AutoShape 5"/>
          <p:cNvSpPr>
            <a:spLocks noChangeArrowheads="1"/>
          </p:cNvSpPr>
          <p:nvPr/>
        </p:nvSpPr>
        <p:spPr bwMode="auto">
          <a:xfrm>
            <a:off x="2490789" y="1270000"/>
            <a:ext cx="5800725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2647950" y="1741489"/>
            <a:ext cx="0" cy="1571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2247900" y="337978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有限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2057400" y="4051301"/>
            <a:ext cx="1828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我们能感觉到的世界</a:t>
            </a:r>
          </a:p>
        </p:txBody>
      </p:sp>
      <p:sp>
        <p:nvSpPr>
          <p:cNvPr id="30729" name="Line 11"/>
          <p:cNvSpPr>
            <a:spLocks noChangeShapeType="1"/>
          </p:cNvSpPr>
          <p:nvPr/>
        </p:nvSpPr>
        <p:spPr bwMode="auto">
          <a:xfrm>
            <a:off x="3200401" y="1689100"/>
            <a:ext cx="4763" cy="1238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971800" y="2984500"/>
            <a:ext cx="123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可数</a:t>
            </a:r>
          </a:p>
        </p:txBody>
      </p:sp>
      <p:sp>
        <p:nvSpPr>
          <p:cNvPr id="30731" name="Text Box 13"/>
          <p:cNvSpPr txBox="1">
            <a:spLocks noChangeArrowheads="1"/>
          </p:cNvSpPr>
          <p:nvPr/>
        </p:nvSpPr>
        <p:spPr bwMode="auto">
          <a:xfrm>
            <a:off x="3124200" y="23749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文鼎齿轮体" pitchFamily="33" charset="-122"/>
                <a:ea typeface="文鼎齿轮体" pitchFamily="33" charset="-122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文鼎齿轮体" pitchFamily="33" charset="-122"/>
              </a:rPr>
              <a:t>0</a:t>
            </a:r>
            <a:endParaRPr kumimoji="1" lang="en-US" altLang="zh-CN" sz="2400" i="1">
              <a:latin typeface="Times New Roman" panose="02020603050405020304" pitchFamily="18" charset="0"/>
              <a:ea typeface="文鼎齿轮体" pitchFamily="33" charset="-122"/>
            </a:endParaRPr>
          </a:p>
        </p:txBody>
      </p:sp>
      <p:sp>
        <p:nvSpPr>
          <p:cNvPr id="30732" name="Line 14"/>
          <p:cNvSpPr>
            <a:spLocks noChangeShapeType="1"/>
          </p:cNvSpPr>
          <p:nvPr/>
        </p:nvSpPr>
        <p:spPr bwMode="auto">
          <a:xfrm>
            <a:off x="3810000" y="1689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3733800" y="17653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文鼎齿轮体" pitchFamily="33" charset="-122"/>
                <a:ea typeface="文鼎齿轮体" pitchFamily="33" charset="-122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文鼎齿轮体" pitchFamily="33" charset="-122"/>
              </a:rPr>
              <a:t>1</a:t>
            </a:r>
            <a:endParaRPr kumimoji="1" lang="en-US" altLang="zh-CN" sz="2400" i="1">
              <a:latin typeface="文鼎齿轮体" pitchFamily="33" charset="-122"/>
              <a:ea typeface="文鼎齿轮体" pitchFamily="33" charset="-122"/>
            </a:endParaRP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3657600" y="24511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点</a:t>
            </a:r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4419600" y="1689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6" name="Text Box 18"/>
          <p:cNvSpPr txBox="1">
            <a:spLocks noChangeArrowheads="1"/>
          </p:cNvSpPr>
          <p:nvPr/>
        </p:nvSpPr>
        <p:spPr bwMode="auto">
          <a:xfrm>
            <a:off x="4419600" y="16891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文鼎齿轮体" pitchFamily="33" charset="-122"/>
                <a:ea typeface="文鼎齿轮体" pitchFamily="33" charset="-122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文鼎齿轮体" pitchFamily="33" charset="-122"/>
              </a:rPr>
              <a:t>2</a:t>
            </a:r>
            <a:endParaRPr kumimoji="1" lang="en-US" altLang="zh-CN" sz="2400" i="1">
              <a:latin typeface="文鼎齿轮体" pitchFamily="33" charset="-122"/>
              <a:ea typeface="文鼎齿轮体" pitchFamily="33" charset="-122"/>
            </a:endParaRPr>
          </a:p>
        </p:txBody>
      </p:sp>
      <p:sp>
        <p:nvSpPr>
          <p:cNvPr id="30737" name="Text Box 19"/>
          <p:cNvSpPr txBox="1">
            <a:spLocks noChangeArrowheads="1"/>
          </p:cNvSpPr>
          <p:nvPr/>
        </p:nvSpPr>
        <p:spPr bwMode="auto">
          <a:xfrm>
            <a:off x="4267200" y="22225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曲线</a:t>
            </a:r>
          </a:p>
        </p:txBody>
      </p:sp>
      <p:sp>
        <p:nvSpPr>
          <p:cNvPr id="30738" name="Text Box 22"/>
          <p:cNvSpPr txBox="1">
            <a:spLocks noChangeArrowheads="1"/>
          </p:cNvSpPr>
          <p:nvPr/>
        </p:nvSpPr>
        <p:spPr bwMode="auto">
          <a:xfrm>
            <a:off x="4114800" y="2984501"/>
            <a:ext cx="1905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我们能想象到的世界</a:t>
            </a:r>
          </a:p>
        </p:txBody>
      </p:sp>
      <p:sp>
        <p:nvSpPr>
          <p:cNvPr id="30739" name="Text Box 23"/>
          <p:cNvSpPr txBox="1">
            <a:spLocks noChangeArrowheads="1"/>
          </p:cNvSpPr>
          <p:nvPr/>
        </p:nvSpPr>
        <p:spPr bwMode="auto">
          <a:xfrm>
            <a:off x="5791200" y="1530350"/>
            <a:ext cx="35814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9600" b="1">
                <a:solidFill>
                  <a:srgbClr val="FF0000"/>
                </a:solidFill>
                <a:latin typeface="Times New Roman" panose="02020603050405020304" pitchFamily="18" charset="0"/>
              </a:rPr>
              <a:t>？</a:t>
            </a:r>
          </a:p>
        </p:txBody>
      </p:sp>
      <p:sp>
        <p:nvSpPr>
          <p:cNvPr id="30740" name="Text Box 24"/>
          <p:cNvSpPr txBox="1">
            <a:spLocks noChangeArrowheads="1"/>
          </p:cNvSpPr>
          <p:nvPr/>
        </p:nvSpPr>
        <p:spPr bwMode="auto">
          <a:xfrm>
            <a:off x="6515100" y="21590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还有什么</a:t>
            </a:r>
          </a:p>
        </p:txBody>
      </p:sp>
      <p:pic>
        <p:nvPicPr>
          <p:cNvPr id="307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89" y="2832100"/>
            <a:ext cx="4383087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介绍选择公理及其等价公理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ZF</a:t>
            </a:r>
            <a:r>
              <a:rPr lang="zh-CN" altLang="en-US" dirty="0" smtClean="0"/>
              <a:t>与</a:t>
            </a:r>
            <a:r>
              <a:rPr lang="en-US" altLang="zh-CN" dirty="0" smtClean="0"/>
              <a:t>ZFC</a:t>
            </a:r>
          </a:p>
          <a:p>
            <a:pPr lvl="1"/>
            <a:r>
              <a:rPr lang="en-US" altLang="zh-CN" dirty="0"/>
              <a:t>The Axiom of </a:t>
            </a:r>
            <a:r>
              <a:rPr lang="en-US" altLang="zh-CN" dirty="0" smtClean="0"/>
              <a:t>Choice</a:t>
            </a:r>
          </a:p>
          <a:p>
            <a:pPr lvl="1"/>
            <a:r>
              <a:rPr lang="en-US" altLang="zh-CN" b="1" dirty="0"/>
              <a:t>W</a:t>
            </a:r>
            <a:r>
              <a:rPr lang="en-US" altLang="zh-CN" b="1" dirty="0" smtClean="0"/>
              <a:t>ell-ordering theorem</a:t>
            </a:r>
          </a:p>
          <a:p>
            <a:pPr lvl="1"/>
            <a:r>
              <a:rPr lang="en-US" altLang="zh-CN" dirty="0" smtClean="0"/>
              <a:t>ZORN</a:t>
            </a:r>
            <a:r>
              <a:rPr lang="zh-CN" altLang="en-US" dirty="0" smtClean="0"/>
              <a:t>引理</a:t>
            </a:r>
            <a:endParaRPr lang="zh-CN" altLang="en-US" dirty="0"/>
          </a:p>
        </p:txBody>
      </p:sp>
      <p:pic>
        <p:nvPicPr>
          <p:cNvPr id="1028" name="Picture 4" descr="Image result for 选择公理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72816"/>
            <a:ext cx="5104259" cy="377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171567" y="690968"/>
            <a:ext cx="4809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</a:rPr>
              <a:t>If the </a:t>
            </a:r>
            <a:r>
              <a:rPr lang="en-US" altLang="zh-CN" dirty="0">
                <a:solidFill>
                  <a:srgbClr val="0B0080"/>
                </a:solidFill>
                <a:hlinkClick r:id="rId4" tooltip="Axiom of choice"/>
              </a:rPr>
              <a:t>axiom of choice</a:t>
            </a:r>
            <a:r>
              <a:rPr lang="en-US" altLang="zh-CN" dirty="0">
                <a:solidFill>
                  <a:srgbClr val="222222"/>
                </a:solidFill>
              </a:rPr>
              <a:t> holds, then a set is infinite if and only if it includes a countable infinite subset.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5816" y="6128822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5"/>
              </a:rPr>
              <a:t>https://en.wikipedia.org/wiki/Infinite_</a:t>
            </a:r>
            <a:r>
              <a:rPr lang="zh-CN" altLang="en-US" dirty="0" smtClean="0">
                <a:hlinkClick r:id="rId5"/>
              </a:rPr>
              <a:t>set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5816" y="5731499"/>
            <a:ext cx="9120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6"/>
              </a:rPr>
              <a:t>https://en.wikipedia.org/wiki/Zermelo%E2%80%93Fraenkel_set_</a:t>
            </a:r>
            <a:r>
              <a:rPr lang="zh-CN" altLang="en-US" dirty="0" smtClean="0">
                <a:hlinkClick r:id="rId6"/>
              </a:rPr>
              <a:t>theory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5816" y="5414462"/>
            <a:ext cx="7467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7"/>
              </a:rPr>
              <a:t>http://www.mn.uio.no/math/tjenester/kunnskap/kompendier/acwozl.</a:t>
            </a:r>
            <a:r>
              <a:rPr lang="zh-CN" altLang="en-US" dirty="0" smtClean="0">
                <a:hlinkClick r:id="rId7"/>
              </a:rPr>
              <a:t>pdf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0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介绍连续统假设（</a:t>
            </a:r>
            <a:r>
              <a:rPr lang="en-US" altLang="zh-CN" dirty="0"/>
              <a:t> Continuum </a:t>
            </a:r>
            <a:r>
              <a:rPr lang="en-US" altLang="zh-CN" dirty="0" smtClean="0"/>
              <a:t>hypothesis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 It asserts that the infinite of the reals is the smallest infinite bigger than the </a:t>
            </a:r>
            <a:r>
              <a:rPr lang="en-US" altLang="zh-CN" dirty="0" err="1" smtClean="0"/>
              <a:t>listable</a:t>
            </a:r>
            <a:r>
              <a:rPr lang="en-US" altLang="zh-CN" dirty="0" smtClean="0"/>
              <a:t>(countable) </a:t>
            </a:r>
            <a:r>
              <a:rPr lang="en-US" altLang="zh-CN" dirty="0"/>
              <a:t>infinite</a:t>
            </a:r>
            <a:endParaRPr lang="zh-CN" altLang="en-US" dirty="0"/>
          </a:p>
        </p:txBody>
      </p:sp>
      <p:pic>
        <p:nvPicPr>
          <p:cNvPr id="2050" name="Picture 2" descr="Image result for Continuum hypothe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45024"/>
            <a:ext cx="9753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189856" y="534670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Kurt Gödel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532244" y="5384140"/>
            <a:ext cx="1436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Paul Cohen</a:t>
            </a:r>
            <a:endParaRPr lang="zh-CN" altLang="en-US" dirty="0"/>
          </a:p>
        </p:txBody>
      </p:sp>
      <p:pic>
        <p:nvPicPr>
          <p:cNvPr id="7" name="Picture 4" descr="Georg Canto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244" y="270062"/>
            <a:ext cx="1436612" cy="188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07368" y="285802"/>
            <a:ext cx="8229600" cy="941387"/>
          </a:xfrm>
        </p:spPr>
        <p:txBody>
          <a:bodyPr/>
          <a:lstStyle/>
          <a:p>
            <a:r>
              <a:rPr lang="zh-CN" altLang="en-US" b="1" dirty="0" smtClean="0"/>
              <a:t>集合的等势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56" y="972040"/>
            <a:ext cx="10404903" cy="276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648076" y="2564904"/>
            <a:ext cx="77765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32706" y="3140968"/>
            <a:ext cx="16669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63738" y="3735466"/>
            <a:ext cx="9793088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2</a:t>
            </a:r>
            <a:r>
              <a:rPr lang="zh-CN" altLang="en-US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3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你原来脑海中的“两个集合元素一样多”的概念是什么样的呢</a:t>
            </a:r>
            <a:r>
              <a:rPr lang="zh-CN" altLang="en-U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？</a:t>
            </a:r>
            <a:endParaRPr lang="en-US" altLang="zh-CN" sz="36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3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对无穷集合适用吗</a:t>
            </a:r>
            <a:r>
              <a:rPr lang="zh-CN" altLang="en-U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？</a:t>
            </a:r>
            <a:endParaRPr lang="en-US" altLang="zh-CN" sz="3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981200" y="476250"/>
            <a:ext cx="8229600" cy="941388"/>
          </a:xfrm>
        </p:spPr>
        <p:txBody>
          <a:bodyPr/>
          <a:lstStyle/>
          <a:p>
            <a:r>
              <a:rPr lang="zh-CN" altLang="en-US" smtClean="0"/>
              <a:t>家庭作业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981200" y="1412876"/>
            <a:ext cx="8229600" cy="3744913"/>
          </a:xfrm>
        </p:spPr>
        <p:txBody>
          <a:bodyPr/>
          <a:lstStyle/>
          <a:p>
            <a:r>
              <a:rPr lang="en-US" altLang="zh-CN" smtClean="0"/>
              <a:t>UD</a:t>
            </a:r>
          </a:p>
          <a:p>
            <a:pPr lvl="1"/>
            <a:r>
              <a:rPr lang="en-US" altLang="zh-CN" smtClean="0"/>
              <a:t>problems: 20.4, 20.8-10;</a:t>
            </a:r>
          </a:p>
          <a:p>
            <a:pPr lvl="1"/>
            <a:r>
              <a:rPr lang="en-US" altLang="zh-CN" smtClean="0"/>
              <a:t>problems: 21.7, 21.9-11, 21.16-19;</a:t>
            </a:r>
          </a:p>
          <a:p>
            <a:pPr lvl="1"/>
            <a:r>
              <a:rPr lang="en-US" altLang="zh-CN" smtClean="0"/>
              <a:t>problems: 22.1-3, 22.6, 22.9</a:t>
            </a:r>
          </a:p>
          <a:p>
            <a:pPr lvl="1"/>
            <a:r>
              <a:rPr lang="en-US" altLang="zh-CN" smtClean="0"/>
              <a:t>problems: 23.2-3, 23.10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51384" y="290234"/>
            <a:ext cx="9515400" cy="941388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：如何精确定义什么是有限集？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39416" y="1772816"/>
            <a:ext cx="10297144" cy="2016224"/>
            <a:chOff x="334351" y="2191013"/>
            <a:chExt cx="8414362" cy="1295400"/>
          </a:xfrm>
        </p:grpSpPr>
        <p:pic>
          <p:nvPicPr>
            <p:cNvPr id="819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2191013"/>
              <a:ext cx="8137525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ounded Rectangle 2"/>
            <p:cNvSpPr/>
            <p:nvPr/>
          </p:nvSpPr>
          <p:spPr>
            <a:xfrm>
              <a:off x="334351" y="2191013"/>
              <a:ext cx="6325881" cy="35877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Rounded Rectangle 2"/>
            <p:cNvSpPr/>
            <p:nvPr/>
          </p:nvSpPr>
          <p:spPr>
            <a:xfrm>
              <a:off x="4139952" y="3053918"/>
              <a:ext cx="4546848" cy="4324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27448" y="3990544"/>
            <a:ext cx="10153128" cy="255454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更加数学化的表述：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每一个自然数也是一个集合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)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空集记为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0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；</a:t>
            </a:r>
            <a:endParaRPr lang="en-US" altLang="zh-CN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如果</a:t>
            </a:r>
            <a:r>
              <a:rPr lang="en-US" altLang="zh-CN" sz="2800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k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是自然数，则其“后继”为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: </a:t>
            </a:r>
            <a:r>
              <a:rPr lang="en-US" altLang="zh-CN" sz="2800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k 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 {</a:t>
            </a:r>
            <a:r>
              <a:rPr lang="en-US" altLang="zh-CN" sz="2800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k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}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。</a:t>
            </a:r>
            <a:endParaRPr lang="en-US" altLang="zh-CN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Symbol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于是：</a:t>
            </a:r>
            <a:endParaRPr lang="en-US" altLang="zh-CN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Symbol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有限集就是与某个自然数等势的集合。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9456" y="476672"/>
            <a:ext cx="8640960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6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6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4</a:t>
            </a:r>
            <a:r>
              <a:rPr lang="zh-CN" altLang="en-US" sz="6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6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 eaLnBrk="1" hangingPunct="1">
              <a:spcBef>
                <a:spcPts val="1800"/>
              </a:spcBef>
              <a:defRPr/>
            </a:pPr>
            <a:r>
              <a:rPr lang="zh-CN" altLang="en-US" sz="6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什么是无限集合？</a:t>
            </a:r>
            <a:endParaRPr lang="en-US" altLang="zh-CN" sz="6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23592" y="290472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提示：有限集就是与某个自然数等势的集合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279576" y="4707769"/>
            <a:ext cx="8361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22222"/>
                </a:solidFill>
              </a:rPr>
              <a:t>A set is infinite if and only if for every natural number the set has a </a:t>
            </a:r>
            <a:r>
              <a:rPr lang="en-US" altLang="zh-CN" sz="2400" dirty="0">
                <a:solidFill>
                  <a:srgbClr val="0B0080"/>
                </a:solidFill>
                <a:hlinkClick r:id="rId3" tooltip="Subset"/>
              </a:rPr>
              <a:t>subset</a:t>
            </a:r>
            <a:r>
              <a:rPr lang="en-US" altLang="zh-CN" sz="2400" dirty="0">
                <a:solidFill>
                  <a:srgbClr val="222222"/>
                </a:solidFill>
              </a:rPr>
              <a:t> whose </a:t>
            </a:r>
            <a:r>
              <a:rPr lang="en-US" altLang="zh-CN" sz="2400" dirty="0">
                <a:solidFill>
                  <a:srgbClr val="0B0080"/>
                </a:solidFill>
                <a:hlinkClick r:id="rId4" tooltip="Cardinality"/>
              </a:rPr>
              <a:t>cardinality</a:t>
            </a:r>
            <a:r>
              <a:rPr lang="en-US" altLang="zh-CN" sz="2400" dirty="0">
                <a:solidFill>
                  <a:srgbClr val="222222"/>
                </a:solidFill>
              </a:rPr>
              <a:t> is that natural number.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613116" y="3852854"/>
            <a:ext cx="4627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A set is infinite if it is not finite</a:t>
            </a:r>
            <a:endParaRPr lang="zh-CN" altLang="en-US" sz="2400" b="1" dirty="0"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自然数集与整数集等势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237061"/>
            <a:ext cx="5688384" cy="168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417639"/>
            <a:ext cx="3902223" cy="419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triped Right Arrow 2"/>
          <p:cNvSpPr/>
          <p:nvPr/>
        </p:nvSpPr>
        <p:spPr>
          <a:xfrm rot="1991329">
            <a:off x="5594511" y="3103791"/>
            <a:ext cx="1080120" cy="360040"/>
          </a:xfrm>
          <a:prstGeom prst="striped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scene3d>
            <a:camera prst="obliqueBottom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55082">
            <a:off x="5655022" y="4040780"/>
            <a:ext cx="1169988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Box 3"/>
          <p:cNvSpPr txBox="1">
            <a:spLocks noChangeArrowheads="1"/>
          </p:cNvSpPr>
          <p:nvPr/>
        </p:nvSpPr>
        <p:spPr bwMode="auto">
          <a:xfrm>
            <a:off x="1457809" y="4724401"/>
            <a:ext cx="6078351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“排队”：</a:t>
            </a:r>
            <a:endParaRPr lang="en-US" altLang="zh-CN" sz="36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-2,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-3,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-4,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-5,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9616" y="1988841"/>
            <a:ext cx="6984776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5: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“…-3,-2,-1,0,1,2,3,…”</a:t>
            </a:r>
            <a:r>
              <a:rPr lang="zh-CN" altLang="en-US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不能算</a:t>
            </a:r>
            <a:r>
              <a:rPr lang="en-US" altLang="zh-CN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“</a:t>
            </a:r>
            <a:r>
              <a:rPr lang="zh-CN" altLang="en-US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排好队</a:t>
            </a:r>
            <a:r>
              <a:rPr lang="en-US" altLang="zh-CN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”</a:t>
            </a:r>
            <a:r>
              <a:rPr lang="zh-CN" altLang="en-US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了</a:t>
            </a:r>
            <a:r>
              <a:rPr lang="en-US" altLang="zh-CN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,</a:t>
            </a:r>
            <a:r>
              <a:rPr lang="zh-CN" altLang="en-US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 为什么</a:t>
            </a:r>
            <a:r>
              <a:rPr lang="en-US" altLang="zh-CN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zh-CN" altLang="en-US" smtClean="0"/>
              <a:t>关于双射的证明 </a:t>
            </a:r>
            <a:r>
              <a:rPr lang="en-US" altLang="zh-CN" smtClean="0"/>
              <a:t>(1)</a:t>
            </a:r>
            <a:endParaRPr lang="zh-CN" altLang="en-US" smtClean="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125538"/>
            <a:ext cx="324008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2060576"/>
            <a:ext cx="41052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2636839"/>
            <a:ext cx="72009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48188" y="981075"/>
            <a:ext cx="5364162" cy="3168650"/>
            <a:chOff x="3023828" y="980728"/>
            <a:chExt cx="5364596" cy="3168352"/>
          </a:xfrm>
        </p:grpSpPr>
        <p:sp>
          <p:nvSpPr>
            <p:cNvPr id="13319" name="TextBox 2"/>
            <p:cNvSpPr txBox="1">
              <a:spLocks noChangeArrowheads="1"/>
            </p:cNvSpPr>
            <p:nvPr/>
          </p:nvSpPr>
          <p:spPr bwMode="auto">
            <a:xfrm>
              <a:off x="4860032" y="980728"/>
              <a:ext cx="352839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注意</a:t>
              </a:r>
              <a:r>
                <a:rPr lang="en-US" altLang="zh-CN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不能遗漏了</a:t>
              </a:r>
              <a:r>
                <a:rPr lang="en-US" altLang="zh-CN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case 3!</a:t>
              </a:r>
              <a:endParaRPr lang="zh-CN" altLang="en-US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3023828" y="1812500"/>
              <a:ext cx="2268721" cy="233658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关于双射的证明 </a:t>
            </a:r>
            <a:r>
              <a:rPr lang="en-US" altLang="zh-CN" smtClean="0"/>
              <a:t>(2)</a:t>
            </a:r>
            <a:endParaRPr lang="zh-CN" altLang="en-US" smtClean="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1" y="1484314"/>
            <a:ext cx="3960813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2924175"/>
            <a:ext cx="71278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3299</TotalTime>
  <Pages>0</Pages>
  <Words>969</Words>
  <Characters>0</Characters>
  <Application>Microsoft Office PowerPoint</Application>
  <DocSecurity>0</DocSecurity>
  <PresentationFormat>宽屏</PresentationFormat>
  <Lines>0</Lines>
  <Paragraphs>168</Paragraphs>
  <Slides>30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1" baseType="lpstr">
      <vt:lpstr>Arial Unicode MS</vt:lpstr>
      <vt:lpstr>CMMI10</vt:lpstr>
      <vt:lpstr>CMR10</vt:lpstr>
      <vt:lpstr>NimbusRomNo9L-Regu</vt:lpstr>
      <vt:lpstr>华文行楷</vt:lpstr>
      <vt:lpstr>华文楷体</vt:lpstr>
      <vt:lpstr>华文新魏</vt:lpstr>
      <vt:lpstr>经典繁毛楷</vt:lpstr>
      <vt:lpstr>楷体</vt:lpstr>
      <vt:lpstr>宋体</vt:lpstr>
      <vt:lpstr>微软雅黑</vt:lpstr>
      <vt:lpstr>微软雅黑</vt:lpstr>
      <vt:lpstr>文鼎齿轮体</vt:lpstr>
      <vt:lpstr>Arial</vt:lpstr>
      <vt:lpstr>Cambria Math</vt:lpstr>
      <vt:lpstr>Constantia</vt:lpstr>
      <vt:lpstr>Garamond</vt:lpstr>
      <vt:lpstr>Symbol</vt:lpstr>
      <vt:lpstr>Times New Roman</vt:lpstr>
      <vt:lpstr>Wingdings</vt:lpstr>
      <vt:lpstr>default</vt:lpstr>
      <vt:lpstr>计算机问题求解 – 论题1-11     -  有限与无限</vt:lpstr>
      <vt:lpstr>“聪明的经理”、“非常聪明的经理”和“非常非常聪明的经理”</vt:lpstr>
      <vt:lpstr>集合的等势</vt:lpstr>
      <vt:lpstr>问题3：如何精确定义什么是有限集？</vt:lpstr>
      <vt:lpstr>PowerPoint 演示文稿</vt:lpstr>
      <vt:lpstr>自然数集与整数集等势</vt:lpstr>
      <vt:lpstr>PowerPoint 演示文稿</vt:lpstr>
      <vt:lpstr>关于双射的证明 (1)</vt:lpstr>
      <vt:lpstr>关于双射的证明 (2)</vt:lpstr>
      <vt:lpstr>无穷不仅仅是“很多很多”</vt:lpstr>
      <vt:lpstr>PowerPoint 演示文稿</vt:lpstr>
      <vt:lpstr>PowerPoint 演示文稿</vt:lpstr>
      <vt:lpstr>PowerPoint 演示文稿</vt:lpstr>
      <vt:lpstr>鸽巢：“证明策略”和“数学定理”</vt:lpstr>
      <vt:lpstr>PowerPoint 演示文稿</vt:lpstr>
      <vt:lpstr>PowerPoint 演示文稿</vt:lpstr>
      <vt:lpstr>PowerPoint 演示文稿</vt:lpstr>
      <vt:lpstr>自然数集是无限集</vt:lpstr>
      <vt:lpstr>有限集合的“势”(cardinality)</vt:lpstr>
      <vt:lpstr>可数集</vt:lpstr>
      <vt:lpstr>可数集的子集是可数集</vt:lpstr>
      <vt:lpstr>有理数集是可数集</vt:lpstr>
      <vt:lpstr>但是实数集不是可数集！</vt:lpstr>
      <vt:lpstr>PowerPoint 演示文稿</vt:lpstr>
      <vt:lpstr>直线上的点集与平面上的点集等势</vt:lpstr>
      <vt:lpstr>康托尔定理 – 没有“最大”的集合</vt:lpstr>
      <vt:lpstr>集合的“大小” – 基数</vt:lpstr>
      <vt:lpstr>Open topic-1</vt:lpstr>
      <vt:lpstr>Open topic-2</vt:lpstr>
      <vt:lpstr>家庭作业</vt:lpstr>
    </vt:vector>
  </TitlesOfParts>
  <Company>Nanjing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jun ma</cp:lastModifiedBy>
  <cp:revision>138</cp:revision>
  <cp:lastPrinted>1601-01-01T00:00:00Z</cp:lastPrinted>
  <dcterms:created xsi:type="dcterms:W3CDTF">2010-10-07T02:50:25Z</dcterms:created>
  <dcterms:modified xsi:type="dcterms:W3CDTF">2017-12-13T15:38:52Z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