
<file path=[Content_Types].xml><?xml version="1.0" encoding="utf-8"?>
<Types xmlns="http://schemas.openxmlformats.org/package/2006/content-types">
  <Default Extension="tmp"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18"/>
  </p:notesMasterIdLst>
  <p:sldIdLst>
    <p:sldId id="256" r:id="rId2"/>
    <p:sldId id="310" r:id="rId3"/>
    <p:sldId id="293" r:id="rId4"/>
    <p:sldId id="311" r:id="rId5"/>
    <p:sldId id="312" r:id="rId6"/>
    <p:sldId id="313" r:id="rId7"/>
    <p:sldId id="314" r:id="rId8"/>
    <p:sldId id="315" r:id="rId9"/>
    <p:sldId id="294" r:id="rId10"/>
    <p:sldId id="306" r:id="rId11"/>
    <p:sldId id="296" r:id="rId12"/>
    <p:sldId id="316" r:id="rId13"/>
    <p:sldId id="297" r:id="rId14"/>
    <p:sldId id="317" r:id="rId15"/>
    <p:sldId id="318" r:id="rId16"/>
    <p:sldId id="273" r:id="rId1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90" autoAdjust="0"/>
  </p:normalViewPr>
  <p:slideViewPr>
    <p:cSldViewPr>
      <p:cViewPr varScale="1">
        <p:scale>
          <a:sx n="63" d="100"/>
          <a:sy n="63" d="100"/>
        </p:scale>
        <p:origin x="1584"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zh-CN" altLang="zh-CN"/>
          </a:p>
        </p:txBody>
      </p:sp>
      <p:sp>
        <p:nvSpPr>
          <p:cNvPr id="29700"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zh-CN" noProof="0" smtClean="0"/>
              <a:t>Click to edit Master text styles</a:t>
            </a:r>
          </a:p>
          <a:p>
            <a:pPr lvl="1"/>
            <a:r>
              <a:rPr lang="zh-CN" altLang="zh-CN" noProof="0" smtClean="0"/>
              <a:t>Second level</a:t>
            </a:r>
          </a:p>
          <a:p>
            <a:pPr lvl="2"/>
            <a:r>
              <a:rPr lang="zh-CN" altLang="zh-CN" noProof="0" smtClean="0"/>
              <a:t>Third level</a:t>
            </a:r>
          </a:p>
          <a:p>
            <a:pPr lvl="3"/>
            <a:r>
              <a:rPr lang="zh-CN" altLang="zh-CN" noProof="0" smtClean="0"/>
              <a:t>Fourth level</a:t>
            </a:r>
          </a:p>
          <a:p>
            <a:pPr lvl="4"/>
            <a:r>
              <a:rPr lang="zh-CN"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21ECB40-4B47-44E2-8783-B767AE64BF9D}" type="slidenum">
              <a:rPr lang="zh-CN" altLang="zh-CN"/>
              <a:pPr/>
              <a:t>‹#›</a:t>
            </a:fld>
            <a:endParaRPr lang="zh-CN" altLang="zh-CN"/>
          </a:p>
        </p:txBody>
      </p:sp>
    </p:spTree>
    <p:extLst>
      <p:ext uri="{BB962C8B-B14F-4D97-AF65-F5344CB8AC3E}">
        <p14:creationId xmlns:p14="http://schemas.microsoft.com/office/powerpoint/2010/main" val="33227376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S3</a:t>
            </a:r>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2</a:t>
            </a:fld>
            <a:endParaRPr lang="zh-CN" altLang="zh-CN"/>
          </a:p>
        </p:txBody>
      </p:sp>
    </p:spTree>
    <p:extLst>
      <p:ext uri="{BB962C8B-B14F-4D97-AF65-F5344CB8AC3E}">
        <p14:creationId xmlns:p14="http://schemas.microsoft.com/office/powerpoint/2010/main" val="292419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8.1</a:t>
            </a:r>
            <a:r>
              <a:rPr lang="zh-CN" altLang="en-US" dirty="0" smtClean="0"/>
              <a:t>：任取一个非单位元元素，重复相乘，一定构成一个子群，该子群就是原群</a:t>
            </a:r>
            <a:endParaRPr lang="en-US" altLang="zh-CN" dirty="0" smtClean="0"/>
          </a:p>
          <a:p>
            <a:r>
              <a:rPr lang="en-US" altLang="zh-CN" dirty="0" smtClean="0"/>
              <a:t>8.2</a:t>
            </a:r>
            <a:r>
              <a:rPr lang="zh-CN" altLang="en-US" dirty="0" smtClean="0"/>
              <a:t>：</a:t>
            </a:r>
            <a:r>
              <a:rPr lang="en-US" altLang="zh-CN" dirty="0" smtClean="0"/>
              <a:t>1,2,3,5</a:t>
            </a:r>
            <a:r>
              <a:rPr lang="zh-CN" altLang="en-US" dirty="0" smtClean="0"/>
              <a:t>均是素数群，一定循环，一定交换；</a:t>
            </a:r>
            <a:r>
              <a:rPr lang="en-US" altLang="zh-CN" dirty="0" smtClean="0"/>
              <a:t>4</a:t>
            </a:r>
            <a:r>
              <a:rPr lang="zh-CN" altLang="en-US" dirty="0" smtClean="0"/>
              <a:t>元素群</a:t>
            </a:r>
            <a:r>
              <a:rPr lang="en-US" altLang="zh-CN" dirty="0" smtClean="0"/>
              <a:t>(1,a,a-1,b):ab=</a:t>
            </a:r>
            <a:r>
              <a:rPr lang="en-US" altLang="zh-CN" dirty="0" err="1" smtClean="0"/>
              <a:t>ba</a:t>
            </a:r>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13</a:t>
            </a:fld>
            <a:endParaRPr lang="zh-CN" altLang="zh-CN"/>
          </a:p>
        </p:txBody>
      </p:sp>
    </p:spTree>
    <p:extLst>
      <p:ext uri="{BB962C8B-B14F-4D97-AF65-F5344CB8AC3E}">
        <p14:creationId xmlns:p14="http://schemas.microsoft.com/office/powerpoint/2010/main" val="1354865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任意有限群，</a:t>
            </a:r>
            <a:r>
              <a:rPr lang="en-US" altLang="zh-CN" dirty="0" smtClean="0"/>
              <a:t>a</a:t>
            </a:r>
            <a:r>
              <a:rPr lang="zh-CN" altLang="en-US" dirty="0" smtClean="0"/>
              <a:t>的阶次幂一定是单位元；</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15</a:t>
            </a:fld>
            <a:endParaRPr lang="zh-CN" altLang="zh-CN"/>
          </a:p>
        </p:txBody>
      </p:sp>
    </p:spTree>
    <p:extLst>
      <p:ext uri="{BB962C8B-B14F-4D97-AF65-F5344CB8AC3E}">
        <p14:creationId xmlns:p14="http://schemas.microsoft.com/office/powerpoint/2010/main" val="2079142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S24</a:t>
            </a:r>
            <a:r>
              <a:rPr lang="zh-CN" altLang="en-US" dirty="0" smtClean="0"/>
              <a:t>的一个子群</a:t>
            </a:r>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16</a:t>
            </a:fld>
            <a:endParaRPr lang="zh-CN" altLang="zh-CN"/>
          </a:p>
        </p:txBody>
      </p:sp>
    </p:spTree>
    <p:extLst>
      <p:ext uri="{BB962C8B-B14F-4D97-AF65-F5344CB8AC3E}">
        <p14:creationId xmlns:p14="http://schemas.microsoft.com/office/powerpoint/2010/main" val="331249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C00000"/>
                </a:solidFill>
                <a:latin typeface="微软雅黑" panose="020B0503020204020204" pitchFamily="34" charset="-122"/>
                <a:ea typeface="微软雅黑" panose="020B0503020204020204" pitchFamily="34" charset="-122"/>
              </a:rPr>
              <a:t>置换群</a:t>
            </a:r>
          </a:p>
          <a:p>
            <a:r>
              <a:rPr lang="en-US" altLang="zh-CN" dirty="0" smtClean="0"/>
              <a:t>Sn</a:t>
            </a:r>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3</a:t>
            </a:fld>
            <a:endParaRPr lang="zh-CN" altLang="zh-CN"/>
          </a:p>
        </p:txBody>
      </p:sp>
    </p:spTree>
    <p:extLst>
      <p:ext uri="{BB962C8B-B14F-4D97-AF65-F5344CB8AC3E}">
        <p14:creationId xmlns:p14="http://schemas.microsoft.com/office/powerpoint/2010/main" val="233959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注意：运算次序是从右至左</a:t>
            </a:r>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4</a:t>
            </a:fld>
            <a:endParaRPr lang="zh-CN" altLang="zh-CN"/>
          </a:p>
        </p:txBody>
      </p:sp>
    </p:spTree>
    <p:extLst>
      <p:ext uri="{BB962C8B-B14F-4D97-AF65-F5344CB8AC3E}">
        <p14:creationId xmlns:p14="http://schemas.microsoft.com/office/powerpoint/2010/main" val="378786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观察，构造：</a:t>
            </a:r>
            <a:endParaRPr lang="en-US" altLang="zh-CN" dirty="0" smtClean="0"/>
          </a:p>
          <a:p>
            <a:r>
              <a:rPr lang="zh-CN" altLang="en-US" dirty="0" smtClean="0"/>
              <a:t>可交换：观察交换前后置换对</a:t>
            </a:r>
            <a:r>
              <a:rPr lang="en-US" altLang="zh-CN" dirty="0" smtClean="0"/>
              <a:t>x</a:t>
            </a:r>
            <a:r>
              <a:rPr lang="zh-CN" altLang="en-US" dirty="0" smtClean="0"/>
              <a:t>的变换值</a:t>
            </a:r>
            <a:endParaRPr lang="en-US" altLang="zh-CN" dirty="0" smtClean="0"/>
          </a:p>
          <a:p>
            <a:r>
              <a:rPr lang="zh-CN" altLang="en-US" dirty="0" smtClean="0"/>
              <a:t>可表示：构造出不相交的轮换</a:t>
            </a:r>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5</a:t>
            </a:fld>
            <a:endParaRPr lang="zh-CN" altLang="zh-CN"/>
          </a:p>
        </p:txBody>
      </p:sp>
    </p:spTree>
    <p:extLst>
      <p:ext uri="{BB962C8B-B14F-4D97-AF65-F5344CB8AC3E}">
        <p14:creationId xmlns:p14="http://schemas.microsoft.com/office/powerpoint/2010/main" val="318861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4.1</a:t>
            </a:r>
            <a:r>
              <a:rPr lang="zh-CN" altLang="en-US" dirty="0" smtClean="0"/>
              <a:t>可以用数学归纳法</a:t>
            </a:r>
            <a:endParaRPr lang="en-US" altLang="zh-CN" dirty="0" smtClean="0"/>
          </a:p>
          <a:p>
            <a:r>
              <a:rPr lang="en-US" altLang="zh-CN" dirty="0" smtClean="0"/>
              <a:t>4.2</a:t>
            </a:r>
            <a:r>
              <a:rPr lang="zh-CN" altLang="en-US" dirty="0" smtClean="0"/>
              <a:t>置换可以写成不相交轮换的乘积</a:t>
            </a:r>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6</a:t>
            </a:fld>
            <a:endParaRPr lang="zh-CN" altLang="zh-CN"/>
          </a:p>
        </p:txBody>
      </p:sp>
    </p:spTree>
    <p:extLst>
      <p:ext uri="{BB962C8B-B14F-4D97-AF65-F5344CB8AC3E}">
        <p14:creationId xmlns:p14="http://schemas.microsoft.com/office/powerpoint/2010/main" val="3546518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不可能，</a:t>
            </a:r>
            <a:r>
              <a:rPr lang="en-US" altLang="zh-CN" dirty="0" smtClean="0"/>
              <a:t>n</a:t>
            </a:r>
            <a:r>
              <a:rPr lang="zh-CN" altLang="en-US" dirty="0" smtClean="0"/>
              <a:t>一定是偶数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7</a:t>
            </a:fld>
            <a:endParaRPr lang="zh-CN" altLang="zh-CN"/>
          </a:p>
        </p:txBody>
      </p:sp>
    </p:spTree>
    <p:extLst>
      <p:ext uri="{BB962C8B-B14F-4D97-AF65-F5344CB8AC3E}">
        <p14:creationId xmlns:p14="http://schemas.microsoft.com/office/powerpoint/2010/main" val="297331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6.1:</a:t>
            </a:r>
            <a:r>
              <a:rPr lang="zh-CN" altLang="en-US" dirty="0" smtClean="0"/>
              <a:t>一样大</a:t>
            </a:r>
            <a:endParaRPr lang="en-US" altLang="zh-CN" dirty="0" smtClean="0"/>
          </a:p>
          <a:p>
            <a:r>
              <a:rPr lang="en-US" altLang="zh-CN" dirty="0" smtClean="0"/>
              <a:t>6.2</a:t>
            </a:r>
            <a:r>
              <a:rPr lang="zh-CN" altLang="en-US" dirty="0" smtClean="0"/>
              <a:t>：不会</a:t>
            </a:r>
            <a:endParaRPr lang="en-US" altLang="zh-CN" dirty="0" smtClean="0"/>
          </a:p>
          <a:p>
            <a:r>
              <a:rPr lang="en-US" altLang="zh-CN" dirty="0" smtClean="0"/>
              <a:t>6.3</a:t>
            </a:r>
            <a:r>
              <a:rPr lang="zh-CN" altLang="en-US" dirty="0" smtClean="0"/>
              <a:t>：如果</a:t>
            </a:r>
            <a:r>
              <a:rPr lang="en-US" altLang="zh-CN" dirty="0" smtClean="0"/>
              <a:t>b</a:t>
            </a:r>
            <a:r>
              <a:rPr lang="zh-CN" altLang="en-US" dirty="0" smtClean="0"/>
              <a:t>在</a:t>
            </a:r>
            <a:r>
              <a:rPr lang="en-US" altLang="zh-CN" dirty="0" smtClean="0"/>
              <a:t>a</a:t>
            </a:r>
            <a:r>
              <a:rPr lang="zh-CN" altLang="en-US" dirty="0" smtClean="0"/>
              <a:t>的陪集中，</a:t>
            </a:r>
            <a:r>
              <a:rPr lang="en-US" altLang="zh-CN" dirty="0" smtClean="0"/>
              <a:t>b</a:t>
            </a:r>
            <a:r>
              <a:rPr lang="zh-CN" altLang="en-US" dirty="0" smtClean="0"/>
              <a:t>的陪集和</a:t>
            </a:r>
            <a:r>
              <a:rPr lang="en-US" altLang="zh-CN" dirty="0" smtClean="0"/>
              <a:t>a</a:t>
            </a:r>
            <a:r>
              <a:rPr lang="zh-CN" altLang="en-US" dirty="0" smtClean="0"/>
              <a:t>的陪集是相同的</a:t>
            </a:r>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10</a:t>
            </a:fld>
            <a:endParaRPr lang="zh-CN" altLang="zh-CN"/>
          </a:p>
        </p:txBody>
      </p:sp>
    </p:spTree>
    <p:extLst>
      <p:ext uri="{BB962C8B-B14F-4D97-AF65-F5344CB8AC3E}">
        <p14:creationId xmlns:p14="http://schemas.microsoft.com/office/powerpoint/2010/main" val="2097841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整除关系</a:t>
            </a:r>
            <a:endParaRPr lang="zh-CN" altLang="en-US" dirty="0"/>
          </a:p>
        </p:txBody>
      </p:sp>
      <p:sp>
        <p:nvSpPr>
          <p:cNvPr id="4" name="灯片编号占位符 3"/>
          <p:cNvSpPr>
            <a:spLocks noGrp="1"/>
          </p:cNvSpPr>
          <p:nvPr>
            <p:ph type="sldNum" sz="quarter" idx="10"/>
          </p:nvPr>
        </p:nvSpPr>
        <p:spPr/>
        <p:txBody>
          <a:bodyPr/>
          <a:lstStyle/>
          <a:p>
            <a:fld id="{021ECB40-4B47-44E2-8783-B767AE64BF9D}" type="slidenum">
              <a:rPr lang="zh-CN" altLang="zh-CN" smtClean="0"/>
              <a:pPr/>
              <a:t>11</a:t>
            </a:fld>
            <a:endParaRPr lang="zh-CN" altLang="zh-CN"/>
          </a:p>
        </p:txBody>
      </p:sp>
    </p:spTree>
    <p:extLst>
      <p:ext uri="{BB962C8B-B14F-4D97-AF65-F5344CB8AC3E}">
        <p14:creationId xmlns:p14="http://schemas.microsoft.com/office/powerpoint/2010/main" val="374962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B935C3-1A14-43AB-A642-C6F3C2D50C77}" type="slidenum">
              <a:rPr lang="zh-CN" altLang="en-US">
                <a:latin typeface="Tahoma" panose="020B0604030504040204" pitchFamily="34" charset="0"/>
              </a:rPr>
              <a:pPr eaLnBrk="1" hangingPunct="1"/>
              <a:t>12</a:t>
            </a:fld>
            <a:endParaRPr lang="en-US" altLang="zh-CN">
              <a:latin typeface="Tahoma" panose="020B0604030504040204"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23045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endParaRPr lang="zh-CN" altLang="zh-CN"/>
          </a:p>
        </p:txBody>
      </p:sp>
      <p:sp>
        <p:nvSpPr>
          <p:cNvPr id="6" name="灯片编号占位符 5"/>
          <p:cNvSpPr>
            <a:spLocks noGrp="1"/>
          </p:cNvSpPr>
          <p:nvPr>
            <p:ph type="sldNum" sz="quarter" idx="12"/>
          </p:nvPr>
        </p:nvSpPr>
        <p:spPr/>
        <p:txBody>
          <a:bodyPr/>
          <a:lstStyle/>
          <a:p>
            <a:fld id="{55FC8960-AF11-4468-BE32-09C4821B1801}" type="slidenum">
              <a:rPr lang="zh-CN" altLang="zh-CN" smtClean="0"/>
              <a:pPr/>
              <a:t>‹#›</a:t>
            </a:fld>
            <a:endParaRPr lang="zh-CN" altLang="zh-CN"/>
          </a:p>
        </p:txBody>
      </p:sp>
    </p:spTree>
    <p:extLst>
      <p:ext uri="{BB962C8B-B14F-4D97-AF65-F5344CB8AC3E}">
        <p14:creationId xmlns:p14="http://schemas.microsoft.com/office/powerpoint/2010/main" val="233057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endParaRPr lang="zh-CN" altLang="zh-CN"/>
          </a:p>
        </p:txBody>
      </p:sp>
      <p:sp>
        <p:nvSpPr>
          <p:cNvPr id="6" name="灯片编号占位符 5"/>
          <p:cNvSpPr>
            <a:spLocks noGrp="1"/>
          </p:cNvSpPr>
          <p:nvPr>
            <p:ph type="sldNum" sz="quarter" idx="12"/>
          </p:nvPr>
        </p:nvSpPr>
        <p:spPr/>
        <p:txBody>
          <a:bodyPr/>
          <a:lstStyle/>
          <a:p>
            <a:fld id="{D0A1D091-5CBC-4AFC-817D-3F0D6E8DB5AC}" type="slidenum">
              <a:rPr lang="zh-CN" altLang="zh-CN" smtClean="0"/>
              <a:pPr/>
              <a:t>‹#›</a:t>
            </a:fld>
            <a:endParaRPr lang="zh-CN" altLang="zh-CN"/>
          </a:p>
        </p:txBody>
      </p:sp>
    </p:spTree>
    <p:extLst>
      <p:ext uri="{BB962C8B-B14F-4D97-AF65-F5344CB8AC3E}">
        <p14:creationId xmlns:p14="http://schemas.microsoft.com/office/powerpoint/2010/main" val="346144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endParaRPr lang="zh-CN" altLang="zh-CN"/>
          </a:p>
        </p:txBody>
      </p:sp>
      <p:sp>
        <p:nvSpPr>
          <p:cNvPr id="6" name="灯片编号占位符 5"/>
          <p:cNvSpPr>
            <a:spLocks noGrp="1"/>
          </p:cNvSpPr>
          <p:nvPr>
            <p:ph type="sldNum" sz="quarter" idx="12"/>
          </p:nvPr>
        </p:nvSpPr>
        <p:spPr/>
        <p:txBody>
          <a:bodyPr/>
          <a:lstStyle/>
          <a:p>
            <a:fld id="{36165CFA-6CEA-47F7-A552-6E482D35E4D6}" type="slidenum">
              <a:rPr lang="zh-CN" altLang="zh-CN" smtClean="0"/>
              <a:pPr/>
              <a:t>‹#›</a:t>
            </a:fld>
            <a:endParaRPr lang="zh-CN" altLang="zh-CN"/>
          </a:p>
        </p:txBody>
      </p:sp>
    </p:spTree>
    <p:extLst>
      <p:ext uri="{BB962C8B-B14F-4D97-AF65-F5344CB8AC3E}">
        <p14:creationId xmlns:p14="http://schemas.microsoft.com/office/powerpoint/2010/main" val="55838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endParaRPr lang="zh-CN" altLang="zh-CN"/>
          </a:p>
        </p:txBody>
      </p:sp>
      <p:sp>
        <p:nvSpPr>
          <p:cNvPr id="6" name="灯片编号占位符 5"/>
          <p:cNvSpPr>
            <a:spLocks noGrp="1"/>
          </p:cNvSpPr>
          <p:nvPr>
            <p:ph type="sldNum" sz="quarter" idx="12"/>
          </p:nvPr>
        </p:nvSpPr>
        <p:spPr/>
        <p:txBody>
          <a:bodyPr/>
          <a:lstStyle/>
          <a:p>
            <a:fld id="{67E392C6-99AD-4EAA-BBB0-0011C136D3D4}" type="slidenum">
              <a:rPr lang="zh-CN" altLang="zh-CN" smtClean="0"/>
              <a:pPr/>
              <a:t>‹#›</a:t>
            </a:fld>
            <a:endParaRPr lang="zh-CN" altLang="zh-CN"/>
          </a:p>
        </p:txBody>
      </p:sp>
    </p:spTree>
    <p:extLst>
      <p:ext uri="{BB962C8B-B14F-4D97-AF65-F5344CB8AC3E}">
        <p14:creationId xmlns:p14="http://schemas.microsoft.com/office/powerpoint/2010/main" val="417691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zh-CN" altLang="zh-CN"/>
          </a:p>
        </p:txBody>
      </p:sp>
      <p:sp>
        <p:nvSpPr>
          <p:cNvPr id="5" name="页脚占位符 4"/>
          <p:cNvSpPr>
            <a:spLocks noGrp="1"/>
          </p:cNvSpPr>
          <p:nvPr>
            <p:ph type="ftr" sz="quarter" idx="11"/>
          </p:nvPr>
        </p:nvSpPr>
        <p:spPr/>
        <p:txBody>
          <a:bodyPr/>
          <a:lstStyle/>
          <a:p>
            <a:pPr>
              <a:defRPr/>
            </a:pPr>
            <a:endParaRPr lang="zh-CN" altLang="zh-CN"/>
          </a:p>
        </p:txBody>
      </p:sp>
      <p:sp>
        <p:nvSpPr>
          <p:cNvPr id="6" name="灯片编号占位符 5"/>
          <p:cNvSpPr>
            <a:spLocks noGrp="1"/>
          </p:cNvSpPr>
          <p:nvPr>
            <p:ph type="sldNum" sz="quarter" idx="12"/>
          </p:nvPr>
        </p:nvSpPr>
        <p:spPr/>
        <p:txBody>
          <a:bodyPr/>
          <a:lstStyle/>
          <a:p>
            <a:fld id="{D390DBAD-AC67-47F6-80BB-5DB9625ED6B6}" type="slidenum">
              <a:rPr lang="zh-CN" altLang="zh-CN" smtClean="0"/>
              <a:pPr/>
              <a:t>‹#›</a:t>
            </a:fld>
            <a:endParaRPr lang="zh-CN" altLang="zh-CN"/>
          </a:p>
        </p:txBody>
      </p:sp>
    </p:spTree>
    <p:extLst>
      <p:ext uri="{BB962C8B-B14F-4D97-AF65-F5344CB8AC3E}">
        <p14:creationId xmlns:p14="http://schemas.microsoft.com/office/powerpoint/2010/main" val="29245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zh-CN" altLang="zh-CN"/>
          </a:p>
        </p:txBody>
      </p:sp>
      <p:sp>
        <p:nvSpPr>
          <p:cNvPr id="6" name="页脚占位符 5"/>
          <p:cNvSpPr>
            <a:spLocks noGrp="1"/>
          </p:cNvSpPr>
          <p:nvPr>
            <p:ph type="ftr" sz="quarter" idx="11"/>
          </p:nvPr>
        </p:nvSpPr>
        <p:spPr/>
        <p:txBody>
          <a:bodyPr/>
          <a:lstStyle/>
          <a:p>
            <a:pPr>
              <a:defRPr/>
            </a:pPr>
            <a:endParaRPr lang="zh-CN" altLang="zh-CN"/>
          </a:p>
        </p:txBody>
      </p:sp>
      <p:sp>
        <p:nvSpPr>
          <p:cNvPr id="7" name="灯片编号占位符 6"/>
          <p:cNvSpPr>
            <a:spLocks noGrp="1"/>
          </p:cNvSpPr>
          <p:nvPr>
            <p:ph type="sldNum" sz="quarter" idx="12"/>
          </p:nvPr>
        </p:nvSpPr>
        <p:spPr/>
        <p:txBody>
          <a:bodyPr/>
          <a:lstStyle/>
          <a:p>
            <a:fld id="{2E8B598A-1A37-4A3B-9EE9-80F24A23BA1C}" type="slidenum">
              <a:rPr lang="zh-CN" altLang="zh-CN" smtClean="0"/>
              <a:pPr/>
              <a:t>‹#›</a:t>
            </a:fld>
            <a:endParaRPr lang="zh-CN" altLang="zh-CN"/>
          </a:p>
        </p:txBody>
      </p:sp>
    </p:spTree>
    <p:extLst>
      <p:ext uri="{BB962C8B-B14F-4D97-AF65-F5344CB8AC3E}">
        <p14:creationId xmlns:p14="http://schemas.microsoft.com/office/powerpoint/2010/main" val="98508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zh-CN" altLang="zh-CN"/>
          </a:p>
        </p:txBody>
      </p:sp>
      <p:sp>
        <p:nvSpPr>
          <p:cNvPr id="8" name="页脚占位符 7"/>
          <p:cNvSpPr>
            <a:spLocks noGrp="1"/>
          </p:cNvSpPr>
          <p:nvPr>
            <p:ph type="ftr" sz="quarter" idx="11"/>
          </p:nvPr>
        </p:nvSpPr>
        <p:spPr/>
        <p:txBody>
          <a:bodyPr/>
          <a:lstStyle/>
          <a:p>
            <a:pPr>
              <a:defRPr/>
            </a:pPr>
            <a:endParaRPr lang="zh-CN" altLang="zh-CN"/>
          </a:p>
        </p:txBody>
      </p:sp>
      <p:sp>
        <p:nvSpPr>
          <p:cNvPr id="9" name="灯片编号占位符 8"/>
          <p:cNvSpPr>
            <a:spLocks noGrp="1"/>
          </p:cNvSpPr>
          <p:nvPr>
            <p:ph type="sldNum" sz="quarter" idx="12"/>
          </p:nvPr>
        </p:nvSpPr>
        <p:spPr/>
        <p:txBody>
          <a:bodyPr/>
          <a:lstStyle/>
          <a:p>
            <a:fld id="{5DA8D3E1-35AE-4DA7-AFD1-687A473B75A7}" type="slidenum">
              <a:rPr lang="zh-CN" altLang="zh-CN" smtClean="0"/>
              <a:pPr/>
              <a:t>‹#›</a:t>
            </a:fld>
            <a:endParaRPr lang="zh-CN" altLang="zh-CN"/>
          </a:p>
        </p:txBody>
      </p:sp>
    </p:spTree>
    <p:extLst>
      <p:ext uri="{BB962C8B-B14F-4D97-AF65-F5344CB8AC3E}">
        <p14:creationId xmlns:p14="http://schemas.microsoft.com/office/powerpoint/2010/main" val="427631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zh-CN" altLang="zh-CN"/>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fld id="{DFB5E1F4-8886-4861-B5C8-71FE425D0454}" type="slidenum">
              <a:rPr lang="zh-CN" altLang="zh-CN" smtClean="0"/>
              <a:pPr/>
              <a:t>‹#›</a:t>
            </a:fld>
            <a:endParaRPr lang="zh-CN" altLang="zh-CN"/>
          </a:p>
        </p:txBody>
      </p:sp>
    </p:spTree>
    <p:extLst>
      <p:ext uri="{BB962C8B-B14F-4D97-AF65-F5344CB8AC3E}">
        <p14:creationId xmlns:p14="http://schemas.microsoft.com/office/powerpoint/2010/main" val="348468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zh-CN" altLang="zh-CN"/>
          </a:p>
        </p:txBody>
      </p:sp>
      <p:sp>
        <p:nvSpPr>
          <p:cNvPr id="3" name="页脚占位符 2"/>
          <p:cNvSpPr>
            <a:spLocks noGrp="1"/>
          </p:cNvSpPr>
          <p:nvPr>
            <p:ph type="ftr" sz="quarter" idx="11"/>
          </p:nvPr>
        </p:nvSpPr>
        <p:spPr/>
        <p:txBody>
          <a:bodyPr/>
          <a:lstStyle/>
          <a:p>
            <a:pPr>
              <a:defRPr/>
            </a:pPr>
            <a:endParaRPr lang="zh-CN" altLang="zh-CN"/>
          </a:p>
        </p:txBody>
      </p:sp>
      <p:sp>
        <p:nvSpPr>
          <p:cNvPr id="4" name="灯片编号占位符 3"/>
          <p:cNvSpPr>
            <a:spLocks noGrp="1"/>
          </p:cNvSpPr>
          <p:nvPr>
            <p:ph type="sldNum" sz="quarter" idx="12"/>
          </p:nvPr>
        </p:nvSpPr>
        <p:spPr/>
        <p:txBody>
          <a:bodyPr/>
          <a:lstStyle/>
          <a:p>
            <a:fld id="{CFE7F782-D538-40D4-95F3-370F2CC428AB}" type="slidenum">
              <a:rPr lang="zh-CN" altLang="zh-CN" smtClean="0"/>
              <a:pPr/>
              <a:t>‹#›</a:t>
            </a:fld>
            <a:endParaRPr lang="zh-CN" altLang="zh-CN"/>
          </a:p>
        </p:txBody>
      </p:sp>
    </p:spTree>
    <p:extLst>
      <p:ext uri="{BB962C8B-B14F-4D97-AF65-F5344CB8AC3E}">
        <p14:creationId xmlns:p14="http://schemas.microsoft.com/office/powerpoint/2010/main" val="22319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zh-CN" altLang="zh-CN"/>
          </a:p>
        </p:txBody>
      </p:sp>
      <p:sp>
        <p:nvSpPr>
          <p:cNvPr id="6" name="页脚占位符 5"/>
          <p:cNvSpPr>
            <a:spLocks noGrp="1"/>
          </p:cNvSpPr>
          <p:nvPr>
            <p:ph type="ftr" sz="quarter" idx="11"/>
          </p:nvPr>
        </p:nvSpPr>
        <p:spPr/>
        <p:txBody>
          <a:bodyPr/>
          <a:lstStyle/>
          <a:p>
            <a:pPr>
              <a:defRPr/>
            </a:pPr>
            <a:endParaRPr lang="zh-CN" altLang="zh-CN"/>
          </a:p>
        </p:txBody>
      </p:sp>
      <p:sp>
        <p:nvSpPr>
          <p:cNvPr id="7" name="灯片编号占位符 6"/>
          <p:cNvSpPr>
            <a:spLocks noGrp="1"/>
          </p:cNvSpPr>
          <p:nvPr>
            <p:ph type="sldNum" sz="quarter" idx="12"/>
          </p:nvPr>
        </p:nvSpPr>
        <p:spPr/>
        <p:txBody>
          <a:bodyPr/>
          <a:lstStyle/>
          <a:p>
            <a:fld id="{E57C4422-3404-4113-AF44-ABC2352F2454}" type="slidenum">
              <a:rPr lang="zh-CN" altLang="zh-CN" smtClean="0"/>
              <a:pPr/>
              <a:t>‹#›</a:t>
            </a:fld>
            <a:endParaRPr lang="zh-CN" altLang="zh-CN"/>
          </a:p>
        </p:txBody>
      </p:sp>
    </p:spTree>
    <p:extLst>
      <p:ext uri="{BB962C8B-B14F-4D97-AF65-F5344CB8AC3E}">
        <p14:creationId xmlns:p14="http://schemas.microsoft.com/office/powerpoint/2010/main" val="295138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zh-CN" altLang="zh-CN"/>
          </a:p>
        </p:txBody>
      </p:sp>
      <p:sp>
        <p:nvSpPr>
          <p:cNvPr id="6" name="页脚占位符 5"/>
          <p:cNvSpPr>
            <a:spLocks noGrp="1"/>
          </p:cNvSpPr>
          <p:nvPr>
            <p:ph type="ftr" sz="quarter" idx="11"/>
          </p:nvPr>
        </p:nvSpPr>
        <p:spPr/>
        <p:txBody>
          <a:bodyPr/>
          <a:lstStyle/>
          <a:p>
            <a:pPr>
              <a:defRPr/>
            </a:pPr>
            <a:endParaRPr lang="zh-CN" altLang="zh-CN"/>
          </a:p>
        </p:txBody>
      </p:sp>
      <p:sp>
        <p:nvSpPr>
          <p:cNvPr id="7" name="灯片编号占位符 6"/>
          <p:cNvSpPr>
            <a:spLocks noGrp="1"/>
          </p:cNvSpPr>
          <p:nvPr>
            <p:ph type="sldNum" sz="quarter" idx="12"/>
          </p:nvPr>
        </p:nvSpPr>
        <p:spPr/>
        <p:txBody>
          <a:bodyPr/>
          <a:lstStyle/>
          <a:p>
            <a:fld id="{97C5EEAE-8FBF-4327-A0BF-73F84AAF0133}" type="slidenum">
              <a:rPr lang="zh-CN" altLang="zh-CN" smtClean="0"/>
              <a:pPr/>
              <a:t>‹#›</a:t>
            </a:fld>
            <a:endParaRPr lang="zh-CN" altLang="zh-CN"/>
          </a:p>
        </p:txBody>
      </p:sp>
    </p:spTree>
    <p:extLst>
      <p:ext uri="{BB962C8B-B14F-4D97-AF65-F5344CB8AC3E}">
        <p14:creationId xmlns:p14="http://schemas.microsoft.com/office/powerpoint/2010/main" val="160042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65CFA-6CEA-47F7-A552-6E482D35E4D6}" type="slidenum">
              <a:rPr lang="zh-CN" altLang="zh-CN" smtClean="0"/>
              <a:pPr/>
              <a:t>‹#›</a:t>
            </a:fld>
            <a:endParaRPr lang="zh-CN" altLang="zh-CN"/>
          </a:p>
        </p:txBody>
      </p:sp>
    </p:spTree>
    <p:extLst>
      <p:ext uri="{BB962C8B-B14F-4D97-AF65-F5344CB8AC3E}">
        <p14:creationId xmlns:p14="http://schemas.microsoft.com/office/powerpoint/2010/main" val="77087009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tmp"/></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r>
              <a:rPr lang="zh-CN" altLang="zh-CN" dirty="0" smtClean="0">
                <a:solidFill>
                  <a:srgbClr val="C00000"/>
                </a:solidFill>
                <a:latin typeface="华文行楷" panose="02010800040101010101" pitchFamily="2" charset="-122"/>
                <a:ea typeface="华文行楷" panose="02010800040101010101" pitchFamily="2" charset="-122"/>
              </a:rPr>
              <a:t>计算机问题求解</a:t>
            </a:r>
            <a:r>
              <a:rPr lang="zh-CN" altLang="en-US" dirty="0" smtClean="0"/>
              <a:t> </a:t>
            </a:r>
            <a:r>
              <a:rPr lang="en-US" altLang="zh-CN" dirty="0" smtClean="0"/>
              <a:t>–</a:t>
            </a:r>
            <a:r>
              <a:rPr lang="zh-CN" altLang="en-US" dirty="0" smtClean="0"/>
              <a:t> </a:t>
            </a:r>
            <a:r>
              <a:rPr lang="zh-CN" altLang="en-US" sz="4000" dirty="0">
                <a:latin typeface="楷体" panose="02010609060101010101" pitchFamily="49" charset="-122"/>
                <a:ea typeface="楷体" panose="02010609060101010101" pitchFamily="49" charset="-122"/>
              </a:rPr>
              <a:t>论题</a:t>
            </a:r>
            <a:r>
              <a:rPr lang="en-US" altLang="zh-CN" sz="4000" dirty="0" smtClean="0">
                <a:latin typeface="楷体" panose="02010609060101010101" pitchFamily="49" charset="-122"/>
                <a:ea typeface="楷体" panose="02010609060101010101" pitchFamily="49" charset="-122"/>
              </a:rPr>
              <a:t>3-17</a:t>
            </a:r>
            <a:r>
              <a:rPr lang="zh-CN" altLang="zh-CN" dirty="0" smtClean="0"/>
              <a:t/>
            </a:r>
            <a:br>
              <a:rPr lang="zh-CN" altLang="zh-CN" dirty="0" smtClean="0"/>
            </a:br>
            <a:r>
              <a:rPr lang="zh-CN" altLang="zh-CN" dirty="0" smtClean="0"/>
              <a:t>    </a:t>
            </a:r>
            <a:r>
              <a:rPr lang="zh-CN" altLang="zh-CN" sz="3600" dirty="0" smtClean="0">
                <a:latin typeface="+mj-ea"/>
              </a:rPr>
              <a:t>-</a:t>
            </a:r>
            <a:r>
              <a:rPr lang="zh-CN" altLang="en-US" sz="3600" dirty="0" smtClean="0">
                <a:latin typeface="+mj-ea"/>
              </a:rPr>
              <a:t> </a:t>
            </a:r>
            <a:r>
              <a:rPr lang="zh-CN" altLang="en-US" sz="3600" dirty="0" smtClean="0">
                <a:latin typeface="+mj-ea"/>
              </a:rPr>
              <a:t>置换群与拉格朗日定理</a:t>
            </a:r>
            <a:endParaRPr lang="zh-CN" altLang="zh-CN" sz="3600" dirty="0">
              <a:latin typeface="+mj-ea"/>
            </a:endParaRPr>
          </a:p>
        </p:txBody>
      </p:sp>
      <p:sp>
        <p:nvSpPr>
          <p:cNvPr id="3075" name="Rectangle 3"/>
          <p:cNvSpPr>
            <a:spLocks noGrp="1" noChangeArrowheads="1"/>
          </p:cNvSpPr>
          <p:nvPr>
            <p:ph type="subTitle" idx="1"/>
          </p:nvPr>
        </p:nvSpPr>
        <p:spPr/>
        <p:txBody>
          <a:bodyPr/>
          <a:lstStyle/>
          <a:p>
            <a:pPr eaLnBrk="1" hangingPunct="1"/>
            <a:endParaRPr lang="en-US" altLang="zh-CN" dirty="0" smtClean="0"/>
          </a:p>
          <a:p>
            <a:pPr eaLnBrk="1" hangingPunct="1"/>
            <a:r>
              <a:rPr lang="zh-CN" altLang="zh-CN" dirty="0" smtClean="0"/>
              <a:t>201</a:t>
            </a:r>
            <a:r>
              <a:rPr lang="en-US" altLang="zh-CN" dirty="0" smtClean="0"/>
              <a:t>7</a:t>
            </a:r>
            <a:r>
              <a:rPr lang="zh-CN" altLang="zh-CN" dirty="0" smtClean="0"/>
              <a:t>年</a:t>
            </a:r>
            <a:r>
              <a:rPr lang="en-US" altLang="zh-CN" dirty="0" smtClean="0"/>
              <a:t>3</a:t>
            </a:r>
            <a:r>
              <a:rPr lang="zh-CN" altLang="en-US" dirty="0" smtClean="0"/>
              <a:t>月</a:t>
            </a:r>
            <a:r>
              <a:rPr lang="en-US" altLang="zh-CN" dirty="0" smtClean="0"/>
              <a:t>6</a:t>
            </a:r>
            <a:r>
              <a:rPr lang="zh-CN" altLang="zh-CN" dirty="0" smtClean="0"/>
              <a:t>日</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dirty="0" smtClean="0"/>
              <a:t>子群的陪集</a:t>
            </a:r>
          </a:p>
        </p:txBody>
      </p:sp>
      <p:sp>
        <p:nvSpPr>
          <p:cNvPr id="3" name="Rectangle 2"/>
          <p:cNvSpPr/>
          <p:nvPr/>
        </p:nvSpPr>
        <p:spPr>
          <a:xfrm>
            <a:off x="1981200" y="2847961"/>
            <a:ext cx="7627044" cy="1708160"/>
          </a:xfrm>
          <a:prstGeom prst="rect">
            <a:avLst/>
          </a:prstGeom>
          <a:noFill/>
        </p:spPr>
        <p:txBody>
          <a:bodyPr wrap="square">
            <a:spAutoFit/>
          </a:bodyPr>
          <a:lstStyle/>
          <a:p>
            <a:pPr>
              <a:defRPr/>
            </a:pPr>
            <a:r>
              <a:rPr lang="zh-CN" altLang="en-US"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问题</a:t>
            </a:r>
            <a:r>
              <a:rPr lang="en-US" altLang="zh-CN"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6.2</a:t>
            </a:r>
            <a:r>
              <a:rPr lang="zh-CN" altLang="en-US"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a:t>
            </a:r>
            <a:endParaRPr lang="en-US" altLang="zh-CN"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endParaRPr>
          </a:p>
          <a:p>
            <a:pPr>
              <a:spcBef>
                <a:spcPts val="600"/>
              </a:spcBef>
              <a:defRPr/>
            </a:pPr>
            <a:r>
              <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诸</a:t>
            </a:r>
            <a:r>
              <a:rPr lang="en-US" altLang="zh-CN" sz="3200" b="1" i="1" dirty="0" err="1">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gH</a:t>
            </a:r>
            <a:r>
              <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中会不会有相同元素？有相同元素意味着什么？</a:t>
            </a:r>
            <a:endParaRPr lang="en-US" altLang="zh-CN"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endParaRPr>
          </a:p>
        </p:txBody>
      </p:sp>
      <p:sp>
        <p:nvSpPr>
          <p:cNvPr id="4" name="Rectangle 3"/>
          <p:cNvSpPr/>
          <p:nvPr/>
        </p:nvSpPr>
        <p:spPr>
          <a:xfrm>
            <a:off x="1986900" y="1340769"/>
            <a:ext cx="5559535" cy="1215717"/>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zh-CN" altLang="en-US" sz="3600" b="1" dirty="0" smtClean="0">
                <a:ln>
                  <a:prstDash val="solid"/>
                </a:ln>
                <a:solidFill>
                  <a:srgbClr val="FF0000"/>
                </a:solidFill>
                <a:effectLst>
                  <a:outerShdw blurRad="88000" dist="50800" dir="5040000" algn="tl">
                    <a:schemeClr val="accent4">
                      <a:tint val="80000"/>
                      <a:satMod val="250000"/>
                      <a:alpha val="45000"/>
                    </a:schemeClr>
                  </a:outerShdw>
                </a:effectLst>
                <a:latin typeface="Arial" charset="0"/>
                <a:ea typeface="宋体" charset="-122"/>
              </a:rPr>
              <a:t>问题</a:t>
            </a:r>
            <a:r>
              <a:rPr lang="en-US" altLang="zh-CN" sz="3600" b="1" dirty="0" smtClean="0">
                <a:ln>
                  <a:prstDash val="solid"/>
                </a:ln>
                <a:solidFill>
                  <a:srgbClr val="FF0000"/>
                </a:solidFill>
                <a:effectLst>
                  <a:outerShdw blurRad="88000" dist="50800" dir="5040000" algn="tl">
                    <a:schemeClr val="accent4">
                      <a:tint val="80000"/>
                      <a:satMod val="250000"/>
                      <a:alpha val="45000"/>
                    </a:schemeClr>
                  </a:outerShdw>
                </a:effectLst>
                <a:latin typeface="Arial" charset="0"/>
                <a:ea typeface="宋体" charset="-122"/>
              </a:rPr>
              <a:t>6.1</a:t>
            </a:r>
            <a:r>
              <a:rPr lang="zh-CN" altLang="en-US" sz="3600" b="1" dirty="0" smtClean="0">
                <a:ln>
                  <a:prstDash val="solid"/>
                </a:ln>
                <a:solidFill>
                  <a:srgbClr val="FF0000"/>
                </a:solidFill>
                <a:effectLst>
                  <a:outerShdw blurRad="88000" dist="50800" dir="5040000" algn="tl">
                    <a:schemeClr val="accent4">
                      <a:tint val="80000"/>
                      <a:satMod val="250000"/>
                      <a:alpha val="45000"/>
                    </a:schemeClr>
                  </a:outerShdw>
                </a:effectLst>
                <a:latin typeface="Arial" charset="0"/>
                <a:ea typeface="宋体" charset="-122"/>
              </a:rPr>
              <a:t>：</a:t>
            </a:r>
            <a:endParaRPr lang="en-US" altLang="zh-CN" sz="3600" b="1" dirty="0">
              <a:ln>
                <a:prstDash val="solid"/>
              </a:ln>
              <a:solidFill>
                <a:srgbClr val="FF0000"/>
              </a:solidFill>
              <a:effectLst>
                <a:outerShdw blurRad="88000" dist="50800" dir="5040000" algn="tl">
                  <a:schemeClr val="accent4">
                    <a:tint val="80000"/>
                    <a:satMod val="250000"/>
                    <a:alpha val="45000"/>
                  </a:schemeClr>
                </a:outerShdw>
              </a:effectLst>
              <a:latin typeface="Arial" charset="0"/>
              <a:ea typeface="宋体" charset="-122"/>
            </a:endParaRPr>
          </a:p>
          <a:p>
            <a:pPr>
              <a:spcBef>
                <a:spcPts val="600"/>
              </a:spcBef>
              <a:defRPr/>
            </a:pPr>
            <a:r>
              <a:rPr lang="en-US" altLang="zh-CN" sz="3200" b="1" i="1" dirty="0">
                <a:ln>
                  <a:prstDash val="solid"/>
                </a:ln>
                <a:solidFill>
                  <a:srgbClr val="FF0000"/>
                </a:solidFill>
                <a:effectLst>
                  <a:outerShdw blurRad="88000" dist="50800" dir="5040000" algn="tl">
                    <a:schemeClr val="accent4">
                      <a:tint val="80000"/>
                      <a:satMod val="250000"/>
                      <a:alpha val="45000"/>
                    </a:schemeClr>
                  </a:outerShdw>
                </a:effectLst>
                <a:latin typeface="Arial" charset="0"/>
                <a:ea typeface="宋体" charset="-122"/>
              </a:rPr>
              <a:t>H</a:t>
            </a:r>
            <a:r>
              <a:rPr lang="zh-CN" altLang="en-US" sz="3200" b="1" dirty="0">
                <a:ln>
                  <a:prstDash val="solid"/>
                </a:ln>
                <a:solidFill>
                  <a:srgbClr val="FF0000"/>
                </a:solidFill>
                <a:effectLst>
                  <a:outerShdw blurRad="88000" dist="50800" dir="5040000" algn="tl">
                    <a:schemeClr val="accent4">
                      <a:tint val="80000"/>
                      <a:satMod val="250000"/>
                      <a:alpha val="45000"/>
                    </a:schemeClr>
                  </a:outerShdw>
                </a:effectLst>
                <a:latin typeface="Arial" charset="0"/>
                <a:ea typeface="宋体" charset="-122"/>
              </a:rPr>
              <a:t>和</a:t>
            </a:r>
            <a:r>
              <a:rPr lang="en-US" altLang="zh-CN" sz="3200" b="1" i="1" dirty="0" err="1">
                <a:ln>
                  <a:prstDash val="solid"/>
                </a:ln>
                <a:solidFill>
                  <a:srgbClr val="FF0000"/>
                </a:solidFill>
                <a:effectLst>
                  <a:outerShdw blurRad="88000" dist="50800" dir="5040000" algn="tl">
                    <a:schemeClr val="accent4">
                      <a:tint val="80000"/>
                      <a:satMod val="250000"/>
                      <a:alpha val="45000"/>
                    </a:schemeClr>
                  </a:outerShdw>
                </a:effectLst>
                <a:latin typeface="Arial" charset="0"/>
                <a:ea typeface="宋体" charset="-122"/>
              </a:rPr>
              <a:t>gH</a:t>
            </a:r>
            <a:r>
              <a:rPr lang="zh-CN" altLang="en-US" sz="3200" b="1" dirty="0">
                <a:ln>
                  <a:prstDash val="solid"/>
                </a:ln>
                <a:solidFill>
                  <a:srgbClr val="FF0000"/>
                </a:solidFill>
                <a:effectLst>
                  <a:outerShdw blurRad="88000" dist="50800" dir="5040000" algn="tl">
                    <a:schemeClr val="accent4">
                      <a:tint val="80000"/>
                      <a:satMod val="250000"/>
                      <a:alpha val="45000"/>
                    </a:schemeClr>
                  </a:outerShdw>
                </a:effectLst>
                <a:latin typeface="Arial" charset="0"/>
                <a:ea typeface="宋体" charset="-122"/>
              </a:rPr>
              <a:t>是否肯定“一样大”？</a:t>
            </a:r>
            <a:endParaRPr lang="en-US" altLang="zh-CN" sz="3200" b="1" dirty="0">
              <a:ln>
                <a:prstDash val="solid"/>
              </a:ln>
              <a:solidFill>
                <a:srgbClr val="FF0000"/>
              </a:solidFill>
              <a:effectLst>
                <a:outerShdw blurRad="88000" dist="50800" dir="5040000" algn="tl">
                  <a:schemeClr val="accent4">
                    <a:tint val="80000"/>
                    <a:satMod val="250000"/>
                    <a:alpha val="45000"/>
                  </a:schemeClr>
                </a:outerShdw>
              </a:effectLst>
              <a:latin typeface="Arial" charset="0"/>
              <a:ea typeface="宋体" charset="-122"/>
            </a:endParaRPr>
          </a:p>
        </p:txBody>
      </p:sp>
      <p:sp>
        <p:nvSpPr>
          <p:cNvPr id="6" name="Rectangle 2"/>
          <p:cNvSpPr/>
          <p:nvPr/>
        </p:nvSpPr>
        <p:spPr>
          <a:xfrm>
            <a:off x="1981200" y="4713291"/>
            <a:ext cx="7627044" cy="121571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zh-CN" altLang="en-US" sz="3600" dirty="0" smtClean="0">
                <a:ln w="0"/>
                <a:effectLst>
                  <a:outerShdw blurRad="38100" dist="19050" dir="2700000" algn="tl" rotWithShape="0">
                    <a:schemeClr val="dk1">
                      <a:alpha val="40000"/>
                    </a:schemeClr>
                  </a:outerShdw>
                </a:effectLst>
                <a:latin typeface="Arial" charset="0"/>
                <a:ea typeface="宋体" charset="-122"/>
              </a:rPr>
              <a:t>问题</a:t>
            </a:r>
            <a:r>
              <a:rPr lang="en-US" altLang="zh-CN" sz="3600" dirty="0" smtClean="0">
                <a:ln w="0"/>
                <a:effectLst>
                  <a:outerShdw blurRad="38100" dist="19050" dir="2700000" algn="tl" rotWithShape="0">
                    <a:schemeClr val="dk1">
                      <a:alpha val="40000"/>
                    </a:schemeClr>
                  </a:outerShdw>
                </a:effectLst>
                <a:latin typeface="Arial" charset="0"/>
                <a:ea typeface="宋体" charset="-122"/>
              </a:rPr>
              <a:t>6.3</a:t>
            </a:r>
            <a:r>
              <a:rPr lang="zh-CN" altLang="en-US" sz="3600" dirty="0" smtClean="0">
                <a:ln w="0"/>
                <a:effectLst>
                  <a:outerShdw blurRad="38100" dist="19050" dir="2700000" algn="tl" rotWithShape="0">
                    <a:schemeClr val="dk1">
                      <a:alpha val="40000"/>
                    </a:schemeClr>
                  </a:outerShdw>
                </a:effectLst>
                <a:latin typeface="Arial" charset="0"/>
                <a:ea typeface="宋体" charset="-122"/>
              </a:rPr>
              <a:t>：</a:t>
            </a:r>
            <a:endParaRPr lang="en-US" altLang="zh-CN" sz="3600" dirty="0">
              <a:ln w="0"/>
              <a:effectLst>
                <a:outerShdw blurRad="38100" dist="19050" dir="2700000" algn="tl" rotWithShape="0">
                  <a:schemeClr val="dk1">
                    <a:alpha val="40000"/>
                  </a:schemeClr>
                </a:outerShdw>
              </a:effectLst>
              <a:latin typeface="Arial" charset="0"/>
              <a:ea typeface="宋体" charset="-122"/>
            </a:endParaRPr>
          </a:p>
          <a:p>
            <a:pPr>
              <a:spcBef>
                <a:spcPts val="600"/>
              </a:spcBef>
              <a:defRPr/>
            </a:pPr>
            <a:r>
              <a:rPr lang="zh-CN" altLang="en-US" sz="3200" dirty="0">
                <a:ln w="0"/>
                <a:effectLst>
                  <a:outerShdw blurRad="38100" dist="19050" dir="2700000" algn="tl" rotWithShape="0">
                    <a:schemeClr val="dk1">
                      <a:alpha val="40000"/>
                    </a:schemeClr>
                  </a:outerShdw>
                </a:effectLst>
                <a:latin typeface="Arial" charset="0"/>
                <a:ea typeface="宋体" charset="-122"/>
              </a:rPr>
              <a:t>什么样的元素，它们的陪集是相同的？</a:t>
            </a:r>
            <a:endParaRPr lang="en-US" altLang="zh-CN" sz="3200" dirty="0">
              <a:ln w="0"/>
              <a:effectLst>
                <a:outerShdw blurRad="38100" dist="19050" dir="2700000" algn="tl" rotWithShape="0">
                  <a:schemeClr val="dk1">
                    <a:alpha val="40000"/>
                  </a:schemeClr>
                </a:outerShdw>
              </a:effectLst>
              <a:latin typeface="Arial" charset="0"/>
              <a:ea typeface="宋体" charset="-122"/>
            </a:endParaRPr>
          </a:p>
        </p:txBody>
      </p:sp>
    </p:spTree>
    <p:extLst>
      <p:ext uri="{BB962C8B-B14F-4D97-AF65-F5344CB8AC3E}">
        <p14:creationId xmlns:p14="http://schemas.microsoft.com/office/powerpoint/2010/main" val="1941837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smtClean="0"/>
              <a:t>陪集划分一个群</a:t>
            </a:r>
          </a:p>
        </p:txBody>
      </p:sp>
      <p:pic>
        <p:nvPicPr>
          <p:cNvPr id="266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18" y="1412776"/>
            <a:ext cx="8208962"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42408" y="5085184"/>
            <a:ext cx="7507183" cy="1215717"/>
          </a:xfrm>
          <a:prstGeom prst="rect">
            <a:avLst/>
          </a:prstGeom>
          <a:noFill/>
        </p:spPr>
        <p:txBody>
          <a:bodyPr wrap="none">
            <a:spAutoFit/>
          </a:bodyPr>
          <a:lstStyle/>
          <a:p>
            <a:pPr>
              <a:defRPr/>
            </a:pPr>
            <a:r>
              <a:rPr lang="zh-CN" altLang="en-US" sz="3600" b="1" dirty="0" smtClean="0">
                <a:ln w="17780" cmpd="sng">
                  <a:solidFill>
                    <a:schemeClr val="accent1">
                      <a:tint val="3000"/>
                    </a:schemeClr>
                  </a:solidFill>
                  <a:prstDash val="solid"/>
                  <a:miter lim="800000"/>
                </a:ln>
                <a:effectLst>
                  <a:outerShdw blurRad="38100" dist="38100" dir="2700000" algn="tl">
                    <a:srgbClr val="000000">
                      <a:alpha val="43137"/>
                    </a:srgbClr>
                  </a:outerShdw>
                </a:effectLst>
                <a:latin typeface="Arial" charset="0"/>
                <a:ea typeface="宋体" charset="-122"/>
              </a:rPr>
              <a:t>问题</a:t>
            </a:r>
            <a:r>
              <a:rPr lang="en-US" altLang="zh-CN" sz="3600" b="1" dirty="0" smtClean="0">
                <a:ln w="17780" cmpd="sng">
                  <a:solidFill>
                    <a:schemeClr val="accent1">
                      <a:tint val="3000"/>
                    </a:schemeClr>
                  </a:solidFill>
                  <a:prstDash val="solid"/>
                  <a:miter lim="800000"/>
                </a:ln>
                <a:effectLst>
                  <a:outerShdw blurRad="38100" dist="38100" dir="2700000" algn="tl">
                    <a:srgbClr val="000000">
                      <a:alpha val="43137"/>
                    </a:srgbClr>
                  </a:outerShdw>
                </a:effectLst>
                <a:latin typeface="Arial" charset="0"/>
                <a:ea typeface="宋体" charset="-122"/>
              </a:rPr>
              <a:t>7</a:t>
            </a:r>
            <a:r>
              <a:rPr lang="zh-CN" altLang="en-US" sz="3600" b="1" dirty="0">
                <a:ln w="17780" cmpd="sng">
                  <a:solidFill>
                    <a:schemeClr val="accent1">
                      <a:tint val="3000"/>
                    </a:schemeClr>
                  </a:solidFill>
                  <a:prstDash val="solid"/>
                  <a:miter lim="800000"/>
                </a:ln>
                <a:effectLst>
                  <a:outerShdw blurRad="38100" dist="38100" dir="2700000" algn="tl">
                    <a:srgbClr val="000000">
                      <a:alpha val="43137"/>
                    </a:srgbClr>
                  </a:outerShdw>
                </a:effectLst>
                <a:latin typeface="Arial" charset="0"/>
                <a:ea typeface="宋体" charset="-122"/>
              </a:rPr>
              <a:t>：</a:t>
            </a:r>
            <a:endParaRPr lang="en-US" altLang="zh-CN" sz="3600" b="1" dirty="0">
              <a:ln w="17780" cmpd="sng">
                <a:solidFill>
                  <a:schemeClr val="accent1">
                    <a:tint val="3000"/>
                  </a:schemeClr>
                </a:solidFill>
                <a:prstDash val="solid"/>
                <a:miter lim="800000"/>
              </a:ln>
              <a:effectLst>
                <a:outerShdw blurRad="38100" dist="38100" dir="2700000" algn="tl">
                  <a:srgbClr val="000000">
                    <a:alpha val="43137"/>
                  </a:srgbClr>
                </a:outerShdw>
              </a:effectLst>
              <a:latin typeface="Arial" charset="0"/>
              <a:ea typeface="宋体" charset="-122"/>
            </a:endParaRPr>
          </a:p>
          <a:p>
            <a:pPr>
              <a:spcBef>
                <a:spcPts val="600"/>
              </a:spcBef>
              <a:defRPr/>
            </a:pPr>
            <a:r>
              <a:rPr lang="zh-CN" altLang="en-US" sz="3200" b="1" dirty="0">
                <a:ln w="17780" cmpd="sng">
                  <a:solidFill>
                    <a:schemeClr val="accent1">
                      <a:tint val="3000"/>
                    </a:schemeClr>
                  </a:solidFill>
                  <a:prstDash val="solid"/>
                  <a:miter lim="800000"/>
                </a:ln>
                <a:effectLst>
                  <a:outerShdw blurRad="38100" dist="38100" dir="2700000" algn="tl">
                    <a:srgbClr val="000000">
                      <a:alpha val="43137"/>
                    </a:srgbClr>
                  </a:outerShdw>
                </a:effectLst>
                <a:latin typeface="Arial" charset="0"/>
                <a:ea typeface="宋体" charset="-122"/>
              </a:rPr>
              <a:t>如果</a:t>
            </a:r>
            <a:r>
              <a:rPr lang="en-US" altLang="zh-CN" sz="3200" b="1" i="1" dirty="0">
                <a:ln w="17780" cmpd="sng">
                  <a:solidFill>
                    <a:schemeClr val="accent1">
                      <a:tint val="3000"/>
                    </a:schemeClr>
                  </a:solidFill>
                  <a:prstDash val="solid"/>
                  <a:miter lim="800000"/>
                </a:ln>
                <a:effectLst>
                  <a:outerShdw blurRad="38100" dist="38100" dir="2700000" algn="tl">
                    <a:srgbClr val="000000">
                      <a:alpha val="43137"/>
                    </a:srgbClr>
                  </a:outerShdw>
                </a:effectLst>
                <a:latin typeface="Arial" charset="0"/>
                <a:ea typeface="宋体" charset="-122"/>
              </a:rPr>
              <a:t>G</a:t>
            </a:r>
            <a:r>
              <a:rPr lang="zh-CN" altLang="en-US" sz="3200" b="1" dirty="0">
                <a:ln w="17780" cmpd="sng">
                  <a:solidFill>
                    <a:schemeClr val="accent1">
                      <a:tint val="3000"/>
                    </a:schemeClr>
                  </a:solidFill>
                  <a:prstDash val="solid"/>
                  <a:miter lim="800000"/>
                </a:ln>
                <a:effectLst>
                  <a:outerShdw blurRad="38100" dist="38100" dir="2700000" algn="tl">
                    <a:srgbClr val="000000">
                      <a:alpha val="43137"/>
                    </a:srgbClr>
                  </a:outerShdw>
                </a:effectLst>
                <a:latin typeface="Arial" charset="0"/>
                <a:ea typeface="宋体" charset="-122"/>
              </a:rPr>
              <a:t>是有限群，你能得出什么结论吗？</a:t>
            </a:r>
            <a:endParaRPr lang="en-US" altLang="zh-CN" sz="3200" b="1" dirty="0">
              <a:ln w="17780" cmpd="sng">
                <a:solidFill>
                  <a:schemeClr val="accent1">
                    <a:tint val="3000"/>
                  </a:schemeClr>
                </a:solidFill>
                <a:prstDash val="solid"/>
                <a:miter lim="800000"/>
              </a:ln>
              <a:effectLst>
                <a:outerShdw blurRad="38100" dist="38100" dir="2700000" algn="tl">
                  <a:srgbClr val="000000">
                    <a:alpha val="43137"/>
                  </a:srgbClr>
                </a:outerShdw>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左陪集关系</a:t>
            </a:r>
          </a:p>
        </p:txBody>
      </p:sp>
      <p:sp>
        <p:nvSpPr>
          <p:cNvPr id="17411" name="Rectangle 3"/>
          <p:cNvSpPr>
            <a:spLocks noGrp="1" noChangeArrowheads="1"/>
          </p:cNvSpPr>
          <p:nvPr>
            <p:ph type="body" idx="1"/>
          </p:nvPr>
        </p:nvSpPr>
        <p:spPr/>
        <p:txBody>
          <a:bodyPr/>
          <a:lstStyle/>
          <a:p>
            <a:pPr eaLnBrk="1" hangingPunct="1"/>
            <a:r>
              <a:rPr lang="zh-CN" altLang="en-US" sz="2100" dirty="0"/>
              <a:t>设</a:t>
            </a:r>
            <a:r>
              <a:rPr lang="en-US" altLang="zh-CN" sz="2100" dirty="0"/>
              <a:t>H</a:t>
            </a:r>
            <a:r>
              <a:rPr lang="zh-CN" altLang="en-US" sz="2100" dirty="0"/>
              <a:t>是群</a:t>
            </a:r>
            <a:r>
              <a:rPr lang="en-US" altLang="zh-CN" sz="2100" dirty="0"/>
              <a:t>G</a:t>
            </a:r>
            <a:r>
              <a:rPr lang="zh-CN" altLang="en-US" sz="2100" dirty="0"/>
              <a:t>的子群，定义</a:t>
            </a:r>
            <a:r>
              <a:rPr lang="en-US" altLang="zh-CN" sz="2100" dirty="0"/>
              <a:t>G</a:t>
            </a:r>
            <a:r>
              <a:rPr lang="zh-CN" altLang="en-US" sz="2100" dirty="0"/>
              <a:t>上的二元关系</a:t>
            </a:r>
            <a:r>
              <a:rPr lang="en-US" altLang="zh-CN" sz="2100" dirty="0"/>
              <a:t>R</a:t>
            </a:r>
            <a:r>
              <a:rPr lang="zh-CN" altLang="en-US" sz="2100" dirty="0"/>
              <a:t>如下：</a:t>
            </a:r>
            <a:r>
              <a:rPr lang="zh-CN" altLang="en-US" sz="2100" dirty="0">
                <a:sym typeface="Symbol" panose="05050102010706020507" pitchFamily="18" charset="2"/>
              </a:rPr>
              <a:t></a:t>
            </a:r>
            <a:r>
              <a:rPr lang="en-US" altLang="zh-CN" sz="2100" dirty="0" err="1">
                <a:sym typeface="Symbol" panose="05050102010706020507" pitchFamily="18" charset="2"/>
              </a:rPr>
              <a:t>a,bG</a:t>
            </a:r>
            <a:r>
              <a:rPr lang="en-US" altLang="zh-CN" sz="2100" dirty="0">
                <a:sym typeface="Symbol" panose="05050102010706020507" pitchFamily="18" charset="2"/>
              </a:rPr>
              <a:t>, (</a:t>
            </a:r>
            <a:r>
              <a:rPr lang="en-US" altLang="zh-CN" sz="2100" dirty="0" err="1">
                <a:sym typeface="Symbol" panose="05050102010706020507" pitchFamily="18" charset="2"/>
              </a:rPr>
              <a:t>a,b</a:t>
            </a:r>
            <a:r>
              <a:rPr lang="en-US" altLang="zh-CN" sz="2100" dirty="0">
                <a:sym typeface="Symbol" panose="05050102010706020507" pitchFamily="18" charset="2"/>
              </a:rPr>
              <a:t>)R</a:t>
            </a:r>
            <a:r>
              <a:rPr lang="zh-CN" altLang="en-US" sz="2100" dirty="0">
                <a:sym typeface="Symbol" panose="05050102010706020507" pitchFamily="18" charset="2"/>
              </a:rPr>
              <a:t>当且仅当</a:t>
            </a:r>
            <a:r>
              <a:rPr lang="en-US" altLang="zh-CN" sz="2100" dirty="0">
                <a:sym typeface="Symbol" panose="05050102010706020507" pitchFamily="18" charset="2"/>
              </a:rPr>
              <a:t>b</a:t>
            </a:r>
            <a:r>
              <a:rPr lang="en-US" altLang="zh-CN" sz="2100" baseline="30000" dirty="0">
                <a:sym typeface="Symbol" panose="05050102010706020507" pitchFamily="18" charset="2"/>
              </a:rPr>
              <a:t>-1</a:t>
            </a:r>
            <a:r>
              <a:rPr lang="en-US" altLang="zh-CN" sz="2100" dirty="0">
                <a:sym typeface="Symbol" panose="05050102010706020507" pitchFamily="18" charset="2"/>
              </a:rPr>
              <a:t>aH</a:t>
            </a:r>
          </a:p>
          <a:p>
            <a:pPr eaLnBrk="1" hangingPunct="1">
              <a:spcBef>
                <a:spcPct val="60000"/>
              </a:spcBef>
            </a:pPr>
            <a:r>
              <a:rPr lang="en-US" altLang="zh-CN" sz="2100" dirty="0">
                <a:sym typeface="Symbol" panose="05050102010706020507" pitchFamily="18" charset="2"/>
              </a:rPr>
              <a:t>R</a:t>
            </a:r>
            <a:r>
              <a:rPr lang="zh-CN" altLang="en-US" sz="2100" dirty="0">
                <a:sym typeface="Symbol" panose="05050102010706020507" pitchFamily="18" charset="2"/>
              </a:rPr>
              <a:t>是</a:t>
            </a:r>
            <a:r>
              <a:rPr lang="en-US" altLang="zh-CN" sz="2100" dirty="0">
                <a:sym typeface="Symbol" panose="05050102010706020507" pitchFamily="18" charset="2"/>
              </a:rPr>
              <a:t>G</a:t>
            </a:r>
            <a:r>
              <a:rPr lang="zh-CN" altLang="en-US" sz="2100" dirty="0">
                <a:sym typeface="Symbol" panose="05050102010706020507" pitchFamily="18" charset="2"/>
              </a:rPr>
              <a:t>上的等价关系</a:t>
            </a:r>
          </a:p>
          <a:p>
            <a:pPr lvl="1" eaLnBrk="1" hangingPunct="1"/>
            <a:r>
              <a:rPr lang="zh-CN" altLang="en-US" sz="2200" dirty="0">
                <a:sym typeface="Symbol" panose="05050102010706020507" pitchFamily="18" charset="2"/>
              </a:rPr>
              <a:t>自反性：</a:t>
            </a:r>
            <a:r>
              <a:rPr lang="en-US" altLang="zh-CN" sz="2200" dirty="0" err="1">
                <a:sym typeface="Symbol" panose="05050102010706020507" pitchFamily="18" charset="2"/>
              </a:rPr>
              <a:t>aG</a:t>
            </a:r>
            <a:r>
              <a:rPr lang="en-US" altLang="zh-CN" sz="2200" dirty="0">
                <a:sym typeface="Symbol" panose="05050102010706020507" pitchFamily="18" charset="2"/>
              </a:rPr>
              <a:t>, a</a:t>
            </a:r>
            <a:r>
              <a:rPr lang="en-US" altLang="zh-CN" sz="2200" baseline="30000" dirty="0">
                <a:sym typeface="Symbol" panose="05050102010706020507" pitchFamily="18" charset="2"/>
              </a:rPr>
              <a:t>-1</a:t>
            </a:r>
            <a:r>
              <a:rPr lang="en-US" altLang="zh-CN" sz="2200" dirty="0">
                <a:sym typeface="Symbol" panose="05050102010706020507" pitchFamily="18" charset="2"/>
              </a:rPr>
              <a:t>a=e</a:t>
            </a:r>
          </a:p>
          <a:p>
            <a:pPr lvl="1" eaLnBrk="1" hangingPunct="1"/>
            <a:r>
              <a:rPr lang="zh-CN" altLang="en-US" sz="2200" dirty="0">
                <a:sym typeface="Symbol" panose="05050102010706020507" pitchFamily="18" charset="2"/>
              </a:rPr>
              <a:t>对称性：注意</a:t>
            </a:r>
            <a:r>
              <a:rPr lang="en-US" altLang="zh-CN" sz="2200" dirty="0">
                <a:sym typeface="Symbol" panose="05050102010706020507" pitchFamily="18" charset="2"/>
              </a:rPr>
              <a:t>a</a:t>
            </a:r>
            <a:r>
              <a:rPr lang="en-US" altLang="zh-CN" sz="2200" baseline="30000" dirty="0">
                <a:sym typeface="Symbol" panose="05050102010706020507" pitchFamily="18" charset="2"/>
              </a:rPr>
              <a:t>-1</a:t>
            </a:r>
            <a:r>
              <a:rPr lang="en-US" altLang="zh-CN" sz="2200" dirty="0">
                <a:sym typeface="Symbol" panose="05050102010706020507" pitchFamily="18" charset="2"/>
              </a:rPr>
              <a:t>b= (b</a:t>
            </a:r>
            <a:r>
              <a:rPr lang="en-US" altLang="zh-CN" sz="2200" baseline="30000" dirty="0">
                <a:sym typeface="Symbol" panose="05050102010706020507" pitchFamily="18" charset="2"/>
              </a:rPr>
              <a:t>-1</a:t>
            </a:r>
            <a:r>
              <a:rPr lang="en-US" altLang="zh-CN" sz="2200" dirty="0">
                <a:sym typeface="Symbol" panose="05050102010706020507" pitchFamily="18" charset="2"/>
              </a:rPr>
              <a:t>a)</a:t>
            </a:r>
            <a:r>
              <a:rPr lang="en-US" altLang="zh-CN" sz="2200" baseline="30000" dirty="0">
                <a:sym typeface="Symbol" panose="05050102010706020507" pitchFamily="18" charset="2"/>
              </a:rPr>
              <a:t>-1</a:t>
            </a:r>
            <a:endParaRPr lang="en-US" altLang="zh-CN" sz="2200" dirty="0">
              <a:sym typeface="Symbol" panose="05050102010706020507" pitchFamily="18" charset="2"/>
            </a:endParaRPr>
          </a:p>
          <a:p>
            <a:pPr lvl="1" eaLnBrk="1" hangingPunct="1"/>
            <a:r>
              <a:rPr lang="zh-CN" altLang="en-US" sz="2200" dirty="0">
                <a:sym typeface="Symbol" panose="05050102010706020507" pitchFamily="18" charset="2"/>
              </a:rPr>
              <a:t>传递性：如果</a:t>
            </a:r>
            <a:r>
              <a:rPr lang="en-US" altLang="zh-CN" sz="2200" dirty="0">
                <a:sym typeface="Symbol" panose="05050102010706020507" pitchFamily="18" charset="2"/>
              </a:rPr>
              <a:t>b</a:t>
            </a:r>
            <a:r>
              <a:rPr lang="en-US" altLang="zh-CN" sz="2200" baseline="30000" dirty="0">
                <a:sym typeface="Symbol" panose="05050102010706020507" pitchFamily="18" charset="2"/>
              </a:rPr>
              <a:t>-1</a:t>
            </a:r>
            <a:r>
              <a:rPr lang="en-US" altLang="zh-CN" sz="2200" dirty="0">
                <a:sym typeface="Symbol" panose="05050102010706020507" pitchFamily="18" charset="2"/>
              </a:rPr>
              <a:t>aH, c</a:t>
            </a:r>
            <a:r>
              <a:rPr lang="en-US" altLang="zh-CN" sz="2200" baseline="30000" dirty="0">
                <a:sym typeface="Symbol" panose="05050102010706020507" pitchFamily="18" charset="2"/>
              </a:rPr>
              <a:t>-1</a:t>
            </a:r>
            <a:r>
              <a:rPr lang="en-US" altLang="zh-CN" sz="2200" dirty="0">
                <a:sym typeface="Symbol" panose="05050102010706020507" pitchFamily="18" charset="2"/>
              </a:rPr>
              <a:t>bH, </a:t>
            </a:r>
            <a:r>
              <a:rPr lang="zh-CN" altLang="en-US" sz="2200" dirty="0">
                <a:sym typeface="Symbol" panose="05050102010706020507" pitchFamily="18" charset="2"/>
              </a:rPr>
              <a:t>则</a:t>
            </a:r>
          </a:p>
          <a:p>
            <a:pPr lvl="1" algn="ctr" eaLnBrk="1" hangingPunct="1">
              <a:buFont typeface="Wingdings" panose="05000000000000000000" pitchFamily="2" charset="2"/>
              <a:buNone/>
            </a:pPr>
            <a:r>
              <a:rPr lang="en-US" altLang="zh-CN" sz="2200" dirty="0">
                <a:sym typeface="Symbol" panose="05050102010706020507" pitchFamily="18" charset="2"/>
              </a:rPr>
              <a:t>c</a:t>
            </a:r>
            <a:r>
              <a:rPr lang="en-US" altLang="zh-CN" sz="2200" baseline="30000" dirty="0">
                <a:sym typeface="Symbol" panose="05050102010706020507" pitchFamily="18" charset="2"/>
              </a:rPr>
              <a:t>-1</a:t>
            </a:r>
            <a:r>
              <a:rPr lang="en-US" altLang="zh-CN" sz="2200" dirty="0">
                <a:sym typeface="Symbol" panose="05050102010706020507" pitchFamily="18" charset="2"/>
              </a:rPr>
              <a:t>a=c</a:t>
            </a:r>
            <a:r>
              <a:rPr lang="en-US" altLang="zh-CN" sz="2200" baseline="30000" dirty="0">
                <a:sym typeface="Symbol" panose="05050102010706020507" pitchFamily="18" charset="2"/>
              </a:rPr>
              <a:t>-1</a:t>
            </a:r>
            <a:r>
              <a:rPr lang="en-US" altLang="zh-CN" sz="2200" dirty="0">
                <a:sym typeface="Symbol" panose="05050102010706020507" pitchFamily="18" charset="2"/>
              </a:rPr>
              <a:t>(bb</a:t>
            </a:r>
            <a:r>
              <a:rPr lang="en-US" altLang="zh-CN" sz="2200" baseline="30000" dirty="0">
                <a:sym typeface="Symbol" panose="05050102010706020507" pitchFamily="18" charset="2"/>
              </a:rPr>
              <a:t>-1</a:t>
            </a:r>
            <a:r>
              <a:rPr lang="en-US" altLang="zh-CN" sz="2200" dirty="0">
                <a:sym typeface="Symbol" panose="05050102010706020507" pitchFamily="18" charset="2"/>
              </a:rPr>
              <a:t>)a=(c</a:t>
            </a:r>
            <a:r>
              <a:rPr lang="en-US" altLang="zh-CN" sz="2200" baseline="30000" dirty="0">
                <a:sym typeface="Symbol" panose="05050102010706020507" pitchFamily="18" charset="2"/>
              </a:rPr>
              <a:t>-1</a:t>
            </a:r>
            <a:r>
              <a:rPr lang="en-US" altLang="zh-CN" sz="2200" dirty="0">
                <a:sym typeface="Symbol" panose="05050102010706020507" pitchFamily="18" charset="2"/>
              </a:rPr>
              <a:t>b)(b</a:t>
            </a:r>
            <a:r>
              <a:rPr lang="en-US" altLang="zh-CN" sz="2200" baseline="30000" dirty="0">
                <a:sym typeface="Symbol" panose="05050102010706020507" pitchFamily="18" charset="2"/>
              </a:rPr>
              <a:t>-1</a:t>
            </a:r>
            <a:r>
              <a:rPr lang="en-US" altLang="zh-CN" sz="2200" dirty="0">
                <a:sym typeface="Symbol" panose="05050102010706020507" pitchFamily="18" charset="2"/>
              </a:rPr>
              <a:t>a)H</a:t>
            </a:r>
          </a:p>
          <a:p>
            <a:pPr eaLnBrk="1" hangingPunct="1">
              <a:spcBef>
                <a:spcPct val="60000"/>
              </a:spcBef>
            </a:pPr>
            <a:r>
              <a:rPr lang="en-US" altLang="zh-CN" sz="2100" dirty="0">
                <a:sym typeface="Symbol" panose="05050102010706020507" pitchFamily="18" charset="2"/>
              </a:rPr>
              <a:t>[a]</a:t>
            </a:r>
            <a:r>
              <a:rPr lang="en-US" altLang="zh-CN" sz="2100" baseline="-25000" dirty="0">
                <a:sym typeface="Symbol" panose="05050102010706020507" pitchFamily="18" charset="2"/>
              </a:rPr>
              <a:t>R</a:t>
            </a:r>
            <a:r>
              <a:rPr lang="en-US" altLang="zh-CN" sz="2100" dirty="0">
                <a:sym typeface="Symbol" panose="05050102010706020507" pitchFamily="18" charset="2"/>
              </a:rPr>
              <a:t>=</a:t>
            </a:r>
            <a:r>
              <a:rPr lang="en-US" altLang="zh-CN" sz="2100" dirty="0" err="1">
                <a:sym typeface="Symbol" panose="05050102010706020507" pitchFamily="18" charset="2"/>
              </a:rPr>
              <a:t>aH</a:t>
            </a:r>
            <a:endParaRPr lang="en-US" altLang="zh-CN" sz="2100" dirty="0">
              <a:sym typeface="Symbol" panose="05050102010706020507" pitchFamily="18" charset="2"/>
            </a:endParaRPr>
          </a:p>
          <a:p>
            <a:pPr lvl="1" eaLnBrk="1" hangingPunct="1"/>
            <a:r>
              <a:rPr lang="en-US" altLang="zh-CN" sz="2000" dirty="0">
                <a:sym typeface="Symbol" panose="05050102010706020507" pitchFamily="18" charset="2"/>
              </a:rPr>
              <a:t>x[a]</a:t>
            </a:r>
            <a:r>
              <a:rPr lang="en-US" altLang="zh-CN" sz="2000" baseline="-25000" dirty="0">
                <a:sym typeface="Symbol" panose="05050102010706020507" pitchFamily="18" charset="2"/>
              </a:rPr>
              <a:t>R</a:t>
            </a:r>
            <a:r>
              <a:rPr lang="en-US" altLang="zh-CN" sz="2000" dirty="0">
                <a:sym typeface="Symbol" panose="05050102010706020507" pitchFamily="18" charset="2"/>
              </a:rPr>
              <a:t>  </a:t>
            </a:r>
            <a:r>
              <a:rPr lang="en-US" altLang="zh-CN" sz="2000" dirty="0" err="1">
                <a:sym typeface="Symbol" panose="05050102010706020507" pitchFamily="18" charset="2"/>
              </a:rPr>
              <a:t>aRx</a:t>
            </a:r>
            <a:r>
              <a:rPr lang="en-US" altLang="zh-CN" sz="2000" dirty="0">
                <a:sym typeface="Symbol" panose="05050102010706020507" pitchFamily="18" charset="2"/>
              </a:rPr>
              <a:t>  x</a:t>
            </a:r>
            <a:r>
              <a:rPr lang="en-US" altLang="zh-CN" sz="2000" baseline="30000" dirty="0">
                <a:sym typeface="Symbol" panose="05050102010706020507" pitchFamily="18" charset="2"/>
              </a:rPr>
              <a:t>-1</a:t>
            </a:r>
            <a:r>
              <a:rPr lang="en-US" altLang="zh-CN" sz="2000" dirty="0">
                <a:sym typeface="Symbol" panose="05050102010706020507" pitchFamily="18" charset="2"/>
              </a:rPr>
              <a:t>a=</a:t>
            </a:r>
            <a:r>
              <a:rPr lang="en-US" altLang="zh-CN" sz="2000" dirty="0" err="1">
                <a:sym typeface="Symbol" panose="05050102010706020507" pitchFamily="18" charset="2"/>
              </a:rPr>
              <a:t>hH</a:t>
            </a:r>
            <a:r>
              <a:rPr lang="en-US" altLang="zh-CN" sz="2000" dirty="0">
                <a:sym typeface="Symbol" panose="05050102010706020507" pitchFamily="18" charset="2"/>
              </a:rPr>
              <a:t>  a=</a:t>
            </a:r>
            <a:r>
              <a:rPr lang="en-US" altLang="zh-CN" sz="2000" dirty="0" err="1">
                <a:sym typeface="Symbol" panose="05050102010706020507" pitchFamily="18" charset="2"/>
              </a:rPr>
              <a:t>xh</a:t>
            </a:r>
            <a:r>
              <a:rPr lang="en-US" altLang="zh-CN" sz="2000" dirty="0">
                <a:sym typeface="Symbol" panose="05050102010706020507" pitchFamily="18" charset="2"/>
              </a:rPr>
              <a:t>  x=ah</a:t>
            </a:r>
            <a:r>
              <a:rPr lang="en-US" altLang="zh-CN" sz="2000" baseline="30000" dirty="0">
                <a:sym typeface="Symbol" panose="05050102010706020507" pitchFamily="18" charset="2"/>
              </a:rPr>
              <a:t>-1 </a:t>
            </a:r>
            <a:r>
              <a:rPr lang="en-US" altLang="zh-CN" sz="2000" dirty="0">
                <a:sym typeface="Symbol" panose="05050102010706020507" pitchFamily="18" charset="2"/>
              </a:rPr>
              <a:t></a:t>
            </a:r>
            <a:r>
              <a:rPr lang="en-US" altLang="zh-CN" sz="2000" dirty="0" err="1">
                <a:sym typeface="Symbol" panose="05050102010706020507" pitchFamily="18" charset="2"/>
              </a:rPr>
              <a:t>aH</a:t>
            </a:r>
            <a:r>
              <a:rPr lang="en-US" altLang="zh-CN" sz="2000" dirty="0">
                <a:sym typeface="Symbol" panose="05050102010706020507" pitchFamily="18" charset="2"/>
              </a:rPr>
              <a:t> </a:t>
            </a:r>
          </a:p>
          <a:p>
            <a:pPr lvl="1" eaLnBrk="1" hangingPunct="1"/>
            <a:endParaRPr lang="zh-CN" altLang="en-US" sz="2200" dirty="0">
              <a:sym typeface="Symbol" panose="05050102010706020507" pitchFamily="18" charset="2"/>
            </a:endParaRPr>
          </a:p>
        </p:txBody>
      </p:sp>
    </p:spTree>
    <p:extLst>
      <p:ext uri="{BB962C8B-B14F-4D97-AF65-F5344CB8AC3E}">
        <p14:creationId xmlns:p14="http://schemas.microsoft.com/office/powerpoint/2010/main" val="3984482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63352" y="164498"/>
            <a:ext cx="10515600" cy="1325563"/>
          </a:xfrm>
        </p:spPr>
        <p:txBody>
          <a:bodyPr/>
          <a:lstStyle/>
          <a:p>
            <a:r>
              <a:rPr lang="zh-CN" altLang="en-US" dirty="0" smtClean="0"/>
              <a:t>拉格郎日定理</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997" y="1291251"/>
            <a:ext cx="7921625"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100997" y="2950569"/>
            <a:ext cx="8012130" cy="1215717"/>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zh-CN" altLang="en-US" sz="3600" b="1" dirty="0" smtClean="0">
                <a:ln>
                  <a:prstDash val="solid"/>
                </a:ln>
                <a:effectLst>
                  <a:outerShdw blurRad="88000" dist="50800" dir="5040000" algn="tl">
                    <a:schemeClr val="accent4">
                      <a:tint val="80000"/>
                      <a:satMod val="250000"/>
                      <a:alpha val="45000"/>
                    </a:schemeClr>
                  </a:outerShdw>
                </a:effectLst>
                <a:latin typeface="Arial" charset="0"/>
                <a:ea typeface="宋体" charset="-122"/>
              </a:rPr>
              <a:t>问题</a:t>
            </a:r>
            <a:r>
              <a:rPr lang="en-US" altLang="zh-CN" sz="3600" b="1" dirty="0" smtClean="0">
                <a:ln>
                  <a:prstDash val="solid"/>
                </a:ln>
                <a:effectLst>
                  <a:outerShdw blurRad="88000" dist="50800" dir="5040000" algn="tl">
                    <a:schemeClr val="accent4">
                      <a:tint val="80000"/>
                      <a:satMod val="250000"/>
                      <a:alpha val="45000"/>
                    </a:schemeClr>
                  </a:outerShdw>
                </a:effectLst>
                <a:latin typeface="Arial" charset="0"/>
                <a:ea typeface="宋体" charset="-122"/>
              </a:rPr>
              <a:t>8.1</a:t>
            </a:r>
            <a:r>
              <a:rPr lang="zh-CN" altLang="en-US" sz="3600" b="1" dirty="0" smtClean="0">
                <a:ln>
                  <a:prstDash val="solid"/>
                </a:ln>
                <a:effectLst>
                  <a:outerShdw blurRad="88000" dist="50800" dir="5040000" algn="tl">
                    <a:schemeClr val="accent4">
                      <a:tint val="80000"/>
                      <a:satMod val="250000"/>
                      <a:alpha val="45000"/>
                    </a:schemeClr>
                  </a:outerShdw>
                </a:effectLst>
                <a:latin typeface="Arial" charset="0"/>
                <a:ea typeface="宋体" charset="-122"/>
              </a:rPr>
              <a:t>：</a:t>
            </a:r>
            <a:endParaRPr lang="en-US" altLang="zh-CN" sz="3600" b="1" dirty="0">
              <a:ln>
                <a:prstDash val="solid"/>
              </a:ln>
              <a:effectLst>
                <a:outerShdw blurRad="88000" dist="50800" dir="5040000" algn="tl">
                  <a:schemeClr val="accent4">
                    <a:tint val="80000"/>
                    <a:satMod val="250000"/>
                    <a:alpha val="45000"/>
                  </a:schemeClr>
                </a:outerShdw>
              </a:effectLst>
              <a:latin typeface="Arial" charset="0"/>
              <a:ea typeface="宋体" charset="-122"/>
            </a:endParaRPr>
          </a:p>
          <a:p>
            <a:pPr>
              <a:spcBef>
                <a:spcPts val="600"/>
              </a:spcBef>
              <a:defRPr/>
            </a:pPr>
            <a:r>
              <a:rPr lang="zh-CN" altLang="en-US" sz="3200" b="1" dirty="0">
                <a:ln>
                  <a:prstDash val="solid"/>
                </a:ln>
                <a:effectLst>
                  <a:outerShdw blurRad="88000" dist="50800" dir="5040000" algn="tl">
                    <a:schemeClr val="accent4">
                      <a:tint val="80000"/>
                      <a:satMod val="250000"/>
                      <a:alpha val="45000"/>
                    </a:schemeClr>
                  </a:outerShdw>
                </a:effectLst>
                <a:latin typeface="Arial" charset="0"/>
                <a:ea typeface="宋体" charset="-122"/>
              </a:rPr>
              <a:t>为什么元素个数是质数的群一定是循环群？</a:t>
            </a:r>
            <a:endParaRPr lang="en-US" altLang="zh-CN" sz="3200" b="1" dirty="0">
              <a:ln>
                <a:prstDash val="solid"/>
              </a:ln>
              <a:effectLst>
                <a:outerShdw blurRad="88000" dist="50800" dir="5040000" algn="tl">
                  <a:schemeClr val="accent4">
                    <a:tint val="80000"/>
                    <a:satMod val="250000"/>
                    <a:alpha val="45000"/>
                  </a:schemeClr>
                </a:outerShdw>
              </a:effectLst>
              <a:latin typeface="Arial" charset="0"/>
              <a:ea typeface="宋体" charset="-122"/>
            </a:endParaRPr>
          </a:p>
        </p:txBody>
      </p:sp>
      <p:sp>
        <p:nvSpPr>
          <p:cNvPr id="4" name="Rectangle 3"/>
          <p:cNvSpPr/>
          <p:nvPr/>
        </p:nvSpPr>
        <p:spPr>
          <a:xfrm>
            <a:off x="2216697" y="4653136"/>
            <a:ext cx="7814309" cy="1708160"/>
          </a:xfrm>
          <a:prstGeom prst="rect">
            <a:avLst/>
          </a:prstGeom>
          <a:noFill/>
        </p:spPr>
        <p:txBody>
          <a:bodyPr>
            <a:spAutoFit/>
          </a:bodyPr>
          <a:lstStyle/>
          <a:p>
            <a:pPr>
              <a:defRPr/>
            </a:pPr>
            <a:r>
              <a:rPr lang="zh-CN"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charset="0"/>
                <a:ea typeface="宋体" charset="-122"/>
              </a:rPr>
              <a:t>问题</a:t>
            </a:r>
            <a:r>
              <a:rPr lang="en-US" altLang="zh-CN"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charset="0"/>
                <a:ea typeface="宋体" charset="-122"/>
              </a:rPr>
              <a:t>8.2</a:t>
            </a:r>
            <a:r>
              <a:rPr lang="zh-CN"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charset="0"/>
                <a:ea typeface="宋体" charset="-122"/>
              </a:rPr>
              <a:t>：</a:t>
            </a:r>
            <a:endParaRPr lang="en-US" altLang="zh-CN"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charset="0"/>
              <a:ea typeface="宋体" charset="-122"/>
            </a:endParaRPr>
          </a:p>
          <a:p>
            <a:pPr>
              <a:spcBef>
                <a:spcPts val="600"/>
              </a:spcBef>
              <a:defRPr/>
            </a:pPr>
            <a:r>
              <a:rPr lang="zh-CN" alt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charset="0"/>
                <a:ea typeface="宋体" charset="-122"/>
              </a:rPr>
              <a:t>为什么不可能有比</a:t>
            </a:r>
            <a:r>
              <a:rPr lang="en-US" altLang="zh-CN"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charset="0"/>
                <a:ea typeface="宋体" charset="-122"/>
              </a:rPr>
              <a:t>Symmetries of a Triangle</a:t>
            </a:r>
            <a:r>
              <a:rPr lang="zh-CN" altLang="en-US"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charset="0"/>
                <a:ea typeface="宋体" charset="-122"/>
              </a:rPr>
              <a:t>元素个数更少的非交换群？</a:t>
            </a:r>
            <a:endParaRPr lang="en-US" altLang="zh-CN" sz="32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461" y="365353"/>
            <a:ext cx="9827077" cy="5455601"/>
          </a:xfrm>
          <a:prstGeom prst="rect">
            <a:avLst/>
          </a:prstGeom>
        </p:spPr>
      </p:pic>
    </p:spTree>
    <p:extLst>
      <p:ext uri="{BB962C8B-B14F-4D97-AF65-F5344CB8AC3E}">
        <p14:creationId xmlns:p14="http://schemas.microsoft.com/office/powerpoint/2010/main" val="1175972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欧拉定理</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8145012" cy="695422"/>
          </a:xfrm>
          <a:prstGeom prst="rect">
            <a:avLst/>
          </a:prstGeom>
        </p:spPr>
      </p:pic>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636912"/>
            <a:ext cx="8249801" cy="1876687"/>
          </a:xfrm>
          <a:prstGeom prst="rect">
            <a:avLst/>
          </a:prstGeom>
        </p:spPr>
      </p:pic>
      <p:sp>
        <p:nvSpPr>
          <p:cNvPr id="5" name="矩形 4"/>
          <p:cNvSpPr/>
          <p:nvPr/>
        </p:nvSpPr>
        <p:spPr>
          <a:xfrm>
            <a:off x="838200" y="3575255"/>
            <a:ext cx="8426152" cy="938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565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CN" dirty="0" smtClean="0"/>
              <a:t>Open Topics:</a:t>
            </a:r>
            <a:endParaRPr lang="zh-CN" altLang="en-US" dirty="0" smtClean="0"/>
          </a:p>
        </p:txBody>
      </p:sp>
      <p:sp>
        <p:nvSpPr>
          <p:cNvPr id="28675" name="Content Placeholder 1"/>
          <p:cNvSpPr>
            <a:spLocks noGrp="1"/>
          </p:cNvSpPr>
          <p:nvPr>
            <p:ph idx="1"/>
          </p:nvPr>
        </p:nvSpPr>
        <p:spPr>
          <a:xfrm>
            <a:off x="838200" y="1690688"/>
            <a:ext cx="10442376" cy="4392613"/>
          </a:xfrm>
        </p:spPr>
        <p:txBody>
          <a:bodyPr>
            <a:normAutofit/>
          </a:bodyPr>
          <a:lstStyle/>
          <a:p>
            <a:r>
              <a:rPr lang="zh-CN" altLang="en-US" sz="3600" dirty="0" smtClean="0"/>
              <a:t>请构造出二阶魔方相关的置换群，你能设计一种算法来解二阶魔方复原吗？</a:t>
            </a:r>
            <a:endParaRPr lang="en-US" altLang="zh-CN" sz="3600" dirty="0" smtClean="0"/>
          </a:p>
          <a:p>
            <a:endParaRPr lang="en-US" altLang="zh-CN" sz="3600" dirty="0"/>
          </a:p>
          <a:p>
            <a:r>
              <a:rPr lang="zh-CN" altLang="en-US" sz="3600" dirty="0" smtClean="0"/>
              <a:t>证明：</a:t>
            </a:r>
            <a:endParaRPr lang="en-US" altLang="zh-CN" sz="3600" dirty="0" smtClean="0"/>
          </a:p>
        </p:txBody>
      </p:sp>
      <p:pic>
        <p:nvPicPr>
          <p:cNvPr id="4" name="内容占位符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512" y="4221088"/>
            <a:ext cx="7983064" cy="134321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zh-CN" altLang="en-US" smtClean="0"/>
              <a:t>现在回头再看看</a:t>
            </a:r>
            <a:r>
              <a:rPr lang="en-US" altLang="zh-CN" smtClean="0"/>
              <a:t/>
            </a:r>
            <a:br>
              <a:rPr lang="en-US" altLang="zh-CN" smtClean="0"/>
            </a:br>
            <a:r>
              <a:rPr lang="en-US" altLang="zh-CN" smtClean="0"/>
              <a:t>Symmetries of a Triangle </a:t>
            </a:r>
            <a:endParaRPr lang="zh-CN" altLang="en-US" smtClean="0"/>
          </a:p>
        </p:txBody>
      </p:sp>
      <p:sp>
        <p:nvSpPr>
          <p:cNvPr id="3" name="Rectangle 2"/>
          <p:cNvSpPr/>
          <p:nvPr/>
        </p:nvSpPr>
        <p:spPr>
          <a:xfrm>
            <a:off x="1756208" y="5055647"/>
            <a:ext cx="7076096" cy="1292662"/>
          </a:xfrm>
          <a:prstGeom prst="rect">
            <a:avLst/>
          </a:prstGeom>
          <a:noFill/>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zh-CN" altLang="en-US" sz="3600" b="1" dirty="0" smtClean="0">
                <a:ln>
                  <a:prstDash val="solid"/>
                </a:ln>
                <a:effectLst>
                  <a:outerShdw blurRad="88000" dist="50800" dir="5040000" algn="tl">
                    <a:schemeClr val="accent4">
                      <a:tint val="80000"/>
                      <a:satMod val="250000"/>
                      <a:alpha val="45000"/>
                    </a:schemeClr>
                  </a:outerShdw>
                </a:effectLst>
                <a:latin typeface="Arial" charset="0"/>
                <a:ea typeface="宋体" charset="-122"/>
              </a:rPr>
              <a:t>问题</a:t>
            </a:r>
            <a:r>
              <a:rPr lang="en-US" altLang="zh-CN" sz="3600" b="1" dirty="0">
                <a:ln>
                  <a:prstDash val="solid"/>
                </a:ln>
                <a:effectLst>
                  <a:outerShdw blurRad="88000" dist="50800" dir="5040000" algn="tl">
                    <a:schemeClr val="accent4">
                      <a:tint val="80000"/>
                      <a:satMod val="250000"/>
                      <a:alpha val="45000"/>
                    </a:schemeClr>
                  </a:outerShdw>
                </a:effectLst>
                <a:latin typeface="Arial" charset="0"/>
                <a:ea typeface="宋体" charset="-122"/>
              </a:rPr>
              <a:t>1</a:t>
            </a:r>
            <a:r>
              <a:rPr lang="zh-CN" altLang="en-US" sz="3600" b="1" dirty="0" smtClean="0">
                <a:ln>
                  <a:prstDash val="solid"/>
                </a:ln>
                <a:effectLst>
                  <a:outerShdw blurRad="88000" dist="50800" dir="5040000" algn="tl">
                    <a:schemeClr val="accent4">
                      <a:tint val="80000"/>
                      <a:satMod val="250000"/>
                      <a:alpha val="45000"/>
                    </a:schemeClr>
                  </a:outerShdw>
                </a:effectLst>
                <a:latin typeface="Arial" charset="0"/>
                <a:ea typeface="宋体" charset="-122"/>
              </a:rPr>
              <a:t>：</a:t>
            </a:r>
            <a:endParaRPr lang="en-US" altLang="zh-CN" sz="3600" b="1" dirty="0">
              <a:ln>
                <a:prstDash val="solid"/>
              </a:ln>
              <a:effectLst>
                <a:outerShdw blurRad="88000" dist="50800" dir="5040000" algn="tl">
                  <a:schemeClr val="accent4">
                    <a:tint val="80000"/>
                    <a:satMod val="250000"/>
                    <a:alpha val="45000"/>
                  </a:schemeClr>
                </a:outerShdw>
              </a:effectLst>
              <a:latin typeface="Arial" charset="0"/>
              <a:ea typeface="宋体" charset="-122"/>
            </a:endParaRPr>
          </a:p>
          <a:p>
            <a:pPr>
              <a:spcBef>
                <a:spcPts val="1200"/>
              </a:spcBef>
              <a:defRPr/>
            </a:pPr>
            <a:r>
              <a:rPr lang="en-US" altLang="zh-CN" sz="3200" b="1" dirty="0" smtClean="0">
                <a:ln>
                  <a:prstDash val="solid"/>
                </a:ln>
                <a:effectLst>
                  <a:outerShdw blurRad="88000" dist="50800" dir="5040000" algn="tl">
                    <a:schemeClr val="accent4">
                      <a:tint val="80000"/>
                      <a:satMod val="250000"/>
                      <a:alpha val="45000"/>
                    </a:schemeClr>
                  </a:outerShdw>
                </a:effectLst>
                <a:latin typeface="Arial" charset="0"/>
                <a:ea typeface="宋体" charset="-122"/>
              </a:rPr>
              <a:t>Symmetries </a:t>
            </a:r>
            <a:r>
              <a:rPr lang="en-US" altLang="zh-CN" sz="3200" b="1" dirty="0">
                <a:ln>
                  <a:prstDash val="solid"/>
                </a:ln>
                <a:effectLst>
                  <a:outerShdw blurRad="88000" dist="50800" dir="5040000" algn="tl">
                    <a:schemeClr val="accent4">
                      <a:tint val="80000"/>
                      <a:satMod val="250000"/>
                      <a:alpha val="45000"/>
                    </a:schemeClr>
                  </a:outerShdw>
                </a:effectLst>
                <a:latin typeface="Arial" charset="0"/>
                <a:ea typeface="宋体" charset="-122"/>
              </a:rPr>
              <a:t>of a </a:t>
            </a:r>
            <a:r>
              <a:rPr lang="en-US" altLang="zh-CN" sz="3200" b="1" dirty="0" smtClean="0">
                <a:ln>
                  <a:prstDash val="solid"/>
                </a:ln>
                <a:effectLst>
                  <a:outerShdw blurRad="88000" dist="50800" dir="5040000" algn="tl">
                    <a:schemeClr val="accent4">
                      <a:tint val="80000"/>
                      <a:satMod val="250000"/>
                      <a:alpha val="45000"/>
                    </a:schemeClr>
                  </a:outerShdw>
                </a:effectLst>
                <a:latin typeface="Arial" charset="0"/>
                <a:ea typeface="宋体" charset="-122"/>
              </a:rPr>
              <a:t>Triangle</a:t>
            </a:r>
            <a:r>
              <a:rPr lang="zh-CN" altLang="en-US" sz="3200" b="1" dirty="0" smtClean="0">
                <a:ln>
                  <a:prstDash val="solid"/>
                </a:ln>
                <a:effectLst>
                  <a:outerShdw blurRad="88000" dist="50800" dir="5040000" algn="tl">
                    <a:schemeClr val="accent4">
                      <a:tint val="80000"/>
                      <a:satMod val="250000"/>
                      <a:alpha val="45000"/>
                    </a:schemeClr>
                  </a:outerShdw>
                </a:effectLst>
                <a:latin typeface="Arial" charset="0"/>
                <a:ea typeface="宋体" charset="-122"/>
              </a:rPr>
              <a:t>构成群吗？</a:t>
            </a:r>
            <a:endParaRPr lang="en-US" altLang="zh-CN" sz="3200" b="1" dirty="0">
              <a:ln>
                <a:prstDash val="solid"/>
              </a:ln>
              <a:effectLst>
                <a:outerShdw blurRad="88000" dist="50800" dir="5040000" algn="tl">
                  <a:schemeClr val="accent4">
                    <a:tint val="80000"/>
                    <a:satMod val="250000"/>
                    <a:alpha val="45000"/>
                  </a:schemeClr>
                </a:outerShdw>
              </a:effectLst>
              <a:latin typeface="Arial" charset="0"/>
              <a:ea typeface="宋体" charset="-122"/>
            </a:endParaRPr>
          </a:p>
        </p:txBody>
      </p:sp>
      <p:grpSp>
        <p:nvGrpSpPr>
          <p:cNvPr id="34" name="组合 33"/>
          <p:cNvGrpSpPr/>
          <p:nvPr/>
        </p:nvGrpSpPr>
        <p:grpSpPr>
          <a:xfrm>
            <a:off x="3359696" y="1676811"/>
            <a:ext cx="5301969" cy="3043748"/>
            <a:chOff x="6807733" y="1084094"/>
            <a:chExt cx="5301969" cy="3043748"/>
          </a:xfrm>
        </p:grpSpPr>
        <p:sp>
          <p:nvSpPr>
            <p:cNvPr id="2" name="等腰三角形 1"/>
            <p:cNvSpPr/>
            <p:nvPr/>
          </p:nvSpPr>
          <p:spPr>
            <a:xfrm>
              <a:off x="8040216" y="1844824"/>
              <a:ext cx="1872208" cy="172819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8976320" y="1412776"/>
              <a:ext cx="0" cy="259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7572164" y="2348880"/>
              <a:ext cx="2457273" cy="15121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7789746" y="2266752"/>
              <a:ext cx="2590730" cy="15942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726105" y="3300639"/>
              <a:ext cx="338554" cy="369332"/>
            </a:xfrm>
            <a:prstGeom prst="rect">
              <a:avLst/>
            </a:prstGeom>
            <a:noFill/>
          </p:spPr>
          <p:txBody>
            <a:bodyPr wrap="none" rtlCol="0">
              <a:spAutoFit/>
            </a:bodyPr>
            <a:lstStyle/>
            <a:p>
              <a:r>
                <a:rPr lang="en-US" altLang="zh-CN" dirty="0" smtClean="0"/>
                <a:t>A</a:t>
              </a:r>
              <a:endParaRPr lang="zh-CN" altLang="en-US" dirty="0"/>
            </a:p>
          </p:txBody>
        </p:sp>
        <p:sp>
          <p:nvSpPr>
            <p:cNvPr id="27" name="文本框 26"/>
            <p:cNvSpPr txBox="1"/>
            <p:nvPr/>
          </p:nvSpPr>
          <p:spPr>
            <a:xfrm>
              <a:off x="8976320" y="1560353"/>
              <a:ext cx="338554" cy="369332"/>
            </a:xfrm>
            <a:prstGeom prst="rect">
              <a:avLst/>
            </a:prstGeom>
            <a:noFill/>
          </p:spPr>
          <p:txBody>
            <a:bodyPr wrap="none" rtlCol="0">
              <a:spAutoFit/>
            </a:bodyPr>
            <a:lstStyle/>
            <a:p>
              <a:r>
                <a:rPr lang="en-US" altLang="zh-CN" dirty="0" smtClean="0"/>
                <a:t>B</a:t>
              </a:r>
              <a:endParaRPr lang="zh-CN" altLang="en-US" dirty="0"/>
            </a:p>
          </p:txBody>
        </p:sp>
        <p:sp>
          <p:nvSpPr>
            <p:cNvPr id="28" name="文本框 27"/>
            <p:cNvSpPr txBox="1"/>
            <p:nvPr/>
          </p:nvSpPr>
          <p:spPr>
            <a:xfrm>
              <a:off x="9853748" y="3300639"/>
              <a:ext cx="351378" cy="369332"/>
            </a:xfrm>
            <a:prstGeom prst="rect">
              <a:avLst/>
            </a:prstGeom>
            <a:noFill/>
          </p:spPr>
          <p:txBody>
            <a:bodyPr wrap="none" rtlCol="0">
              <a:spAutoFit/>
            </a:bodyPr>
            <a:lstStyle/>
            <a:p>
              <a:r>
                <a:rPr lang="en-US" altLang="zh-CN" dirty="0" smtClean="0"/>
                <a:t>C</a:t>
              </a:r>
              <a:endParaRPr lang="zh-CN" altLang="en-US" dirty="0"/>
            </a:p>
          </p:txBody>
        </p:sp>
        <p:sp>
          <p:nvSpPr>
            <p:cNvPr id="29" name="文本框 28"/>
            <p:cNvSpPr txBox="1"/>
            <p:nvPr/>
          </p:nvSpPr>
          <p:spPr>
            <a:xfrm>
              <a:off x="10771504" y="2083643"/>
              <a:ext cx="1290738" cy="923330"/>
            </a:xfrm>
            <a:prstGeom prst="rect">
              <a:avLst/>
            </a:prstGeom>
            <a:noFill/>
          </p:spPr>
          <p:txBody>
            <a:bodyPr wrap="none" rtlCol="0">
              <a:spAutoFit/>
            </a:bodyPr>
            <a:lstStyle/>
            <a:p>
              <a:r>
                <a:rPr lang="en-US" altLang="zh-CN" i="1" dirty="0" smtClean="0"/>
                <a:t>0</a:t>
              </a:r>
              <a:r>
                <a:rPr lang="zh-CN" altLang="en-US" i="1" dirty="0" smtClean="0"/>
                <a:t>度：</a:t>
              </a:r>
              <a:r>
                <a:rPr lang="en-US" altLang="zh-CN" i="1" dirty="0" smtClean="0"/>
                <a:t>id</a:t>
              </a:r>
            </a:p>
            <a:p>
              <a:r>
                <a:rPr lang="en-US" altLang="zh-CN" i="1" dirty="0" smtClean="0"/>
                <a:t>120</a:t>
              </a:r>
              <a:r>
                <a:rPr lang="zh-CN" altLang="en-US" i="1" dirty="0" smtClean="0"/>
                <a:t>度：</a:t>
              </a:r>
              <a:r>
                <a:rPr lang="el-GR" altLang="zh-CN" i="1" dirty="0" smtClean="0"/>
                <a:t>ρ</a:t>
              </a:r>
              <a:r>
                <a:rPr lang="en-US" altLang="zh-CN" i="1" dirty="0" smtClean="0"/>
                <a:t>1</a:t>
              </a:r>
            </a:p>
            <a:p>
              <a:r>
                <a:rPr lang="en-US" altLang="zh-CN" i="1" dirty="0" smtClean="0"/>
                <a:t>240</a:t>
              </a:r>
              <a:r>
                <a:rPr lang="zh-CN" altLang="en-US" i="1" dirty="0" smtClean="0"/>
                <a:t>度：</a:t>
              </a:r>
              <a:r>
                <a:rPr lang="el-GR" altLang="zh-CN" i="1" dirty="0" smtClean="0"/>
                <a:t>ρ</a:t>
              </a:r>
              <a:r>
                <a:rPr lang="en-US" altLang="zh-CN" i="1" dirty="0" smtClean="0"/>
                <a:t>2</a:t>
              </a:r>
              <a:endParaRPr lang="zh-CN" altLang="en-US" i="1" dirty="0"/>
            </a:p>
          </p:txBody>
        </p:sp>
        <p:sp>
          <p:nvSpPr>
            <p:cNvPr id="30" name="文本框 29"/>
            <p:cNvSpPr txBox="1"/>
            <p:nvPr/>
          </p:nvSpPr>
          <p:spPr>
            <a:xfrm>
              <a:off x="8781395" y="1084094"/>
              <a:ext cx="439544" cy="369332"/>
            </a:xfrm>
            <a:prstGeom prst="rect">
              <a:avLst/>
            </a:prstGeom>
            <a:noFill/>
          </p:spPr>
          <p:txBody>
            <a:bodyPr wrap="none" rtlCol="0">
              <a:spAutoFit/>
            </a:bodyPr>
            <a:lstStyle/>
            <a:p>
              <a:r>
                <a:rPr lang="el-GR" altLang="zh-CN" i="1" dirty="0" smtClean="0"/>
                <a:t>μ</a:t>
              </a:r>
              <a:r>
                <a:rPr lang="en-US" altLang="zh-CN" i="1" dirty="0" smtClean="0"/>
                <a:t>2</a:t>
              </a:r>
              <a:endParaRPr lang="zh-CN" altLang="en-US" i="1" dirty="0"/>
            </a:p>
          </p:txBody>
        </p:sp>
        <p:sp>
          <p:nvSpPr>
            <p:cNvPr id="31" name="文本框 30"/>
            <p:cNvSpPr txBox="1"/>
            <p:nvPr/>
          </p:nvSpPr>
          <p:spPr>
            <a:xfrm>
              <a:off x="10329981" y="3747925"/>
              <a:ext cx="439544" cy="369332"/>
            </a:xfrm>
            <a:prstGeom prst="rect">
              <a:avLst/>
            </a:prstGeom>
            <a:noFill/>
          </p:spPr>
          <p:txBody>
            <a:bodyPr wrap="none" rtlCol="0">
              <a:spAutoFit/>
            </a:bodyPr>
            <a:lstStyle/>
            <a:p>
              <a:r>
                <a:rPr lang="el-GR" altLang="zh-CN" i="1" dirty="0" smtClean="0">
                  <a:solidFill>
                    <a:srgbClr val="FF0000"/>
                  </a:solidFill>
                </a:rPr>
                <a:t>μ</a:t>
              </a:r>
              <a:r>
                <a:rPr lang="en-US" altLang="zh-CN" i="1" dirty="0" smtClean="0">
                  <a:solidFill>
                    <a:srgbClr val="FF0000"/>
                  </a:solidFill>
                </a:rPr>
                <a:t>3</a:t>
              </a:r>
              <a:endParaRPr lang="zh-CN" altLang="en-US" i="1" dirty="0">
                <a:solidFill>
                  <a:srgbClr val="FF0000"/>
                </a:solidFill>
              </a:endParaRPr>
            </a:p>
          </p:txBody>
        </p:sp>
        <p:sp>
          <p:nvSpPr>
            <p:cNvPr id="32" name="文本框 31"/>
            <p:cNvSpPr txBox="1"/>
            <p:nvPr/>
          </p:nvSpPr>
          <p:spPr>
            <a:xfrm>
              <a:off x="7180472" y="3758510"/>
              <a:ext cx="439544" cy="369332"/>
            </a:xfrm>
            <a:prstGeom prst="rect">
              <a:avLst/>
            </a:prstGeom>
            <a:noFill/>
          </p:spPr>
          <p:txBody>
            <a:bodyPr wrap="none" rtlCol="0">
              <a:spAutoFit/>
            </a:bodyPr>
            <a:lstStyle/>
            <a:p>
              <a:r>
                <a:rPr lang="el-GR" altLang="zh-CN" i="1" dirty="0" smtClean="0">
                  <a:solidFill>
                    <a:srgbClr val="7030A0"/>
                  </a:solidFill>
                </a:rPr>
                <a:t>μ</a:t>
              </a:r>
              <a:r>
                <a:rPr lang="en-US" altLang="zh-CN" i="1" dirty="0" smtClean="0">
                  <a:solidFill>
                    <a:srgbClr val="7030A0"/>
                  </a:solidFill>
                </a:rPr>
                <a:t>1</a:t>
              </a:r>
              <a:endParaRPr lang="zh-CN" altLang="en-US" i="1" dirty="0">
                <a:solidFill>
                  <a:srgbClr val="7030A0"/>
                </a:solidFill>
              </a:endParaRPr>
            </a:p>
          </p:txBody>
        </p:sp>
        <p:sp>
          <p:nvSpPr>
            <p:cNvPr id="25" name="弧形 24"/>
            <p:cNvSpPr/>
            <p:nvPr/>
          </p:nvSpPr>
          <p:spPr>
            <a:xfrm>
              <a:off x="9314874" y="1745019"/>
              <a:ext cx="1423681" cy="1609951"/>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10728952" y="1737276"/>
              <a:ext cx="1380750" cy="369332"/>
            </a:xfrm>
            <a:prstGeom prst="rect">
              <a:avLst/>
            </a:prstGeom>
            <a:noFill/>
          </p:spPr>
          <p:txBody>
            <a:bodyPr wrap="square" rtlCol="0">
              <a:spAutoFit/>
            </a:bodyPr>
            <a:lstStyle/>
            <a:p>
              <a:r>
                <a:rPr lang="zh-CN" altLang="en-US" dirty="0" smtClean="0"/>
                <a:t>顺时针旋转：</a:t>
              </a:r>
              <a:endParaRPr lang="zh-CN" altLang="en-US" dirty="0"/>
            </a:p>
          </p:txBody>
        </p:sp>
        <p:sp>
          <p:nvSpPr>
            <p:cNvPr id="33" name="椭圆 32"/>
            <p:cNvSpPr/>
            <p:nvPr/>
          </p:nvSpPr>
          <p:spPr>
            <a:xfrm flipH="1">
              <a:off x="8917455" y="1782109"/>
              <a:ext cx="117727" cy="9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7976362" y="3492788"/>
              <a:ext cx="117727" cy="9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flipH="1">
              <a:off x="9840417" y="3539410"/>
              <a:ext cx="117727" cy="9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6807733" y="1747486"/>
              <a:ext cx="1380750" cy="369332"/>
            </a:xfrm>
            <a:prstGeom prst="rect">
              <a:avLst/>
            </a:prstGeom>
            <a:noFill/>
          </p:spPr>
          <p:txBody>
            <a:bodyPr wrap="square" rtlCol="0">
              <a:spAutoFit/>
            </a:bodyPr>
            <a:lstStyle/>
            <a:p>
              <a:r>
                <a:rPr lang="zh-CN" altLang="en-US" dirty="0" smtClean="0"/>
                <a:t>绕轴翻转：</a:t>
              </a:r>
              <a:endParaRPr lang="zh-CN" altLang="en-US" dirty="0"/>
            </a:p>
          </p:txBody>
        </p:sp>
      </p:grpSp>
    </p:spTree>
    <p:extLst>
      <p:ext uri="{BB962C8B-B14F-4D97-AF65-F5344CB8AC3E}">
        <p14:creationId xmlns:p14="http://schemas.microsoft.com/office/powerpoint/2010/main" val="1987953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3472" y="1268760"/>
            <a:ext cx="9505056" cy="3570208"/>
          </a:xfrm>
          <a:prstGeom prst="rect">
            <a:avLst/>
          </a:prstGeom>
          <a:noFill/>
        </p:spPr>
        <p:txBody>
          <a:bodyPr wrap="square">
            <a:spAutoFit/>
          </a:bodyPr>
          <a:lstStyle/>
          <a:p>
            <a:pPr>
              <a:defRPr/>
            </a:pPr>
            <a:r>
              <a:rPr lang="zh-CN" alt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问题</a:t>
            </a:r>
            <a:r>
              <a:rPr lang="en-US" altLang="zh-CN"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2</a:t>
            </a:r>
            <a:r>
              <a:rPr lang="zh-CN" alt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a:t>
            </a:r>
            <a:endParaRPr lang="en-US" altLang="zh-CN"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endParaRPr>
          </a:p>
          <a:p>
            <a:pPr>
              <a:spcBef>
                <a:spcPts val="1200"/>
              </a:spcBef>
              <a:defRPr/>
            </a:pPr>
            <a:r>
              <a:rPr lang="zh-CN" alt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为什么一个有限集合上所有一一对应的函数一定能构成一个群？</a:t>
            </a:r>
            <a:endParaRPr lang="en-US" altLang="zh-CN"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置换复合运算示例</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5752" y="1844824"/>
            <a:ext cx="10375342" cy="1440160"/>
          </a:xfr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8168" y="2590056"/>
            <a:ext cx="2222862" cy="546894"/>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7527" y="4077072"/>
            <a:ext cx="1944219" cy="648072"/>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6396" y="3934177"/>
            <a:ext cx="1713760" cy="790967"/>
          </a:xfrm>
          <a:prstGeom prst="rect">
            <a:avLst/>
          </a:prstGeom>
        </p:spPr>
      </p:pic>
      <p:sp>
        <p:nvSpPr>
          <p:cNvPr id="9" name="文本框 8"/>
          <p:cNvSpPr txBox="1"/>
          <p:nvPr/>
        </p:nvSpPr>
        <p:spPr>
          <a:xfrm>
            <a:off x="3825880" y="4139498"/>
            <a:ext cx="504056" cy="523220"/>
          </a:xfrm>
          <a:prstGeom prst="rect">
            <a:avLst/>
          </a:prstGeom>
          <a:noFill/>
        </p:spPr>
        <p:txBody>
          <a:bodyPr wrap="square" rtlCol="0">
            <a:spAutoFit/>
          </a:bodyPr>
          <a:lstStyle/>
          <a:p>
            <a:r>
              <a:rPr lang="zh-CN" altLang="en-US" sz="2800" dirty="0" smtClean="0"/>
              <a:t>？</a:t>
            </a:r>
            <a:endParaRPr lang="zh-CN" altLang="en-US" sz="2800" dirty="0"/>
          </a:p>
        </p:txBody>
      </p:sp>
      <p:sp>
        <p:nvSpPr>
          <p:cNvPr id="10" name="文本框 9"/>
          <p:cNvSpPr txBox="1"/>
          <p:nvPr/>
        </p:nvSpPr>
        <p:spPr>
          <a:xfrm>
            <a:off x="7680176" y="4102361"/>
            <a:ext cx="504056" cy="523220"/>
          </a:xfrm>
          <a:prstGeom prst="rect">
            <a:avLst/>
          </a:prstGeom>
          <a:noFill/>
        </p:spPr>
        <p:txBody>
          <a:bodyPr wrap="square" rtlCol="0">
            <a:spAutoFit/>
          </a:bodyPr>
          <a:lstStyle/>
          <a:p>
            <a:r>
              <a:rPr lang="zh-CN" altLang="en-US" sz="2800" dirty="0" smtClean="0"/>
              <a:t>？</a:t>
            </a:r>
            <a:endParaRPr lang="zh-CN" altLang="en-US" sz="2800" dirty="0"/>
          </a:p>
        </p:txBody>
      </p:sp>
    </p:spTree>
    <p:extLst>
      <p:ext uri="{BB962C8B-B14F-4D97-AF65-F5344CB8AC3E}">
        <p14:creationId xmlns:p14="http://schemas.microsoft.com/office/powerpoint/2010/main" val="3742379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关于置换的轮换表示</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432" y="1690688"/>
            <a:ext cx="5639587" cy="4029637"/>
          </a:xfrm>
        </p:spPr>
      </p:pic>
      <p:sp>
        <p:nvSpPr>
          <p:cNvPr id="5" name="文本框 4"/>
          <p:cNvSpPr txBox="1"/>
          <p:nvPr/>
        </p:nvSpPr>
        <p:spPr>
          <a:xfrm>
            <a:off x="8328248" y="1690688"/>
            <a:ext cx="2669820" cy="2062103"/>
          </a:xfrm>
          <a:prstGeom prst="rect">
            <a:avLst/>
          </a:prstGeom>
          <a:noFill/>
        </p:spPr>
        <p:txBody>
          <a:bodyPr wrap="square" rtlCol="0">
            <a:spAutoFit/>
          </a:bodyPr>
          <a:lstStyle/>
          <a:p>
            <a:r>
              <a:rPr lang="zh-CN" altLang="en-US" sz="3200" dirty="0" smtClean="0"/>
              <a:t>任意</a:t>
            </a:r>
            <a:r>
              <a:rPr lang="en-US" altLang="zh-CN" sz="3200" dirty="0" smtClean="0"/>
              <a:t>Sn</a:t>
            </a:r>
            <a:r>
              <a:rPr lang="zh-CN" altLang="en-US" sz="3200" dirty="0" smtClean="0"/>
              <a:t>置换总是可以表示为不相关的轮换的复合！</a:t>
            </a:r>
            <a:endParaRPr lang="zh-CN" altLang="en-US" sz="3200" dirty="0"/>
          </a:p>
        </p:txBody>
      </p:sp>
      <p:sp>
        <p:nvSpPr>
          <p:cNvPr id="6" name="文本框 5"/>
          <p:cNvSpPr txBox="1"/>
          <p:nvPr/>
        </p:nvSpPr>
        <p:spPr>
          <a:xfrm>
            <a:off x="8328248" y="4047302"/>
            <a:ext cx="2669820" cy="1569660"/>
          </a:xfrm>
          <a:prstGeom prst="rect">
            <a:avLst/>
          </a:prstGeom>
          <a:noFill/>
        </p:spPr>
        <p:txBody>
          <a:bodyPr wrap="square" rtlCol="0">
            <a:spAutoFit/>
          </a:bodyPr>
          <a:lstStyle/>
          <a:p>
            <a:r>
              <a:rPr lang="zh-CN" altLang="en-US" sz="3200" dirty="0" smtClean="0"/>
              <a:t>任意不相关的轮换的复合是可交换的！</a:t>
            </a:r>
            <a:endParaRPr lang="zh-CN" altLang="en-US" sz="3200" dirty="0"/>
          </a:p>
        </p:txBody>
      </p:sp>
      <p:sp>
        <p:nvSpPr>
          <p:cNvPr id="7" name="文本框 6"/>
          <p:cNvSpPr txBox="1"/>
          <p:nvPr/>
        </p:nvSpPr>
        <p:spPr>
          <a:xfrm>
            <a:off x="1415480" y="5879346"/>
            <a:ext cx="9146232" cy="830997"/>
          </a:xfrm>
          <a:prstGeom prst="rect">
            <a:avLst/>
          </a:prstGeom>
          <a:noFill/>
        </p:spPr>
        <p:txBody>
          <a:bodyPr wrap="square" rtlCol="0">
            <a:spAutoFit/>
          </a:bodyPr>
          <a:lstStyle/>
          <a:p>
            <a:r>
              <a:rPr lang="zh-CN" altLang="en-US" sz="2400" dirty="0" smtClean="0"/>
              <a:t>问题</a:t>
            </a:r>
            <a:r>
              <a:rPr lang="en-US" altLang="zh-CN" sz="2400" dirty="0" smtClean="0"/>
              <a:t>3</a:t>
            </a:r>
            <a:r>
              <a:rPr lang="zh-CN" altLang="en-US" sz="2400" dirty="0" smtClean="0"/>
              <a:t>：你能从上述两个结论的证明过程中总结出关于置换相关命题的某种证明方法吗？</a:t>
            </a:r>
            <a:endParaRPr lang="zh-CN" altLang="en-US" sz="2400" dirty="0"/>
          </a:p>
        </p:txBody>
      </p:sp>
    </p:spTree>
    <p:extLst>
      <p:ext uri="{BB962C8B-B14F-4D97-AF65-F5344CB8AC3E}">
        <p14:creationId xmlns:p14="http://schemas.microsoft.com/office/powerpoint/2010/main" val="34894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4.1:</a:t>
            </a:r>
            <a:r>
              <a:rPr lang="zh-CN" altLang="en-US" dirty="0" smtClean="0"/>
              <a:t>你能一眼看出这个结论吗？</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1424" y="1690688"/>
            <a:ext cx="7983064" cy="1343212"/>
          </a:xfrm>
        </p:spPr>
      </p:pic>
      <p:sp>
        <p:nvSpPr>
          <p:cNvPr id="5" name="矩形 4"/>
          <p:cNvSpPr/>
          <p:nvPr/>
        </p:nvSpPr>
        <p:spPr>
          <a:xfrm>
            <a:off x="838200" y="1690688"/>
            <a:ext cx="1945432" cy="29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171219" y="2731451"/>
            <a:ext cx="1945432" cy="29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838200" y="32129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dirty="0" smtClean="0"/>
              <a:t>问题</a:t>
            </a:r>
            <a:r>
              <a:rPr lang="en-US" altLang="zh-CN" dirty="0" smtClean="0"/>
              <a:t>4.2:</a:t>
            </a:r>
            <a:r>
              <a:rPr lang="zh-CN" altLang="en-US" dirty="0" smtClean="0"/>
              <a:t>上述结论如何导致这个命题的？</a:t>
            </a:r>
            <a:endParaRPr lang="zh-CN" altLang="en-US" dirty="0"/>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032" y="4526666"/>
            <a:ext cx="10925459" cy="926541"/>
          </a:xfrm>
          <a:prstGeom prst="rect">
            <a:avLst/>
          </a:prstGeom>
        </p:spPr>
      </p:pic>
      <p:sp>
        <p:nvSpPr>
          <p:cNvPr id="9" name="文本框 8"/>
          <p:cNvSpPr txBox="1"/>
          <p:nvPr/>
        </p:nvSpPr>
        <p:spPr>
          <a:xfrm>
            <a:off x="964647" y="5852229"/>
            <a:ext cx="10136108" cy="646331"/>
          </a:xfrm>
          <a:prstGeom prst="rect">
            <a:avLst/>
          </a:prstGeom>
          <a:noFill/>
        </p:spPr>
        <p:txBody>
          <a:bodyPr wrap="none" rtlCol="0">
            <a:spAutoFit/>
          </a:bodyPr>
          <a:lstStyle/>
          <a:p>
            <a:r>
              <a:rPr lang="zh-CN" altLang="en-US" sz="3600" dirty="0" smtClean="0"/>
              <a:t>问题</a:t>
            </a:r>
            <a:r>
              <a:rPr lang="en-US" altLang="zh-CN" sz="3600" dirty="0" smtClean="0"/>
              <a:t>5</a:t>
            </a:r>
            <a:r>
              <a:rPr lang="zh-CN" altLang="en-US" sz="3600" dirty="0" smtClean="0"/>
              <a:t>：你能很快地给出一个置换的逆是什么吗？</a:t>
            </a:r>
            <a:endParaRPr lang="zh-CN" altLang="en-US" sz="3600" dirty="0"/>
          </a:p>
        </p:txBody>
      </p:sp>
    </p:spTree>
    <p:extLst>
      <p:ext uri="{BB962C8B-B14F-4D97-AF65-F5344CB8AC3E}">
        <p14:creationId xmlns:p14="http://schemas.microsoft.com/office/powerpoint/2010/main" val="362968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一副扑克牌，如果洗牌时每次交换两张牌，洗牌</a:t>
            </a:r>
            <a:r>
              <a:rPr lang="en-US" altLang="zh-CN" dirty="0" smtClean="0"/>
              <a:t>n</a:t>
            </a:r>
            <a:r>
              <a:rPr lang="zh-CN" altLang="en-US" dirty="0" smtClean="0"/>
              <a:t>次后，恰好还原了。请问</a:t>
            </a:r>
            <a:r>
              <a:rPr lang="en-US" altLang="zh-CN" dirty="0" smtClean="0"/>
              <a:t>n</a:t>
            </a:r>
            <a:r>
              <a:rPr lang="zh-CN" altLang="en-US" dirty="0" smtClean="0"/>
              <a:t>有可能是</a:t>
            </a:r>
            <a:r>
              <a:rPr lang="en-US" altLang="zh-CN" dirty="0" smtClean="0"/>
              <a:t>137</a:t>
            </a:r>
            <a:r>
              <a:rPr lang="zh-CN" altLang="en-US" dirty="0" smtClean="0"/>
              <a:t>吗？</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0539" y="2132856"/>
            <a:ext cx="10623953" cy="2016224"/>
          </a:xfrm>
        </p:spPr>
      </p:pic>
      <p:sp>
        <p:nvSpPr>
          <p:cNvPr id="6" name="文本框 5"/>
          <p:cNvSpPr txBox="1"/>
          <p:nvPr/>
        </p:nvSpPr>
        <p:spPr>
          <a:xfrm>
            <a:off x="907003" y="5085184"/>
            <a:ext cx="10597773" cy="523220"/>
          </a:xfrm>
          <a:prstGeom prst="rect">
            <a:avLst/>
          </a:prstGeom>
          <a:noFill/>
        </p:spPr>
        <p:txBody>
          <a:bodyPr wrap="none" rtlCol="0">
            <a:spAutoFit/>
          </a:bodyPr>
          <a:lstStyle/>
          <a:p>
            <a:r>
              <a:rPr lang="zh-CN" altLang="en-US" sz="2800" dirty="0" smtClean="0"/>
              <a:t>以上述定理为基础，我们很容易证明：一个置换的奇偶性是确定的</a:t>
            </a:r>
            <a:endParaRPr lang="zh-CN" altLang="en-US" sz="2800" dirty="0"/>
          </a:p>
        </p:txBody>
      </p:sp>
    </p:spTree>
    <p:extLst>
      <p:ext uri="{BB962C8B-B14F-4D97-AF65-F5344CB8AC3E}">
        <p14:creationId xmlns:p14="http://schemas.microsoft.com/office/powerpoint/2010/main" val="268194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Dose this surprise you?</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464" y="1844824"/>
            <a:ext cx="9394272" cy="3312368"/>
          </a:xfrm>
        </p:spPr>
      </p:pic>
      <p:sp>
        <p:nvSpPr>
          <p:cNvPr id="5" name="矩形 4"/>
          <p:cNvSpPr/>
          <p:nvPr/>
        </p:nvSpPr>
        <p:spPr>
          <a:xfrm>
            <a:off x="1487488" y="2636912"/>
            <a:ext cx="8280920" cy="136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43472" y="3808968"/>
            <a:ext cx="9322264" cy="1502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172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dirty="0" smtClean="0"/>
              <a:t>子群的陪集</a:t>
            </a: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7" y="1412776"/>
            <a:ext cx="7921625"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187" y="4077072"/>
            <a:ext cx="8152022" cy="2016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4163</TotalTime>
  <Pages>0</Pages>
  <Words>619</Words>
  <Characters>0</Characters>
  <Application>Microsoft Office PowerPoint</Application>
  <DocSecurity>0</DocSecurity>
  <PresentationFormat>宽屏</PresentationFormat>
  <Lines>0</Lines>
  <Paragraphs>92</Paragraphs>
  <Slides>16</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华文行楷</vt:lpstr>
      <vt:lpstr>楷体</vt:lpstr>
      <vt:lpstr>宋体</vt:lpstr>
      <vt:lpstr>微软雅黑</vt:lpstr>
      <vt:lpstr>Arial</vt:lpstr>
      <vt:lpstr>Calibri</vt:lpstr>
      <vt:lpstr>Calibri Light</vt:lpstr>
      <vt:lpstr>Symbol</vt:lpstr>
      <vt:lpstr>Tahoma</vt:lpstr>
      <vt:lpstr>Wingdings</vt:lpstr>
      <vt:lpstr>Office 主题</vt:lpstr>
      <vt:lpstr>计算机问题求解 – 论题3-17     - 置换群与拉格朗日定理</vt:lpstr>
      <vt:lpstr>现在回头再看看 Symmetries of a Triangle </vt:lpstr>
      <vt:lpstr>PowerPoint 演示文稿</vt:lpstr>
      <vt:lpstr>置换复合运算示例</vt:lpstr>
      <vt:lpstr>关于置换的轮换表示</vt:lpstr>
      <vt:lpstr>问题4.1:你能一眼看出这个结论吗？</vt:lpstr>
      <vt:lpstr>一副扑克牌，如果洗牌时每次交换两张牌，洗牌n次后，恰好还原了。请问n有可能是137吗？</vt:lpstr>
      <vt:lpstr>Dose this surprise you?</vt:lpstr>
      <vt:lpstr>子群的陪集</vt:lpstr>
      <vt:lpstr>子群的陪集</vt:lpstr>
      <vt:lpstr>陪集划分一个群</vt:lpstr>
      <vt:lpstr>左陪集关系</vt:lpstr>
      <vt:lpstr>拉格郎日定理</vt:lpstr>
      <vt:lpstr>PowerPoint 演示文稿</vt:lpstr>
      <vt:lpstr>欧拉定理</vt:lpstr>
      <vt:lpstr>Open Topics:</vt:lpstr>
    </vt:vector>
  </TitlesOfParts>
  <Company>Nanjing University</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计算机问题求解     -  算法在计算机科学中的地位</dc:title>
  <dc:creator>Chen Daoxu</dc:creator>
  <cp:lastModifiedBy>Lenovo</cp:lastModifiedBy>
  <cp:revision>103</cp:revision>
  <cp:lastPrinted>1601-01-01T00:00:00Z</cp:lastPrinted>
  <dcterms:created xsi:type="dcterms:W3CDTF">2010-10-07T02:50:25Z</dcterms:created>
  <dcterms:modified xsi:type="dcterms:W3CDTF">2017-03-06T08:11:16Z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3</vt:r8>
  </property>
  <property fmtid="{D5CDD505-2E9C-101B-9397-08002B2CF9AE}" pid="3" name="KSOProductBuildVer">
    <vt:lpwstr>2052-6.6.0.2461</vt:lpwstr>
  </property>
</Properties>
</file>