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  <p:sldId id="270" r:id="rId13"/>
    <p:sldId id="269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8DA0-DD2B-4D97-AB94-DAD870FC8305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53443-0FF4-4580-BB33-3B114B1F6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complexit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Online_algorithm" TargetMode="External"/><Relationship Id="rId4" Type="http://schemas.openxmlformats.org/officeDocument/2006/relationships/hyperlink" Target="https://en.wikipedia.org/wiki/In-place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3443-0FF4-4580-BB33-3B114B1F6C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3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3443-0FF4-4580-BB33-3B114B1F6C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6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3443-0FF4-4580-BB33-3B114B1F6C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ime complexity"/>
              </a:rPr>
              <a:t>time complexity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when each element in the input is no more than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places away from its sorted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Stable; i.e., does not change the relative order of elements with equal keys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-place algorithm"/>
              </a:rPr>
              <a:t>In-place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i.e., only requires a constant amount O(1) of additional memory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nline algorithm"/>
              </a:rPr>
              <a:t>Online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i.e., can sort a list as it receives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3443-0FF4-4580-BB33-3B114B1F6C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9F28-E71A-4B80-8BBC-AD19A3421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7A425-056F-45BE-8E47-4DA56B514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8472-9A90-4F3A-A4BC-7C720FA9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7CA96-7246-4977-8A3B-5452F69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52A5B-D60A-4B1A-B219-75D99B00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C4AC-9E2C-4294-BCEA-1424119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4FA41-6AF2-4D3F-B038-999474CE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1ACE6-90BE-4B87-9572-3C1760CB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212EA-6D3F-4FFD-B2C8-EDB72B2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C820C-C873-47AD-B593-A91C2555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2CC248-E854-4367-B82C-1FC537A6C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19996-1867-4122-9A10-8CF091F6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E2F8-2354-4F1B-ACAA-375B19B8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7C9D9-9BA4-4AFE-871C-8E175D83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402B3-5387-4FBA-B913-4D463DA4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E6B63-C333-4140-A7B4-7C31EB05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41964-81F8-4689-98E7-6A8837D8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691A-B9B7-4EF5-BCB8-8EC54CE3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941B-4FD1-472E-907E-CAF59ECA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AEC31-1A39-4CA7-AE1B-4557461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E1AB-24EF-4465-9337-C9D656B6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3A882-CB72-4439-AE8C-6B665A15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3D202-9896-4DED-A3E1-4D3BF26B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1B0F-C06C-4FB8-B158-50277AD2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E345-FF48-4304-ADFA-DA6AD045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35CF-6C82-48B9-9D6C-F815B581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17447-944F-49E8-835F-C37CF334C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391DC-FB7A-4597-B507-022A7B93E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32ED7-3431-4F49-AEB6-0616C035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5B3AB-2763-4DE1-9F34-CF9EA73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A61F6-BA36-4314-BE85-3E92B784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7451A-2428-4BCD-86C5-C98E180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A5040-02C4-4745-B14B-F796B249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DB282-5183-42FC-BD54-8FEB9EA48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BDC95-F116-4DDE-8AC0-29CC1CDB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CA44AA-104C-44F7-AD1D-17F4881FC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349B6E-305A-4BAA-B9E4-F561503D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F7C37-524C-4497-BECC-252E0256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032BA-D5F3-42AB-8F2E-268A1F2E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D4B30-355B-4849-B8E3-963BF795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2C01F-6178-4A7F-9704-5D95A217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4B68C6-101C-4C39-AF22-7A8B69D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0038D-8F24-4075-A765-C636D692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6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F57168-8E6B-43F0-AB6C-8270350D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EB6E6-B578-42C8-821B-74BEE216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4BF0A-CF08-4F6B-AA76-87D868C5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9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8C9C-6B16-4E7E-BDE9-D8EEE215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21562-8A30-49AB-A749-54864D89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0994E-ACC0-432F-8FC7-EBF9CFED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65A8A-C43C-48D2-8C35-83865E68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CACE3-F9F1-4B47-8AAF-4F73E97B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BD0E3-36E9-47EE-85A7-FD6E5F4E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C669-F972-4CB4-B9E2-EA837368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59D4FE-D300-4EF0-88E6-D25AA52E7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9E522-B826-4FF0-B7FA-4F0BCB585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2951F-2AF4-49CD-8BD6-09ECF522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BB36A-E8D3-499F-8907-D892C28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DF726-E944-466A-BBF2-2DBC8D91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16C472-7029-43F1-8DBF-C8BF939D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82141-3178-4BA2-A0F3-5B4431EF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ECFF6-E8C5-4B96-9A94-94CEE109B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35A9-81B7-4390-ABB5-0B8ACED9B78C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F096E-3830-49C3-AB0D-E5A70EBEC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3D389-27E7-44D9-B63A-C7FF8CE28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A9FB-0305-4104-B054-26BDF8F28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4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EFC06-5832-40D5-BB64-BC55AE6F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696720"/>
            <a:ext cx="9733280" cy="1452880"/>
          </a:xfrm>
        </p:spPr>
        <p:txBody>
          <a:bodyPr/>
          <a:lstStyle/>
          <a:p>
            <a:r>
              <a:rPr lang="zh-CN" altLang="en-US" dirty="0"/>
              <a:t>插入排序算法的正确性证明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0B0D7-9522-4DE5-A2C8-CFE54691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8401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计算机类 刘恩萌 </a:t>
            </a:r>
            <a:r>
              <a:rPr lang="en-US" altLang="zh-CN" dirty="0"/>
              <a:t>2018-03-12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2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A1FAFEF-5089-4AC0-8D88-425852457A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15913"/>
                <a:ext cx="10515600" cy="7524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A1FAFEF-5089-4AC0-8D88-425852457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15913"/>
                <a:ext cx="10515600" cy="752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AD93E5-76AE-446A-8EF8-5536581FE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0" y="1825624"/>
                <a:ext cx="7650480" cy="46259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B.S.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I.S.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⇒∀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AD93E5-76AE-446A-8EF8-5536581FE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0" y="1825624"/>
                <a:ext cx="7650480" cy="4625976"/>
              </a:xfrm>
              <a:blipFill>
                <a:blip r:embed="rId4"/>
                <a:stretch>
                  <a:fillRect l="-1434" t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DA42338-A128-477E-95D9-4FDC74D1B7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7101" r="39001" b="17578"/>
          <a:stretch/>
        </p:blipFill>
        <p:spPr>
          <a:xfrm>
            <a:off x="249859" y="1320800"/>
            <a:ext cx="4333015" cy="1595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C4B9DE-63D8-4BF6-B4F3-81E5F1050F1E}"/>
                  </a:ext>
                </a:extLst>
              </p:cNvPr>
              <p:cNvSpPr txBox="1"/>
              <p:nvPr/>
            </p:nvSpPr>
            <p:spPr>
              <a:xfrm>
                <a:off x="579120" y="5183257"/>
                <a:ext cx="105765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4000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4000" dirty="0">
                    <a:solidFill>
                      <a:srgbClr val="FF0000"/>
                    </a:solidFill>
                  </a:rPr>
                  <a:t>是满足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zh-CN" altLang="en-US" sz="4000" dirty="0">
                    <a:solidFill>
                      <a:srgbClr val="FF0000"/>
                    </a:solidFill>
                  </a:rPr>
                  <a:t>的所有</a:t>
                </a:r>
                <a:r>
                  <a:rPr lang="en-US" altLang="zh-CN" sz="4000" dirty="0">
                    <a:solidFill>
                      <a:srgbClr val="FF0000"/>
                    </a:solidFill>
                  </a:rPr>
                  <a:t>j’</a:t>
                </a:r>
                <a:r>
                  <a:rPr lang="zh-CN" altLang="en-US" sz="4000" dirty="0">
                    <a:solidFill>
                      <a:srgbClr val="FF0000"/>
                    </a:solidFill>
                  </a:rPr>
                  <a:t>的集合的最大元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C4B9DE-63D8-4BF6-B4F3-81E5F105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183257"/>
                <a:ext cx="10576560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E8353A-F6A2-4C4B-9E14-664D22E2B77F}"/>
                  </a:ext>
                </a:extLst>
              </p:cNvPr>
              <p:cNvSpPr txBox="1"/>
              <p:nvPr/>
            </p:nvSpPr>
            <p:spPr>
              <a:xfrm>
                <a:off x="579120" y="5919610"/>
                <a:ext cx="101904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E8353A-F6A2-4C4B-9E14-664D22E2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919610"/>
                <a:ext cx="1019048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687EE90-0DCA-49A4-8D68-01E71ABEC953}"/>
              </a:ext>
            </a:extLst>
          </p:cNvPr>
          <p:cNvSpPr txBox="1"/>
          <p:nvPr/>
        </p:nvSpPr>
        <p:spPr>
          <a:xfrm>
            <a:off x="579120" y="3709879"/>
            <a:ext cx="340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</a:rPr>
              <a:t>此处可有板书</a:t>
            </a:r>
          </a:p>
        </p:txBody>
      </p:sp>
    </p:spTree>
    <p:extLst>
      <p:ext uri="{BB962C8B-B14F-4D97-AF65-F5344CB8AC3E}">
        <p14:creationId xmlns:p14="http://schemas.microsoft.com/office/powerpoint/2010/main" val="12137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F4B1-77EB-4FF0-9F08-2635349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Easier 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8A365-F116-4FC3-9412-C5CB0E78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783"/>
            <a:ext cx="6964680" cy="30410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   for( j=i-1; j&gt;0; j--) {</a:t>
            </a:r>
          </a:p>
          <a:p>
            <a:pPr marL="0" indent="0">
              <a:buNone/>
            </a:pPr>
            <a:r>
              <a:rPr lang="en-US" altLang="zh-CN" dirty="0"/>
              <a:t>       if (a[j]&gt;a[j+1])  swap( a[j], a[j+1] );</a:t>
            </a:r>
          </a:p>
          <a:p>
            <a:pPr marL="0" indent="0">
              <a:buNone/>
            </a:pPr>
            <a:r>
              <a:rPr lang="en-US" altLang="zh-CN" dirty="0"/>
              <a:t>       else  break;  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话气泡: 椭圆形 3">
                <a:extLst>
                  <a:ext uri="{FF2B5EF4-FFF2-40B4-BE49-F238E27FC236}">
                    <a16:creationId xmlns:a16="http://schemas.microsoft.com/office/drawing/2014/main" id="{7BC7B046-019D-4D76-9840-54A9BDB4C2CA}"/>
                  </a:ext>
                </a:extLst>
              </p:cNvPr>
              <p:cNvSpPr/>
              <p:nvPr/>
            </p:nvSpPr>
            <p:spPr>
              <a:xfrm>
                <a:off x="4866640" y="968692"/>
                <a:ext cx="6228080" cy="1198880"/>
              </a:xfrm>
              <a:prstGeom prst="wedgeEllipseCallout">
                <a:avLst>
                  <a:gd name="adj1" fmla="val -71730"/>
                  <a:gd name="adj2" fmla="val 565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对话气泡: 椭圆形 3">
                <a:extLst>
                  <a:ext uri="{FF2B5EF4-FFF2-40B4-BE49-F238E27FC236}">
                    <a16:creationId xmlns:a16="http://schemas.microsoft.com/office/drawing/2014/main" id="{7BC7B046-019D-4D76-9840-54A9BDB4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40" y="968692"/>
                <a:ext cx="6228080" cy="1198880"/>
              </a:xfrm>
              <a:prstGeom prst="wedgeEllipseCallout">
                <a:avLst>
                  <a:gd name="adj1" fmla="val -71730"/>
                  <a:gd name="adj2" fmla="val 565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DCB0E-0DEC-4094-8930-BD07010C463A}"/>
                  </a:ext>
                </a:extLst>
              </p:cNvPr>
              <p:cNvSpPr txBox="1"/>
              <p:nvPr/>
            </p:nvSpPr>
            <p:spPr>
              <a:xfrm>
                <a:off x="3863340" y="3693209"/>
                <a:ext cx="787908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500" dirty="0">
                    <a:solidFill>
                      <a:srgbClr val="7030A0"/>
                    </a:solidFill>
                  </a:rPr>
                  <a:t>B.S.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−1,  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500" b="0" dirty="0">
                  <a:solidFill>
                    <a:srgbClr val="7030A0"/>
                  </a:solidFill>
                </a:endParaRPr>
              </a:p>
              <a:p>
                <a:r>
                  <a:rPr lang="en-US" altLang="zh-CN" sz="2500" dirty="0">
                    <a:solidFill>
                      <a:srgbClr val="7030A0"/>
                    </a:solidFill>
                  </a:rPr>
                  <a:t>I.S. Suppose if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500" b="0" dirty="0">
                  <a:solidFill>
                    <a:srgbClr val="7030A0"/>
                  </a:solidFill>
                </a:endParaRPr>
              </a:p>
              <a:p>
                <a:r>
                  <a:rPr lang="en-US" altLang="zh-CN" sz="2500" dirty="0">
                    <a:solidFill>
                      <a:srgbClr val="7030A0"/>
                    </a:solidFill>
                  </a:rPr>
                  <a:t>      When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d>
                      <m:dPr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𝑠𝑤𝑎𝑝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500" b="0" dirty="0">
                  <a:solidFill>
                    <a:srgbClr val="7030A0"/>
                  </a:solidFill>
                </a:endParaRPr>
              </a:p>
              <a:p>
                <a:r>
                  <a:rPr lang="en-US" altLang="zh-CN" sz="2500" dirty="0">
                    <a:solidFill>
                      <a:srgbClr val="7030A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𝑎𝑓𝑡𝑒𝑟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𝑠𝑤𝑎𝑝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;∎</m:t>
                    </m:r>
                  </m:oMath>
                </a14:m>
                <a:endParaRPr lang="zh-CN" altLang="en-US" sz="25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8DCB0E-0DEC-4094-8930-BD07010C4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40" y="3693209"/>
                <a:ext cx="7879080" cy="1631216"/>
              </a:xfrm>
              <a:prstGeom prst="rect">
                <a:avLst/>
              </a:prstGeom>
              <a:blipFill>
                <a:blip r:embed="rId4"/>
                <a:stretch>
                  <a:fillRect l="-1316" t="-2996" b="-4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2FF2B15-A5C3-4FAC-8B63-E299DBF01DCF}"/>
              </a:ext>
            </a:extLst>
          </p:cNvPr>
          <p:cNvSpPr txBox="1"/>
          <p:nvPr/>
        </p:nvSpPr>
        <p:spPr>
          <a:xfrm>
            <a:off x="2265680" y="5547549"/>
            <a:ext cx="882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循环结束条件相同，算法等价</a:t>
            </a:r>
          </a:p>
        </p:txBody>
      </p:sp>
    </p:spTree>
    <p:extLst>
      <p:ext uri="{BB962C8B-B14F-4D97-AF65-F5344CB8AC3E}">
        <p14:creationId xmlns:p14="http://schemas.microsoft.com/office/powerpoint/2010/main" val="21113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B55FE-E746-44AB-8B40-6859E6A1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11222E-8BE1-4893-9A6C-5533C2BF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527"/>
            <a:ext cx="7697153" cy="46881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0B414E-097D-4789-8DE1-06EE9A2C275F}"/>
              </a:ext>
            </a:extLst>
          </p:cNvPr>
          <p:cNvSpPr txBox="1"/>
          <p:nvPr/>
        </p:nvSpPr>
        <p:spPr>
          <a:xfrm>
            <a:off x="6725920" y="5872339"/>
            <a:ext cx="74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#from </a:t>
            </a:r>
            <a:r>
              <a:rPr lang="en-US" altLang="zh-CN" dirty="0" err="1"/>
              <a:t>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3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61BB-744D-4DF0-A510-C0A0AD7D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525"/>
            <a:ext cx="5181600" cy="1325563"/>
          </a:xfrm>
        </p:spPr>
        <p:txBody>
          <a:bodyPr/>
          <a:lstStyle/>
          <a:p>
            <a:pPr algn="ctr"/>
            <a:r>
              <a:rPr lang="zh-CN" altLang="en-US" dirty="0"/>
              <a:t>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0341E9F-6951-4638-8EF5-1D3BA29B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8" y="1253331"/>
                <a:ext cx="5181600" cy="5270024"/>
              </a:xfrm>
            </p:spPr>
            <p:txBody>
              <a:bodyPr/>
              <a:lstStyle/>
              <a:p>
                <a:r>
                  <a:rPr lang="zh-CN" altLang="en-US" dirty="0"/>
                  <a:t>实现简单</a:t>
                </a:r>
                <a:endParaRPr lang="en-US" altLang="zh-CN" dirty="0"/>
              </a:p>
              <a:p>
                <a:r>
                  <a:rPr lang="zh-CN" altLang="en-US" dirty="0"/>
                  <a:t>数据规模较小时效率很高（</a:t>
                </a:r>
                <a:r>
                  <a:rPr lang="en-US" altLang="zh-CN" dirty="0"/>
                  <a:t>the fastest algorithm for sorting very small arrays[7-50]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Adaptive, i.e., efficient for data sets that are already substantially sorted: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Stable; </a:t>
                </a:r>
                <a:r>
                  <a:rPr lang="zh-CN" altLang="en-US" dirty="0"/>
                  <a:t>稳定</a:t>
                </a:r>
                <a:endParaRPr lang="en-US" altLang="zh-CN" dirty="0"/>
              </a:p>
              <a:p>
                <a:r>
                  <a:rPr lang="en-US" altLang="zh-CN" dirty="0"/>
                  <a:t>In-place </a:t>
                </a:r>
                <a:r>
                  <a:rPr lang="zh-CN" altLang="en-US" dirty="0"/>
                  <a:t>原地排序</a:t>
                </a:r>
                <a:endParaRPr lang="en-US" altLang="zh-CN" dirty="0"/>
              </a:p>
              <a:p>
                <a:r>
                  <a:rPr lang="en-US" altLang="zh-CN" dirty="0"/>
                  <a:t>Online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0341E9F-6951-4638-8EF5-1D3BA29B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8" y="1253331"/>
                <a:ext cx="5181600" cy="5270024"/>
              </a:xfrm>
              <a:blipFill>
                <a:blip r:embed="rId3"/>
                <a:stretch>
                  <a:fillRect l="-2000" t="-2199" r="-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02D959C-C9C2-4715-AE45-BBD3000559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19242" y="2374265"/>
                <a:ext cx="5181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5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5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02D959C-C9C2-4715-AE45-BBD30005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19242" y="2374265"/>
                <a:ext cx="51816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DEF25DDE-2BC9-4DA3-8D1A-B70316CA236C}"/>
              </a:ext>
            </a:extLst>
          </p:cNvPr>
          <p:cNvSpPr txBox="1">
            <a:spLocks/>
          </p:cNvSpPr>
          <p:nvPr/>
        </p:nvSpPr>
        <p:spPr>
          <a:xfrm>
            <a:off x="6172202" y="1825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劣</a:t>
            </a:r>
          </a:p>
        </p:txBody>
      </p:sp>
    </p:spTree>
    <p:extLst>
      <p:ext uri="{BB962C8B-B14F-4D97-AF65-F5344CB8AC3E}">
        <p14:creationId xmlns:p14="http://schemas.microsoft.com/office/powerpoint/2010/main" val="17115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7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0BA70-ADED-42C4-B7F0-7BB35066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C7958-2B9B-4FE1-8888-B825B961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二分插入排序</a:t>
            </a:r>
            <a:endParaRPr lang="en-US" altLang="zh-CN" dirty="0"/>
          </a:p>
          <a:p>
            <a:r>
              <a:rPr lang="zh-CN" altLang="en-US" dirty="0"/>
              <a:t>链表插入排序</a:t>
            </a:r>
            <a:endParaRPr lang="en-US" altLang="zh-CN" dirty="0"/>
          </a:p>
          <a:p>
            <a:r>
              <a:rPr lang="zh-CN" altLang="en-US" dirty="0"/>
              <a:t>希尔排序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5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5552E-FC40-416A-950F-7AC839EF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zh-CN" altLang="en-US" dirty="0"/>
              <a:t>二分插入排序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54CFE-E2F5-4FEF-9153-ACC80D75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27" y="1492251"/>
            <a:ext cx="5735320" cy="55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b="1" dirty="0" err="1"/>
              <a:t>int</a:t>
            </a:r>
            <a:r>
              <a:rPr lang="en-US" altLang="zh-CN" sz="3000" dirty="0"/>
              <a:t> head = 0, tail = i-1;  </a:t>
            </a:r>
          </a:p>
          <a:p>
            <a:pPr marL="0" indent="0">
              <a:buNone/>
            </a:pPr>
            <a:r>
              <a:rPr lang="en-US" altLang="zh-CN" sz="3000" b="1" dirty="0"/>
              <a:t>while</a:t>
            </a:r>
            <a:r>
              <a:rPr lang="en-US" altLang="zh-CN" sz="3000" dirty="0"/>
              <a:t>(head&lt;=tail)  {  </a:t>
            </a:r>
          </a:p>
          <a:p>
            <a:pPr marL="0" indent="0">
              <a:buNone/>
            </a:pPr>
            <a:r>
              <a:rPr lang="en-US" altLang="zh-CN" sz="3000" dirty="0"/>
              <a:t>         </a:t>
            </a:r>
            <a:r>
              <a:rPr lang="en-US" altLang="zh-CN" sz="3000" b="1" dirty="0" err="1"/>
              <a:t>int</a:t>
            </a:r>
            <a:r>
              <a:rPr lang="en-US" altLang="zh-CN" sz="3000" dirty="0"/>
              <a:t> mid = (</a:t>
            </a:r>
            <a:r>
              <a:rPr lang="en-US" altLang="zh-CN" sz="3000" dirty="0" err="1"/>
              <a:t>head+tail</a:t>
            </a:r>
            <a:r>
              <a:rPr lang="en-US" altLang="zh-CN" sz="3000" dirty="0"/>
              <a:t>)/2;  </a:t>
            </a:r>
          </a:p>
          <a:p>
            <a:pPr marL="0" indent="0">
              <a:buNone/>
            </a:pPr>
            <a:r>
              <a:rPr lang="en-US" altLang="zh-CN" sz="3000" dirty="0"/>
              <a:t>         </a:t>
            </a:r>
            <a:r>
              <a:rPr lang="en-US" altLang="zh-CN" sz="3000" b="1" dirty="0"/>
              <a:t>if</a:t>
            </a:r>
            <a:r>
              <a:rPr lang="en-US" altLang="zh-CN" sz="3000" dirty="0"/>
              <a:t>(temp&lt;a[mid])  </a:t>
            </a:r>
          </a:p>
          <a:p>
            <a:pPr marL="0" indent="0">
              <a:buNone/>
            </a:pPr>
            <a:r>
              <a:rPr lang="en-US" altLang="zh-CN" sz="3000" dirty="0"/>
              <a:t>                tail=mid-1;  </a:t>
            </a:r>
          </a:p>
          <a:p>
            <a:pPr marL="0" indent="0">
              <a:buNone/>
            </a:pPr>
            <a:r>
              <a:rPr lang="en-US" altLang="zh-CN" sz="3000" dirty="0"/>
              <a:t>         </a:t>
            </a:r>
            <a:r>
              <a:rPr lang="en-US" altLang="zh-CN" sz="3000" b="1" dirty="0"/>
              <a:t>else</a:t>
            </a:r>
            <a:r>
              <a:rPr lang="en-US" altLang="zh-CN" sz="3000" dirty="0"/>
              <a:t>  </a:t>
            </a:r>
          </a:p>
          <a:p>
            <a:pPr marL="0" indent="0">
              <a:buNone/>
            </a:pPr>
            <a:r>
              <a:rPr lang="en-US" altLang="zh-CN" sz="3000" dirty="0"/>
              <a:t>                head=mid+1;  </a:t>
            </a:r>
          </a:p>
          <a:p>
            <a:pPr marL="0" indent="0">
              <a:buNone/>
            </a:pPr>
            <a:r>
              <a:rPr lang="en-US" altLang="zh-CN" sz="3000" dirty="0"/>
              <a:t>     } 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79D63A-F19C-420A-B44E-5B994DE2B921}"/>
                  </a:ext>
                </a:extLst>
              </p:cNvPr>
              <p:cNvSpPr txBox="1"/>
              <p:nvPr/>
            </p:nvSpPr>
            <p:spPr>
              <a:xfrm>
                <a:off x="6024880" y="610920"/>
                <a:ext cx="54711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0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CN" sz="10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79D63A-F19C-420A-B44E-5B994DE2B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610920"/>
                <a:ext cx="5471160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C8A180C-3D05-44D4-B56D-991E4F159920}"/>
              </a:ext>
            </a:extLst>
          </p:cNvPr>
          <p:cNvSpPr/>
          <p:nvPr/>
        </p:nvSpPr>
        <p:spPr>
          <a:xfrm>
            <a:off x="6502400" y="3850640"/>
            <a:ext cx="1544320" cy="7213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B5ABF0-657B-44F0-8BC2-4776BAD7DAC4}"/>
              </a:ext>
            </a:extLst>
          </p:cNvPr>
          <p:cNvSpPr/>
          <p:nvPr/>
        </p:nvSpPr>
        <p:spPr>
          <a:xfrm>
            <a:off x="8238490" y="3850640"/>
            <a:ext cx="1332230" cy="7213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a[mid]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513AC7-C2F3-4DDE-9F82-239433584635}"/>
              </a:ext>
            </a:extLst>
          </p:cNvPr>
          <p:cNvSpPr/>
          <p:nvPr/>
        </p:nvSpPr>
        <p:spPr>
          <a:xfrm>
            <a:off x="9809480" y="3850640"/>
            <a:ext cx="1544320" cy="7213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Right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97D555-6CE9-4072-81CF-7DB57DEA5321}"/>
              </a:ext>
            </a:extLst>
          </p:cNvPr>
          <p:cNvSpPr txBox="1"/>
          <p:nvPr/>
        </p:nvSpPr>
        <p:spPr>
          <a:xfrm>
            <a:off x="8358505" y="3035032"/>
            <a:ext cx="121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temp</a:t>
            </a:r>
            <a:endParaRPr lang="zh-CN" altLang="en-US" sz="3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9DCC37-332D-42D3-85D2-C65DE74485F6}"/>
              </a:ext>
            </a:extLst>
          </p:cNvPr>
          <p:cNvSpPr/>
          <p:nvPr/>
        </p:nvSpPr>
        <p:spPr>
          <a:xfrm>
            <a:off x="8115935" y="2782571"/>
            <a:ext cx="1544320" cy="2987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CD08E5-C8B4-4275-B85B-B8874477D0DE}"/>
              </a:ext>
            </a:extLst>
          </p:cNvPr>
          <p:cNvSpPr txBox="1"/>
          <p:nvPr/>
        </p:nvSpPr>
        <p:spPr>
          <a:xfrm>
            <a:off x="6501447" y="4785360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a[k]&lt;a[mid]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EC5CB-32C8-43C6-8822-D35F00C1E15E}"/>
              </a:ext>
            </a:extLst>
          </p:cNvPr>
          <p:cNvSpPr txBox="1"/>
          <p:nvPr/>
        </p:nvSpPr>
        <p:spPr>
          <a:xfrm>
            <a:off x="9809480" y="4785360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a[k]&gt;a[mid]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5A3416-12B9-4E60-B31F-DD11DFD31E46}"/>
              </a:ext>
            </a:extLst>
          </p:cNvPr>
          <p:cNvSpPr txBox="1"/>
          <p:nvPr/>
        </p:nvSpPr>
        <p:spPr>
          <a:xfrm>
            <a:off x="1824990" y="6077466"/>
            <a:ext cx="6074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2060"/>
                </a:solidFill>
              </a:rPr>
              <a:t>Cost of comparisons&gt;cost of swaps</a:t>
            </a:r>
            <a:endParaRPr lang="zh-CN" alt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84A07-5A3C-4A0A-A01B-CC60C75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5B923-FF7A-4A15-B9F9-0BFDCF64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链表实现插入</a:t>
            </a:r>
            <a:endParaRPr lang="en-US" altLang="zh-CN" dirty="0"/>
          </a:p>
          <a:p>
            <a:r>
              <a:rPr lang="zh-CN" altLang="en-US" dirty="0"/>
              <a:t>减少了大量的交换</a:t>
            </a:r>
            <a:endParaRPr lang="en-US" altLang="zh-CN" dirty="0"/>
          </a:p>
          <a:p>
            <a:r>
              <a:rPr lang="zh-CN" altLang="en-US" dirty="0"/>
              <a:t>链表无法随机访问因此无法二分优化</a:t>
            </a:r>
          </a:p>
        </p:txBody>
      </p:sp>
    </p:spTree>
    <p:extLst>
      <p:ext uri="{BB962C8B-B14F-4D97-AF65-F5344CB8AC3E}">
        <p14:creationId xmlns:p14="http://schemas.microsoft.com/office/powerpoint/2010/main" val="75147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E885-B27C-40AE-BBEE-CDE222C6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1325563"/>
          </a:xfrm>
        </p:spPr>
        <p:txBody>
          <a:bodyPr/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4697B-94BD-447D-8D41-3B6CCB3C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" y="1058069"/>
            <a:ext cx="10937240" cy="2672080"/>
          </a:xfrm>
        </p:spPr>
        <p:txBody>
          <a:bodyPr>
            <a:normAutofit/>
          </a:bodyPr>
          <a:lstStyle/>
          <a:p>
            <a:r>
              <a:rPr lang="zh-CN" altLang="en-US" dirty="0"/>
              <a:t>先取一个小于</a:t>
            </a:r>
            <a:r>
              <a:rPr lang="en-US" altLang="zh-CN" dirty="0"/>
              <a:t>n</a:t>
            </a:r>
            <a:r>
              <a:rPr lang="zh-CN" altLang="en-US" dirty="0"/>
              <a:t>的整数</a:t>
            </a:r>
            <a:r>
              <a:rPr lang="en-US" altLang="zh-CN" dirty="0"/>
              <a:t>d1</a:t>
            </a:r>
            <a:r>
              <a:rPr lang="zh-CN" altLang="en-US" dirty="0"/>
              <a:t>作为第一个增量，把文件的全部记录分组。所有距离为</a:t>
            </a:r>
            <a:r>
              <a:rPr lang="en-US" altLang="zh-CN" dirty="0"/>
              <a:t>d1</a:t>
            </a:r>
            <a:r>
              <a:rPr lang="zh-CN" altLang="en-US" dirty="0"/>
              <a:t>的倍数的记录放在同一个组中。</a:t>
            </a:r>
            <a:endParaRPr lang="en-US" altLang="zh-CN" dirty="0"/>
          </a:p>
          <a:p>
            <a:r>
              <a:rPr lang="zh-CN" altLang="en-US" dirty="0"/>
              <a:t>先在各组内进行直接插入排序；</a:t>
            </a:r>
            <a:endParaRPr lang="en-US" altLang="zh-CN" dirty="0"/>
          </a:p>
          <a:p>
            <a:r>
              <a:rPr lang="zh-CN" altLang="en-US" dirty="0"/>
              <a:t>然后，取第二个增量</a:t>
            </a:r>
            <a:r>
              <a:rPr lang="en-US" altLang="zh-CN" dirty="0"/>
              <a:t>d2&lt;d1</a:t>
            </a:r>
            <a:r>
              <a:rPr lang="zh-CN" altLang="en-US" dirty="0"/>
              <a:t>重复上述的分组和排序，直至所取的增量  </a:t>
            </a:r>
            <a:r>
              <a:rPr lang="en-US" altLang="zh-CN" dirty="0"/>
              <a:t>=1(  &lt;  …&lt;d2&lt;d1)</a:t>
            </a:r>
            <a:r>
              <a:rPr lang="zh-CN" altLang="en-US" dirty="0"/>
              <a:t>，即所有记录放在同一组中进行直接插入排序为止。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741F4-D7EA-4CCC-86CC-14374DA9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75" y="891137"/>
            <a:ext cx="6009782" cy="5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7A3F3D-EE01-4174-86FD-4C8CE695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792638"/>
            <a:ext cx="11176000" cy="1655763"/>
          </a:xfrm>
        </p:spPr>
        <p:txBody>
          <a:bodyPr>
            <a:noAutofit/>
          </a:bodyPr>
          <a:lstStyle/>
          <a:p>
            <a:r>
              <a:rPr lang="ja-JP" altLang="en-US" sz="8000" dirty="0">
                <a:latin typeface="+mn-ea"/>
                <a:ea typeface="+mn-ea"/>
              </a:rPr>
              <a:t>ありがとうございます</a:t>
            </a:r>
            <a:r>
              <a:rPr lang="zh-CN" altLang="en-US" sz="8000" dirty="0">
                <a:latin typeface="+mn-ea"/>
                <a:ea typeface="+mn-ea"/>
              </a:rPr>
              <a:t>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C7015EC-74F9-441C-8019-4F5FF0DF8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2448401"/>
            <a:ext cx="11358880" cy="1655762"/>
          </a:xfrm>
        </p:spPr>
        <p:txBody>
          <a:bodyPr>
            <a:noAutofit/>
          </a:bodyPr>
          <a:lstStyle/>
          <a:p>
            <a:r>
              <a:rPr lang="en-US" altLang="zh-CN" sz="7200" dirty="0"/>
              <a:t>THANK YOU VERY MUCH!</a:t>
            </a:r>
            <a:endParaRPr lang="zh-CN" altLang="en-US" sz="7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C796F-5FD2-40CC-A34B-D5A4FE68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860800"/>
            <a:ext cx="2895744" cy="2509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7E26F1-34BC-4DF1-A7D9-205CA8E8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35" y="3860800"/>
            <a:ext cx="3120059" cy="26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4FBF-30A5-4DCB-8D01-B5235619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BACB1-45CC-4958-B7BF-B9429071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690688"/>
            <a:ext cx="10618270" cy="99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41B45-15C1-4382-B7A9-964216A8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2" y="2516028"/>
            <a:ext cx="10382250" cy="1181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533EC-D6F5-4429-978E-2428A701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2" y="3916361"/>
            <a:ext cx="2826034" cy="25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375C-D170-455C-ACA2-6964A53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D736F-56F6-44CA-8EFA-A2544E38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77"/>
            <a:ext cx="4597400" cy="70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3</a:t>
            </a:r>
            <a:r>
              <a:rPr lang="en-US" altLang="zh-CN" sz="4000" dirty="0"/>
              <a:t> 5 6 1 8 7 2 4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D18A3C1-BBE0-49BE-8E9D-343A2F16AE22}"/>
              </a:ext>
            </a:extLst>
          </p:cNvPr>
          <p:cNvSpPr txBox="1">
            <a:spLocks/>
          </p:cNvSpPr>
          <p:nvPr/>
        </p:nvSpPr>
        <p:spPr>
          <a:xfrm>
            <a:off x="838200" y="1659413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6 </a:t>
            </a:r>
            <a:r>
              <a:rPr lang="en-US" altLang="zh-CN" sz="4000" dirty="0">
                <a:solidFill>
                  <a:srgbClr val="FF0000"/>
                </a:solidFill>
              </a:rPr>
              <a:t>5</a:t>
            </a:r>
            <a:r>
              <a:rPr lang="en-US" altLang="zh-CN" sz="4000" dirty="0"/>
              <a:t> 3 1 8 7 2 4</a:t>
            </a:r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B19ECA7-25A0-484F-9302-AB9ACDF4F813}"/>
              </a:ext>
            </a:extLst>
          </p:cNvPr>
          <p:cNvSpPr txBox="1">
            <a:spLocks/>
          </p:cNvSpPr>
          <p:nvPr/>
        </p:nvSpPr>
        <p:spPr>
          <a:xfrm>
            <a:off x="838200" y="2379501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5</a:t>
            </a:r>
            <a:r>
              <a:rPr lang="en-US" altLang="zh-CN" sz="4000" dirty="0"/>
              <a:t> 6 3 1 8 7 2 4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07645A-6837-4B32-B2E1-1012CF4BF1EE}"/>
              </a:ext>
            </a:extLst>
          </p:cNvPr>
          <p:cNvSpPr/>
          <p:nvPr/>
        </p:nvSpPr>
        <p:spPr>
          <a:xfrm>
            <a:off x="838200" y="1659413"/>
            <a:ext cx="492760" cy="57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1EA2FE5-040A-47A0-84F4-54E004A4D1BE}"/>
              </a:ext>
            </a:extLst>
          </p:cNvPr>
          <p:cNvSpPr txBox="1">
            <a:spLocks/>
          </p:cNvSpPr>
          <p:nvPr/>
        </p:nvSpPr>
        <p:spPr>
          <a:xfrm>
            <a:off x="838200" y="3099589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5 6 </a:t>
            </a:r>
            <a:r>
              <a:rPr lang="en-US" altLang="zh-CN" sz="4000" dirty="0">
                <a:solidFill>
                  <a:srgbClr val="FF0000"/>
                </a:solidFill>
              </a:rPr>
              <a:t>3</a:t>
            </a:r>
            <a:r>
              <a:rPr lang="en-US" altLang="zh-CN" sz="4000" dirty="0"/>
              <a:t> 1 8 7 2 4</a:t>
            </a:r>
            <a:endParaRPr lang="zh-CN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8A696F-22F2-4ACC-A4CA-7D7CF742B2CA}"/>
              </a:ext>
            </a:extLst>
          </p:cNvPr>
          <p:cNvSpPr/>
          <p:nvPr/>
        </p:nvSpPr>
        <p:spPr>
          <a:xfrm>
            <a:off x="838200" y="2376645"/>
            <a:ext cx="868680" cy="57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E34A1-767D-4D12-BA15-647DF1BFC184}"/>
              </a:ext>
            </a:extLst>
          </p:cNvPr>
          <p:cNvSpPr/>
          <p:nvPr/>
        </p:nvSpPr>
        <p:spPr>
          <a:xfrm>
            <a:off x="838200" y="3099589"/>
            <a:ext cx="868680" cy="57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15A75FA-E5FB-42CC-B496-47F72B75E9A3}"/>
              </a:ext>
            </a:extLst>
          </p:cNvPr>
          <p:cNvSpPr txBox="1">
            <a:spLocks/>
          </p:cNvSpPr>
          <p:nvPr/>
        </p:nvSpPr>
        <p:spPr>
          <a:xfrm>
            <a:off x="5199380" y="543910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5000" dirty="0"/>
              <a:t>6 5 3 1 8 7 2 4</a:t>
            </a:r>
            <a:endParaRPr lang="zh-CN" altLang="en-US" sz="50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5B42152-AFCB-4E60-99BC-AF072FA3D858}"/>
              </a:ext>
            </a:extLst>
          </p:cNvPr>
          <p:cNvSpPr txBox="1">
            <a:spLocks/>
          </p:cNvSpPr>
          <p:nvPr/>
        </p:nvSpPr>
        <p:spPr>
          <a:xfrm>
            <a:off x="838200" y="4539765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3 5 6 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en-US" altLang="zh-CN" sz="4000" dirty="0"/>
              <a:t> 8 7 2 4</a:t>
            </a:r>
            <a:endParaRPr lang="zh-CN" altLang="en-US" sz="4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D39C555-5B2D-4DB1-9030-C47ED041E46A}"/>
              </a:ext>
            </a:extLst>
          </p:cNvPr>
          <p:cNvSpPr txBox="1">
            <a:spLocks/>
          </p:cNvSpPr>
          <p:nvPr/>
        </p:nvSpPr>
        <p:spPr>
          <a:xfrm>
            <a:off x="838200" y="5259853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en-US" altLang="zh-CN" sz="4000" dirty="0"/>
              <a:t> 3 5 6 8 7 2 4</a:t>
            </a:r>
            <a:endParaRPr lang="zh-CN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9C244D-4F8F-4614-8CCE-670EB95C373F}"/>
              </a:ext>
            </a:extLst>
          </p:cNvPr>
          <p:cNvSpPr/>
          <p:nvPr/>
        </p:nvSpPr>
        <p:spPr>
          <a:xfrm>
            <a:off x="838200" y="3843250"/>
            <a:ext cx="132588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4BD544-18DE-44BE-BA2B-91D2F1614848}"/>
              </a:ext>
            </a:extLst>
          </p:cNvPr>
          <p:cNvSpPr/>
          <p:nvPr/>
        </p:nvSpPr>
        <p:spPr>
          <a:xfrm>
            <a:off x="838200" y="4547465"/>
            <a:ext cx="132588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4CC249-74AA-4602-90F4-DE55BBE12712}"/>
              </a:ext>
            </a:extLst>
          </p:cNvPr>
          <p:cNvSpPr/>
          <p:nvPr/>
        </p:nvSpPr>
        <p:spPr>
          <a:xfrm>
            <a:off x="838200" y="5243980"/>
            <a:ext cx="170180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63ECB44-1322-4470-A58A-D00C92459A02}"/>
              </a:ext>
            </a:extLst>
          </p:cNvPr>
          <p:cNvSpPr txBox="1">
            <a:spLocks/>
          </p:cNvSpPr>
          <p:nvPr/>
        </p:nvSpPr>
        <p:spPr>
          <a:xfrm>
            <a:off x="838200" y="5990790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1 3 5 6 </a:t>
            </a:r>
            <a:r>
              <a:rPr lang="en-US" altLang="zh-CN" sz="4000" dirty="0">
                <a:solidFill>
                  <a:srgbClr val="FF0000"/>
                </a:solidFill>
              </a:rPr>
              <a:t>8</a:t>
            </a:r>
            <a:r>
              <a:rPr lang="en-US" altLang="zh-CN" sz="4000" dirty="0"/>
              <a:t> 7 2 4</a:t>
            </a:r>
            <a:endParaRPr lang="zh-CN" altLang="en-US" sz="400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523A7B6-3E3A-45ED-9243-B274B047C234}"/>
              </a:ext>
            </a:extLst>
          </p:cNvPr>
          <p:cNvSpPr txBox="1">
            <a:spLocks/>
          </p:cNvSpPr>
          <p:nvPr/>
        </p:nvSpPr>
        <p:spPr>
          <a:xfrm>
            <a:off x="4693920" y="3055233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1 3 5 6 </a:t>
            </a:r>
            <a:r>
              <a:rPr lang="en-US" altLang="zh-CN" sz="4000" dirty="0">
                <a:solidFill>
                  <a:srgbClr val="FF0000"/>
                </a:solidFill>
              </a:rPr>
              <a:t>7 </a:t>
            </a:r>
            <a:r>
              <a:rPr lang="en-US" altLang="zh-CN" sz="4000" dirty="0"/>
              <a:t>8 2 4</a:t>
            </a:r>
            <a:endParaRPr lang="zh-CN" altLang="en-US" sz="400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94C9C93-EE2E-4E7E-B427-88C00A77AA0A}"/>
              </a:ext>
            </a:extLst>
          </p:cNvPr>
          <p:cNvSpPr txBox="1">
            <a:spLocks/>
          </p:cNvSpPr>
          <p:nvPr/>
        </p:nvSpPr>
        <p:spPr>
          <a:xfrm>
            <a:off x="4693920" y="2389069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1 3 5 6 8 </a:t>
            </a:r>
            <a:r>
              <a:rPr lang="en-US" altLang="zh-CN" sz="4000" dirty="0">
                <a:solidFill>
                  <a:srgbClr val="FF0000"/>
                </a:solidFill>
              </a:rPr>
              <a:t>7</a:t>
            </a:r>
            <a:r>
              <a:rPr lang="en-US" altLang="zh-CN" sz="4000" dirty="0"/>
              <a:t> 2 4</a:t>
            </a:r>
            <a:endParaRPr lang="zh-CN" altLang="en-US" sz="400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E0ECC7E-D880-4479-9583-22D032D4FFA4}"/>
              </a:ext>
            </a:extLst>
          </p:cNvPr>
          <p:cNvSpPr txBox="1">
            <a:spLocks/>
          </p:cNvSpPr>
          <p:nvPr/>
        </p:nvSpPr>
        <p:spPr>
          <a:xfrm>
            <a:off x="4693920" y="3775321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1 3 5 6 7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8 </a:t>
            </a:r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r>
              <a:rPr lang="en-US" altLang="zh-CN" sz="4000" dirty="0"/>
              <a:t> 4</a:t>
            </a:r>
            <a:endParaRPr lang="zh-CN" altLang="en-US" sz="400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C4EFA3FF-CA54-4BA1-B947-4D9BF109CD46}"/>
              </a:ext>
            </a:extLst>
          </p:cNvPr>
          <p:cNvSpPr txBox="1">
            <a:spLocks/>
          </p:cNvSpPr>
          <p:nvPr/>
        </p:nvSpPr>
        <p:spPr>
          <a:xfrm>
            <a:off x="4602480" y="4593745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1 </a:t>
            </a:r>
            <a:r>
              <a:rPr lang="en-US" altLang="zh-CN" sz="4000" dirty="0">
                <a:solidFill>
                  <a:srgbClr val="FF0000"/>
                </a:solidFill>
              </a:rPr>
              <a:t>2 </a:t>
            </a:r>
            <a:r>
              <a:rPr lang="en-US" altLang="zh-CN" sz="4000" dirty="0"/>
              <a:t>3 5 6 7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8 4</a:t>
            </a:r>
            <a:endParaRPr lang="zh-CN" altLang="en-US" sz="4000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EC47153A-1389-49C8-BF21-17AF96EFCCDA}"/>
              </a:ext>
            </a:extLst>
          </p:cNvPr>
          <p:cNvSpPr txBox="1">
            <a:spLocks/>
          </p:cNvSpPr>
          <p:nvPr/>
        </p:nvSpPr>
        <p:spPr>
          <a:xfrm>
            <a:off x="4602480" y="5281587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1 2 3 5 6 7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8 </a:t>
            </a: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E853DB-436C-4AE7-9DD5-9ED522EF5BD8}"/>
              </a:ext>
            </a:extLst>
          </p:cNvPr>
          <p:cNvSpPr/>
          <p:nvPr/>
        </p:nvSpPr>
        <p:spPr>
          <a:xfrm>
            <a:off x="838200" y="5964068"/>
            <a:ext cx="170180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6A6A1D0-3C6A-48AD-B083-794344A210C0}"/>
              </a:ext>
            </a:extLst>
          </p:cNvPr>
          <p:cNvSpPr txBox="1">
            <a:spLocks/>
          </p:cNvSpPr>
          <p:nvPr/>
        </p:nvSpPr>
        <p:spPr>
          <a:xfrm>
            <a:off x="4693920" y="1657337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/>
              <a:t>1 3 5 6 </a:t>
            </a:r>
            <a:r>
              <a:rPr lang="en-US" altLang="zh-CN" sz="4000" dirty="0">
                <a:solidFill>
                  <a:srgbClr val="FF0000"/>
                </a:solidFill>
              </a:rPr>
              <a:t>8</a:t>
            </a:r>
            <a:r>
              <a:rPr lang="en-US" altLang="zh-CN" sz="4000" dirty="0"/>
              <a:t> 7 2 4</a:t>
            </a:r>
            <a:endParaRPr lang="zh-CN" altLang="en-US" sz="4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6231D4-F3B2-4A01-A11F-B4A6C6691260}"/>
              </a:ext>
            </a:extLst>
          </p:cNvPr>
          <p:cNvSpPr/>
          <p:nvPr/>
        </p:nvSpPr>
        <p:spPr>
          <a:xfrm>
            <a:off x="4577080" y="1696288"/>
            <a:ext cx="2179322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9D6616-7FFA-4582-943C-1177B04E38D9}"/>
              </a:ext>
            </a:extLst>
          </p:cNvPr>
          <p:cNvSpPr/>
          <p:nvPr/>
        </p:nvSpPr>
        <p:spPr>
          <a:xfrm>
            <a:off x="4577080" y="2405663"/>
            <a:ext cx="2179322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4B78C2-1D9D-4DAC-81E4-DC410C0785F9}"/>
              </a:ext>
            </a:extLst>
          </p:cNvPr>
          <p:cNvSpPr/>
          <p:nvPr/>
        </p:nvSpPr>
        <p:spPr>
          <a:xfrm>
            <a:off x="4577080" y="3127383"/>
            <a:ext cx="257556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FC1FAC-2662-4DF6-B5F7-16DF4B7EAE76}"/>
              </a:ext>
            </a:extLst>
          </p:cNvPr>
          <p:cNvSpPr/>
          <p:nvPr/>
        </p:nvSpPr>
        <p:spPr>
          <a:xfrm>
            <a:off x="4602480" y="3847470"/>
            <a:ext cx="257556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44575A-B699-41AA-9B8B-8359705FA074}"/>
              </a:ext>
            </a:extLst>
          </p:cNvPr>
          <p:cNvSpPr/>
          <p:nvPr/>
        </p:nvSpPr>
        <p:spPr>
          <a:xfrm>
            <a:off x="4602480" y="4586917"/>
            <a:ext cx="289560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FA94B6-3CF6-4105-B10D-25E8FE1CF9D2}"/>
              </a:ext>
            </a:extLst>
          </p:cNvPr>
          <p:cNvSpPr/>
          <p:nvPr/>
        </p:nvSpPr>
        <p:spPr>
          <a:xfrm>
            <a:off x="4577080" y="5348294"/>
            <a:ext cx="289560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ECE8E88A-C701-4F0A-9911-569BE0B45BCD}"/>
              </a:ext>
            </a:extLst>
          </p:cNvPr>
          <p:cNvSpPr txBox="1">
            <a:spLocks/>
          </p:cNvSpPr>
          <p:nvPr/>
        </p:nvSpPr>
        <p:spPr>
          <a:xfrm>
            <a:off x="4577080" y="6052509"/>
            <a:ext cx="4597400" cy="7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1 2 3 </a:t>
            </a: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r>
              <a:rPr lang="en-US" altLang="zh-CN" sz="4000" dirty="0"/>
              <a:t> 5 6 7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/>
              <a:t>8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96466FB-0D25-421B-9D1D-B412C63492E8}"/>
              </a:ext>
            </a:extLst>
          </p:cNvPr>
          <p:cNvSpPr/>
          <p:nvPr/>
        </p:nvSpPr>
        <p:spPr>
          <a:xfrm>
            <a:off x="4589780" y="6011908"/>
            <a:ext cx="3355340" cy="6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1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8B9C2-B106-49B7-95A4-705E212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565179"/>
            <a:ext cx="3489960" cy="1015663"/>
          </a:xfrm>
        </p:spPr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1C464-DA8D-4DBE-BE50-D76A3B06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54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insertion_sort</a:t>
            </a:r>
            <a:r>
              <a:rPr lang="en-US" altLang="zh-CN" dirty="0"/>
              <a:t> ( </a:t>
            </a:r>
            <a:r>
              <a:rPr lang="en-US" altLang="zh-CN" dirty="0" err="1"/>
              <a:t>int</a:t>
            </a:r>
            <a:r>
              <a:rPr lang="en-US" altLang="zh-CN" dirty="0"/>
              <a:t> *a,  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for(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&lt;=n; ++</a:t>
            </a:r>
            <a:r>
              <a:rPr lang="en-US" altLang="zh-CN" dirty="0" err="1"/>
              <a:t>i</a:t>
            </a:r>
            <a:r>
              <a:rPr lang="en-US" altLang="zh-CN" dirty="0"/>
              <a:t>) {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遍历从</a:t>
            </a:r>
            <a:r>
              <a:rPr lang="en-US" altLang="zh-CN" dirty="0">
                <a:solidFill>
                  <a:schemeClr val="accent1"/>
                </a:solidFill>
              </a:rPr>
              <a:t>a[2]</a:t>
            </a:r>
            <a:r>
              <a:rPr lang="zh-CN" altLang="en-US" dirty="0">
                <a:solidFill>
                  <a:schemeClr val="accent1"/>
                </a:solidFill>
              </a:rPr>
              <a:t>开始的每个数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j=i-1;    </a:t>
            </a:r>
            <a:r>
              <a:rPr lang="en-US" altLang="zh-CN" dirty="0">
                <a:solidFill>
                  <a:schemeClr val="accent1"/>
                </a:solidFill>
              </a:rPr>
              <a:t>//j</a:t>
            </a:r>
            <a:r>
              <a:rPr lang="zh-CN" altLang="en-US" dirty="0">
                <a:solidFill>
                  <a:schemeClr val="accent1"/>
                </a:solidFill>
              </a:rPr>
              <a:t>从</a:t>
            </a:r>
            <a:r>
              <a:rPr lang="en-US" altLang="zh-CN" dirty="0">
                <a:solidFill>
                  <a:schemeClr val="accent1"/>
                </a:solidFill>
              </a:rPr>
              <a:t>i-1</a:t>
            </a:r>
            <a:r>
              <a:rPr lang="zh-CN" altLang="en-US" dirty="0">
                <a:solidFill>
                  <a:schemeClr val="accent1"/>
                </a:solidFill>
              </a:rPr>
              <a:t>往前遍历所有位置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temp=a[</a:t>
            </a:r>
            <a:r>
              <a:rPr lang="en-US" altLang="zh-CN" dirty="0" err="1"/>
              <a:t>i</a:t>
            </a:r>
            <a:r>
              <a:rPr lang="en-US" altLang="zh-CN" dirty="0"/>
              <a:t>];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待插入的数暂存在</a:t>
            </a:r>
            <a:r>
              <a:rPr lang="en-US" altLang="zh-CN" dirty="0">
                <a:solidFill>
                  <a:schemeClr val="accent1"/>
                </a:solidFill>
              </a:rPr>
              <a:t>temp</a:t>
            </a:r>
            <a:r>
              <a:rPr lang="zh-CN" altLang="en-US" dirty="0">
                <a:solidFill>
                  <a:schemeClr val="accent1"/>
                </a:solidFill>
              </a:rPr>
              <a:t>变量中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while (j&gt;0&amp;&amp;a[j]&gt;temp){</a:t>
            </a:r>
          </a:p>
          <a:p>
            <a:pPr marL="0" indent="0">
              <a:buNone/>
            </a:pPr>
            <a:r>
              <a:rPr lang="en-US" altLang="zh-CN" dirty="0"/>
              <a:t>         a[j+1]=a[j];</a:t>
            </a:r>
          </a:p>
          <a:p>
            <a:pPr marL="0" indent="0">
              <a:buNone/>
            </a:pPr>
            <a:r>
              <a:rPr lang="en-US" altLang="zh-CN" dirty="0"/>
              <a:t>         j=j-1;</a:t>
            </a:r>
          </a:p>
          <a:p>
            <a:pPr marL="0" indent="0">
              <a:buNone/>
            </a:pPr>
            <a:r>
              <a:rPr lang="en-US" altLang="zh-CN" dirty="0"/>
              <a:t>      }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找到适合插入的位置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a[j+1]=temp;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595813-F0B7-46C3-B980-E5DCDDD5585F}"/>
              </a:ext>
            </a:extLst>
          </p:cNvPr>
          <p:cNvSpPr txBox="1"/>
          <p:nvPr/>
        </p:nvSpPr>
        <p:spPr>
          <a:xfrm>
            <a:off x="8341360" y="520074"/>
            <a:ext cx="2712720" cy="553998"/>
          </a:xfrm>
          <a:prstGeom prst="rect">
            <a:avLst/>
          </a:prstGeom>
          <a:noFill/>
          <a:ln w="47625" cap="rnd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升序排序</a:t>
            </a:r>
            <a:r>
              <a:rPr lang="en-US" altLang="zh-CN" sz="3000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7DACCC-2521-4F6F-A2EC-C1CD074A4C6E}"/>
              </a:ext>
            </a:extLst>
          </p:cNvPr>
          <p:cNvSpPr txBox="1"/>
          <p:nvPr/>
        </p:nvSpPr>
        <p:spPr>
          <a:xfrm>
            <a:off x="193040" y="434034"/>
            <a:ext cx="4389120" cy="36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充满</a:t>
            </a:r>
            <a:r>
              <a:rPr lang="en-US" altLang="zh-CN" dirty="0" err="1"/>
              <a:t>c++</a:t>
            </a:r>
            <a:r>
              <a:rPr lang="zh-CN" altLang="en-US" dirty="0"/>
              <a:t>味的伪</a:t>
            </a:r>
          </a:p>
        </p:txBody>
      </p:sp>
    </p:spTree>
    <p:extLst>
      <p:ext uri="{BB962C8B-B14F-4D97-AF65-F5344CB8AC3E}">
        <p14:creationId xmlns:p14="http://schemas.microsoft.com/office/powerpoint/2010/main" val="1121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5556-76B2-455C-9D24-DD5B2AD4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69" y="213360"/>
            <a:ext cx="10515600" cy="1325563"/>
          </a:xfrm>
        </p:spPr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1E07A-7558-4E9B-ADFB-2BE248DA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5262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insertion_sort</a:t>
            </a:r>
            <a:r>
              <a:rPr lang="en-US" altLang="zh-CN" dirty="0"/>
              <a:t> ( </a:t>
            </a:r>
            <a:r>
              <a:rPr lang="en-US" altLang="zh-CN" dirty="0" err="1"/>
              <a:t>int</a:t>
            </a:r>
            <a:r>
              <a:rPr lang="en-US" altLang="zh-CN" dirty="0"/>
              <a:t> *a,  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for(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&lt;=n; ++</a:t>
            </a:r>
            <a:r>
              <a:rPr lang="en-US" altLang="zh-CN" dirty="0" err="1"/>
              <a:t>i</a:t>
            </a:r>
            <a:r>
              <a:rPr lang="en-US" altLang="zh-CN" dirty="0"/>
              <a:t>) {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遍历从</a:t>
            </a:r>
            <a:r>
              <a:rPr lang="en-US" altLang="zh-CN" dirty="0">
                <a:solidFill>
                  <a:schemeClr val="accent1"/>
                </a:solidFill>
              </a:rPr>
              <a:t>a[2]</a:t>
            </a:r>
            <a:r>
              <a:rPr lang="zh-CN" altLang="en-US" dirty="0">
                <a:solidFill>
                  <a:schemeClr val="accent1"/>
                </a:solidFill>
              </a:rPr>
              <a:t>开始的每个数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j=i-1;    </a:t>
            </a:r>
            <a:r>
              <a:rPr lang="en-US" altLang="zh-CN" dirty="0">
                <a:solidFill>
                  <a:schemeClr val="accent1"/>
                </a:solidFill>
              </a:rPr>
              <a:t>//j</a:t>
            </a:r>
            <a:r>
              <a:rPr lang="zh-CN" altLang="en-US" dirty="0">
                <a:solidFill>
                  <a:schemeClr val="accent1"/>
                </a:solidFill>
              </a:rPr>
              <a:t>从</a:t>
            </a:r>
            <a:r>
              <a:rPr lang="en-US" altLang="zh-CN" dirty="0">
                <a:solidFill>
                  <a:schemeClr val="accent1"/>
                </a:solidFill>
              </a:rPr>
              <a:t>i-1</a:t>
            </a:r>
            <a:r>
              <a:rPr lang="zh-CN" altLang="en-US" dirty="0">
                <a:solidFill>
                  <a:schemeClr val="accent1"/>
                </a:solidFill>
              </a:rPr>
              <a:t>往前遍历所有位置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temp=a[</a:t>
            </a:r>
            <a:r>
              <a:rPr lang="en-US" altLang="zh-CN" dirty="0" err="1"/>
              <a:t>i</a:t>
            </a:r>
            <a:r>
              <a:rPr lang="en-US" altLang="zh-CN" dirty="0"/>
              <a:t>];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待插入的数暂存在</a:t>
            </a:r>
            <a:r>
              <a:rPr lang="en-US" altLang="zh-CN" dirty="0">
                <a:solidFill>
                  <a:schemeClr val="accent1"/>
                </a:solidFill>
              </a:rPr>
              <a:t>temp</a:t>
            </a:r>
            <a:r>
              <a:rPr lang="zh-CN" altLang="en-US" dirty="0">
                <a:solidFill>
                  <a:schemeClr val="accent1"/>
                </a:solidFill>
              </a:rPr>
              <a:t>变量中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while (j&gt;0&amp;&amp;a[j]&gt;temp) {</a:t>
            </a:r>
          </a:p>
          <a:p>
            <a:pPr marL="0" indent="0">
              <a:buNone/>
            </a:pPr>
            <a:r>
              <a:rPr lang="en-US" altLang="zh-CN" dirty="0"/>
              <a:t>         a[j+1]=a[j];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比</a:t>
            </a:r>
            <a:r>
              <a:rPr lang="en-US" altLang="zh-CN" dirty="0">
                <a:solidFill>
                  <a:schemeClr val="accent1"/>
                </a:solidFill>
              </a:rPr>
              <a:t>temp</a:t>
            </a:r>
            <a:r>
              <a:rPr lang="zh-CN" altLang="en-US" dirty="0">
                <a:solidFill>
                  <a:schemeClr val="accent1"/>
                </a:solidFill>
              </a:rPr>
              <a:t>大均后移一位，腾出位置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j=j-1;</a:t>
            </a:r>
          </a:p>
          <a:p>
            <a:pPr marL="0" indent="0">
              <a:buNone/>
            </a:pPr>
            <a:r>
              <a:rPr lang="en-US" altLang="zh-CN" dirty="0"/>
              <a:t>      }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找到适合插入的位置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a[j+1]=temp;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AB775D6-4F6D-4EE2-9471-15940CAE78B0}"/>
              </a:ext>
            </a:extLst>
          </p:cNvPr>
          <p:cNvSpPr/>
          <p:nvPr/>
        </p:nvSpPr>
        <p:spPr>
          <a:xfrm>
            <a:off x="6492240" y="728503"/>
            <a:ext cx="1300480" cy="598805"/>
          </a:xfrm>
          <a:prstGeom prst="wedgeEllipseCallout">
            <a:avLst>
              <a:gd name="adj1" fmla="val -165404"/>
              <a:gd name="adj2" fmla="val 69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①</a:t>
            </a: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598FE537-D496-427A-9EDD-A151EBD48048}"/>
              </a:ext>
            </a:extLst>
          </p:cNvPr>
          <p:cNvSpPr/>
          <p:nvPr/>
        </p:nvSpPr>
        <p:spPr>
          <a:xfrm>
            <a:off x="9174480" y="1391285"/>
            <a:ext cx="1300480" cy="598805"/>
          </a:xfrm>
          <a:prstGeom prst="wedgeEllipseCallout">
            <a:avLst>
              <a:gd name="adj1" fmla="val -376342"/>
              <a:gd name="adj2" fmla="val 20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②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9949694F-64E0-4E5C-A72B-982F2B27D4CF}"/>
              </a:ext>
            </a:extLst>
          </p:cNvPr>
          <p:cNvSpPr/>
          <p:nvPr/>
        </p:nvSpPr>
        <p:spPr>
          <a:xfrm>
            <a:off x="4521200" y="5587365"/>
            <a:ext cx="1300480" cy="598805"/>
          </a:xfrm>
          <a:prstGeom prst="wedgeEllipseCallout">
            <a:avLst>
              <a:gd name="adj1" fmla="val -289623"/>
              <a:gd name="adj2" fmla="val 35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3304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84158-DA67-426D-A574-8B1E7163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554224"/>
            <a:ext cx="5252719" cy="5938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① </a:t>
            </a:r>
            <a:r>
              <a:rPr lang="en-US" altLang="zh-CN" dirty="0"/>
              <a:t>Input check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5CD94F4-86A9-4602-A47C-EFCCF433E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8800" y="1395217"/>
                <a:ext cx="6195848" cy="2125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②</a:t>
                </a:r>
                <a:r>
                  <a:rPr lang="en-US" altLang="zh-CN" dirty="0"/>
                  <a:t> Loop Invariants: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个元素 </a:t>
                </a:r>
                <a:r>
                  <a:rPr lang="en-US" altLang="zh-CN" dirty="0"/>
                  <a:t>are in right order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Mathematical Induction </a:t>
                </a:r>
                <a:endParaRPr lang="zh-CN" alt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5CD94F4-86A9-4602-A47C-EFCCF433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95217"/>
                <a:ext cx="6195848" cy="2125749"/>
              </a:xfrm>
              <a:prstGeom prst="rect">
                <a:avLst/>
              </a:prstGeom>
              <a:blipFill>
                <a:blip r:embed="rId2"/>
                <a:stretch>
                  <a:fillRect l="-1870" t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B6E6B49-43F3-4C73-8CA3-E2925A46C962}"/>
              </a:ext>
            </a:extLst>
          </p:cNvPr>
          <p:cNvSpPr txBox="1">
            <a:spLocks/>
          </p:cNvSpPr>
          <p:nvPr/>
        </p:nvSpPr>
        <p:spPr>
          <a:xfrm>
            <a:off x="5638800" y="4194656"/>
            <a:ext cx="5880538" cy="15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③</a:t>
            </a:r>
            <a:r>
              <a:rPr lang="en-US" altLang="zh-CN" dirty="0"/>
              <a:t> End of 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All the n elements are in right order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7DF44F-A148-4D64-9EA7-BA27466C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431800"/>
            <a:ext cx="5005994" cy="2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0B07E4-AB19-4B91-9186-1E6D5B1290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7483" y="315311"/>
                <a:ext cx="10515600" cy="129277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900" dirty="0">
                    <a:ea typeface="Cambria Math" panose="02040503050406030204" pitchFamily="18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3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⇒∀</m:t>
                    </m:r>
                    <m:r>
                      <a:rPr lang="en-US" altLang="zh-CN" sz="39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3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1]</m:t>
                    </m:r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0B07E4-AB19-4B91-9186-1E6D5B12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7483" y="315311"/>
                <a:ext cx="10515600" cy="1292772"/>
              </a:xfrm>
              <a:blipFill>
                <a:blip r:embed="rId2"/>
                <a:stretch>
                  <a:fillRect l="-1971" t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38F281-1592-4730-B2B7-A9A405DD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684494"/>
              </a:xfrm>
            </p:spPr>
            <p:txBody>
              <a:bodyPr/>
              <a:lstStyle/>
              <a:p>
                <a:r>
                  <a:rPr lang="en-US" altLang="zh-CN" dirty="0"/>
                  <a:t>B.S. 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=1, </a:t>
                </a:r>
                <a:r>
                  <a:rPr lang="zh-CN" altLang="en-US" dirty="0"/>
                  <a:t>只有一个元素显然是对的</a:t>
                </a:r>
                <a:endParaRPr lang="en-US" altLang="zh-CN" dirty="0"/>
              </a:p>
              <a:p>
                <a:r>
                  <a:rPr lang="en-US" altLang="zh-CN" dirty="0"/>
                  <a:t>I.S.   Suppose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=p,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=p+1,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 </a:t>
                </a:r>
                <a:r>
                  <a:rPr lang="zh-CN" altLang="en-US" dirty="0">
                    <a:ea typeface="Cambria Math" panose="02040503050406030204" pitchFamily="18" charset="0"/>
                  </a:rPr>
                  <a:t>根据归纳假设，有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         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循环结束时有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zh-CN" altLang="en-US" dirty="0" smtClean="0">
                        <a:ea typeface="Cambria Math" panose="02040503050406030204" pitchFamily="18" charset="0"/>
                      </a:rPr>
                      <m:t>根据归纳假设，有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38F281-1592-4730-B2B7-A9A405DD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684494"/>
              </a:xfrm>
              <a:blipFill>
                <a:blip r:embed="rId3"/>
                <a:stretch>
                  <a:fillRect l="-1217" t="-2344"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B21581D-38C8-485B-BB38-9D5A44EDB821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0B07E4-AB19-4B91-9186-1E6D5B1290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7483" y="315311"/>
                <a:ext cx="10515600" cy="129277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900" dirty="0">
                    <a:ea typeface="Cambria Math" panose="02040503050406030204" pitchFamily="18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3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⇒∀</m:t>
                    </m:r>
                    <m:r>
                      <a:rPr lang="en-US" altLang="zh-CN" sz="39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39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3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1]</m:t>
                    </m:r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0B07E4-AB19-4B91-9186-1E6D5B12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7483" y="315311"/>
                <a:ext cx="10515600" cy="1292772"/>
              </a:xfrm>
              <a:blipFill>
                <a:blip r:embed="rId3"/>
                <a:stretch>
                  <a:fillRect l="-1971" t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38F281-1592-4730-B2B7-A9A405DD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684494"/>
              </a:xfrm>
            </p:spPr>
            <p:txBody>
              <a:bodyPr/>
              <a:lstStyle/>
              <a:p>
                <a:r>
                  <a:rPr lang="en-US" altLang="zh-CN" dirty="0"/>
                  <a:t>B.S. 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=1, </a:t>
                </a:r>
                <a:r>
                  <a:rPr lang="zh-CN" altLang="en-US" dirty="0"/>
                  <a:t>只有一个元素显然是对的</a:t>
                </a:r>
                <a:endParaRPr lang="en-US" altLang="zh-CN" dirty="0"/>
              </a:p>
              <a:p>
                <a:r>
                  <a:rPr lang="en-US" altLang="zh-CN" dirty="0"/>
                  <a:t>I.S.   Suppose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=p,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=p+1,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 </a:t>
                </a:r>
                <a:r>
                  <a:rPr lang="zh-CN" altLang="en-US" dirty="0">
                    <a:ea typeface="Cambria Math" panose="02040503050406030204" pitchFamily="18" charset="0"/>
                  </a:rPr>
                  <a:t>根据归纳假设，有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         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循环结束时有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zh-CN" altLang="en-US" dirty="0" smtClean="0">
                        <a:ea typeface="Cambria Math" panose="02040503050406030204" pitchFamily="18" charset="0"/>
                      </a:rPr>
                      <m:t>根据归纳假设，有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38F281-1592-4730-B2B7-A9A405DD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684494"/>
              </a:xfrm>
              <a:blipFill>
                <a:blip r:embed="rId4"/>
                <a:stretch>
                  <a:fillRect l="-1217" t="-2344"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B21581D-38C8-485B-BB38-9D5A44EDB821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B8294-1D86-4CBA-8385-178073FD6FF5}"/>
              </a:ext>
            </a:extLst>
          </p:cNvPr>
          <p:cNvSpPr/>
          <p:nvPr/>
        </p:nvSpPr>
        <p:spPr>
          <a:xfrm>
            <a:off x="2333297" y="3251426"/>
            <a:ext cx="8323933" cy="15833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A69BC2-4ED4-46BE-942E-E9F992367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121" y="3658942"/>
            <a:ext cx="2683036" cy="26830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ABE7FA-2D25-4635-9024-3EBC13DC5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40" y="1637062"/>
            <a:ext cx="11854519" cy="1475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700C8-9C49-48AA-B57E-B3CD08971A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75291" y="3479784"/>
            <a:ext cx="5239291" cy="3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35066A0-32D3-49BF-A6C7-AE74E8DF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" y="1177631"/>
            <a:ext cx="6780509" cy="389382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5996BD-68C9-419B-88E6-5D28FB11BB2D}"/>
              </a:ext>
            </a:extLst>
          </p:cNvPr>
          <p:cNvSpPr/>
          <p:nvPr/>
        </p:nvSpPr>
        <p:spPr>
          <a:xfrm>
            <a:off x="581227" y="3013384"/>
            <a:ext cx="4133014" cy="1355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73BB67-EB2C-4B0E-884B-20DB4285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4" y="342899"/>
            <a:ext cx="3194686" cy="26746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F8B691-73E2-4DC1-A34C-610A799F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32" y="3124542"/>
            <a:ext cx="3171758" cy="3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1310</Words>
  <Application>Microsoft Office PowerPoint</Application>
  <PresentationFormat>宽屏</PresentationFormat>
  <Paragraphs>154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游ゴシック</vt:lpstr>
      <vt:lpstr>等线</vt:lpstr>
      <vt:lpstr>等线 Light</vt:lpstr>
      <vt:lpstr>Arial</vt:lpstr>
      <vt:lpstr>Cambria Math</vt:lpstr>
      <vt:lpstr>Office 主题​​</vt:lpstr>
      <vt:lpstr>插入排序算法的正确性证明</vt:lpstr>
      <vt:lpstr>Brief Introduction</vt:lpstr>
      <vt:lpstr>An Example</vt:lpstr>
      <vt:lpstr>代码实现</vt:lpstr>
      <vt:lpstr>正确性证明</vt:lpstr>
      <vt:lpstr>PowerPoint 演示文稿</vt:lpstr>
      <vt:lpstr>②⇒∀k∈N,k∈[1,i-1], a[k]&lt;a[k+1] </vt:lpstr>
      <vt:lpstr>②⇒∀k∈N,k∈[1,i-1], a[k]&lt;a[k+1] </vt:lpstr>
      <vt:lpstr>PowerPoint 演示文稿</vt:lpstr>
      <vt:lpstr>∀j^′∈N,j+1≤j^′≤i,a[j^′ ]≥temp</vt:lpstr>
      <vt:lpstr>An Easier One</vt:lpstr>
      <vt:lpstr>Reverse</vt:lpstr>
      <vt:lpstr>优</vt:lpstr>
      <vt:lpstr>Variants</vt:lpstr>
      <vt:lpstr>二分插入排序</vt:lpstr>
      <vt:lpstr>链表插入排序</vt:lpstr>
      <vt:lpstr>希尔排序</vt:lpstr>
      <vt:lpstr>ありがとうございます！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插入排序算法的正确性证明</dc:title>
  <dc:creator>913426715@qq.com</dc:creator>
  <cp:lastModifiedBy>913426715@qq.com</cp:lastModifiedBy>
  <cp:revision>22</cp:revision>
  <dcterms:created xsi:type="dcterms:W3CDTF">2018-03-11T08:50:52Z</dcterms:created>
  <dcterms:modified xsi:type="dcterms:W3CDTF">2018-03-12T06:12:22Z</dcterms:modified>
</cp:coreProperties>
</file>