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79" r:id="rId27"/>
    <p:sldId id="311" r:id="rId28"/>
    <p:sldId id="312" r:id="rId29"/>
    <p:sldId id="31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310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756A4AD-CB66-4087-8538-6F486C8AC2A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80"/>
            <p14:sldId id="281"/>
            <p14:sldId id="279"/>
            <p14:sldId id="311"/>
            <p14:sldId id="312"/>
            <p14:sldId id="313"/>
            <p14:sldId id="284"/>
          </p14:sldIdLst>
        </p14:section>
        <p14:section name="无标题节" id="{1E918B66-BE38-45C7-A471-11C17F99DA72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310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5" d="100"/>
          <a:sy n="85" d="100"/>
        </p:scale>
        <p:origin x="666" y="90"/>
      </p:cViewPr>
      <p:guideLst>
        <p:guide orient="horz" pos="213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E613E-8FFE-4661-BB28-946B64229F3C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1CFA1-991C-4514-872A-2CD3C83913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145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1CFA1-991C-4514-872A-2CD3C83913C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645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1CFA1-991C-4514-872A-2CD3C83913C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950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两种箭头的不同含义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1CFA1-991C-4514-872A-2CD3C83913C8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855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1CFA1-991C-4514-872A-2CD3C83913C8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188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充分、必要性；</a:t>
            </a:r>
            <a:endParaRPr lang="en-US" altLang="zh-CN" dirty="0" smtClean="0"/>
          </a:p>
          <a:p>
            <a:r>
              <a:rPr lang="zh-CN" altLang="en-US" dirty="0" smtClean="0"/>
              <a:t>形式化表示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1CFA1-991C-4514-872A-2CD3C83913C8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336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DEBE-085C-4235-9FA2-16B3C1C4335A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241F-95AE-40FC-9281-65B979754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10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DEBE-085C-4235-9FA2-16B3C1C4335A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241F-95AE-40FC-9281-65B979754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86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DEBE-085C-4235-9FA2-16B3C1C4335A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241F-95AE-40FC-9281-65B979754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09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DEBE-085C-4235-9FA2-16B3C1C4335A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241F-95AE-40FC-9281-65B979754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0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DEBE-085C-4235-9FA2-16B3C1C4335A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241F-95AE-40FC-9281-65B979754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90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DEBE-085C-4235-9FA2-16B3C1C4335A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241F-95AE-40FC-9281-65B979754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18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DEBE-085C-4235-9FA2-16B3C1C4335A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241F-95AE-40FC-9281-65B979754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68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DEBE-085C-4235-9FA2-16B3C1C4335A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241F-95AE-40FC-9281-65B979754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31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DEBE-085C-4235-9FA2-16B3C1C4335A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241F-95AE-40FC-9281-65B979754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73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DEBE-085C-4235-9FA2-16B3C1C4335A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241F-95AE-40FC-9281-65B979754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39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DEBE-085C-4235-9FA2-16B3C1C4335A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241F-95AE-40FC-9281-65B979754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10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0DEBE-085C-4235-9FA2-16B3C1C4335A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1241F-95AE-40FC-9281-65B979754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43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jun@nj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hilosophical_logic" TargetMode="External"/><Relationship Id="rId2" Type="http://schemas.openxmlformats.org/officeDocument/2006/relationships/hyperlink" Target="https://en.wikipedia.org/wiki/Mathematical_logi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50.png"/><Relationship Id="rId7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50.png"/><Relationship Id="rId7" Type="http://schemas.openxmlformats.org/officeDocument/2006/relationships/image" Target="../media/image5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53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50.png"/><Relationship Id="rId7" Type="http://schemas.openxmlformats.org/officeDocument/2006/relationships/image" Target="../media/image51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3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50.png"/><Relationship Id="rId7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7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pen-world_assumption" TargetMode="Externa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1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论题</a:t>
            </a:r>
            <a:r>
              <a:rPr lang="en-US" altLang="zh-CN" dirty="0" smtClean="0"/>
              <a:t>1-2</a:t>
            </a:r>
            <a:r>
              <a:rPr lang="zh-CN" altLang="en-US" dirty="0" smtClean="0"/>
              <a:t>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什么样的推理是正确的？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431880"/>
            <a:ext cx="9144000" cy="973754"/>
          </a:xfrm>
        </p:spPr>
        <p:txBody>
          <a:bodyPr/>
          <a:lstStyle/>
          <a:p>
            <a:r>
              <a:rPr lang="en-US" altLang="zh-CN" dirty="0" smtClean="0">
                <a:hlinkClick r:id="rId2"/>
              </a:rPr>
              <a:t>majun@nju.edu.cn</a:t>
            </a:r>
            <a:endParaRPr lang="en-US" altLang="zh-CN" dirty="0" smtClean="0"/>
          </a:p>
          <a:p>
            <a:r>
              <a:rPr lang="en-US" altLang="zh-CN" dirty="0" smtClean="0"/>
              <a:t>2017.10.12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31911" y="3701480"/>
            <a:ext cx="672817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zh-CN" altLang="en-US" sz="1100" b="0" i="0" u="none" strike="noStrike" baseline="0" dirty="0" smtClean="0">
              <a:solidFill>
                <a:srgbClr val="000000"/>
              </a:solidFill>
              <a:latin typeface="Franklin Gothic Book" panose="020B0503020102020204" pitchFamily="34" charset="0"/>
            </a:endParaRPr>
          </a:p>
          <a:p>
            <a:pPr algn="ctr"/>
            <a:r>
              <a:rPr lang="en-US" altLang="zh-CN" sz="1100" b="0" i="0" u="none" strike="noStrike" baseline="0" dirty="0" smtClean="0">
                <a:solidFill>
                  <a:srgbClr val="000000"/>
                </a:solidFill>
                <a:latin typeface="Franklin Gothic Book" panose="020B0503020102020204" pitchFamily="34" charset="0"/>
              </a:rPr>
              <a:t> </a:t>
            </a:r>
            <a:r>
              <a:rPr lang="en-US" altLang="zh-CN" sz="3200" b="0" i="0" u="none" strike="noStrike" baseline="0" dirty="0" smtClean="0">
                <a:solidFill>
                  <a:srgbClr val="888888"/>
                </a:solidFill>
                <a:latin typeface="Franklin Gothic Book" panose="020B0503020102020204" pitchFamily="34" charset="0"/>
              </a:rPr>
              <a:t>Logic--The discipline that deals with the methods of reasoning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7985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命题（</a:t>
            </a:r>
            <a:r>
              <a:rPr lang="en-US" altLang="zh-CN" dirty="0" smtClean="0"/>
              <a:t>Proposition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命题</a:t>
            </a:r>
            <a:r>
              <a:rPr lang="zh-CN" altLang="en-US" dirty="0"/>
              <a:t>指</a:t>
            </a:r>
            <a:r>
              <a:rPr lang="zh-CN" altLang="en-US" b="1" dirty="0">
                <a:solidFill>
                  <a:srgbClr val="002060"/>
                </a:solidFill>
              </a:rPr>
              <a:t>可以判断</a:t>
            </a:r>
            <a:r>
              <a:rPr lang="zh-CN" altLang="en-US" b="1" dirty="0" smtClean="0">
                <a:solidFill>
                  <a:srgbClr val="002060"/>
                </a:solidFill>
              </a:rPr>
              <a:t>真假（但真假未必已知）</a:t>
            </a:r>
            <a:r>
              <a:rPr lang="zh-CN" altLang="en-US" dirty="0" smtClean="0"/>
              <a:t>的</a:t>
            </a:r>
            <a:r>
              <a:rPr lang="zh-CN" altLang="en-US" dirty="0"/>
              <a:t>陈述句</a:t>
            </a:r>
          </a:p>
          <a:p>
            <a:r>
              <a:rPr lang="zh-CN" altLang="en-US" dirty="0" smtClean="0"/>
              <a:t>判断</a:t>
            </a:r>
            <a:r>
              <a:rPr lang="zh-CN" altLang="en-US" dirty="0"/>
              <a:t>下列句子是否为命题</a:t>
            </a:r>
          </a:p>
          <a:p>
            <a:pPr lvl="1"/>
            <a:r>
              <a:rPr lang="zh-CN" altLang="en-US" dirty="0" smtClean="0"/>
              <a:t>我</a:t>
            </a:r>
            <a:r>
              <a:rPr lang="zh-CN" altLang="en-US" dirty="0"/>
              <a:t>的收入上升了</a:t>
            </a:r>
          </a:p>
          <a:p>
            <a:pPr lvl="1"/>
            <a:r>
              <a:rPr lang="zh-CN" altLang="en-US" dirty="0" smtClean="0"/>
              <a:t>今天</a:t>
            </a:r>
            <a:r>
              <a:rPr lang="zh-CN" altLang="en-US" dirty="0"/>
              <a:t>是星期二，在下雨</a:t>
            </a:r>
          </a:p>
          <a:p>
            <a:pPr lvl="1"/>
            <a:r>
              <a:rPr lang="zh-CN" altLang="en-US" dirty="0" smtClean="0"/>
              <a:t>你</a:t>
            </a:r>
            <a:r>
              <a:rPr lang="zh-CN" altLang="en-US" dirty="0"/>
              <a:t>会说英语吗</a:t>
            </a:r>
            <a:r>
              <a:rPr lang="en-US" altLang="zh-CN" dirty="0"/>
              <a:t>?</a:t>
            </a:r>
          </a:p>
          <a:p>
            <a:pPr lvl="1"/>
            <a:r>
              <a:rPr lang="en-US" altLang="zh-CN" dirty="0" smtClean="0"/>
              <a:t>3-x=5</a:t>
            </a:r>
            <a:endParaRPr lang="en-US" altLang="zh-CN" dirty="0"/>
          </a:p>
          <a:p>
            <a:pPr lvl="1"/>
            <a:r>
              <a:rPr lang="zh-CN" altLang="en-US" dirty="0" smtClean="0"/>
              <a:t>任</a:t>
            </a:r>
            <a:r>
              <a:rPr lang="zh-CN" altLang="en-US" dirty="0"/>
              <a:t>一足够大的偶数一定可以表示为两个素数之和。</a:t>
            </a:r>
          </a:p>
          <a:p>
            <a:pPr lvl="1"/>
            <a:r>
              <a:rPr lang="zh-CN" altLang="en-US" dirty="0" smtClean="0"/>
              <a:t>“</a:t>
            </a:r>
            <a:r>
              <a:rPr lang="zh-CN" altLang="en-US" dirty="0"/>
              <a:t>我现在说的是假话。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25" y="2790472"/>
            <a:ext cx="319787" cy="3139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25" y="3187170"/>
            <a:ext cx="319787" cy="31397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583868"/>
            <a:ext cx="322439" cy="30751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974105"/>
            <a:ext cx="322439" cy="30751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25" y="4364342"/>
            <a:ext cx="319787" cy="31397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761041"/>
            <a:ext cx="322439" cy="30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7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命题变元（</a:t>
            </a:r>
            <a:r>
              <a:rPr lang="en-US" altLang="zh-CN" dirty="0"/>
              <a:t> </a:t>
            </a:r>
            <a:r>
              <a:rPr lang="en-US" altLang="zh-CN" dirty="0" smtClean="0"/>
              <a:t>Proposition </a:t>
            </a:r>
            <a:r>
              <a:rPr lang="en-US" altLang="zh-CN" dirty="0"/>
              <a:t>V</a:t>
            </a:r>
            <a:r>
              <a:rPr lang="en-US" altLang="zh-CN" dirty="0" smtClean="0"/>
              <a:t>ariable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100734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常用</a:t>
            </a:r>
            <a:r>
              <a:rPr lang="zh-CN" altLang="en-US" dirty="0"/>
              <a:t>小写字母表示命题变元，如：</a:t>
            </a:r>
            <a:r>
              <a:rPr lang="en-US" altLang="zh-CN" i="1" dirty="0"/>
              <a:t>p</a:t>
            </a:r>
            <a:r>
              <a:rPr lang="en-US" altLang="zh-CN" dirty="0"/>
              <a:t>, </a:t>
            </a:r>
            <a:r>
              <a:rPr lang="en-US" altLang="zh-CN" i="1" dirty="0"/>
              <a:t>q</a:t>
            </a:r>
            <a:r>
              <a:rPr lang="en-US" altLang="zh-CN" dirty="0"/>
              <a:t>, </a:t>
            </a:r>
            <a:r>
              <a:rPr lang="en-US" altLang="zh-CN" i="1" dirty="0" smtClean="0"/>
              <a:t>r</a:t>
            </a:r>
          </a:p>
          <a:p>
            <a:pPr lvl="1"/>
            <a:r>
              <a:rPr lang="en-US" altLang="zh-CN" i="1" dirty="0"/>
              <a:t>p</a:t>
            </a:r>
            <a:r>
              <a:rPr lang="en-US" altLang="zh-CN" dirty="0"/>
              <a:t>:</a:t>
            </a:r>
            <a:r>
              <a:rPr lang="zh-CN" altLang="en-US" dirty="0"/>
              <a:t>今天是</a:t>
            </a:r>
            <a:r>
              <a:rPr lang="zh-CN" altLang="en-US" dirty="0" smtClean="0"/>
              <a:t>周五</a:t>
            </a:r>
            <a:endParaRPr lang="en-US" altLang="zh-CN" dirty="0" smtClean="0"/>
          </a:p>
          <a:p>
            <a:pPr lvl="1"/>
            <a:r>
              <a:rPr lang="en-US" altLang="zh-CN" i="1" dirty="0" smtClean="0"/>
              <a:t>q</a:t>
            </a:r>
            <a:r>
              <a:rPr lang="en-US" altLang="zh-CN" dirty="0" smtClean="0"/>
              <a:t>: 2+2=4</a:t>
            </a:r>
          </a:p>
          <a:p>
            <a:pPr lvl="1"/>
            <a:r>
              <a:rPr lang="en-US" altLang="zh-CN" i="1" dirty="0"/>
              <a:t>r</a:t>
            </a:r>
            <a:r>
              <a:rPr lang="en-US" altLang="zh-CN" dirty="0"/>
              <a:t>:</a:t>
            </a:r>
            <a:r>
              <a:rPr lang="en-US" altLang="zh-CN" b="1" i="1" dirty="0"/>
              <a:t> Bill</a:t>
            </a:r>
            <a:r>
              <a:rPr lang="en-US" altLang="zh-CN" b="1" dirty="0"/>
              <a:t> </a:t>
            </a:r>
            <a:r>
              <a:rPr lang="en-US" altLang="zh-CN" i="1" dirty="0"/>
              <a:t>is from </a:t>
            </a:r>
            <a:r>
              <a:rPr lang="en-US" altLang="zh-CN" i="1" dirty="0" smtClean="0"/>
              <a:t>Boston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命题变元</a:t>
            </a:r>
            <a:r>
              <a:rPr lang="zh-CN" altLang="en-US" dirty="0"/>
              <a:t>的取值范围为：</a:t>
            </a:r>
            <a:r>
              <a:rPr lang="en-US" altLang="zh-CN" dirty="0"/>
              <a:t>{</a:t>
            </a:r>
            <a:r>
              <a:rPr lang="en-US" altLang="zh-CN" i="1" dirty="0"/>
              <a:t>T, F</a:t>
            </a:r>
            <a:r>
              <a:rPr lang="en-US" altLang="zh-CN" dirty="0"/>
              <a:t>}</a:t>
            </a:r>
          </a:p>
          <a:p>
            <a:pPr lvl="1"/>
            <a:r>
              <a:rPr lang="en-US" altLang="zh-CN" i="1" dirty="0" smtClean="0"/>
              <a:t>p</a:t>
            </a:r>
            <a:r>
              <a:rPr lang="en-US" altLang="zh-CN" dirty="0"/>
              <a:t>:</a:t>
            </a:r>
            <a:r>
              <a:rPr lang="zh-CN" altLang="en-US" dirty="0"/>
              <a:t>今天是周五（</a:t>
            </a:r>
            <a:r>
              <a:rPr lang="en-US" altLang="zh-CN" i="1" dirty="0"/>
              <a:t>p</a:t>
            </a:r>
            <a:r>
              <a:rPr lang="en-US" altLang="zh-CN" dirty="0"/>
              <a:t>=F</a:t>
            </a:r>
            <a:r>
              <a:rPr lang="zh-CN" altLang="en-US" dirty="0"/>
              <a:t>）</a:t>
            </a:r>
          </a:p>
          <a:p>
            <a:pPr lvl="1"/>
            <a:r>
              <a:rPr lang="en-US" altLang="zh-CN" i="1" dirty="0" smtClean="0"/>
              <a:t>q</a:t>
            </a:r>
            <a:r>
              <a:rPr lang="en-US" altLang="zh-CN" dirty="0"/>
              <a:t>: 2+2=4 </a:t>
            </a:r>
            <a:r>
              <a:rPr lang="zh-CN" altLang="en-US" dirty="0"/>
              <a:t>（</a:t>
            </a:r>
            <a:r>
              <a:rPr lang="en-US" altLang="zh-CN" i="1" dirty="0"/>
              <a:t>q </a:t>
            </a:r>
            <a:r>
              <a:rPr lang="en-US" altLang="zh-CN" dirty="0"/>
              <a:t>=T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i="1" dirty="0"/>
              <a:t>r</a:t>
            </a:r>
            <a:r>
              <a:rPr lang="en-US" altLang="zh-CN" dirty="0"/>
              <a:t>:</a:t>
            </a:r>
            <a:r>
              <a:rPr lang="en-US" altLang="zh-CN" b="1" i="1" dirty="0"/>
              <a:t> Bill</a:t>
            </a:r>
            <a:r>
              <a:rPr lang="en-US" altLang="zh-CN" b="1" dirty="0"/>
              <a:t> </a:t>
            </a:r>
            <a:r>
              <a:rPr lang="en-US" altLang="zh-CN" i="1" dirty="0"/>
              <a:t>is from </a:t>
            </a:r>
            <a:r>
              <a:rPr lang="en-US" altLang="zh-CN" i="1" dirty="0" smtClean="0"/>
              <a:t>Boston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r=F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90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原子命题与复合</a:t>
            </a:r>
            <a:r>
              <a:rPr lang="zh-CN" altLang="en-US" dirty="0" smtClean="0"/>
              <a:t>命题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自然语言</a:t>
                </a:r>
                <a:r>
                  <a:rPr lang="zh-CN" altLang="en-US" dirty="0"/>
                  <a:t>中的复合句与连词</a:t>
                </a:r>
              </a:p>
              <a:p>
                <a:r>
                  <a:rPr lang="zh-CN" altLang="en-US" dirty="0" smtClean="0"/>
                  <a:t> </a:t>
                </a:r>
                <a:r>
                  <a:rPr lang="zh-CN" altLang="en-US" dirty="0"/>
                  <a:t>复合命题</a:t>
                </a:r>
              </a:p>
              <a:p>
                <a:pPr lvl="1"/>
                <a:r>
                  <a:rPr lang="zh-CN" altLang="en-US" dirty="0"/>
                  <a:t>外面</a:t>
                </a:r>
                <a:r>
                  <a:rPr lang="zh-CN" altLang="en-US" b="1" dirty="0"/>
                  <a:t>并非</a:t>
                </a:r>
                <a:r>
                  <a:rPr lang="zh-CN" altLang="en-US" dirty="0"/>
                  <a:t>在下雨。</a:t>
                </a:r>
              </a:p>
              <a:p>
                <a:pPr lvl="1"/>
                <a:r>
                  <a:rPr lang="zh-CN" altLang="en-US" dirty="0" smtClean="0"/>
                  <a:t>张</a:t>
                </a:r>
                <a:r>
                  <a:rPr lang="zh-CN" altLang="en-US" dirty="0"/>
                  <a:t>挥与王丽</a:t>
                </a:r>
                <a:r>
                  <a:rPr lang="zh-CN" altLang="en-US" b="1" dirty="0"/>
                  <a:t>都</a:t>
                </a:r>
                <a:r>
                  <a:rPr lang="zh-CN" altLang="en-US" dirty="0"/>
                  <a:t>是三好学生。</a:t>
                </a:r>
              </a:p>
              <a:p>
                <a:pPr lvl="1"/>
                <a:r>
                  <a:rPr lang="zh-CN" altLang="en-US" dirty="0" smtClean="0"/>
                  <a:t>张</a:t>
                </a:r>
                <a:r>
                  <a:rPr lang="zh-CN" altLang="en-US" dirty="0"/>
                  <a:t>晓</a:t>
                </a:r>
                <a:r>
                  <a:rPr lang="zh-CN" altLang="en-US" dirty="0" smtClean="0"/>
                  <a:t>静</a:t>
                </a:r>
                <a:r>
                  <a:rPr lang="zh-CN" altLang="en-US" b="1" dirty="0" smtClean="0"/>
                  <a:t>要么</a:t>
                </a:r>
                <a:r>
                  <a:rPr lang="zh-CN" altLang="en-US" dirty="0" smtClean="0"/>
                  <a:t>是江西人</a:t>
                </a:r>
                <a:r>
                  <a:rPr lang="zh-CN" altLang="en-US" b="1" dirty="0" smtClean="0"/>
                  <a:t>要么</a:t>
                </a:r>
                <a:r>
                  <a:rPr lang="zh-CN" altLang="en-US" dirty="0" smtClean="0"/>
                  <a:t>是安徽</a:t>
                </a:r>
                <a:r>
                  <a:rPr lang="zh-CN" altLang="en-US" dirty="0"/>
                  <a:t>人。</a:t>
                </a:r>
              </a:p>
              <a:p>
                <a:pPr lvl="1"/>
                <a:r>
                  <a:rPr lang="zh-CN" altLang="en-US" b="1" dirty="0" smtClean="0"/>
                  <a:t>如果</a:t>
                </a:r>
                <a:r>
                  <a:rPr lang="en-US" altLang="zh-CN" dirty="0"/>
                  <a:t>2+3=6</a:t>
                </a:r>
                <a:r>
                  <a:rPr lang="zh-CN" altLang="en-US" dirty="0"/>
                  <a:t>，</a:t>
                </a:r>
                <a:r>
                  <a:rPr lang="zh-CN" altLang="en-US" b="1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dirty="0" smtClean="0"/>
                  <a:t>是</a:t>
                </a:r>
                <a:r>
                  <a:rPr lang="zh-CN" altLang="en-US" dirty="0"/>
                  <a:t>有理数。</a:t>
                </a:r>
              </a:p>
              <a:p>
                <a:pPr lvl="1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zh-CN" altLang="en-US" dirty="0" smtClean="0"/>
                  <a:t>是</a:t>
                </a:r>
                <a:r>
                  <a:rPr lang="zh-CN" altLang="en-US" dirty="0"/>
                  <a:t>无理数</a:t>
                </a:r>
                <a:r>
                  <a:rPr lang="zh-CN" altLang="en-US" b="1" dirty="0"/>
                  <a:t>当且仅当</a:t>
                </a:r>
                <a:r>
                  <a:rPr lang="zh-CN" altLang="en-US" dirty="0"/>
                  <a:t>加拿大位于亚洲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6660444" y="2362958"/>
            <a:ext cx="42784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A40020"/>
                </a:solidFill>
                <a:latin typeface="宋体" panose="02010600030101010101" pitchFamily="2" charset="-122"/>
              </a:rPr>
              <a:t>复合</a:t>
            </a:r>
            <a:r>
              <a:rPr lang="zh-CN" altLang="en-US" sz="2000" dirty="0">
                <a:solidFill>
                  <a:srgbClr val="A40020"/>
                </a:solidFill>
                <a:latin typeface="宋体" panose="02010600030101010101" pitchFamily="2" charset="-122"/>
              </a:rPr>
              <a:t>命题是否为真，取决于： </a:t>
            </a:r>
          </a:p>
          <a:p>
            <a:pPr lvl="1"/>
            <a:r>
              <a:rPr lang="en-US" altLang="zh-CN" sz="2000" dirty="0" smtClean="0">
                <a:solidFill>
                  <a:srgbClr val="A40020"/>
                </a:solidFill>
                <a:latin typeface="宋体" panose="02010600030101010101" pitchFamily="2" charset="-122"/>
              </a:rPr>
              <a:t>1.</a:t>
            </a:r>
            <a:r>
              <a:rPr lang="zh-CN" altLang="en-US" sz="2000" dirty="0" smtClean="0">
                <a:solidFill>
                  <a:srgbClr val="A40020"/>
                </a:solidFill>
                <a:latin typeface="宋体" panose="02010600030101010101" pitchFamily="2" charset="-122"/>
              </a:rPr>
              <a:t>作为</a:t>
            </a:r>
            <a:r>
              <a:rPr lang="zh-CN" altLang="en-US" sz="2000" dirty="0">
                <a:solidFill>
                  <a:srgbClr val="A40020"/>
                </a:solidFill>
                <a:latin typeface="宋体" panose="02010600030101010101" pitchFamily="2" charset="-122"/>
              </a:rPr>
              <a:t>复合成分的</a:t>
            </a:r>
            <a:r>
              <a:rPr lang="zh-CN" altLang="en-US" sz="2000" b="1" dirty="0">
                <a:solidFill>
                  <a:srgbClr val="A40020"/>
                </a:solidFill>
                <a:latin typeface="宋体" panose="02010600030101010101" pitchFamily="2" charset="-122"/>
              </a:rPr>
              <a:t>子命题</a:t>
            </a:r>
            <a:r>
              <a:rPr lang="zh-CN" altLang="en-US" sz="2000" b="1" dirty="0" smtClean="0">
                <a:solidFill>
                  <a:srgbClr val="A40020"/>
                </a:solidFill>
                <a:latin typeface="宋体" panose="02010600030101010101" pitchFamily="2" charset="-122"/>
              </a:rPr>
              <a:t>的真假</a:t>
            </a:r>
            <a:endParaRPr lang="en-US" altLang="zh-CN" sz="2000" b="1" dirty="0" smtClean="0">
              <a:solidFill>
                <a:srgbClr val="A40020"/>
              </a:solidFill>
              <a:latin typeface="宋体" panose="02010600030101010101" pitchFamily="2" charset="-122"/>
            </a:endParaRPr>
          </a:p>
          <a:p>
            <a:pPr lvl="1"/>
            <a:r>
              <a:rPr lang="en-US" altLang="zh-CN" sz="2000" b="1" dirty="0" smtClean="0">
                <a:solidFill>
                  <a:srgbClr val="A40020"/>
                </a:solidFill>
                <a:latin typeface="宋体" panose="02010600030101010101" pitchFamily="2" charset="-122"/>
              </a:rPr>
              <a:t>2.</a:t>
            </a:r>
            <a:r>
              <a:rPr lang="zh-CN" altLang="en-US" sz="2000" b="1" dirty="0" smtClean="0">
                <a:solidFill>
                  <a:srgbClr val="A40020"/>
                </a:solidFill>
                <a:latin typeface="宋体" panose="02010600030101010101" pitchFamily="2" charset="-122"/>
              </a:rPr>
              <a:t>连词</a:t>
            </a:r>
            <a:r>
              <a:rPr lang="zh-CN" altLang="en-US" sz="2000" b="1" dirty="0">
                <a:solidFill>
                  <a:srgbClr val="A40020"/>
                </a:solidFill>
                <a:latin typeface="宋体" panose="02010600030101010101" pitchFamily="2" charset="-122"/>
              </a:rPr>
              <a:t>的语义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9830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否定连接</a:t>
            </a:r>
            <a:r>
              <a:rPr lang="zh-CN" altLang="en-US" dirty="0" smtClean="0"/>
              <a:t>词（</a:t>
            </a:r>
            <a:r>
              <a:rPr lang="en-US" altLang="zh-CN" dirty="0" smtClean="0"/>
              <a:t>Negation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非</a:t>
                </a:r>
                <a:r>
                  <a:rPr lang="en-US" altLang="zh-CN" i="1" dirty="0" smtClean="0"/>
                  <a:t>p</a:t>
                </a:r>
                <a:endParaRPr lang="zh-CN" altLang="en-US" i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2782888" y="2291556"/>
            <a:ext cx="6553200" cy="341947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4854222" y="3392488"/>
            <a:ext cx="936978" cy="1360134"/>
          </a:xfrm>
          <a:prstGeom prst="ellipse">
            <a:avLst/>
          </a:prstGeom>
          <a:solidFill>
            <a:srgbClr val="ED7D31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369786" y="2291556"/>
                <a:ext cx="291099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:r>
                  <a:rPr lang="en-US" altLang="zh-CN" dirty="0" smtClean="0"/>
                  <a:t>P:</a:t>
                </a:r>
                <a:r>
                  <a:rPr lang="zh-CN" altLang="en-US" dirty="0" smtClean="0"/>
                  <a:t>外面在下雨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:</a:t>
                </a:r>
                <a:r>
                  <a:rPr lang="zh-CN" altLang="en-US" dirty="0"/>
                  <a:t>外面并非在下雨</a:t>
                </a:r>
                <a:r>
                  <a:rPr lang="zh-CN" altLang="en-US" dirty="0" smtClean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786" y="2291556"/>
                <a:ext cx="2910990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8491" r="-1255"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71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合取连接</a:t>
            </a:r>
            <a:r>
              <a:rPr lang="zh-CN" altLang="en-US" dirty="0" smtClean="0"/>
              <a:t>词（</a:t>
            </a:r>
            <a:r>
              <a:rPr lang="en-US" altLang="zh-CN" dirty="0"/>
              <a:t>C</a:t>
            </a:r>
            <a:r>
              <a:rPr lang="en-US" altLang="zh-CN" dirty="0" smtClean="0"/>
              <a:t>onjunction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“</a:t>
                </a:r>
                <a:r>
                  <a:rPr lang="en-US" altLang="zh-CN" i="1" dirty="0" smtClean="0"/>
                  <a:t>p</a:t>
                </a:r>
                <a:r>
                  <a:rPr lang="zh-CN" altLang="en-US" dirty="0" smtClean="0"/>
                  <a:t>并且</a:t>
                </a:r>
                <a:r>
                  <a:rPr lang="en-US" altLang="zh-CN" i="1" dirty="0" smtClean="0"/>
                  <a:t>q</a:t>
                </a:r>
                <a:r>
                  <a:rPr lang="zh-CN" altLang="en-US" i="1" dirty="0" smtClean="0"/>
                  <a:t>”</a:t>
                </a:r>
                <a:endParaRPr lang="zh-CN" altLang="en-US" i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2383367" y="2244990"/>
            <a:ext cx="7696200" cy="36480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018844" y="4594578"/>
            <a:ext cx="3476978" cy="575733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7270044" y="3392488"/>
            <a:ext cx="1072445" cy="120209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8285165" y="1467346"/>
                <a:ext cx="333956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/>
                  <a:t>p</a:t>
                </a:r>
                <a:r>
                  <a:rPr lang="en-US" altLang="zh-CN" dirty="0"/>
                  <a:t>:</a:t>
                </a:r>
                <a:r>
                  <a:rPr lang="zh-CN" altLang="en-US" dirty="0" smtClean="0"/>
                  <a:t>张挥是三好学生</a:t>
                </a:r>
                <a:endParaRPr lang="en-US" altLang="zh-CN" dirty="0" smtClean="0"/>
              </a:p>
              <a:p>
                <a:r>
                  <a:rPr lang="en-US" altLang="zh-CN" i="1" dirty="0"/>
                  <a:t>q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王丽是</a:t>
                </a:r>
                <a:r>
                  <a:rPr lang="zh-CN" altLang="en-US" dirty="0"/>
                  <a:t>三好学生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:</a:t>
                </a:r>
                <a:r>
                  <a:rPr lang="zh-CN" altLang="en-US" dirty="0"/>
                  <a:t>张挥与王丽都是</a:t>
                </a:r>
                <a:r>
                  <a:rPr lang="zh-CN" altLang="en-US" dirty="0" smtClean="0"/>
                  <a:t>三好学生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165" y="1467346"/>
                <a:ext cx="3339569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1460" t="-5960" r="-1277" b="-10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648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析取连接</a:t>
            </a:r>
            <a:r>
              <a:rPr lang="zh-CN" altLang="en-US" dirty="0" smtClean="0"/>
              <a:t>词（</a:t>
            </a:r>
            <a:r>
              <a:rPr lang="en-US" altLang="zh-CN" dirty="0" smtClean="0"/>
              <a:t>Disjunction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 smtClean="0"/>
                  <a:t>：“</a:t>
                </a:r>
                <a:r>
                  <a:rPr lang="en-US" altLang="zh-CN" i="1" dirty="0" smtClean="0"/>
                  <a:t>p</a:t>
                </a:r>
                <a:r>
                  <a:rPr lang="zh-CN" altLang="en-US" dirty="0" smtClean="0"/>
                  <a:t>或者</a:t>
                </a:r>
                <a:r>
                  <a:rPr lang="en-US" altLang="zh-CN" i="1" dirty="0" smtClean="0"/>
                  <a:t>q</a:t>
                </a:r>
                <a:r>
                  <a:rPr lang="zh-CN" altLang="en-US" dirty="0" smtClean="0"/>
                  <a:t>”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2374370" y="2414588"/>
            <a:ext cx="5343525" cy="37623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018844" y="3375378"/>
            <a:ext cx="3476978" cy="575733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7270044" y="2173288"/>
            <a:ext cx="1072445" cy="120209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7582965" y="1532871"/>
                <a:ext cx="246388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 dirty="0" err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 dirty="0" err="1" smtClean="0">
                          <a:latin typeface="Cambria Math" panose="02040503050406030204" pitchFamily="18" charset="0"/>
                        </a:rPr>
                        <m:t>𝑖𝑓𝑓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0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𝑏𝑜𝑡h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 dirty="0" err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 dirty="0" err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000" i="1" dirty="0">
                          <a:latin typeface="Cambria Math" panose="02040503050406030204" pitchFamily="18" charset="0"/>
                        </a:rPr>
                        <m:t>均为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965" y="1532871"/>
                <a:ext cx="2463880" cy="707886"/>
              </a:xfrm>
              <a:prstGeom prst="rect">
                <a:avLst/>
              </a:prstGeom>
              <a:blipFill rotWithShape="0">
                <a:blip r:embed="rId4"/>
                <a:stretch>
                  <a:fillRect b="-3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923953" y="3077964"/>
                <a:ext cx="4256293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p:</a:t>
                </a:r>
                <a:r>
                  <a:rPr lang="zh-CN" altLang="en-US" dirty="0"/>
                  <a:t>张晓</a:t>
                </a:r>
                <a:r>
                  <a:rPr lang="zh-CN" altLang="en-US" dirty="0" smtClean="0"/>
                  <a:t>静是</a:t>
                </a:r>
                <a:r>
                  <a:rPr lang="zh-CN" altLang="en-US" dirty="0"/>
                  <a:t>江西</a:t>
                </a:r>
                <a:r>
                  <a:rPr lang="zh-CN" altLang="en-US" dirty="0" smtClean="0"/>
                  <a:t>人</a:t>
                </a:r>
                <a:endParaRPr lang="en-US" altLang="zh-CN" dirty="0" smtClean="0"/>
              </a:p>
              <a:p>
                <a:r>
                  <a:rPr lang="en-US" altLang="zh-CN" dirty="0" smtClean="0"/>
                  <a:t>q:</a:t>
                </a:r>
                <a:r>
                  <a:rPr lang="zh-CN" altLang="en-US" dirty="0"/>
                  <a:t>张晓</a:t>
                </a:r>
                <a:r>
                  <a:rPr lang="zh-CN" altLang="en-US" dirty="0" smtClean="0"/>
                  <a:t>静是</a:t>
                </a:r>
                <a:r>
                  <a:rPr lang="zh-CN" altLang="en-US" dirty="0"/>
                  <a:t>安徽</a:t>
                </a:r>
                <a:r>
                  <a:rPr lang="zh-CN" altLang="en-US" dirty="0" smtClean="0"/>
                  <a:t>人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altLang="zh-CN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altLang="zh-CN" b="1" dirty="0" smtClean="0">
                    <a:solidFill>
                      <a:srgbClr val="0070C0"/>
                    </a:solidFill>
                  </a:rPr>
                  <a:t>: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张晓静要么是江西人要么是安徽人</a:t>
                </a: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953" y="3077964"/>
                <a:ext cx="4256293" cy="923330"/>
              </a:xfrm>
              <a:prstGeom prst="rect">
                <a:avLst/>
              </a:prstGeom>
              <a:blipFill rotWithShape="0">
                <a:blip r:embed="rId5"/>
                <a:stretch>
                  <a:fillRect l="-1289" t="-5960" r="-716" b="-10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8399145" y="4136231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可能同时是江西人和安徽人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99145" y="4630517"/>
            <a:ext cx="3409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</a:rPr>
              <a:t>如果不可能同时是江西人和安徽人，该如何表示？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71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异或连接词（</a:t>
            </a:r>
            <a:r>
              <a:rPr lang="en-US" altLang="zh-CN" dirty="0"/>
              <a:t>Exclusive Disjunction</a:t>
            </a:r>
            <a:r>
              <a:rPr lang="en-US" altLang="zh-CN" dirty="0" smtClean="0"/>
              <a:t>, XOR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 smtClean="0"/>
                  <a:t>：“要么</a:t>
                </a:r>
                <a:r>
                  <a:rPr lang="en-US" altLang="zh-CN" dirty="0" smtClean="0"/>
                  <a:t>p,</a:t>
                </a:r>
                <a:r>
                  <a:rPr lang="zh-CN" altLang="en-US" dirty="0" smtClean="0"/>
                  <a:t>要么</a:t>
                </a: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，但非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 smtClean="0"/>
                  <a:t>”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6773192"/>
                  </p:ext>
                </p:extLst>
              </p:nvPr>
            </p:nvGraphicFramePr>
            <p:xfrm>
              <a:off x="4089577" y="2819400"/>
              <a:ext cx="3939822" cy="1854200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1313274"/>
                    <a:gridCol w="1313274"/>
                    <a:gridCol w="1313274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P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q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⨁</m:t>
                                </m:r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6773192"/>
                  </p:ext>
                </p:extLst>
              </p:nvPr>
            </p:nvGraphicFramePr>
            <p:xfrm>
              <a:off x="4089577" y="2819400"/>
              <a:ext cx="3939822" cy="1854200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1313274"/>
                    <a:gridCol w="1313274"/>
                    <a:gridCol w="1313274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P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q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8197" r="-926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924" y="5034756"/>
            <a:ext cx="3800475" cy="390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8924" y="5560218"/>
            <a:ext cx="3971925" cy="381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681845" y="1969969"/>
            <a:ext cx="27650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例子：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张</a:t>
            </a:r>
            <a:r>
              <a:rPr lang="zh-CN" altLang="en-US" dirty="0"/>
              <a:t>晓</a:t>
            </a:r>
            <a:r>
              <a:rPr lang="zh-CN" altLang="en-US" dirty="0" smtClean="0"/>
              <a:t>静不是</a:t>
            </a:r>
            <a:r>
              <a:rPr lang="zh-CN" altLang="en-US" dirty="0"/>
              <a:t>江西</a:t>
            </a:r>
            <a:r>
              <a:rPr lang="zh-CN" altLang="en-US" dirty="0" smtClean="0"/>
              <a:t>人就是</a:t>
            </a:r>
            <a:r>
              <a:rPr lang="zh-CN" altLang="en-US" dirty="0"/>
              <a:t>安徽</a:t>
            </a:r>
            <a:r>
              <a:rPr lang="zh-CN" altLang="en-US" dirty="0" smtClean="0"/>
              <a:t>人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套餐：鸡腿</a:t>
            </a:r>
            <a:r>
              <a:rPr lang="zh-CN" altLang="en-US" dirty="0"/>
              <a:t>饭或者叉烧饭，苹果或香蕉</a:t>
            </a:r>
          </a:p>
        </p:txBody>
      </p:sp>
    </p:spTree>
    <p:extLst>
      <p:ext uri="{BB962C8B-B14F-4D97-AF65-F5344CB8AC3E}">
        <p14:creationId xmlns:p14="http://schemas.microsoft.com/office/powerpoint/2010/main" val="193330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蕴涵连接</a:t>
            </a:r>
            <a:r>
              <a:rPr lang="zh-CN" altLang="en-US" dirty="0" smtClean="0"/>
              <a:t>词（</a:t>
            </a:r>
            <a:r>
              <a:rPr lang="en-US" altLang="zh-CN" dirty="0" smtClean="0"/>
              <a:t>Implication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 smtClean="0"/>
                  <a:t>:</a:t>
                </a:r>
                <a:r>
                  <a:rPr lang="zh-CN" altLang="en-US" dirty="0"/>
                  <a:t> “如果</a:t>
                </a:r>
                <a:r>
                  <a:rPr lang="en-US" altLang="zh-CN" i="1" dirty="0"/>
                  <a:t>p</a:t>
                </a:r>
                <a:r>
                  <a:rPr lang="zh-CN" altLang="en-US" dirty="0"/>
                  <a:t>则</a:t>
                </a:r>
                <a:r>
                  <a:rPr lang="en-US" altLang="zh-CN" i="1" dirty="0"/>
                  <a:t>q</a:t>
                </a:r>
                <a:r>
                  <a:rPr lang="en-US" altLang="zh-CN" dirty="0"/>
                  <a:t>”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721998"/>
                  </p:ext>
                </p:extLst>
              </p:nvPr>
            </p:nvGraphicFramePr>
            <p:xfrm>
              <a:off x="4089577" y="2819400"/>
              <a:ext cx="3939822" cy="1854200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1313274"/>
                    <a:gridCol w="1313274"/>
                    <a:gridCol w="1313274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dirty="0" smtClean="0"/>
                            <a:t>p</a:t>
                          </a:r>
                          <a:endParaRPr lang="zh-CN" alt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dirty="0" smtClean="0"/>
                            <a:t>q</a:t>
                          </a:r>
                          <a:endParaRPr lang="zh-CN" alt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721998"/>
                  </p:ext>
                </p:extLst>
              </p:nvPr>
            </p:nvGraphicFramePr>
            <p:xfrm>
              <a:off x="4089577" y="2819400"/>
              <a:ext cx="3939822" cy="1854200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1313274"/>
                    <a:gridCol w="1313274"/>
                    <a:gridCol w="1313274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dirty="0" smtClean="0"/>
                            <a:t>p</a:t>
                          </a:r>
                          <a:endParaRPr lang="zh-CN" alt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dirty="0" smtClean="0"/>
                            <a:t>q</a:t>
                          </a:r>
                          <a:endParaRPr lang="zh-CN" alt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8197" r="-926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圆角矩形 4"/>
          <p:cNvSpPr/>
          <p:nvPr/>
        </p:nvSpPr>
        <p:spPr>
          <a:xfrm>
            <a:off x="4425244" y="3127022"/>
            <a:ext cx="3330223" cy="812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68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双蕴含连接词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⟷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为真：</a:t>
                </a:r>
                <a:r>
                  <a:rPr lang="zh-CN" altLang="en-US" dirty="0" smtClean="0"/>
                  <a:t>意味着</a:t>
                </a:r>
                <a:r>
                  <a:rPr lang="en-US" altLang="zh-CN" i="1" dirty="0"/>
                  <a:t>p </a:t>
                </a:r>
                <a:r>
                  <a:rPr lang="zh-CN" altLang="en-US" dirty="0"/>
                  <a:t>和</a:t>
                </a:r>
                <a:r>
                  <a:rPr lang="en-US" altLang="zh-CN" i="1" dirty="0"/>
                  <a:t>q</a:t>
                </a:r>
                <a:r>
                  <a:rPr lang="zh-CN" altLang="en-US" dirty="0"/>
                  <a:t>总是有相同的真值。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4053417" y="2717094"/>
            <a:ext cx="35433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6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自然语言与逻辑中的连接词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3835400" cy="435133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不是。。。</a:t>
            </a:r>
            <a:endParaRPr lang="en-US" altLang="zh-CN" sz="2400" dirty="0" smtClean="0"/>
          </a:p>
          <a:p>
            <a:r>
              <a:rPr lang="zh-CN" altLang="en-US" sz="2400" dirty="0" smtClean="0"/>
              <a:t>。。。并且。。。</a:t>
            </a:r>
            <a:endParaRPr lang="en-US" altLang="zh-CN" sz="2400" dirty="0" smtClean="0"/>
          </a:p>
          <a:p>
            <a:r>
              <a:rPr lang="zh-CN" altLang="en-US" sz="2400" dirty="0" smtClean="0"/>
              <a:t>。。。或者。。。</a:t>
            </a:r>
            <a:endParaRPr lang="en-US" altLang="zh-CN" sz="2400" dirty="0" smtClean="0"/>
          </a:p>
          <a:p>
            <a:r>
              <a:rPr lang="zh-CN" altLang="en-US" sz="2400" dirty="0" smtClean="0"/>
              <a:t>不是。。。就是。。。</a:t>
            </a:r>
            <a:endParaRPr lang="en-US" altLang="zh-CN" sz="2400" dirty="0" smtClean="0"/>
          </a:p>
          <a:p>
            <a:r>
              <a:rPr lang="zh-CN" altLang="en-US" sz="2400" dirty="0" smtClean="0"/>
              <a:t>如果。。。那么。。。</a:t>
            </a:r>
            <a:endParaRPr lang="en-US" altLang="zh-CN" sz="2400" dirty="0" smtClean="0"/>
          </a:p>
          <a:p>
            <a:r>
              <a:rPr lang="zh-CN" altLang="en-US" sz="2400" dirty="0"/>
              <a:t>当且仅当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7078134" y="2238326"/>
            <a:ext cx="46510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每个连接词与我们日常生活中的某个连接词大致对应，但只是“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大致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”对应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。</a:t>
            </a:r>
            <a:endParaRPr lang="en-US" altLang="zh-CN" sz="2400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对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连接词的理解和使用严格按照真值表给出的“数学定义”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4546601" y="1825625"/>
                <a:ext cx="38354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endParaRPr lang="en-US" altLang="zh-CN" sz="240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endParaRPr lang="en-US" altLang="zh-CN" sz="2400" dirty="0" smtClean="0"/>
              </a:p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endParaRPr lang="en-US" altLang="zh-CN" sz="2400" dirty="0" smtClean="0"/>
              </a:p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⨁</m:t>
                    </m:r>
                  </m:oMath>
                </a14:m>
                <a:endParaRPr lang="en-US" altLang="zh-CN" sz="2400" dirty="0" smtClean="0"/>
              </a:p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⟶</m:t>
                    </m:r>
                  </m:oMath>
                </a14:m>
                <a:endParaRPr lang="en-US" altLang="zh-CN" sz="2400" dirty="0" smtClean="0"/>
              </a:p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⟷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601" y="1825625"/>
                <a:ext cx="3835400" cy="4351338"/>
              </a:xfrm>
              <a:prstGeom prst="rect">
                <a:avLst/>
              </a:prstGeom>
              <a:blipFill rotWithShape="0">
                <a:blip r:embed="rId2"/>
                <a:stretch>
                  <a:fillRect l="-2226" t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441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Logic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7442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 Logic</a:t>
            </a:r>
          </a:p>
          <a:p>
            <a:pPr lvl="1"/>
            <a:r>
              <a:rPr lang="en-US" altLang="zh-CN" sz="2800" dirty="0" smtClean="0"/>
              <a:t>The </a:t>
            </a:r>
            <a:r>
              <a:rPr lang="en-US" altLang="zh-CN" sz="2800" dirty="0" smtClean="0">
                <a:solidFill>
                  <a:srgbClr val="C00000"/>
                </a:solidFill>
              </a:rPr>
              <a:t>discipline</a:t>
            </a:r>
            <a:r>
              <a:rPr lang="en-US" altLang="zh-CN" sz="2800" dirty="0" smtClean="0"/>
              <a:t> that deals with the methods of </a:t>
            </a:r>
            <a:r>
              <a:rPr lang="en-US" altLang="zh-CN" sz="2800" i="1" dirty="0" smtClean="0">
                <a:solidFill>
                  <a:srgbClr val="002060"/>
                </a:solidFill>
              </a:rPr>
              <a:t>reasoning</a:t>
            </a:r>
          </a:p>
          <a:p>
            <a:pPr lvl="1"/>
            <a:r>
              <a:rPr lang="en-US" altLang="zh-CN" sz="2800" dirty="0" smtClean="0"/>
              <a:t>The </a:t>
            </a:r>
            <a:r>
              <a:rPr lang="en-US" altLang="zh-CN" sz="2800" dirty="0"/>
              <a:t>study of the </a:t>
            </a:r>
            <a:r>
              <a:rPr lang="en-US" altLang="zh-CN" sz="2800" dirty="0">
                <a:solidFill>
                  <a:srgbClr val="C00000"/>
                </a:solidFill>
              </a:rPr>
              <a:t>principles and criteria </a:t>
            </a:r>
            <a:r>
              <a:rPr lang="en-US" altLang="zh-CN" sz="2800" dirty="0"/>
              <a:t>of </a:t>
            </a:r>
            <a:r>
              <a:rPr lang="en-US" altLang="zh-CN" sz="2800" i="1" dirty="0">
                <a:solidFill>
                  <a:srgbClr val="002060"/>
                </a:solidFill>
              </a:rPr>
              <a:t>valid inference</a:t>
            </a:r>
            <a:r>
              <a:rPr lang="en-US" altLang="zh-CN" sz="2800" dirty="0">
                <a:solidFill>
                  <a:srgbClr val="002060"/>
                </a:solidFill>
              </a:rPr>
              <a:t> </a:t>
            </a:r>
            <a:r>
              <a:rPr lang="en-US" altLang="zh-CN" sz="2800" dirty="0"/>
              <a:t>and </a:t>
            </a:r>
            <a:r>
              <a:rPr lang="en-US" altLang="zh-CN" sz="2800" i="1" dirty="0" smtClean="0">
                <a:solidFill>
                  <a:srgbClr val="002060"/>
                </a:solidFill>
              </a:rPr>
              <a:t>demonstration</a:t>
            </a:r>
          </a:p>
          <a:p>
            <a:pPr lvl="1"/>
            <a:endParaRPr lang="en-US" altLang="zh-CN" sz="2800" i="1" dirty="0">
              <a:solidFill>
                <a:srgbClr val="002060"/>
              </a:solidFill>
            </a:endParaRPr>
          </a:p>
          <a:p>
            <a:pPr lvl="1"/>
            <a:endParaRPr lang="en-US" altLang="zh-CN" sz="2800" i="1" dirty="0" smtClean="0">
              <a:solidFill>
                <a:srgbClr val="00206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90132" y="3928004"/>
            <a:ext cx="33866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0" i="0" u="none" strike="noStrike" dirty="0" smtClean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Mathematical logic"/>
              </a:rPr>
              <a:t>Mathematical logic</a:t>
            </a:r>
            <a:endParaRPr lang="en-US" altLang="zh-CN" b="0" i="0" dirty="0" smtClean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altLang="zh-CN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 branch of mathematics that grew out of symbolic logic</a:t>
            </a:r>
          </a:p>
        </p:txBody>
      </p:sp>
      <p:sp>
        <p:nvSpPr>
          <p:cNvPr id="5" name="矩形 4"/>
          <p:cNvSpPr/>
          <p:nvPr/>
        </p:nvSpPr>
        <p:spPr>
          <a:xfrm>
            <a:off x="6918242" y="3928004"/>
            <a:ext cx="35879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0" i="0" u="none" strike="noStrike" dirty="0" smtClean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Philosophical logic"/>
              </a:rPr>
              <a:t>Philosophical logic</a:t>
            </a:r>
            <a:endParaRPr lang="en-US" altLang="zh-CN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zh-CN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application of formal logic to philosophical problems</a:t>
            </a:r>
            <a:endParaRPr lang="en-US" altLang="zh-C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Image result for focus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653" y="3267956"/>
            <a:ext cx="2333625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69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命题表达式的真值确定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表达式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2773041"/>
                  </p:ext>
                </p:extLst>
              </p:nvPr>
            </p:nvGraphicFramePr>
            <p:xfrm>
              <a:off x="2029355" y="2517934"/>
              <a:ext cx="8435445" cy="3327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87089"/>
                    <a:gridCol w="1041209"/>
                    <a:gridCol w="873109"/>
                    <a:gridCol w="1746217"/>
                    <a:gridCol w="3087821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dirty="0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altLang="zh-CN" dirty="0" err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dirty="0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altLang="zh-CN" dirty="0" err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altLang="zh-CN" dirty="0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altLang="zh-CN" dirty="0" err="1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dirty="0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altLang="zh-CN" dirty="0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altLang="zh-C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dirty="0" smtClean="0">
                                        <a:latin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altLang="zh-CN" dirty="0" err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en-US" altLang="zh-CN" dirty="0" smtClean="0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en-US" altLang="zh-CN" dirty="0" err="1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</m:d>
                                <m:r>
                                  <a:rPr lang="en-US" altLang="zh-CN" dirty="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dirty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altLang="zh-CN" dirty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altLang="zh-CN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0    0    0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0    0    1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0    1    0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0    1    1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1    0    0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1    0    1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/>
                    </a:tc>
                  </a:tr>
                  <a:tr h="1854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1    1    0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/>
                    </a:tc>
                  </a:tr>
                  <a:tr h="1854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1    1    1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2773041"/>
                  </p:ext>
                </p:extLst>
              </p:nvPr>
            </p:nvGraphicFramePr>
            <p:xfrm>
              <a:off x="2029355" y="2517934"/>
              <a:ext cx="8435445" cy="3327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87089"/>
                    <a:gridCol w="1041209"/>
                    <a:gridCol w="873109"/>
                    <a:gridCol w="1746217"/>
                    <a:gridCol w="308782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61" t="-1639" r="-400722" b="-7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2573" t="-1639" r="-549123" b="-7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13986" t="-1639" r="-556643" b="-7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6272" t="-1639" r="-177352" b="-7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73373" t="-1639" r="-394" b="-79836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61" t="-101639" r="-400722" b="-6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2573" t="-101639" r="-549123" b="-6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13986" t="-101639" r="-556643" b="-6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6272" t="-101639" r="-177352" b="-6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73373" t="-101639" r="-394" b="-69836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61" t="-201639" r="-400722" b="-5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2573" t="-201639" r="-549123" b="-5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13986" t="-201639" r="-556643" b="-5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6272" t="-201639" r="-177352" b="-5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73373" t="-201639" r="-394" b="-59836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61" t="-306667" r="-400722" b="-5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2573" t="-306667" r="-549123" b="-5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13986" t="-306667" r="-556643" b="-5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6272" t="-306667" r="-177352" b="-5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73373" t="-306667" r="-394" b="-50833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61" t="-400000" r="-40072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2573" t="-400000" r="-549123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13986" t="-400000" r="-556643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6272" t="-400000" r="-17735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73373" t="-400000" r="-394" b="-40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61" t="-500000" r="-40072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2573" t="-500000" r="-54912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13986" t="-500000" r="-55664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6272" t="-500000" r="-17735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73373" t="-500000" r="-394" b="-30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61" t="-600000" r="-40072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2573" t="-600000" r="-54912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13986" t="-600000" r="-55664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6272" t="-600000" r="-17735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73373" t="-600000" r="-394" b="-200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61" t="-711667" r="-400722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2573" t="-711667" r="-549123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13986" t="-711667" r="-556643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6272" t="-711667" r="-177352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73373" t="-711667" r="-394" b="-103333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61" t="-811667" r="-400722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2573" t="-811667" r="-54912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13986" t="-811667" r="-55664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6272" t="-811667" r="-177352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73373" t="-811667" r="-394" b="-3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圆角矩形 4"/>
          <p:cNvSpPr/>
          <p:nvPr/>
        </p:nvSpPr>
        <p:spPr>
          <a:xfrm>
            <a:off x="2415822" y="2923822"/>
            <a:ext cx="1004711" cy="2878667"/>
          </a:xfrm>
          <a:prstGeom prst="roundRect">
            <a:avLst/>
          </a:prstGeom>
          <a:solidFill>
            <a:srgbClr val="5B9BD5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56265" y="6251222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该命题表达式的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所有指派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6" idx="0"/>
            <a:endCxn id="5" idx="2"/>
          </p:cNvCxnSpPr>
          <p:nvPr/>
        </p:nvCxnSpPr>
        <p:spPr>
          <a:xfrm flipV="1">
            <a:off x="2918177" y="5802489"/>
            <a:ext cx="1" cy="448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01600" y="2903555"/>
            <a:ext cx="3454401" cy="1036856"/>
            <a:chOff x="101600" y="2903555"/>
            <a:chExt cx="3454401" cy="1036856"/>
          </a:xfrm>
        </p:grpSpPr>
        <p:sp>
          <p:nvSpPr>
            <p:cNvPr id="9" name="圆角矩形 8"/>
            <p:cNvSpPr/>
            <p:nvPr/>
          </p:nvSpPr>
          <p:spPr>
            <a:xfrm>
              <a:off x="2280351" y="2903555"/>
              <a:ext cx="1275650" cy="316266"/>
            </a:xfrm>
            <a:prstGeom prst="roundRect">
              <a:avLst/>
            </a:prstGeom>
            <a:solidFill>
              <a:srgbClr val="C00000">
                <a:alpha val="2902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01600" y="3294080"/>
              <a:ext cx="175841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C00000"/>
                  </a:solidFill>
                  <a:latin typeface="宋体" panose="02010600030101010101" pitchFamily="2" charset="-122"/>
                </a:rPr>
                <a:t>该表达式的一</a:t>
              </a:r>
              <a:r>
                <a:rPr lang="zh-CN" altLang="en-US" dirty="0" smtClean="0">
                  <a:solidFill>
                    <a:srgbClr val="C00000"/>
                  </a:solidFill>
                  <a:latin typeface="宋体" panose="02010600030101010101" pitchFamily="2" charset="-122"/>
                </a:rPr>
                <a:t>种“成真指派</a:t>
              </a:r>
              <a:r>
                <a:rPr lang="en-US" altLang="zh-CN" dirty="0" smtClean="0">
                  <a:solidFill>
                    <a:srgbClr val="C00000"/>
                  </a:solidFill>
                  <a:latin typeface="宋体" panose="02010600030101010101" pitchFamily="2" charset="-122"/>
                </a:rPr>
                <a:t>”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V="1">
              <a:off x="1860019" y="3104444"/>
              <a:ext cx="420332" cy="519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044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重言式、矛盾式与可能式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所有</a:t>
                </a:r>
                <a:r>
                  <a:rPr lang="zh-CN" altLang="en-US" dirty="0"/>
                  <a:t>指派均为成真指派：重言式（永</a:t>
                </a:r>
                <a:r>
                  <a:rPr lang="zh-CN" altLang="en-US" dirty="0" smtClean="0"/>
                  <a:t>真</a:t>
                </a:r>
                <a:r>
                  <a:rPr lang="zh-CN" altLang="en-US" dirty="0"/>
                  <a:t>式</a:t>
                </a:r>
                <a:r>
                  <a:rPr lang="zh-CN" altLang="en-US" dirty="0" smtClean="0"/>
                  <a:t>）</a:t>
                </a:r>
                <a:endParaRPr lang="zh-CN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⟷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对任意的</a:t>
                </a:r>
                <a:r>
                  <a:rPr lang="en-US" altLang="zh-CN" i="1" dirty="0" err="1"/>
                  <a:t>p</a:t>
                </a:r>
                <a:r>
                  <a:rPr lang="en-US" altLang="zh-CN" dirty="0" err="1"/>
                  <a:t>,</a:t>
                </a:r>
                <a:r>
                  <a:rPr lang="en-US" altLang="zh-CN" i="1" dirty="0" err="1"/>
                  <a:t>q</a:t>
                </a:r>
                <a:r>
                  <a:rPr lang="zh-CN" altLang="en-US" dirty="0"/>
                  <a:t>值均为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，为重言式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lvl="1"/>
                <a:endParaRPr lang="zh-CN" altLang="en-US" dirty="0"/>
              </a:p>
              <a:p>
                <a:r>
                  <a:rPr lang="zh-CN" altLang="en-US" dirty="0" smtClean="0"/>
                  <a:t>所有</a:t>
                </a:r>
                <a:r>
                  <a:rPr lang="zh-CN" altLang="en-US" dirty="0"/>
                  <a:t>指派均为成假</a:t>
                </a:r>
                <a:r>
                  <a:rPr lang="zh-CN" altLang="en-US" dirty="0" smtClean="0"/>
                  <a:t>指派：</a:t>
                </a:r>
                <a:r>
                  <a:rPr lang="zh-CN" altLang="en-US" dirty="0"/>
                  <a:t>矛盾式（永</a:t>
                </a:r>
                <a:r>
                  <a:rPr lang="zh-CN" altLang="en-US" dirty="0" smtClean="0"/>
                  <a:t>假</a:t>
                </a:r>
                <a:r>
                  <a:rPr lang="zh-CN" altLang="en-US" dirty="0"/>
                  <a:t>式</a:t>
                </a:r>
                <a:r>
                  <a:rPr lang="zh-CN" altLang="en-US" dirty="0" smtClean="0"/>
                  <a:t>）</a:t>
                </a:r>
                <a:endParaRPr lang="zh-CN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对任意的</a:t>
                </a:r>
                <a:r>
                  <a:rPr lang="en-US" altLang="zh-CN" i="1" dirty="0"/>
                  <a:t>p</a:t>
                </a:r>
                <a:r>
                  <a:rPr lang="zh-CN" altLang="en-US" dirty="0"/>
                  <a:t>值均为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，为矛盾式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lvl="1"/>
                <a:endParaRPr lang="zh-CN" altLang="en-US" dirty="0"/>
              </a:p>
              <a:p>
                <a:r>
                  <a:rPr lang="zh-CN" altLang="en-US" dirty="0" smtClean="0"/>
                  <a:t>同时</a:t>
                </a:r>
                <a:r>
                  <a:rPr lang="zh-CN" altLang="en-US" dirty="0"/>
                  <a:t>存在成真和成假指派：可能式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</a:t>
                </a:r>
              </a:p>
              <a:p>
                <a:pPr lvl="2"/>
                <a:r>
                  <a:rPr lang="zh-CN" altLang="en-US" dirty="0" smtClean="0"/>
                  <a:t>成</a:t>
                </a:r>
                <a:r>
                  <a:rPr lang="zh-CN" altLang="en-US" dirty="0"/>
                  <a:t>真指派：</a:t>
                </a:r>
                <a:r>
                  <a:rPr lang="en-US" altLang="zh-CN" dirty="0"/>
                  <a:t>(</a:t>
                </a:r>
                <a:r>
                  <a:rPr lang="en-US" altLang="zh-CN" i="1" dirty="0" err="1"/>
                  <a:t>p</a:t>
                </a:r>
                <a:r>
                  <a:rPr lang="en-US" altLang="zh-CN" dirty="0" err="1"/>
                  <a:t>,</a:t>
                </a:r>
                <a:r>
                  <a:rPr lang="en-US" altLang="zh-CN" i="1" dirty="0" err="1"/>
                  <a:t>q</a:t>
                </a:r>
                <a:r>
                  <a:rPr lang="en-US" altLang="zh-CN" dirty="0"/>
                  <a:t>) = (1,1) or (0,1)</a:t>
                </a:r>
              </a:p>
              <a:p>
                <a:pPr lvl="2"/>
                <a:r>
                  <a:rPr lang="zh-CN" altLang="en-US" dirty="0" smtClean="0"/>
                  <a:t>成</a:t>
                </a:r>
                <a:r>
                  <a:rPr lang="zh-CN" altLang="en-US" dirty="0"/>
                  <a:t>假指派：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p,q</a:t>
                </a:r>
                <a:r>
                  <a:rPr lang="en-US" altLang="zh-CN" dirty="0"/>
                  <a:t>) = (1,0) or (0,0)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44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逻辑等价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1547812" y="1690688"/>
            <a:ext cx="9096375" cy="30003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72820" y="4821746"/>
            <a:ext cx="67759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u="sng" dirty="0">
                <a:solidFill>
                  <a:srgbClr val="002060"/>
                </a:solidFill>
                <a:latin typeface="宋体" panose="02010600030101010101" pitchFamily="2" charset="-122"/>
              </a:rPr>
              <a:t>双蕴含连接符</a:t>
            </a:r>
            <a:r>
              <a:rPr lang="zh-CN" altLang="en-US" sz="2000" b="1" dirty="0">
                <a:solidFill>
                  <a:srgbClr val="002060"/>
                </a:solidFill>
                <a:latin typeface="宋体" panose="02010600030101010101" pitchFamily="2" charset="-122"/>
              </a:rPr>
              <a:t>连接的命题表达式，如果所有指派均成真，</a:t>
            </a:r>
          </a:p>
          <a:p>
            <a:r>
              <a:rPr lang="zh-CN" altLang="en-US" sz="2000" b="1" dirty="0">
                <a:solidFill>
                  <a:srgbClr val="002060"/>
                </a:solidFill>
                <a:latin typeface="宋体" panose="02010600030101010101" pitchFamily="2" charset="-122"/>
              </a:rPr>
              <a:t>称该符号连接的两个命题表达式逻辑等价，并记为：</a:t>
            </a:r>
            <a:r>
              <a:rPr lang="en-US" altLang="zh-CN" sz="20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≡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00206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224" y="5607419"/>
            <a:ext cx="3257550" cy="409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7861465" y="712519"/>
                <a:ext cx="40275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2400" b="1" dirty="0" smtClean="0">
                    <a:solidFill>
                      <a:srgbClr val="C00000"/>
                    </a:solidFill>
                  </a:rPr>
                  <a:t>与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2400" b="1" dirty="0" smtClean="0">
                    <a:solidFill>
                      <a:srgbClr val="C00000"/>
                    </a:solidFill>
                  </a:rPr>
                  <a:t>有什么区别？</a:t>
                </a:r>
                <a:endParaRPr lang="en-US" altLang="zh-CN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465" y="712519"/>
                <a:ext cx="4027513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606" t="-15789" r="-1818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003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置换规则</a:t>
            </a:r>
            <a:r>
              <a:rPr lang="en-US" altLang="zh-CN" sz="4000" dirty="0"/>
              <a:t>-</a:t>
            </a:r>
            <a:r>
              <a:rPr lang="zh-CN" altLang="en-US" sz="4000" dirty="0"/>
              <a:t>等价式的应用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/>
                  <a:t>逻辑</a:t>
                </a:r>
                <a:r>
                  <a:rPr lang="zh-CN" altLang="en-US" dirty="0"/>
                  <a:t>等价式在</a:t>
                </a:r>
                <a:r>
                  <a:rPr lang="zh-CN" altLang="en-US" b="1" dirty="0"/>
                  <a:t>逻辑演算</a:t>
                </a:r>
                <a:r>
                  <a:rPr lang="en-US" altLang="zh-CN" b="1" dirty="0"/>
                  <a:t>(</a:t>
                </a:r>
                <a:r>
                  <a:rPr lang="zh-CN" altLang="en-US" b="1" dirty="0"/>
                  <a:t>表达式推演</a:t>
                </a:r>
                <a:r>
                  <a:rPr lang="en-US" altLang="zh-CN" b="1" dirty="0"/>
                  <a:t>)</a:t>
                </a:r>
                <a:r>
                  <a:rPr lang="zh-CN" altLang="en-US" dirty="0"/>
                  <a:t>和</a:t>
                </a:r>
                <a:r>
                  <a:rPr lang="zh-CN" altLang="en-US" b="1" dirty="0"/>
                  <a:t>证明</a:t>
                </a:r>
                <a:r>
                  <a:rPr lang="zh-CN" altLang="en-US" dirty="0"/>
                  <a:t>中起重要作用</a:t>
                </a:r>
                <a:r>
                  <a:rPr lang="zh-CN" altLang="en-US" dirty="0" smtClean="0"/>
                  <a:t>。</a:t>
                </a:r>
                <a:endParaRPr lang="zh-CN" altLang="en-US" dirty="0"/>
              </a:p>
              <a:p>
                <a:r>
                  <a:rPr lang="zh-CN" altLang="en-US" dirty="0"/>
                  <a:t>置换规则：设</a:t>
                </a:r>
                <a14:m>
                  <m:oMath xmlns:m="http://schemas.openxmlformats.org/officeDocument/2006/math">
                    <m:r>
                      <a:rPr lang="el-GR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𝛷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是含表达式</a:t>
                </a:r>
                <a:r>
                  <a:rPr lang="en-US" altLang="zh-CN" i="1" dirty="0"/>
                  <a:t>A</a:t>
                </a:r>
                <a:r>
                  <a:rPr lang="zh-CN" altLang="en-US" dirty="0"/>
                  <a:t>的命题表达式，</a:t>
                </a:r>
                <a:r>
                  <a:rPr lang="el-GR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𝛷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是用表达式</a:t>
                </a:r>
                <a:r>
                  <a:rPr lang="en-US" altLang="zh-CN" i="1" dirty="0"/>
                  <a:t>B</a:t>
                </a:r>
                <a:r>
                  <a:rPr lang="zh-CN" altLang="en-US" dirty="0"/>
                  <a:t>置换</a:t>
                </a:r>
                <a:r>
                  <a:rPr lang="zh-CN" altLang="en-US" dirty="0" smtClean="0"/>
                  <a:t>了</a:t>
                </a:r>
                <a14:m>
                  <m:oMath xmlns:m="http://schemas.openxmlformats.org/officeDocument/2006/math">
                    <m:r>
                      <a:rPr lang="el-GR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𝛷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中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所有</a:t>
                </a:r>
                <a:r>
                  <a:rPr lang="zh-CN" altLang="en-US" dirty="0"/>
                  <a:t>的</a:t>
                </a:r>
                <a:r>
                  <a:rPr lang="en-US" altLang="zh-CN" i="1" dirty="0"/>
                  <a:t>A</a:t>
                </a:r>
                <a:r>
                  <a:rPr lang="zh-CN" altLang="en-US" dirty="0"/>
                  <a:t>后得到的表达式。若</a:t>
                </a:r>
                <a:r>
                  <a:rPr lang="en-US" altLang="zh-CN" i="1" dirty="0"/>
                  <a:t>B</a:t>
                </a:r>
                <a:r>
                  <a:rPr lang="en-US" altLang="zh-CN" dirty="0"/>
                  <a:t>≡ 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, </a:t>
                </a:r>
                <a:r>
                  <a:rPr lang="zh-CN" altLang="en-US" dirty="0" smtClean="0"/>
                  <a:t>则</a:t>
                </a:r>
                <a14:m>
                  <m:oMath xmlns:m="http://schemas.openxmlformats.org/officeDocument/2006/math">
                    <m:r>
                      <a:rPr lang="el-GR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𝛷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≡</a:t>
                </a:r>
                <a:r>
                  <a:rPr lang="el-GR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𝛷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841" y="3302000"/>
            <a:ext cx="5680603" cy="26953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773" y="3121378"/>
            <a:ext cx="4526668" cy="341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7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 the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know that Bill, Jim and Sam are from Boston, Chicago and Detroit, respectively. </a:t>
            </a:r>
            <a:endParaRPr lang="en-US" altLang="zh-CN" dirty="0" smtClean="0"/>
          </a:p>
          <a:p>
            <a:r>
              <a:rPr lang="en-US" altLang="zh-CN" dirty="0" smtClean="0"/>
              <a:t>Each </a:t>
            </a:r>
            <a:r>
              <a:rPr lang="en-US" altLang="zh-CN" dirty="0"/>
              <a:t>of following sentence is </a:t>
            </a:r>
            <a:r>
              <a:rPr lang="en-US" altLang="zh-CN" b="1" dirty="0">
                <a:solidFill>
                  <a:srgbClr val="C00000"/>
                </a:solidFill>
              </a:rPr>
              <a:t>half right and half wrong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lvl="1"/>
            <a:r>
              <a:rPr lang="en-US" altLang="zh-CN" b="1" dirty="0"/>
              <a:t>Bill is from Boston, and Jim is from Chicago.</a:t>
            </a:r>
            <a:endParaRPr lang="en-US" altLang="zh-CN" dirty="0"/>
          </a:p>
          <a:p>
            <a:pPr lvl="1"/>
            <a:r>
              <a:rPr lang="en-US" altLang="zh-CN" b="1" dirty="0"/>
              <a:t>Sam is from Boston, and Bill is from Chicago.</a:t>
            </a:r>
            <a:endParaRPr lang="en-US" altLang="zh-CN" dirty="0"/>
          </a:p>
          <a:p>
            <a:pPr lvl="1"/>
            <a:r>
              <a:rPr lang="en-US" altLang="zh-CN" b="1" dirty="0"/>
              <a:t>Jim is from Boston, and Bill is from Detroit.</a:t>
            </a:r>
            <a:endParaRPr lang="en-US" altLang="zh-CN" dirty="0"/>
          </a:p>
          <a:p>
            <a:r>
              <a:rPr lang="en-US" altLang="zh-CN" dirty="0"/>
              <a:t>Tell the truth about their home town.</a:t>
            </a:r>
            <a:endParaRPr lang="zh-CN" altLang="en-US" dirty="0"/>
          </a:p>
        </p:txBody>
      </p:sp>
      <p:pic>
        <p:nvPicPr>
          <p:cNvPr id="2050" name="Picture 2" descr="Image result for hometow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920" y="3630880"/>
            <a:ext cx="28956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64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命题符号化表示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065890" cy="4351338"/>
          </a:xfrm>
        </p:spPr>
        <p:txBody>
          <a:bodyPr/>
          <a:lstStyle/>
          <a:p>
            <a:r>
              <a:rPr lang="en-US" altLang="zh-CN" dirty="0" smtClean="0"/>
              <a:t>We </a:t>
            </a:r>
            <a:r>
              <a:rPr lang="en-US" altLang="zh-CN" dirty="0"/>
              <a:t>set :</a:t>
            </a:r>
          </a:p>
          <a:p>
            <a:pPr lvl="1"/>
            <a:r>
              <a:rPr lang="en-US" altLang="zh-CN" dirty="0" smtClean="0"/>
              <a:t>P1 </a:t>
            </a:r>
            <a:r>
              <a:rPr lang="en-US" altLang="zh-CN" dirty="0"/>
              <a:t>= Bill is from Boston</a:t>
            </a:r>
          </a:p>
          <a:p>
            <a:pPr lvl="1"/>
            <a:r>
              <a:rPr lang="en-US" altLang="zh-CN" dirty="0" smtClean="0"/>
              <a:t>P2 </a:t>
            </a:r>
            <a:r>
              <a:rPr lang="en-US" altLang="zh-CN" dirty="0"/>
              <a:t>= Jim is from Chicago.</a:t>
            </a:r>
          </a:p>
          <a:p>
            <a:pPr lvl="1"/>
            <a:r>
              <a:rPr lang="en-US" altLang="zh-CN" dirty="0" smtClean="0"/>
              <a:t>P3 </a:t>
            </a:r>
            <a:r>
              <a:rPr lang="en-US" altLang="zh-CN" dirty="0"/>
              <a:t>= Sam is from Boston</a:t>
            </a:r>
          </a:p>
          <a:p>
            <a:pPr lvl="1"/>
            <a:r>
              <a:rPr lang="en-US" altLang="zh-CN" dirty="0" smtClean="0"/>
              <a:t>P4 </a:t>
            </a:r>
            <a:r>
              <a:rPr lang="en-US" altLang="zh-CN" dirty="0"/>
              <a:t>= Bill is from Chicago.</a:t>
            </a:r>
          </a:p>
          <a:p>
            <a:pPr lvl="1"/>
            <a:r>
              <a:rPr lang="en-US" altLang="zh-CN" dirty="0" smtClean="0"/>
              <a:t>P5 </a:t>
            </a:r>
            <a:r>
              <a:rPr lang="en-US" altLang="zh-CN" dirty="0"/>
              <a:t>= Jim is from Boston</a:t>
            </a:r>
          </a:p>
          <a:p>
            <a:pPr lvl="1"/>
            <a:r>
              <a:rPr lang="en-US" altLang="zh-CN" dirty="0" smtClean="0"/>
              <a:t>P6 </a:t>
            </a:r>
            <a:r>
              <a:rPr lang="en-US" altLang="zh-CN" dirty="0"/>
              <a:t>= Bill is from Detroit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5904090" y="198217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Each of following sentence is </a:t>
            </a:r>
            <a:r>
              <a:rPr lang="en-US" altLang="zh-CN" b="1" dirty="0">
                <a:solidFill>
                  <a:srgbClr val="C00000"/>
                </a:solidFill>
              </a:rPr>
              <a:t>half right and half wrong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b="1" dirty="0"/>
              <a:t>Bill is from Boston, and Jim is from Chicago.</a:t>
            </a:r>
            <a:endParaRPr lang="en-US" altLang="zh-CN" dirty="0"/>
          </a:p>
          <a:p>
            <a:pPr lvl="1"/>
            <a:r>
              <a:rPr lang="en-US" altLang="zh-CN" b="1" dirty="0"/>
              <a:t>Sam is from Boston, and Bill is from Chicago.</a:t>
            </a:r>
            <a:endParaRPr lang="en-US" altLang="zh-CN" dirty="0"/>
          </a:p>
          <a:p>
            <a:pPr lvl="1"/>
            <a:r>
              <a:rPr lang="en-US" altLang="zh-CN" b="1" dirty="0"/>
              <a:t>Jim is from Boston, and Bill is from Detroit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0960193" y="2765405"/>
                <a:ext cx="9509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⨁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altLang="zh-CN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193" y="2765405"/>
                <a:ext cx="950901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0960193" y="2213002"/>
                <a:ext cx="9509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1⨁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zh-CN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193" y="2213002"/>
                <a:ext cx="950901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0960193" y="2473923"/>
                <a:ext cx="9509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3⨁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193" y="2473923"/>
                <a:ext cx="950901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6019245" y="3688475"/>
            <a:ext cx="1486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 also have: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5904090" y="4148284"/>
                <a:ext cx="1169423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090" y="4148284"/>
                <a:ext cx="1169423" cy="830997"/>
              </a:xfrm>
              <a:prstGeom prst="rect">
                <a:avLst/>
              </a:prstGeom>
              <a:blipFill rotWithShape="0">
                <a:blip r:embed="rId6"/>
                <a:stretch>
                  <a:fillRect l="-1047" b="-10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7073513" y="4148282"/>
                <a:ext cx="119943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513" y="4148282"/>
                <a:ext cx="1199431" cy="5539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8474360" y="4148283"/>
                <a:ext cx="1169423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4360" y="4148283"/>
                <a:ext cx="1169423" cy="830997"/>
              </a:xfrm>
              <a:prstGeom prst="rect">
                <a:avLst/>
              </a:prstGeom>
              <a:blipFill rotWithShape="0">
                <a:blip r:embed="rId8"/>
                <a:stretch>
                  <a:fillRect l="-1042" b="-7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9643783" y="4148282"/>
                <a:ext cx="128439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3783" y="4148282"/>
                <a:ext cx="1284391" cy="55399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95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命题符号化及其应用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⨁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⨁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∧¬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∧¬</m:t>
                              </m:r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e>
                          </m:d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又因为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⨁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∧¬</m:t>
                              </m:r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𝟔</m:t>
                              </m:r>
                            </m:e>
                          </m:d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𝟔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1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b="1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所以：</a:t>
                </a:r>
                <a:endParaRPr lang="en-US" altLang="zh-CN" b="1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⨁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⨁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⨁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zh-CN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zh-CN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altLang="zh-CN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altLang="zh-CN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</m:oMath>
                  </m:oMathPara>
                </a14:m>
                <a:endParaRPr lang="en-US" altLang="zh-CN" b="1" i="1" dirty="0" smtClean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</m:oMath>
                  </m:oMathPara>
                </a14:m>
                <a:r>
                  <a:rPr lang="en-US" altLang="zh-CN" b="1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/>
                </a:r>
                <a:br>
                  <a:rPr lang="en-US" altLang="zh-CN" b="1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838200" y="2124487"/>
            <a:ext cx="10841157" cy="957019"/>
            <a:chOff x="838200" y="4119541"/>
            <a:chExt cx="10841157" cy="957019"/>
          </a:xfrm>
        </p:grpSpPr>
        <p:sp>
          <p:nvSpPr>
            <p:cNvPr id="4" name="单圆角矩形 3"/>
            <p:cNvSpPr/>
            <p:nvPr/>
          </p:nvSpPr>
          <p:spPr>
            <a:xfrm>
              <a:off x="838200" y="4488874"/>
              <a:ext cx="9564584" cy="587686"/>
            </a:xfrm>
            <a:prstGeom prst="round1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058400" y="4119541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002060"/>
                  </a:solidFill>
                </a:rPr>
                <a:t>析取范式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491113" y="462491"/>
            <a:ext cx="5024084" cy="1431163"/>
            <a:chOff x="6491113" y="462491"/>
            <a:chExt cx="5024084" cy="14311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6491113" y="1062657"/>
                  <a:ext cx="1169423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oMath>
                    </m:oMathPara>
                  </a14:m>
                  <a:endParaRPr lang="en-US" altLang="zh-CN" i="1" dirty="0" smtClean="0">
                    <a:latin typeface="Cambria Math" panose="02040503050406030204" pitchFamily="18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</m:oMath>
                    </m:oMathPara>
                  </a14:m>
                  <a:endParaRPr lang="en-US" altLang="zh-CN" i="1" dirty="0" smtClean="0">
                    <a:latin typeface="Cambria Math" panose="02040503050406030204" pitchFamily="18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1113" y="1062657"/>
                  <a:ext cx="1169423" cy="83099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42" b="-102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7660536" y="1062655"/>
                  <a:ext cx="1199431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oMath>
                    </m:oMathPara>
                  </a14:m>
                  <a:endParaRPr lang="en-US" altLang="zh-CN" i="1" dirty="0" smtClean="0">
                    <a:latin typeface="Cambria Math" panose="02040503050406030204" pitchFamily="18" charset="0"/>
                  </a:endParaRPr>
                </a:p>
                <a:p>
                  <a:endParaRPr lang="zh-CN" altLang="en-US" dirty="0"/>
                </a:p>
              </p:txBody>
            </p:sp>
          </mc:Choice>
          <mc:Fallback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0536" y="1062655"/>
                  <a:ext cx="1199431" cy="5539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9061383" y="1062656"/>
                  <a:ext cx="1169423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oMath>
                    </m:oMathPara>
                  </a14:m>
                  <a:endParaRPr lang="en-US" altLang="zh-CN" i="1" dirty="0" smtClean="0">
                    <a:latin typeface="Cambria Math" panose="02040503050406030204" pitchFamily="18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oMath>
                    </m:oMathPara>
                  </a14:m>
                  <a:endParaRPr lang="en-US" altLang="zh-CN" i="1" dirty="0" smtClean="0">
                    <a:latin typeface="Cambria Math" panose="02040503050406030204" pitchFamily="18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1383" y="1062656"/>
                  <a:ext cx="1169423" cy="83099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042" b="-729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10230806" y="1062655"/>
                  <a:ext cx="1284391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oMath>
                    </m:oMathPara>
                  </a14:m>
                  <a:endParaRPr lang="en-US" altLang="zh-CN" i="1" dirty="0" smtClean="0">
                    <a:latin typeface="Cambria Math" panose="02040503050406030204" pitchFamily="18" charset="0"/>
                  </a:endParaRPr>
                </a:p>
                <a:p>
                  <a:endParaRPr lang="zh-CN" altLang="en-US" dirty="0"/>
                </a:p>
              </p:txBody>
            </p:sp>
          </mc:Choice>
          <mc:Fallback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0806" y="1062655"/>
                  <a:ext cx="1284391" cy="55399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本框 36"/>
                <p:cNvSpPr txBox="1"/>
                <p:nvPr/>
              </p:nvSpPr>
              <p:spPr>
                <a:xfrm>
                  <a:off x="9042122" y="462491"/>
                  <a:ext cx="9509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⨁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7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2122" y="462491"/>
                  <a:ext cx="95090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矩形 37"/>
                <p:cNvSpPr/>
                <p:nvPr/>
              </p:nvSpPr>
              <p:spPr>
                <a:xfrm>
                  <a:off x="6608927" y="462491"/>
                  <a:ext cx="95090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1⨁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8" name="矩形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8927" y="462491"/>
                  <a:ext cx="950901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矩形 38"/>
                <p:cNvSpPr/>
                <p:nvPr/>
              </p:nvSpPr>
              <p:spPr>
                <a:xfrm>
                  <a:off x="7825525" y="462491"/>
                  <a:ext cx="95090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3⨁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9" name="矩形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5525" y="462491"/>
                  <a:ext cx="950901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635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命题符号化及其应用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⨁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⨁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∧¬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∧¬</m:t>
                              </m:r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e>
                          </m:d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b="1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b="1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所以：</a:t>
                </a:r>
                <a:endParaRPr lang="en-US" altLang="zh-CN" b="1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⨁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⨁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⨁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⨁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1∨¬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</m:oMath>
                  </m:oMathPara>
                </a14:m>
                <a:r>
                  <a:rPr lang="en-US" altLang="zh-CN" b="1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/>
                </a:r>
                <a:br>
                  <a:rPr lang="en-US" altLang="zh-CN" b="1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838200" y="2257738"/>
            <a:ext cx="10841157" cy="957019"/>
            <a:chOff x="838200" y="4119541"/>
            <a:chExt cx="10841157" cy="957019"/>
          </a:xfrm>
        </p:grpSpPr>
        <p:sp>
          <p:nvSpPr>
            <p:cNvPr id="4" name="单圆角矩形 3"/>
            <p:cNvSpPr/>
            <p:nvPr/>
          </p:nvSpPr>
          <p:spPr>
            <a:xfrm>
              <a:off x="838200" y="4396541"/>
              <a:ext cx="9564584" cy="680019"/>
            </a:xfrm>
            <a:prstGeom prst="round1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058400" y="4119541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002060"/>
                  </a:solidFill>
                </a:rPr>
                <a:t>析取范式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491113" y="462491"/>
            <a:ext cx="5024084" cy="1431163"/>
            <a:chOff x="6491113" y="462491"/>
            <a:chExt cx="5024084" cy="14311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6491113" y="1062657"/>
                  <a:ext cx="1169423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oMath>
                    </m:oMathPara>
                  </a14:m>
                  <a:endParaRPr lang="en-US" altLang="zh-CN" i="1" dirty="0" smtClean="0">
                    <a:latin typeface="Cambria Math" panose="02040503050406030204" pitchFamily="18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</m:oMath>
                    </m:oMathPara>
                  </a14:m>
                  <a:endParaRPr lang="en-US" altLang="zh-CN" i="1" dirty="0" smtClean="0">
                    <a:latin typeface="Cambria Math" panose="02040503050406030204" pitchFamily="18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1113" y="1062657"/>
                  <a:ext cx="1169423" cy="83099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42" b="-102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7660536" y="1062655"/>
                  <a:ext cx="1199431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oMath>
                    </m:oMathPara>
                  </a14:m>
                  <a:endParaRPr lang="en-US" altLang="zh-CN" i="1" dirty="0" smtClean="0">
                    <a:latin typeface="Cambria Math" panose="02040503050406030204" pitchFamily="18" charset="0"/>
                  </a:endParaRPr>
                </a:p>
                <a:p>
                  <a:endParaRPr lang="zh-CN" altLang="en-US" dirty="0"/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0536" y="1062655"/>
                  <a:ext cx="1199431" cy="5539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9061383" y="1062656"/>
                  <a:ext cx="1169423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oMath>
                    </m:oMathPara>
                  </a14:m>
                  <a:endParaRPr lang="en-US" altLang="zh-CN" i="1" dirty="0" smtClean="0">
                    <a:latin typeface="Cambria Math" panose="02040503050406030204" pitchFamily="18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oMath>
                    </m:oMathPara>
                  </a14:m>
                  <a:endParaRPr lang="en-US" altLang="zh-CN" i="1" dirty="0" smtClean="0">
                    <a:latin typeface="Cambria Math" panose="02040503050406030204" pitchFamily="18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1383" y="1062656"/>
                  <a:ext cx="1169423" cy="83099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042" b="-729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10230806" y="1062655"/>
                  <a:ext cx="1284391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oMath>
                    </m:oMathPara>
                  </a14:m>
                  <a:endParaRPr lang="en-US" altLang="zh-CN" i="1" dirty="0" smtClean="0">
                    <a:latin typeface="Cambria Math" panose="02040503050406030204" pitchFamily="18" charset="0"/>
                  </a:endParaRPr>
                </a:p>
                <a:p>
                  <a:endParaRPr lang="zh-CN" altLang="en-US" dirty="0"/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0806" y="1062655"/>
                  <a:ext cx="1284391" cy="55399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9042122" y="462491"/>
                  <a:ext cx="9509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⨁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2122" y="462491"/>
                  <a:ext cx="95090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矩形 12"/>
                <p:cNvSpPr/>
                <p:nvPr/>
              </p:nvSpPr>
              <p:spPr>
                <a:xfrm>
                  <a:off x="6608927" y="462491"/>
                  <a:ext cx="95090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1⨁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8927" y="462491"/>
                  <a:ext cx="950901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矩形 13"/>
                <p:cNvSpPr/>
                <p:nvPr/>
              </p:nvSpPr>
              <p:spPr>
                <a:xfrm>
                  <a:off x="7825525" y="462491"/>
                  <a:ext cx="95090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3⨁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5525" y="462491"/>
                  <a:ext cx="950901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5592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命题符号化及其应用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CN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所以：</a:t>
                </a:r>
                <a:endParaRPr lang="en-US" altLang="zh-CN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1⨁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3⨁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altLang="zh-CN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1⨁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3⨁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1∨¬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1∧¬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3∧¬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4∧¬</m:t>
                          </m:r>
                          <m: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3∧¬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4∧¬</m:t>
                          </m:r>
                          <m: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2∧¬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4∧¬</m:t>
                          </m:r>
                          <m: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1∧¬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2∧</m:t>
                          </m:r>
                          <m:r>
                            <a:rPr lang="en-US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3∧¬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4∧¬</m:t>
                          </m:r>
                          <m: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2∧</m:t>
                          </m:r>
                          <m:r>
                            <a:rPr lang="en-US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3∧¬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4∧¬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2∧¬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4∧¬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3∧¬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2∧¬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6491113" y="462491"/>
            <a:ext cx="5024084" cy="1431163"/>
            <a:chOff x="6491113" y="462491"/>
            <a:chExt cx="5024084" cy="14311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6491113" y="1062657"/>
                  <a:ext cx="1169423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oMath>
                    </m:oMathPara>
                  </a14:m>
                  <a:endParaRPr lang="en-US" altLang="zh-CN" i="1" dirty="0" smtClean="0">
                    <a:latin typeface="Cambria Math" panose="02040503050406030204" pitchFamily="18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</m:oMath>
                    </m:oMathPara>
                  </a14:m>
                  <a:endParaRPr lang="en-US" altLang="zh-CN" i="1" dirty="0" smtClean="0">
                    <a:latin typeface="Cambria Math" panose="02040503050406030204" pitchFamily="18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1113" y="1062657"/>
                  <a:ext cx="1169423" cy="83099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42" b="-102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7660536" y="1062655"/>
                  <a:ext cx="1199431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oMath>
                    </m:oMathPara>
                  </a14:m>
                  <a:endParaRPr lang="en-US" altLang="zh-CN" i="1" dirty="0" smtClean="0">
                    <a:latin typeface="Cambria Math" panose="02040503050406030204" pitchFamily="18" charset="0"/>
                  </a:endParaRPr>
                </a:p>
                <a:p>
                  <a:endParaRPr lang="zh-CN" altLang="en-US" dirty="0"/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0536" y="1062655"/>
                  <a:ext cx="1199431" cy="5539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9061383" y="1062656"/>
                  <a:ext cx="1169423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oMath>
                    </m:oMathPara>
                  </a14:m>
                  <a:endParaRPr lang="en-US" altLang="zh-CN" i="1" dirty="0" smtClean="0">
                    <a:latin typeface="Cambria Math" panose="02040503050406030204" pitchFamily="18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oMath>
                    </m:oMathPara>
                  </a14:m>
                  <a:endParaRPr lang="en-US" altLang="zh-CN" i="1" dirty="0" smtClean="0">
                    <a:latin typeface="Cambria Math" panose="02040503050406030204" pitchFamily="18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1383" y="1062656"/>
                  <a:ext cx="1169423" cy="83099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042" b="-729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10230806" y="1062655"/>
                  <a:ext cx="1284391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oMath>
                    </m:oMathPara>
                  </a14:m>
                  <a:endParaRPr lang="en-US" altLang="zh-CN" i="1" dirty="0" smtClean="0">
                    <a:latin typeface="Cambria Math" panose="02040503050406030204" pitchFamily="18" charset="0"/>
                  </a:endParaRPr>
                </a:p>
                <a:p>
                  <a:endParaRPr lang="zh-CN" altLang="en-US" dirty="0"/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0806" y="1062655"/>
                  <a:ext cx="1284391" cy="55399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9042122" y="462491"/>
                  <a:ext cx="9509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⨁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2122" y="462491"/>
                  <a:ext cx="95090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矩形 12"/>
                <p:cNvSpPr/>
                <p:nvPr/>
              </p:nvSpPr>
              <p:spPr>
                <a:xfrm>
                  <a:off x="6608927" y="462491"/>
                  <a:ext cx="95090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1⨁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8927" y="462491"/>
                  <a:ext cx="950901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矩形 13"/>
                <p:cNvSpPr/>
                <p:nvPr/>
              </p:nvSpPr>
              <p:spPr>
                <a:xfrm>
                  <a:off x="7825525" y="462491"/>
                  <a:ext cx="95090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3⨁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5525" y="462491"/>
                  <a:ext cx="950901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0024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命题符号化及其应用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CN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所以：</a:t>
                </a:r>
                <a:endParaRPr lang="en-US" altLang="zh-CN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1⨁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3⨁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1⨁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3⨁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2∨¬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altLang="zh-CN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1∧</m:t>
                          </m:r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3∧¬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4∨¬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1∧</m:t>
                          </m:r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2∧¬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4∨¬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3∧¬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4∨¬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2∧¬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3∧</m:t>
                          </m:r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4∨¬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3∧¬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6491113" y="462491"/>
            <a:ext cx="5024084" cy="1431163"/>
            <a:chOff x="6491113" y="462491"/>
            <a:chExt cx="5024084" cy="14311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6491113" y="1062657"/>
                  <a:ext cx="1169423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oMath>
                    </m:oMathPara>
                  </a14:m>
                  <a:endParaRPr lang="en-US" altLang="zh-CN" i="1" dirty="0" smtClean="0">
                    <a:latin typeface="Cambria Math" panose="02040503050406030204" pitchFamily="18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</m:oMath>
                    </m:oMathPara>
                  </a14:m>
                  <a:endParaRPr lang="en-US" altLang="zh-CN" i="1" dirty="0" smtClean="0">
                    <a:latin typeface="Cambria Math" panose="02040503050406030204" pitchFamily="18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1113" y="1062657"/>
                  <a:ext cx="1169423" cy="83099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42" b="-102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7660536" y="1062655"/>
                  <a:ext cx="1199431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oMath>
                    </m:oMathPara>
                  </a14:m>
                  <a:endParaRPr lang="en-US" altLang="zh-CN" i="1" dirty="0" smtClean="0">
                    <a:latin typeface="Cambria Math" panose="02040503050406030204" pitchFamily="18" charset="0"/>
                  </a:endParaRPr>
                </a:p>
                <a:p>
                  <a:endParaRPr lang="zh-CN" altLang="en-US" dirty="0"/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0536" y="1062655"/>
                  <a:ext cx="1199431" cy="5539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9061383" y="1062656"/>
                  <a:ext cx="1169423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oMath>
                    </m:oMathPara>
                  </a14:m>
                  <a:endParaRPr lang="en-US" altLang="zh-CN" i="1" dirty="0" smtClean="0">
                    <a:latin typeface="Cambria Math" panose="02040503050406030204" pitchFamily="18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oMath>
                    </m:oMathPara>
                  </a14:m>
                  <a:endParaRPr lang="en-US" altLang="zh-CN" i="1" dirty="0" smtClean="0">
                    <a:latin typeface="Cambria Math" panose="02040503050406030204" pitchFamily="18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1383" y="1062656"/>
                  <a:ext cx="1169423" cy="83099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042" b="-729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10230806" y="1062655"/>
                  <a:ext cx="1284391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oMath>
                    </m:oMathPara>
                  </a14:m>
                  <a:endParaRPr lang="en-US" altLang="zh-CN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</a:endParaRPr>
                </a:p>
                <a:p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0806" y="1062655"/>
                  <a:ext cx="1284391" cy="55399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9042122" y="462491"/>
                  <a:ext cx="9509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⨁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2122" y="462491"/>
                  <a:ext cx="95090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矩形 12"/>
                <p:cNvSpPr/>
                <p:nvPr/>
              </p:nvSpPr>
              <p:spPr>
                <a:xfrm>
                  <a:off x="6608927" y="462491"/>
                  <a:ext cx="95090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1⨁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8927" y="462491"/>
                  <a:ext cx="950901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矩形 13"/>
                <p:cNvSpPr/>
                <p:nvPr/>
              </p:nvSpPr>
              <p:spPr>
                <a:xfrm>
                  <a:off x="7825525" y="462491"/>
                  <a:ext cx="95090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3⨁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5525" y="462491"/>
                  <a:ext cx="950901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2620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计算机解题与数学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3393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对问题的理解必须用</a:t>
            </a:r>
            <a:r>
              <a:rPr lang="zh-CN" altLang="en-US" dirty="0">
                <a:solidFill>
                  <a:srgbClr val="0070C0"/>
                </a:solidFill>
              </a:rPr>
              <a:t>严格的数学语言</a:t>
            </a:r>
            <a:r>
              <a:rPr lang="zh-CN" altLang="en-US" dirty="0"/>
              <a:t>描述。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其前提是必须建立问题的数学模型。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可用的数学模型必须是计算机能对其进行操作的。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让计算机能理解的解题</a:t>
            </a:r>
            <a:r>
              <a:rPr lang="en-US" altLang="zh-CN" dirty="0"/>
              <a:t>plan</a:t>
            </a:r>
            <a:r>
              <a:rPr lang="zh-CN" altLang="en-US" dirty="0"/>
              <a:t>必须建立在严密的数学基础上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将</a:t>
            </a:r>
            <a:r>
              <a:rPr lang="en-US" altLang="zh-CN" dirty="0"/>
              <a:t>plan</a:t>
            </a:r>
            <a:r>
              <a:rPr lang="zh-CN" altLang="en-US" dirty="0"/>
              <a:t>表示为计算机能执行的“指示”的语言必须建立在严密的数学基础上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>
              <a:solidFill>
                <a:srgbClr val="0070C0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分析计算机计算的结果必须使用数学方法：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用</a:t>
            </a:r>
            <a:r>
              <a:rPr lang="zh-CN" altLang="en-US" b="1" dirty="0">
                <a:solidFill>
                  <a:srgbClr val="002060"/>
                </a:solidFill>
              </a:rPr>
              <a:t>逻辑证明</a:t>
            </a:r>
            <a:r>
              <a:rPr lang="zh-CN" altLang="en-US" dirty="0"/>
              <a:t>结果正确；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动用必要的数学手段分析解法的效率。</a:t>
            </a:r>
          </a:p>
        </p:txBody>
      </p:sp>
    </p:spTree>
    <p:extLst>
      <p:ext uri="{BB962C8B-B14F-4D97-AF65-F5344CB8AC3E}">
        <p14:creationId xmlns:p14="http://schemas.microsoft.com/office/powerpoint/2010/main" val="404607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命题符号化及其应用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3920419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又因为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5⨁</m:t>
                          </m:r>
                          <m:r>
                            <a:rPr lang="en-US" altLang="zh-CN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zh-CN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∧¬</m:t>
                              </m:r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Cambria Math" panose="02040503050406030204" pitchFamily="18" charset="0"/>
                  </a:rPr>
                  <a:t>所以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1⨁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3⨁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1∧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1∧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∧¬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5⨁</m:t>
                          </m:r>
                          <m:r>
                            <a:rPr lang="en-US" altLang="zh-CN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zh-CN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1∧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2∧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3∧¬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5∧¬</m:t>
                              </m:r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5∧</m:t>
                              </m:r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1∧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2∧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3∧¬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4∧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5∧¬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zh-CN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1∧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2∧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3∧¬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4∧¬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5∧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又</a:t>
                </a:r>
                <a:r>
                  <a:rPr lang="zh-CN" altLang="en-US" dirty="0" smtClean="0"/>
                  <a:t>因为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>
                    <a:latin typeface="Cambria Math" panose="02040503050406030204" pitchFamily="18" charset="0"/>
                  </a:rPr>
                  <a:t>所以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1⨁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3⨁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1⨁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2⨁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1⨁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5⨁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zh-CN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2∧</m:t>
                          </m:r>
                          <m:r>
                            <a:rPr lang="en-US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3∧¬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5∧¬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6∧¬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2∧</m:t>
                          </m:r>
                          <m:r>
                            <a:rPr lang="en-US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3∧¬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4∧¬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6∧¬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3∧¬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4∧</m:t>
                          </m:r>
                          <m:r>
                            <a:rPr lang="en-US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5∧¬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6∧¬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3∧¬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4∧¬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6∧¬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3∧¬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4∧¬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3920419"/>
              </a:xfrm>
              <a:blipFill rotWithShape="0">
                <a:blip r:embed="rId2"/>
                <a:stretch>
                  <a:fillRect l="-638" t="-34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6990608" y="5665569"/>
            <a:ext cx="42434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So, Jim is from Chicago, Sam is from Boston, and Bill is from Detroit.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491113" y="462491"/>
            <a:ext cx="5024084" cy="1431163"/>
            <a:chOff x="6491113" y="462491"/>
            <a:chExt cx="5024084" cy="14311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6491113" y="1062657"/>
                  <a:ext cx="1169423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oMath>
                    </m:oMathPara>
                  </a14:m>
                  <a:endParaRPr lang="en-US" altLang="zh-CN" i="1" dirty="0" smtClean="0">
                    <a:latin typeface="Cambria Math" panose="02040503050406030204" pitchFamily="18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</m:oMath>
                    </m:oMathPara>
                  </a14:m>
                  <a:endParaRPr lang="en-US" altLang="zh-CN" i="1" dirty="0" smtClean="0">
                    <a:latin typeface="Cambria Math" panose="02040503050406030204" pitchFamily="18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1113" y="1062657"/>
                  <a:ext cx="1169423" cy="83099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42" b="-102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7660536" y="1062655"/>
                  <a:ext cx="1199431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oMath>
                    </m:oMathPara>
                  </a14:m>
                  <a:endParaRPr lang="en-US" altLang="zh-CN" i="1" dirty="0" smtClean="0">
                    <a:latin typeface="Cambria Math" panose="02040503050406030204" pitchFamily="18" charset="0"/>
                  </a:endParaRPr>
                </a:p>
                <a:p>
                  <a:endParaRPr lang="zh-CN" altLang="en-US" dirty="0"/>
                </a:p>
              </p:txBody>
            </p:sp>
          </mc:Choice>
          <mc:Fallback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0536" y="1062655"/>
                  <a:ext cx="1199431" cy="5539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9061383" y="1062656"/>
                  <a:ext cx="1169423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oMath>
                    </m:oMathPara>
                  </a14:m>
                  <a:endParaRPr lang="en-US" altLang="zh-CN" i="1" dirty="0" smtClean="0">
                    <a:latin typeface="Cambria Math" panose="02040503050406030204" pitchFamily="18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oMath>
                    </m:oMathPara>
                  </a14:m>
                  <a:endParaRPr lang="en-US" altLang="zh-CN" i="1" dirty="0" smtClean="0">
                    <a:latin typeface="Cambria Math" panose="02040503050406030204" pitchFamily="18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1383" y="1062656"/>
                  <a:ext cx="1169423" cy="83099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042" b="-729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10230806" y="1062655"/>
                  <a:ext cx="1284391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oMath>
                    </m:oMathPara>
                  </a14:m>
                  <a:endParaRPr lang="en-US" altLang="zh-CN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</a:endParaRPr>
                </a:p>
                <a:p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0806" y="1062655"/>
                  <a:ext cx="1284391" cy="55399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9042122" y="462491"/>
                  <a:ext cx="9509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⨁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2122" y="462491"/>
                  <a:ext cx="95090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矩形 26"/>
                <p:cNvSpPr/>
                <p:nvPr/>
              </p:nvSpPr>
              <p:spPr>
                <a:xfrm>
                  <a:off x="6608927" y="462491"/>
                  <a:ext cx="95090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1⨁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7" name="矩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8927" y="462491"/>
                  <a:ext cx="950901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矩形 27"/>
                <p:cNvSpPr/>
                <p:nvPr/>
              </p:nvSpPr>
              <p:spPr>
                <a:xfrm>
                  <a:off x="7825525" y="462491"/>
                  <a:ext cx="95090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3⨁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5525" y="462491"/>
                  <a:ext cx="950901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内容占位符 2"/>
          <p:cNvSpPr txBox="1">
            <a:spLocks/>
          </p:cNvSpPr>
          <p:nvPr/>
        </p:nvSpPr>
        <p:spPr>
          <a:xfrm>
            <a:off x="6687240" y="203594"/>
            <a:ext cx="4345454" cy="25491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We set :</a:t>
            </a:r>
          </a:p>
          <a:p>
            <a:pPr lvl="1"/>
            <a:r>
              <a:rPr lang="en-US" altLang="zh-CN" dirty="0" smtClean="0"/>
              <a:t>P1 = Bill is from Boston</a:t>
            </a:r>
          </a:p>
          <a:p>
            <a:pPr lvl="1"/>
            <a:r>
              <a:rPr lang="en-US" altLang="zh-CN" dirty="0" smtClean="0"/>
              <a:t>P2 = Jim is from Chicago.</a:t>
            </a:r>
          </a:p>
          <a:p>
            <a:pPr lvl="1"/>
            <a:r>
              <a:rPr lang="en-US" altLang="zh-CN" dirty="0" smtClean="0"/>
              <a:t>P3 = Sam is from Boston</a:t>
            </a:r>
          </a:p>
          <a:p>
            <a:pPr lvl="1"/>
            <a:r>
              <a:rPr lang="en-US" altLang="zh-CN" dirty="0" smtClean="0"/>
              <a:t>P4 = Bill is from Chicago.</a:t>
            </a:r>
          </a:p>
          <a:p>
            <a:pPr lvl="1"/>
            <a:r>
              <a:rPr lang="en-US" altLang="zh-CN" dirty="0" smtClean="0"/>
              <a:t>P5 = Jim is from Boston</a:t>
            </a:r>
          </a:p>
          <a:p>
            <a:pPr lvl="1"/>
            <a:r>
              <a:rPr lang="en-US" altLang="zh-CN" dirty="0" smtClean="0"/>
              <a:t>P6 = Bill is from Detroit.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1489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r>
              <a:rPr lang="zh-CN" altLang="en-US" dirty="0"/>
              <a:t>：你为什么会相信“因为</a:t>
            </a:r>
            <a:r>
              <a:rPr lang="en-US" altLang="zh-CN" dirty="0"/>
              <a:t>…</a:t>
            </a:r>
            <a:r>
              <a:rPr lang="zh-CN" altLang="en-US" dirty="0"/>
              <a:t>所以</a:t>
            </a:r>
            <a:r>
              <a:rPr lang="en-US" altLang="zh-CN" dirty="0"/>
              <a:t>…</a:t>
            </a:r>
            <a:r>
              <a:rPr lang="zh-CN" altLang="en-US" dirty="0"/>
              <a:t>”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因为</a:t>
            </a:r>
            <a:r>
              <a:rPr lang="zh-CN" altLang="en-US" dirty="0"/>
              <a:t>外面在下雨，所以不能出门散步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 smtClean="0"/>
              <a:t>我们</a:t>
            </a:r>
            <a:r>
              <a:rPr lang="zh-CN" altLang="en-US" dirty="0"/>
              <a:t>两个必须至少有一个人出席会议。因为我不能去，所以你必须去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 smtClean="0"/>
              <a:t>每个人</a:t>
            </a:r>
            <a:r>
              <a:rPr lang="zh-CN" altLang="en-US" dirty="0"/>
              <a:t>都要死的。因为苏格拉底也是人，所以苏格拉底也是要死的</a:t>
            </a:r>
          </a:p>
        </p:txBody>
      </p:sp>
    </p:spTree>
    <p:extLst>
      <p:ext uri="{BB962C8B-B14F-4D97-AF65-F5344CB8AC3E}">
        <p14:creationId xmlns:p14="http://schemas.microsoft.com/office/powerpoint/2010/main" val="271909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/>
              <a:t>2</a:t>
            </a:r>
            <a:r>
              <a:rPr lang="zh-CN" altLang="en-US" dirty="0" smtClean="0"/>
              <a:t>的</a:t>
            </a:r>
            <a:r>
              <a:rPr lang="zh-CN" altLang="en-US" dirty="0"/>
              <a:t>追问：为什么有时候我们又不相信“因为</a:t>
            </a:r>
            <a:r>
              <a:rPr lang="en-US" altLang="zh-CN" dirty="0"/>
              <a:t>...</a:t>
            </a:r>
            <a:r>
              <a:rPr lang="zh-CN" altLang="en-US" dirty="0"/>
              <a:t>所以</a:t>
            </a:r>
            <a:r>
              <a:rPr lang="en-US" altLang="zh-CN" dirty="0"/>
              <a:t>…</a:t>
            </a:r>
            <a:r>
              <a:rPr lang="zh-CN" altLang="en-US" dirty="0"/>
              <a:t>”？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因为</a:t>
            </a:r>
            <a:r>
              <a:rPr lang="zh-CN" altLang="en-US" dirty="0"/>
              <a:t>外面在下雨，所以你不能玩电子游戏；</a:t>
            </a:r>
          </a:p>
          <a:p>
            <a:endParaRPr lang="en-US" altLang="zh-CN" dirty="0"/>
          </a:p>
          <a:p>
            <a:r>
              <a:rPr lang="zh-CN" altLang="en-US" dirty="0" smtClean="0"/>
              <a:t>我们</a:t>
            </a:r>
            <a:r>
              <a:rPr lang="zh-CN" altLang="en-US" dirty="0"/>
              <a:t>两个必须有一个人出席会议。因为我是会去的，所以你不能去；</a:t>
            </a:r>
          </a:p>
          <a:p>
            <a:endParaRPr lang="en-US" altLang="zh-CN" dirty="0"/>
          </a:p>
          <a:p>
            <a:r>
              <a:rPr lang="zh-CN" altLang="en-US" dirty="0" smtClean="0"/>
              <a:t>因为</a:t>
            </a:r>
            <a:r>
              <a:rPr lang="zh-CN" altLang="en-US" dirty="0"/>
              <a:t>人都是要死的，所以我们家的小猫也活不长。</a:t>
            </a:r>
          </a:p>
        </p:txBody>
      </p:sp>
    </p:spTree>
    <p:extLst>
      <p:ext uri="{BB962C8B-B14F-4D97-AF65-F5344CB8AC3E}">
        <p14:creationId xmlns:p14="http://schemas.microsoft.com/office/powerpoint/2010/main" val="120618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再问：我们在相信“因为</a:t>
            </a:r>
            <a:r>
              <a:rPr lang="en-US" altLang="zh-CN" dirty="0"/>
              <a:t>…</a:t>
            </a:r>
            <a:r>
              <a:rPr lang="zh-CN" altLang="en-US" dirty="0"/>
              <a:t>所以</a:t>
            </a:r>
            <a:r>
              <a:rPr lang="en-US" altLang="zh-CN" dirty="0"/>
              <a:t>…</a:t>
            </a:r>
            <a:r>
              <a:rPr lang="zh-CN" altLang="en-US" dirty="0"/>
              <a:t>”时，到底在“相信”什么？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97637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相信</a:t>
            </a:r>
            <a:r>
              <a:rPr lang="zh-CN" altLang="en-US" dirty="0"/>
              <a:t>“所以</a:t>
            </a:r>
            <a:r>
              <a:rPr lang="en-US" altLang="zh-CN" dirty="0"/>
              <a:t>…</a:t>
            </a:r>
            <a:r>
              <a:rPr lang="zh-CN" altLang="en-US" dirty="0"/>
              <a:t>”表达的结论？</a:t>
            </a:r>
          </a:p>
          <a:p>
            <a:pPr lvl="1"/>
            <a:r>
              <a:rPr lang="zh-CN" altLang="en-US" dirty="0"/>
              <a:t>因为外面在下雨，所以</a:t>
            </a:r>
            <a:r>
              <a:rPr lang="zh-CN" altLang="en-US" b="1" dirty="0">
                <a:solidFill>
                  <a:srgbClr val="002060"/>
                </a:solidFill>
              </a:rPr>
              <a:t>不能出门散步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 smtClean="0"/>
              <a:t>我们</a:t>
            </a:r>
            <a:r>
              <a:rPr lang="zh-CN" altLang="en-US" dirty="0"/>
              <a:t>两个必须至少有一个人出席会议。因为我不能去，所以</a:t>
            </a:r>
            <a:r>
              <a:rPr lang="zh-CN" altLang="en-US" b="1" dirty="0">
                <a:solidFill>
                  <a:srgbClr val="002060"/>
                </a:solidFill>
              </a:rPr>
              <a:t>你必须去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 smtClean="0"/>
              <a:t>每个人</a:t>
            </a:r>
            <a:r>
              <a:rPr lang="zh-CN" altLang="en-US" dirty="0"/>
              <a:t>都要死的。因为苏格拉底也是人，所以</a:t>
            </a:r>
            <a:r>
              <a:rPr lang="zh-CN" altLang="en-US" b="1" dirty="0">
                <a:solidFill>
                  <a:srgbClr val="002060"/>
                </a:solidFill>
              </a:rPr>
              <a:t>苏格拉底也是要死的</a:t>
            </a:r>
          </a:p>
          <a:p>
            <a:endParaRPr lang="en-US" altLang="zh-CN" dirty="0" smtClean="0"/>
          </a:p>
          <a:p>
            <a:pPr lvl="1"/>
            <a:r>
              <a:rPr lang="zh-CN" altLang="en-US" dirty="0"/>
              <a:t>因为外面在下雨，所以</a:t>
            </a:r>
            <a:r>
              <a:rPr lang="zh-CN" altLang="en-US" b="1" dirty="0">
                <a:solidFill>
                  <a:srgbClr val="C00000"/>
                </a:solidFill>
              </a:rPr>
              <a:t>你不能玩电子游戏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 smtClean="0"/>
              <a:t>我们</a:t>
            </a:r>
            <a:r>
              <a:rPr lang="zh-CN" altLang="en-US" dirty="0"/>
              <a:t>两个必须有一个人出席会议。因为我是会去的，所以</a:t>
            </a:r>
            <a:r>
              <a:rPr lang="zh-CN" altLang="en-US" b="1" dirty="0">
                <a:solidFill>
                  <a:srgbClr val="C00000"/>
                </a:solidFill>
              </a:rPr>
              <a:t>你不能去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 smtClean="0"/>
              <a:t>因为</a:t>
            </a:r>
            <a:r>
              <a:rPr lang="zh-CN" altLang="en-US" dirty="0"/>
              <a:t>人都是要死的，所以</a:t>
            </a:r>
            <a:r>
              <a:rPr lang="zh-CN" altLang="en-US" b="1" dirty="0">
                <a:solidFill>
                  <a:srgbClr val="C00000"/>
                </a:solidFill>
              </a:rPr>
              <a:t>我们家的小猫也活不长</a:t>
            </a:r>
            <a:r>
              <a:rPr lang="zh-CN" altLang="en-US" dirty="0"/>
              <a:t>。</a:t>
            </a:r>
          </a:p>
          <a:p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2333708" y="5222856"/>
            <a:ext cx="74515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2060"/>
                </a:solidFill>
              </a:rPr>
              <a:t>显然，我们可以任意构造“因为</a:t>
            </a:r>
            <a:r>
              <a:rPr lang="en-US" altLang="zh-CN" sz="2800" b="1" dirty="0">
                <a:solidFill>
                  <a:srgbClr val="002060"/>
                </a:solidFill>
              </a:rPr>
              <a:t>…</a:t>
            </a:r>
            <a:r>
              <a:rPr lang="zh-CN" altLang="en-US" sz="2800" b="1" dirty="0">
                <a:solidFill>
                  <a:srgbClr val="002060"/>
                </a:solidFill>
              </a:rPr>
              <a:t>所以</a:t>
            </a:r>
            <a:r>
              <a:rPr lang="en-US" altLang="zh-CN" sz="2800" b="1" dirty="0">
                <a:solidFill>
                  <a:srgbClr val="002060"/>
                </a:solidFill>
              </a:rPr>
              <a:t>…</a:t>
            </a:r>
            <a:r>
              <a:rPr lang="zh-CN" altLang="en-US" sz="2800" b="1" dirty="0">
                <a:solidFill>
                  <a:srgbClr val="002060"/>
                </a:solidFill>
              </a:rPr>
              <a:t>”句子，我们到底怎样才能得到“为真”的结论？</a:t>
            </a:r>
          </a:p>
        </p:txBody>
      </p:sp>
    </p:spTree>
    <p:extLst>
      <p:ext uri="{BB962C8B-B14F-4D97-AF65-F5344CB8AC3E}">
        <p14:creationId xmlns:p14="http://schemas.microsoft.com/office/powerpoint/2010/main" val="279424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再观察“因为</a:t>
            </a:r>
            <a:r>
              <a:rPr lang="en-US" altLang="zh-CN" dirty="0"/>
              <a:t>…</a:t>
            </a:r>
            <a:r>
              <a:rPr lang="zh-CN" altLang="en-US" dirty="0"/>
              <a:t>所以</a:t>
            </a:r>
            <a:r>
              <a:rPr lang="en-US" altLang="zh-CN" dirty="0"/>
              <a:t>…</a:t>
            </a:r>
            <a:r>
              <a:rPr lang="zh-CN" altLang="en-US" dirty="0"/>
              <a:t>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因为</a:t>
            </a:r>
            <a:r>
              <a:rPr lang="zh-CN" altLang="en-US" dirty="0"/>
              <a:t>人都是要死的，所以我家的小猫也会死</a:t>
            </a:r>
            <a:r>
              <a:rPr lang="zh-CN" altLang="en-US" dirty="0" smtClean="0"/>
              <a:t>的</a:t>
            </a:r>
            <a:endParaRPr lang="zh-CN" altLang="en-US" dirty="0"/>
          </a:p>
          <a:p>
            <a:pPr lvl="1"/>
            <a:r>
              <a:rPr lang="zh-CN" altLang="en-US" dirty="0"/>
              <a:t>猫是确定会死的，结论是正确的，但是这句话有因果关系吗？正确吗？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/>
              <a:t>2+2=5</a:t>
            </a:r>
            <a:r>
              <a:rPr lang="zh-CN" altLang="en-US" dirty="0"/>
              <a:t>，那么我就是超人！</a:t>
            </a:r>
          </a:p>
          <a:p>
            <a:pPr lvl="1"/>
            <a:r>
              <a:rPr lang="zh-CN" altLang="en-US" dirty="0"/>
              <a:t>尽管我肯定不是超人，结论是错误的，但是这句话却是正确</a:t>
            </a:r>
            <a:r>
              <a:rPr lang="zh-CN" altLang="en-US" dirty="0" smtClean="0"/>
              <a:t>的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2428711" y="4507123"/>
            <a:ext cx="72615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</a:rPr>
              <a:t>显然，我们可以任意构造“因为</a:t>
            </a:r>
            <a:r>
              <a:rPr lang="en-US" altLang="zh-CN" sz="2800" b="1" dirty="0">
                <a:solidFill>
                  <a:srgbClr val="002060"/>
                </a:solidFill>
              </a:rPr>
              <a:t>…</a:t>
            </a:r>
            <a:r>
              <a:rPr lang="zh-CN" altLang="en-US" sz="2800" b="1" dirty="0">
                <a:solidFill>
                  <a:srgbClr val="002060"/>
                </a:solidFill>
              </a:rPr>
              <a:t>所以</a:t>
            </a:r>
            <a:r>
              <a:rPr lang="en-US" altLang="zh-CN" sz="2800" b="1" dirty="0">
                <a:solidFill>
                  <a:srgbClr val="002060"/>
                </a:solidFill>
              </a:rPr>
              <a:t>…</a:t>
            </a:r>
            <a:r>
              <a:rPr lang="zh-CN" altLang="en-US" sz="2800" b="1" dirty="0">
                <a:solidFill>
                  <a:srgbClr val="002060"/>
                </a:solidFill>
              </a:rPr>
              <a:t>”句子，我们到底怎样才能得到“为真”的结论并确信它为真？</a:t>
            </a:r>
          </a:p>
        </p:txBody>
      </p:sp>
      <p:sp>
        <p:nvSpPr>
          <p:cNvPr id="5" name="云形标注 4"/>
          <p:cNvSpPr/>
          <p:nvPr/>
        </p:nvSpPr>
        <p:spPr>
          <a:xfrm>
            <a:off x="9560624" y="2647846"/>
            <a:ext cx="2397827" cy="1194539"/>
          </a:xfrm>
          <a:prstGeom prst="cloudCallout">
            <a:avLst>
              <a:gd name="adj1" fmla="val -67690"/>
              <a:gd name="adj2" fmla="val 456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什么叫“这句话是正确的”？</a:t>
            </a:r>
          </a:p>
        </p:txBody>
      </p:sp>
    </p:spTree>
    <p:extLst>
      <p:ext uri="{BB962C8B-B14F-4D97-AF65-F5344CB8AC3E}">
        <p14:creationId xmlns:p14="http://schemas.microsoft.com/office/powerpoint/2010/main" val="423354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00555" y="2444822"/>
            <a:ext cx="9517866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solidFill>
                  <a:srgbClr val="002060"/>
                </a:solidFill>
              </a:rPr>
              <a:t>分析因果论断的逻辑</a:t>
            </a:r>
            <a:r>
              <a:rPr lang="en-US" altLang="zh-CN" sz="5400" dirty="0">
                <a:solidFill>
                  <a:srgbClr val="002060"/>
                </a:solidFill>
              </a:rPr>
              <a:t>/</a:t>
            </a:r>
            <a:r>
              <a:rPr lang="zh-CN" altLang="en-US" sz="5400" dirty="0">
                <a:solidFill>
                  <a:srgbClr val="002060"/>
                </a:solidFill>
              </a:rPr>
              <a:t>数学基础，建立逻辑正确的推理过程</a:t>
            </a:r>
            <a:r>
              <a:rPr lang="zh-CN" altLang="en-US" sz="5400" dirty="0" smtClean="0">
                <a:solidFill>
                  <a:srgbClr val="002060"/>
                </a:solidFill>
              </a:rPr>
              <a:t>，</a:t>
            </a:r>
            <a:endParaRPr lang="en-US" altLang="zh-CN" sz="5400" dirty="0" smtClean="0">
              <a:solidFill>
                <a:srgbClr val="002060"/>
              </a:solidFill>
            </a:endParaRPr>
          </a:p>
          <a:p>
            <a:pPr algn="ctr"/>
            <a:r>
              <a:rPr lang="zh-CN" altLang="en-US" sz="5400" dirty="0" smtClean="0">
                <a:solidFill>
                  <a:srgbClr val="002060"/>
                </a:solidFill>
              </a:rPr>
              <a:t>才能</a:t>
            </a:r>
            <a:r>
              <a:rPr lang="zh-CN" altLang="en-US" sz="5400" dirty="0">
                <a:solidFill>
                  <a:srgbClr val="002060"/>
                </a:solidFill>
              </a:rPr>
              <a:t>保证结论的正确性！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206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231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推理的一般解释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从</a:t>
                </a:r>
                <a:r>
                  <a:rPr lang="zh-CN" altLang="en-US" dirty="0"/>
                  <a:t>“前提”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为真出发，推出“结论”</a:t>
                </a:r>
                <a:r>
                  <a:rPr lang="en-US" altLang="zh-CN" i="1" dirty="0"/>
                  <a:t>B</a:t>
                </a:r>
                <a:r>
                  <a:rPr lang="zh-CN" altLang="en-US" dirty="0"/>
                  <a:t>为真的推理（证明）过程。</a:t>
                </a:r>
              </a:p>
              <a:p>
                <a:pPr lvl="1"/>
                <a:r>
                  <a:rPr lang="zh-CN" altLang="en-US" dirty="0" smtClean="0"/>
                  <a:t>前提</a:t>
                </a:r>
                <a:r>
                  <a:rPr lang="zh-CN" altLang="en-US" dirty="0"/>
                  <a:t>：下雨不适合户外运动；现在下雨</a:t>
                </a:r>
              </a:p>
              <a:p>
                <a:pPr lvl="1"/>
                <a:r>
                  <a:rPr lang="zh-CN" altLang="en-US" dirty="0" smtClean="0"/>
                  <a:t>结论</a:t>
                </a:r>
                <a:r>
                  <a:rPr lang="zh-CN" altLang="en-US" dirty="0"/>
                  <a:t>：不宜</a:t>
                </a:r>
                <a:r>
                  <a:rPr lang="zh-CN" altLang="en-US" dirty="0" smtClean="0"/>
                  <a:t>出门</a:t>
                </a:r>
                <a:r>
                  <a:rPr lang="zh-CN" altLang="en-US" dirty="0"/>
                  <a:t>运动</a:t>
                </a:r>
              </a:p>
              <a:p>
                <a:r>
                  <a:rPr lang="zh-CN" altLang="en-US" dirty="0" smtClean="0"/>
                  <a:t>其中</a:t>
                </a:r>
                <a:r>
                  <a:rPr lang="zh-CN" altLang="en-US" dirty="0"/>
                  <a:t>我们关心的是：</a:t>
                </a:r>
              </a:p>
              <a:p>
                <a:pPr lvl="1"/>
                <a:r>
                  <a:rPr lang="zh-CN" altLang="en-US" dirty="0" smtClean="0"/>
                  <a:t>结论</a:t>
                </a:r>
                <a:r>
                  <a:rPr lang="zh-CN" altLang="en-US" dirty="0"/>
                  <a:t>是否正确</a:t>
                </a:r>
              </a:p>
              <a:p>
                <a:r>
                  <a:rPr lang="zh-CN" altLang="en-US" dirty="0" smtClean="0"/>
                  <a:t>其实</a:t>
                </a:r>
                <a:r>
                  <a:rPr lang="zh-CN" altLang="en-US" dirty="0"/>
                  <a:t>，我们更关心的是：</a:t>
                </a:r>
              </a:p>
              <a:p>
                <a:pPr lvl="1"/>
                <a:r>
                  <a:rPr lang="zh-CN" altLang="en-US" dirty="0" smtClean="0"/>
                  <a:t>推理</a:t>
                </a:r>
                <a:r>
                  <a:rPr lang="zh-CN" altLang="en-US" dirty="0"/>
                  <a:t>（证明）过程是否正确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7386454" y="3587131"/>
            <a:ext cx="41326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001F5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前提都正确</a:t>
            </a:r>
            <a:r>
              <a:rPr lang="zh-CN" altLang="en-US" sz="3200" dirty="0">
                <a:solidFill>
                  <a:srgbClr val="001F5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的时候</a:t>
            </a:r>
            <a:r>
              <a:rPr lang="zh-CN" altLang="en-US" sz="3200" dirty="0" smtClean="0">
                <a:solidFill>
                  <a:srgbClr val="001F5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，如果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推理过程正确</a:t>
            </a:r>
            <a:r>
              <a:rPr lang="zh-CN" altLang="en-US" sz="3200" dirty="0" smtClean="0">
                <a:solidFill>
                  <a:srgbClr val="001F5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，那么</a:t>
            </a:r>
            <a:r>
              <a:rPr lang="zh-CN" altLang="en-US" sz="3200" dirty="0">
                <a:solidFill>
                  <a:srgbClr val="001F5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结论一定正确</a:t>
            </a:r>
            <a:r>
              <a:rPr lang="zh-CN" altLang="en-US" sz="3200" dirty="0">
                <a:solidFill>
                  <a:srgbClr val="001F5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！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814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推理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从</a:t>
                </a:r>
                <a:r>
                  <a:rPr lang="zh-CN" altLang="en-US" dirty="0"/>
                  <a:t>前提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为真出发，推出结论</a:t>
                </a:r>
                <a:r>
                  <a:rPr lang="en-US" altLang="zh-CN" i="1" dirty="0"/>
                  <a:t>B</a:t>
                </a:r>
                <a:r>
                  <a:rPr lang="zh-CN" altLang="en-US" dirty="0"/>
                  <a:t>为真的推理过程是一个</a:t>
                </a:r>
                <a:r>
                  <a:rPr lang="zh-CN" altLang="en-US" b="1" dirty="0"/>
                  <a:t>表达式序列</a:t>
                </a:r>
                <a:r>
                  <a:rPr lang="zh-CN" altLang="en-US" dirty="0"/>
                  <a:t>，该序列最后一个表达式应是要证明的结论，而其它任一表达式满足如下的条件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：</a:t>
                </a:r>
              </a:p>
              <a:p>
                <a:pPr lvl="1"/>
                <a:r>
                  <a:rPr lang="zh-CN" altLang="en-US" dirty="0" smtClean="0"/>
                  <a:t>它</a:t>
                </a:r>
                <a:r>
                  <a:rPr lang="zh-CN" altLang="en-US" dirty="0"/>
                  <a:t>可以是任意一个</a:t>
                </a:r>
                <a:r>
                  <a:rPr lang="zh-CN" altLang="en-US" b="1" dirty="0">
                    <a:solidFill>
                      <a:srgbClr val="002060"/>
                    </a:solidFill>
                  </a:rPr>
                  <a:t>重言式</a:t>
                </a:r>
                <a:r>
                  <a:rPr lang="zh-CN" altLang="en-US" dirty="0"/>
                  <a:t>；</a:t>
                </a:r>
              </a:p>
              <a:p>
                <a:pPr lvl="1"/>
                <a:r>
                  <a:rPr lang="zh-CN" altLang="en-US" dirty="0" smtClean="0"/>
                  <a:t>它</a:t>
                </a:r>
                <a:r>
                  <a:rPr lang="zh-CN" altLang="en-US" dirty="0"/>
                  <a:t>可以是</a:t>
                </a:r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  <a:r>
                  <a:rPr lang="zh-CN" altLang="en-US" dirty="0"/>
                  <a:t>中的任何一个表达式；</a:t>
                </a:r>
              </a:p>
              <a:p>
                <a:pPr lvl="1"/>
                <a:r>
                  <a:rPr lang="zh-CN" altLang="en-US" dirty="0" smtClean="0"/>
                  <a:t>可以</a:t>
                </a:r>
                <a:r>
                  <a:rPr lang="zh-CN" altLang="en-US" dirty="0"/>
                  <a:t>是序列中前面的任一表达式通过应用“</a:t>
                </a:r>
                <a:r>
                  <a:rPr lang="zh-CN" altLang="en-US" b="1" dirty="0">
                    <a:solidFill>
                      <a:srgbClr val="002060"/>
                    </a:solidFill>
                  </a:rPr>
                  <a:t>替换规则</a:t>
                </a:r>
                <a:r>
                  <a:rPr lang="zh-CN" altLang="en-US" dirty="0"/>
                  <a:t>”得到的表达式；</a:t>
                </a:r>
              </a:p>
              <a:p>
                <a:pPr lvl="1"/>
                <a:r>
                  <a:rPr lang="zh-CN" altLang="en-US" dirty="0" smtClean="0"/>
                  <a:t>可以</a:t>
                </a:r>
                <a:r>
                  <a:rPr lang="zh-CN" altLang="en-US" dirty="0"/>
                  <a:t>是对序列中前面任意一个或若干个表达式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应用推理规则</a:t>
                </a:r>
                <a:r>
                  <a:rPr lang="zh-CN" altLang="en-US" dirty="0"/>
                  <a:t>得到的新表达式</a:t>
                </a:r>
              </a:p>
              <a:p>
                <a:pPr lvl="2"/>
                <a:r>
                  <a:rPr lang="zh-CN" altLang="en-US" dirty="0" smtClean="0"/>
                  <a:t>例如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得到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8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常用的蕴涵永真式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7673" y="1864427"/>
            <a:ext cx="8236654" cy="427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2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蕴涵永真式导出的</a:t>
            </a:r>
            <a:r>
              <a:rPr lang="zh-CN" altLang="en-US" b="1" dirty="0">
                <a:solidFill>
                  <a:srgbClr val="0070C0"/>
                </a:solidFill>
              </a:rPr>
              <a:t>推理规则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3343642" y="1856940"/>
            <a:ext cx="7613241" cy="417787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96340" y="1785690"/>
            <a:ext cx="198002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</a:rPr>
              <a:t>附加</a:t>
            </a:r>
            <a:r>
              <a:rPr lang="zh-CN" altLang="en-US" sz="2800" dirty="0">
                <a:solidFill>
                  <a:srgbClr val="C00000"/>
                </a:solidFill>
              </a:rPr>
              <a:t>律</a:t>
            </a:r>
          </a:p>
          <a:p>
            <a:r>
              <a:rPr lang="zh-CN" altLang="en-US" sz="2800" dirty="0">
                <a:solidFill>
                  <a:srgbClr val="C00000"/>
                </a:solidFill>
              </a:rPr>
              <a:t>化简律</a:t>
            </a:r>
          </a:p>
          <a:p>
            <a:r>
              <a:rPr lang="zh-CN" altLang="en-US" sz="2800" dirty="0">
                <a:solidFill>
                  <a:srgbClr val="C00000"/>
                </a:solidFill>
              </a:rPr>
              <a:t>假言推理</a:t>
            </a:r>
          </a:p>
          <a:p>
            <a:r>
              <a:rPr lang="zh-CN" altLang="en-US" sz="2800" dirty="0">
                <a:solidFill>
                  <a:srgbClr val="C00000"/>
                </a:solidFill>
              </a:rPr>
              <a:t>取拒式</a:t>
            </a:r>
          </a:p>
          <a:p>
            <a:r>
              <a:rPr lang="zh-CN" altLang="en-US" sz="2800" dirty="0">
                <a:solidFill>
                  <a:srgbClr val="C00000"/>
                </a:solidFill>
              </a:rPr>
              <a:t>析取三段论</a:t>
            </a:r>
          </a:p>
          <a:p>
            <a:r>
              <a:rPr lang="zh-CN" altLang="en-US" sz="2800" dirty="0">
                <a:solidFill>
                  <a:srgbClr val="C00000"/>
                </a:solidFill>
              </a:rPr>
              <a:t>假言三段论</a:t>
            </a:r>
          </a:p>
          <a:p>
            <a:r>
              <a:rPr lang="zh-CN" altLang="en-US" sz="2800" dirty="0">
                <a:solidFill>
                  <a:srgbClr val="C00000"/>
                </a:solidFill>
              </a:rPr>
              <a:t>等价三段论</a:t>
            </a:r>
          </a:p>
          <a:p>
            <a:r>
              <a:rPr lang="zh-CN" altLang="en-US" sz="2800" dirty="0">
                <a:solidFill>
                  <a:srgbClr val="C00000"/>
                </a:solidFill>
              </a:rPr>
              <a:t>构造性二</a:t>
            </a:r>
            <a:r>
              <a:rPr lang="zh-CN" altLang="en-US" sz="2800" dirty="0" smtClean="0">
                <a:solidFill>
                  <a:srgbClr val="C00000"/>
                </a:solidFill>
              </a:rPr>
              <a:t>难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endParaRPr lang="zh-CN" altLang="en-US" sz="2800" dirty="0">
              <a:solidFill>
                <a:srgbClr val="C00000"/>
              </a:solidFill>
            </a:endParaRPr>
          </a:p>
          <a:p>
            <a:r>
              <a:rPr lang="zh-CN" altLang="en-US" sz="2800" dirty="0">
                <a:solidFill>
                  <a:srgbClr val="C00000"/>
                </a:solidFill>
              </a:rPr>
              <a:t>破坏性二难</a:t>
            </a:r>
          </a:p>
        </p:txBody>
      </p:sp>
    </p:spTree>
    <p:extLst>
      <p:ext uri="{BB962C8B-B14F-4D97-AF65-F5344CB8AC3E}">
        <p14:creationId xmlns:p14="http://schemas.microsoft.com/office/powerpoint/2010/main" val="15897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know that Bill, Jim and Sam are from Boston, Chicago and Detroit, respectively. </a:t>
            </a:r>
            <a:endParaRPr lang="en-US" altLang="zh-CN" dirty="0" smtClean="0"/>
          </a:p>
          <a:p>
            <a:r>
              <a:rPr lang="en-US" altLang="zh-CN" dirty="0" smtClean="0"/>
              <a:t>Each </a:t>
            </a:r>
            <a:r>
              <a:rPr lang="en-US" altLang="zh-CN" dirty="0"/>
              <a:t>of following sentence is </a:t>
            </a:r>
            <a:r>
              <a:rPr lang="en-US" altLang="zh-CN" b="1" dirty="0">
                <a:solidFill>
                  <a:srgbClr val="C00000"/>
                </a:solidFill>
              </a:rPr>
              <a:t>half right and half wrong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lvl="1"/>
            <a:r>
              <a:rPr lang="en-US" altLang="zh-CN" b="1" dirty="0"/>
              <a:t>Bill is from Boston, and Jim is from Chicago.</a:t>
            </a:r>
            <a:endParaRPr lang="en-US" altLang="zh-CN" dirty="0"/>
          </a:p>
          <a:p>
            <a:pPr lvl="1"/>
            <a:r>
              <a:rPr lang="en-US" altLang="zh-CN" b="1" dirty="0"/>
              <a:t>Sam is from Boston, and Bill is from Chicago.</a:t>
            </a:r>
            <a:endParaRPr lang="en-US" altLang="zh-CN" dirty="0"/>
          </a:p>
          <a:p>
            <a:pPr lvl="1"/>
            <a:r>
              <a:rPr lang="en-US" altLang="zh-CN" b="1" dirty="0"/>
              <a:t>Jim is from Boston, and Bill is from Detroit.</a:t>
            </a:r>
            <a:endParaRPr lang="en-US" altLang="zh-CN" dirty="0"/>
          </a:p>
          <a:p>
            <a:r>
              <a:rPr lang="en-US" altLang="zh-CN" dirty="0"/>
              <a:t>Tell the truth about their home town.</a:t>
            </a:r>
            <a:endParaRPr lang="zh-CN" altLang="en-US" dirty="0"/>
          </a:p>
        </p:txBody>
      </p:sp>
      <p:pic>
        <p:nvPicPr>
          <p:cNvPr id="2050" name="Picture 2" descr="Image result for hometow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920" y="3630880"/>
            <a:ext cx="28956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31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推理规则在推理过程中起到什么作用？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“你爱</a:t>
                </a:r>
                <a:r>
                  <a:rPr lang="zh-CN" altLang="en-US" dirty="0"/>
                  <a:t>我就给我买</a:t>
                </a:r>
                <a:r>
                  <a:rPr lang="zh-CN" altLang="en-US" dirty="0" smtClean="0"/>
                  <a:t>哈根达斯”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定义</a:t>
                </a:r>
                <a:r>
                  <a:rPr lang="en-US" altLang="zh-CN" dirty="0"/>
                  <a:t>A</a:t>
                </a:r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你爱我；定义</a:t>
                </a:r>
                <a:r>
                  <a:rPr lang="en-US" altLang="zh-CN" dirty="0"/>
                  <a:t>B</a:t>
                </a:r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给我买哈根达斯；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lvl="1"/>
                <a:r>
                  <a:rPr lang="zh-CN" altLang="en-US" dirty="0" smtClean="0"/>
                  <a:t>认定 </a:t>
                </a:r>
                <a:r>
                  <a:rPr lang="zh-CN" altLang="en-US" i="1" u="sng" dirty="0" smtClean="0"/>
                  <a:t>前提</a:t>
                </a:r>
                <a:r>
                  <a:rPr lang="en-US" altLang="zh-CN" i="1" u="sng" dirty="0" smtClean="0"/>
                  <a:t>1: </a:t>
                </a:r>
                <a14:m>
                  <m:oMath xmlns:m="http://schemas.openxmlformats.org/officeDocument/2006/math">
                    <m:r>
                      <a:rPr lang="en-US" altLang="zh-CN" b="0" i="1" u="sng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u="sng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u="sng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 u="sng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i="1" u="sng" dirty="0" smtClean="0"/>
                  <a:t>)</a:t>
                </a:r>
                <a:r>
                  <a:rPr lang="zh-CN" altLang="en-US" dirty="0" smtClean="0"/>
                  <a:t>为</a:t>
                </a:r>
                <a:r>
                  <a:rPr lang="zh-CN" altLang="en-US" dirty="0"/>
                  <a:t>真</a:t>
                </a:r>
              </a:p>
              <a:p>
                <a:r>
                  <a:rPr lang="zh-CN" altLang="en-US" dirty="0" smtClean="0"/>
                  <a:t>假定：“你是爱我的</a:t>
                </a:r>
                <a:r>
                  <a:rPr lang="zh-CN" altLang="en-US" dirty="0"/>
                  <a:t>”</a:t>
                </a:r>
                <a:endParaRPr lang="en-US" altLang="zh-CN" dirty="0" smtClean="0"/>
              </a:p>
              <a:p>
                <a:pPr lvl="1"/>
                <a:r>
                  <a:rPr lang="zh-CN" altLang="en-US" i="1" u="sng" dirty="0" smtClean="0"/>
                  <a:t>前提</a:t>
                </a:r>
                <a:r>
                  <a:rPr lang="en-US" altLang="zh-CN" i="1" u="sng" dirty="0" smtClean="0"/>
                  <a:t>2: (</a:t>
                </a:r>
                <a14:m>
                  <m:oMath xmlns:m="http://schemas.openxmlformats.org/officeDocument/2006/math">
                    <m:r>
                      <a:rPr lang="en-US" altLang="zh-CN" i="1" u="sng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i="1" u="sng" dirty="0"/>
                  <a:t>)</a:t>
                </a:r>
                <a:r>
                  <a:rPr lang="zh-CN" altLang="en-US" u="sng" dirty="0"/>
                  <a:t>为真</a:t>
                </a:r>
              </a:p>
              <a:p>
                <a:r>
                  <a:rPr lang="zh-CN" altLang="en-US" dirty="0" smtClean="0"/>
                  <a:t> </a:t>
                </a:r>
                <a:r>
                  <a:rPr lang="zh-CN" altLang="en-US" dirty="0"/>
                  <a:t>因此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为真</a:t>
                </a:r>
                <a:r>
                  <a:rPr lang="zh-CN" altLang="en-US" dirty="0" smtClean="0"/>
                  <a:t>！</a:t>
                </a:r>
                <a:endParaRPr lang="en-US" altLang="zh-CN" dirty="0" smtClean="0"/>
              </a:p>
              <a:p>
                <a:r>
                  <a:rPr lang="zh-CN" altLang="en-US" dirty="0"/>
                  <a:t>又</a:t>
                </a:r>
                <a:r>
                  <a:rPr lang="zh-CN" altLang="en-US" dirty="0" smtClean="0"/>
                  <a:t>有推理规则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因此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一定为</a:t>
                </a:r>
                <a:r>
                  <a:rPr lang="zh-CN" altLang="en-US" dirty="0" smtClean="0"/>
                  <a:t>真（“你要给我买哈根达斯”）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6816437" y="2994836"/>
            <a:ext cx="45373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zh-CN" altLang="en-US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已知（或假设）为</a:t>
            </a:r>
            <a:r>
              <a:rPr lang="en-US" altLang="zh-CN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真</a:t>
            </a:r>
            <a:r>
              <a:rPr lang="en-US" altLang="zh-CN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的“</a:t>
            </a: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事实</a:t>
            </a:r>
            <a:r>
              <a:rPr lang="zh-CN" altLang="en-US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 以及规律中“得到”</a:t>
            </a: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</a:t>
            </a:r>
            <a:r>
              <a:rPr lang="zh-CN" altLang="en-US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的“事实”，</a:t>
            </a:r>
            <a:r>
              <a:rPr lang="zh-CN" altLang="en-US" sz="2800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</a:t>
            </a:r>
            <a:r>
              <a:rPr lang="zh-CN" altLang="en-US" sz="2800" b="1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确保</a:t>
            </a:r>
            <a:r>
              <a:rPr lang="zh-CN" altLang="en-US" sz="2800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</a:t>
            </a:r>
            <a:r>
              <a:rPr lang="zh-CN" altLang="en-US" sz="2800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“事实”</a:t>
            </a:r>
            <a:r>
              <a:rPr lang="zh-CN" altLang="en-US" sz="2800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sz="2800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2800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真</a:t>
            </a:r>
            <a:r>
              <a:rPr lang="en-US" altLang="zh-CN" sz="2800" u="sng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！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62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推理的正确性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10104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前提</a:t>
                </a:r>
                <a:r>
                  <a:rPr lang="zh-CN" altLang="en-US" dirty="0"/>
                  <a:t>：一组命题公式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 smtClean="0"/>
                  <a:t>结论</a:t>
                </a:r>
                <a:r>
                  <a:rPr lang="zh-CN" altLang="en-US" dirty="0"/>
                  <a:t>：一个命题公式</a:t>
                </a:r>
                <a:r>
                  <a:rPr lang="en-US" altLang="zh-CN" i="1" dirty="0"/>
                  <a:t>B</a:t>
                </a:r>
                <a:endParaRPr lang="zh-CN" altLang="en-US" dirty="0"/>
              </a:p>
              <a:p>
                <a:r>
                  <a:rPr lang="zh-CN" altLang="en-US" dirty="0" smtClean="0"/>
                  <a:t>所谓</a:t>
                </a:r>
                <a:r>
                  <a:rPr lang="zh-CN" altLang="en-US" dirty="0"/>
                  <a:t>“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推理正确</a:t>
                </a:r>
                <a:r>
                  <a:rPr lang="zh-CN" altLang="en-US" dirty="0"/>
                  <a:t>”指：</a:t>
                </a:r>
              </a:p>
              <a:p>
                <a:pPr lvl="1"/>
                <a:r>
                  <a:rPr lang="zh-CN" altLang="en-US" dirty="0" smtClean="0"/>
                  <a:t>对</a:t>
                </a:r>
                <a:r>
                  <a:rPr lang="zh-CN" altLang="en-US" dirty="0"/>
                  <a:t>诸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和</a:t>
                </a:r>
                <a:r>
                  <a:rPr lang="en-US" altLang="zh-CN" i="1" dirty="0"/>
                  <a:t>B</a:t>
                </a:r>
                <a:r>
                  <a:rPr lang="zh-CN" altLang="en-US" dirty="0"/>
                  <a:t>中出现</a:t>
                </a:r>
                <a:r>
                  <a:rPr lang="zh-CN" altLang="en-US" dirty="0" smtClean="0"/>
                  <a:t>的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所有</a:t>
                </a:r>
                <a:r>
                  <a:rPr lang="zh-CN" altLang="en-US" b="1" dirty="0" smtClean="0">
                    <a:solidFill>
                      <a:srgbClr val="0070C0"/>
                    </a:solidFill>
                  </a:rPr>
                  <a:t>命题变元</a:t>
                </a:r>
                <a:r>
                  <a:rPr lang="zh-CN" altLang="en-US" dirty="0"/>
                  <a:t>的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任一指派</a:t>
                </a:r>
                <a:r>
                  <a:rPr lang="zh-CN" altLang="en-US" dirty="0"/>
                  <a:t>，若前提的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合取式</a:t>
                </a:r>
                <a:r>
                  <a:rPr lang="zh-CN" altLang="en-US" dirty="0"/>
                  <a:t>为真，则</a:t>
                </a:r>
                <a:r>
                  <a:rPr lang="zh-CN" altLang="en-US" dirty="0" smtClean="0"/>
                  <a:t>结论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必</a:t>
                </a:r>
                <a:r>
                  <a:rPr lang="zh-CN" altLang="en-US" dirty="0"/>
                  <a:t>为真</a:t>
                </a:r>
              </a:p>
              <a:p>
                <a:pPr lvl="1"/>
                <a:r>
                  <a:rPr lang="zh-CN" altLang="en-US" dirty="0" smtClean="0"/>
                  <a:t>即</a:t>
                </a:r>
                <a:r>
                  <a:rPr lang="zh-CN" altLang="en-US" dirty="0"/>
                  <a:t>“推理为正确的”</a:t>
                </a:r>
                <a:r>
                  <a:rPr lang="zh-CN" altLang="en-US" b="1" dirty="0" smtClean="0">
                    <a:solidFill>
                      <a:srgbClr val="002060"/>
                    </a:solidFill>
                  </a:rPr>
                  <a:t>当且仅当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…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是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重言式</a:t>
                </a:r>
              </a:p>
              <a:p>
                <a:pPr lvl="1"/>
                <a:r>
                  <a:rPr lang="zh-CN" altLang="en-US" dirty="0" smtClean="0"/>
                  <a:t>说明</a:t>
                </a:r>
                <a:r>
                  <a:rPr lang="zh-CN" altLang="en-US" dirty="0"/>
                  <a:t>：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 smtClean="0"/>
                  <a:t>若</a:t>
                </a:r>
                <a:r>
                  <a:rPr lang="zh-CN" altLang="en-US" dirty="0"/>
                  <a:t>推理正确，则或者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…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≡ 0</a:t>
                </a:r>
                <a:r>
                  <a:rPr lang="zh-CN" altLang="en-US" dirty="0"/>
                  <a:t>，</a:t>
                </a:r>
                <a:r>
                  <a:rPr lang="zh-CN" altLang="en-US" dirty="0" smtClean="0"/>
                  <a:t>或者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…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≡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，且</a:t>
                </a:r>
                <a:r>
                  <a:rPr lang="en-US" altLang="zh-CN" dirty="0"/>
                  <a:t>B ≡ 1)</a:t>
                </a:r>
                <a:r>
                  <a:rPr lang="zh-CN" altLang="en-US" dirty="0"/>
                  <a:t>，无论何种情况，上式为真，蕴涵式永真。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zh-CN" altLang="en-US" dirty="0" smtClean="0"/>
                  <a:t>若</a:t>
                </a:r>
                <a:r>
                  <a:rPr lang="zh-CN" altLang="en-US" dirty="0"/>
                  <a:t>上述蕴涵式</a:t>
                </a:r>
                <a:r>
                  <a:rPr lang="zh-CN" altLang="en-US" dirty="0" smtClean="0"/>
                  <a:t>为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重言式</a:t>
                </a:r>
                <a:r>
                  <a:rPr lang="zh-CN" altLang="en-US" dirty="0" smtClean="0"/>
                  <a:t>，</a:t>
                </a:r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…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≡ 1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也必为真，因此推理正确。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101042"/>
              </a:xfrm>
              <a:blipFill rotWithShape="0">
                <a:blip r:embed="rId3"/>
                <a:stretch>
                  <a:fillRect l="-1043" t="-3120" r="-2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09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推理的范例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以下</a:t>
            </a:r>
            <a:r>
              <a:rPr lang="zh-CN" altLang="en-US" dirty="0"/>
              <a:t>推理正确吗？</a:t>
            </a:r>
          </a:p>
          <a:p>
            <a:pPr lvl="1"/>
            <a:r>
              <a:rPr lang="zh-CN" altLang="en-US" dirty="0" smtClean="0"/>
              <a:t>晚上</a:t>
            </a:r>
            <a:r>
              <a:rPr lang="zh-CN" altLang="en-US" dirty="0"/>
              <a:t>编程序就没法早早睡觉；</a:t>
            </a:r>
          </a:p>
          <a:p>
            <a:pPr lvl="1"/>
            <a:r>
              <a:rPr lang="zh-CN" altLang="en-US" b="1" dirty="0" smtClean="0"/>
              <a:t>只要</a:t>
            </a:r>
            <a:r>
              <a:rPr lang="zh-CN" altLang="en-US" dirty="0" smtClean="0"/>
              <a:t>睡</a:t>
            </a:r>
            <a:r>
              <a:rPr lang="zh-CN" altLang="en-US" dirty="0"/>
              <a:t>得早</a:t>
            </a:r>
            <a:r>
              <a:rPr lang="zh-CN" altLang="en-US" dirty="0" smtClean="0"/>
              <a:t>，</a:t>
            </a:r>
            <a:r>
              <a:rPr lang="zh-CN" altLang="en-US" b="1" dirty="0" smtClean="0"/>
              <a:t>就</a:t>
            </a:r>
            <a:r>
              <a:rPr lang="zh-CN" altLang="en-US" dirty="0" smtClean="0"/>
              <a:t>能起床早</a:t>
            </a:r>
            <a:endParaRPr lang="en-US" altLang="zh-CN" dirty="0" smtClean="0"/>
          </a:p>
          <a:p>
            <a:pPr lvl="1"/>
            <a:r>
              <a:rPr lang="zh-CN" altLang="en-US" dirty="0"/>
              <a:t>起得</a:t>
            </a:r>
            <a:r>
              <a:rPr lang="zh-CN" altLang="en-US" dirty="0" smtClean="0"/>
              <a:t>早</a:t>
            </a:r>
            <a:r>
              <a:rPr lang="zh-CN" altLang="en-US" b="1" dirty="0" smtClean="0"/>
              <a:t>才能</a:t>
            </a:r>
            <a:r>
              <a:rPr lang="zh-CN" altLang="en-US" dirty="0" smtClean="0"/>
              <a:t>上课</a:t>
            </a:r>
            <a:r>
              <a:rPr lang="zh-CN" altLang="en-US" dirty="0"/>
              <a:t>不迟到；</a:t>
            </a:r>
          </a:p>
          <a:p>
            <a:pPr lvl="1"/>
            <a:r>
              <a:rPr lang="zh-CN" altLang="en-US" dirty="0" smtClean="0"/>
              <a:t>所以</a:t>
            </a:r>
            <a:r>
              <a:rPr lang="zh-CN" altLang="en-US" dirty="0"/>
              <a:t>，要想不迟到，晚上千万不能编程序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r>
              <a:rPr lang="zh-CN" altLang="en-US" dirty="0" smtClean="0"/>
              <a:t>以</a:t>
            </a:r>
            <a:r>
              <a:rPr lang="zh-CN" altLang="en-US" dirty="0"/>
              <a:t>下结论正确吗？</a:t>
            </a:r>
          </a:p>
          <a:p>
            <a:pPr lvl="1"/>
            <a:r>
              <a:rPr lang="zh-CN" altLang="en-US" b="1" dirty="0" smtClean="0"/>
              <a:t>只有</a:t>
            </a:r>
            <a:r>
              <a:rPr lang="zh-CN" altLang="en-US" dirty="0"/>
              <a:t>认真预习，</a:t>
            </a:r>
            <a:r>
              <a:rPr lang="zh-CN" altLang="en-US" b="1" dirty="0"/>
              <a:t>才</a:t>
            </a:r>
            <a:r>
              <a:rPr lang="zh-CN" altLang="en-US" dirty="0"/>
              <a:t>能很好地理解课堂内容</a:t>
            </a:r>
          </a:p>
          <a:p>
            <a:pPr lvl="1"/>
            <a:r>
              <a:rPr lang="zh-CN" altLang="en-US" dirty="0" smtClean="0"/>
              <a:t>我</a:t>
            </a:r>
            <a:r>
              <a:rPr lang="zh-CN" altLang="en-US" dirty="0"/>
              <a:t>理解了课堂内容</a:t>
            </a:r>
          </a:p>
          <a:p>
            <a:pPr lvl="1"/>
            <a:r>
              <a:rPr lang="zh-CN" altLang="en-US" dirty="0" smtClean="0"/>
              <a:t>所以</a:t>
            </a:r>
            <a:r>
              <a:rPr lang="zh-CN" altLang="en-US" dirty="0"/>
              <a:t>我认真预习了</a:t>
            </a:r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552706" y="1915160"/>
                <a:ext cx="4285147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p:</a:t>
                </a:r>
                <a:r>
                  <a:rPr lang="zh-CN" alt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晚上编程，</a:t>
                </a:r>
                <a:r>
                  <a:rPr lang="en-US" altLang="zh-CN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q:</a:t>
                </a:r>
                <a:r>
                  <a:rPr lang="zh-CN" alt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早睡，</a:t>
                </a:r>
                <a:r>
                  <a:rPr lang="en-US" altLang="zh-CN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r:</a:t>
                </a:r>
                <a:r>
                  <a:rPr lang="zh-CN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早</a:t>
                </a:r>
                <a:r>
                  <a:rPr lang="zh-CN" alt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起，</a:t>
                </a:r>
                <a:r>
                  <a:rPr lang="en-US" altLang="zh-CN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l:</a:t>
                </a:r>
                <a:r>
                  <a:rPr lang="zh-CN" alt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迟到</a:t>
                </a:r>
                <a:endParaRPr lang="en-US" altLang="zh-CN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000" b="0" i="1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已知：</a:t>
                </a:r>
                <a:endParaRPr lang="en-US" altLang="zh-CN" sz="2000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zh-CN" sz="2000" i="1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①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→¬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endParaRPr lang="en-US" altLang="zh-CN" sz="2000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0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②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𝒓</m:t>
                    </m:r>
                  </m:oMath>
                </a14:m>
                <a:endParaRPr lang="en-US" altLang="zh-CN" sz="2000" b="1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b="0" dirty="0" smtClean="0">
                    <a:cs typeface="Times New Roman" panose="02020603050405020304" pitchFamily="18" charset="0"/>
                  </a:rPr>
                  <a:t>③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𝒍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𝒓</m:t>
                    </m:r>
                  </m:oMath>
                </a14:m>
                <a:endParaRPr lang="en-US" altLang="zh-CN" sz="20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000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结论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→¬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zh-CN" alt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zh-CN" alt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706" y="1915160"/>
                <a:ext cx="4285147" cy="1938992"/>
              </a:xfrm>
              <a:prstGeom prst="rect">
                <a:avLst/>
              </a:prstGeom>
              <a:blipFill rotWithShape="0">
                <a:blip r:embed="rId3"/>
                <a:stretch>
                  <a:fillRect l="-1565" t="-2201" r="-853" b="-50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552706" y="4558146"/>
                <a:ext cx="368883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p:</a:t>
                </a:r>
                <a:r>
                  <a:rPr lang="zh-CN" alt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认真预习，</a:t>
                </a:r>
                <a:r>
                  <a:rPr lang="en-US" altLang="zh-CN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q:</a:t>
                </a:r>
                <a:r>
                  <a:rPr lang="zh-CN" alt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理解课题内容，</a:t>
                </a:r>
                <a:endParaRPr lang="en-US" altLang="zh-CN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000" b="0" i="1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已知</a:t>
                </a:r>
                <a:r>
                  <a:rPr lang="zh-CN" altLang="en-US" sz="2000" b="1" i="1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000" b="1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𝒒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altLang="zh-CN" sz="2000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altLang="zh-CN" sz="2000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zh-CN" altLang="en-US" sz="2000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结论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lang="zh-CN" alt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706" y="4558146"/>
                <a:ext cx="3688830" cy="1015663"/>
              </a:xfrm>
              <a:prstGeom prst="rect">
                <a:avLst/>
              </a:prstGeom>
              <a:blipFill rotWithShape="0">
                <a:blip r:embed="rId4"/>
                <a:stretch>
                  <a:fillRect l="-1818" t="-4819" r="-1157" b="-90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20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开放世界假设</a:t>
            </a:r>
            <a:r>
              <a:rPr lang="en-US" altLang="zh-CN" dirty="0" smtClean="0"/>
              <a:t>VS</a:t>
            </a:r>
            <a:r>
              <a:rPr lang="zh-CN" altLang="en-US" dirty="0" smtClean="0"/>
              <a:t>封闭世界假设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503223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当一个命题无法被证明真伪时，如何应对？</a:t>
            </a:r>
            <a:endParaRPr lang="en-US" altLang="zh-CN" dirty="0" smtClean="0"/>
          </a:p>
          <a:p>
            <a:pPr lvl="1"/>
            <a:r>
              <a:rPr lang="zh-CN" altLang="en-US" dirty="0"/>
              <a:t>开放</a:t>
            </a:r>
            <a:r>
              <a:rPr lang="zh-CN" altLang="en-US" dirty="0" smtClean="0"/>
              <a:t>世界假设（</a:t>
            </a:r>
            <a:r>
              <a:rPr lang="en-US" altLang="zh-CN" b="1" dirty="0"/>
              <a:t> </a:t>
            </a:r>
            <a:r>
              <a:rPr lang="en-US" altLang="zh-CN" dirty="0"/>
              <a:t>open-world assumption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OWA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“</a:t>
            </a:r>
            <a:r>
              <a:rPr lang="en-US" altLang="zh-CN" dirty="0" smtClean="0"/>
              <a:t>unknown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封闭世界假设（</a:t>
            </a:r>
            <a:r>
              <a:rPr lang="en-US" altLang="zh-CN" dirty="0" smtClean="0"/>
              <a:t>closed-world assumption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CWA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“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818" y="2277959"/>
            <a:ext cx="4817661" cy="29908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935818" y="5686803"/>
            <a:ext cx="52561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from </a:t>
            </a:r>
            <a:r>
              <a:rPr lang="zh-CN" altLang="en-US" sz="1600" dirty="0" smtClean="0">
                <a:hlinkClick r:id="rId3"/>
              </a:rPr>
              <a:t>https</a:t>
            </a:r>
            <a:r>
              <a:rPr lang="zh-CN" altLang="en-US" sz="1600" dirty="0">
                <a:hlinkClick r:id="rId3"/>
              </a:rPr>
              <a:t>://en.wikipedia.org/wiki/Open-world_</a:t>
            </a:r>
            <a:r>
              <a:rPr lang="zh-CN" altLang="en-US" sz="1600" dirty="0" smtClean="0">
                <a:hlinkClick r:id="rId3"/>
              </a:rPr>
              <a:t>assumption</a:t>
            </a:r>
            <a:r>
              <a:rPr lang="zh-CN" altLang="en-US" sz="1600" dirty="0" smtClean="0"/>
              <a:t>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3339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看看这个推理是否是正确的？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755078" cy="4351338"/>
          </a:xfrm>
        </p:spPr>
        <p:txBody>
          <a:bodyPr/>
          <a:lstStyle/>
          <a:p>
            <a:r>
              <a:rPr lang="zh-CN" altLang="en-US" dirty="0" smtClean="0"/>
              <a:t>人</a:t>
            </a:r>
            <a:r>
              <a:rPr lang="zh-CN" altLang="en-US" dirty="0"/>
              <a:t>都要死的</a:t>
            </a:r>
          </a:p>
          <a:p>
            <a:r>
              <a:rPr lang="zh-CN" altLang="en-US" dirty="0" smtClean="0"/>
              <a:t>苏格拉底</a:t>
            </a:r>
            <a:r>
              <a:rPr lang="zh-CN" altLang="en-US" dirty="0"/>
              <a:t>是人</a:t>
            </a:r>
          </a:p>
          <a:p>
            <a:r>
              <a:rPr lang="zh-CN" altLang="en-US" dirty="0" smtClean="0"/>
              <a:t>所以</a:t>
            </a:r>
            <a:r>
              <a:rPr lang="zh-CN" altLang="en-US" dirty="0"/>
              <a:t>，苏格拉底要死的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941838" y="2074886"/>
            <a:ext cx="71096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C00000"/>
                </a:solidFill>
              </a:rPr>
              <a:t>用先前的形式化方式（命题逻辑）</a:t>
            </a:r>
            <a:endParaRPr lang="en-US" altLang="zh-CN" sz="3600" dirty="0" smtClean="0">
              <a:solidFill>
                <a:srgbClr val="C00000"/>
              </a:solidFill>
            </a:endParaRPr>
          </a:p>
          <a:p>
            <a:pPr algn="ctr"/>
            <a:r>
              <a:rPr lang="zh-CN" altLang="en-US" sz="3600" dirty="0" smtClean="0">
                <a:solidFill>
                  <a:srgbClr val="C00000"/>
                </a:solidFill>
              </a:rPr>
              <a:t>如何表示？如何推理？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34151" y="4001294"/>
            <a:ext cx="34275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C00000"/>
                </a:solidFill>
                <a:latin typeface="宋体" panose="02010600030101010101" pitchFamily="2" charset="-122"/>
              </a:rPr>
              <a:t>似乎</a:t>
            </a:r>
            <a:r>
              <a:rPr lang="zh-CN" altLang="en-US" sz="36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束手无策！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76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“</a:t>
            </a:r>
            <a:r>
              <a:rPr lang="en-US" altLang="zh-CN" dirty="0" smtClean="0"/>
              <a:t>5</a:t>
            </a:r>
            <a:r>
              <a:rPr lang="zh-CN" altLang="en-US" dirty="0" smtClean="0"/>
              <a:t>大于</a:t>
            </a:r>
            <a:r>
              <a:rPr lang="en-US" altLang="zh-CN" dirty="0" smtClean="0"/>
              <a:t>2</a:t>
            </a:r>
            <a:r>
              <a:rPr lang="zh-CN" altLang="en-US" dirty="0" smtClean="0"/>
              <a:t>”是个真值为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的命题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</a:t>
            </a:r>
            <a:r>
              <a:rPr lang="en-US" altLang="zh-CN" i="1" dirty="0"/>
              <a:t>x</a:t>
            </a:r>
            <a:r>
              <a:rPr lang="zh-CN" altLang="en-US" dirty="0"/>
              <a:t>是整数，“</a:t>
            </a:r>
            <a:r>
              <a:rPr lang="en-US" altLang="zh-CN" i="1" dirty="0"/>
              <a:t>x </a:t>
            </a:r>
            <a:r>
              <a:rPr lang="zh-CN" altLang="en-US" dirty="0"/>
              <a:t>大于</a:t>
            </a:r>
            <a:r>
              <a:rPr lang="en-US" altLang="zh-CN" dirty="0"/>
              <a:t>2</a:t>
            </a:r>
            <a:r>
              <a:rPr lang="zh-CN" altLang="en-US" dirty="0"/>
              <a:t>”不是命题，它的真值依赖于</a:t>
            </a:r>
            <a:r>
              <a:rPr lang="en-US" altLang="zh-CN" i="1" dirty="0"/>
              <a:t>x</a:t>
            </a:r>
            <a:r>
              <a:rPr lang="zh-CN" altLang="en-US" dirty="0"/>
              <a:t>的取值</a:t>
            </a:r>
          </a:p>
          <a:p>
            <a:pPr lvl="1"/>
            <a:r>
              <a:rPr lang="zh-CN" altLang="en-US" dirty="0" smtClean="0"/>
              <a:t>可以</a:t>
            </a:r>
            <a:r>
              <a:rPr lang="zh-CN" altLang="en-US" dirty="0"/>
              <a:t>将“</a:t>
            </a:r>
            <a:r>
              <a:rPr lang="en-US" altLang="zh-CN" i="1" dirty="0"/>
              <a:t>x</a:t>
            </a:r>
            <a:r>
              <a:rPr lang="zh-CN" altLang="en-US" dirty="0"/>
              <a:t>大于</a:t>
            </a:r>
            <a:r>
              <a:rPr lang="en-US" altLang="zh-CN" dirty="0"/>
              <a:t>2</a:t>
            </a:r>
            <a:r>
              <a:rPr lang="zh-CN" altLang="en-US" dirty="0"/>
              <a:t>”表示为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r>
              <a:rPr lang="zh-CN" altLang="en-US" dirty="0" smtClean="0"/>
              <a:t>谓词</a:t>
            </a:r>
            <a:r>
              <a:rPr lang="zh-CN" altLang="en-US" dirty="0"/>
              <a:t>：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zh-CN" altLang="en-US" dirty="0"/>
              <a:t>陈述可以视同关于</a:t>
            </a:r>
            <a:r>
              <a:rPr lang="en-US" altLang="zh-CN" dirty="0"/>
              <a:t>x</a:t>
            </a:r>
            <a:r>
              <a:rPr lang="zh-CN" altLang="en-US" dirty="0"/>
              <a:t>的一个</a:t>
            </a:r>
            <a:r>
              <a:rPr lang="en-US" altLang="zh-CN" i="1" dirty="0"/>
              <a:t>P</a:t>
            </a:r>
            <a:r>
              <a:rPr lang="zh-CN" altLang="en-US" dirty="0"/>
              <a:t>属性取值</a:t>
            </a:r>
            <a:r>
              <a:rPr lang="en-US" altLang="zh-CN" dirty="0"/>
              <a:t>(</a:t>
            </a:r>
            <a:r>
              <a:rPr lang="zh-CN" altLang="en-US" dirty="0"/>
              <a:t>一个函数）</a:t>
            </a:r>
          </a:p>
          <a:p>
            <a:pPr lvl="1"/>
            <a:r>
              <a:rPr lang="en-US" altLang="zh-CN" dirty="0" smtClean="0"/>
              <a:t>P </a:t>
            </a:r>
            <a:r>
              <a:rPr lang="zh-CN" altLang="en-US" dirty="0"/>
              <a:t>的</a:t>
            </a:r>
            <a:r>
              <a:rPr lang="zh-CN" altLang="en-US" b="1" dirty="0"/>
              <a:t>定义域</a:t>
            </a:r>
            <a:r>
              <a:rPr lang="zh-CN" altLang="en-US" dirty="0" smtClean="0"/>
              <a:t>是</a:t>
            </a:r>
            <a:r>
              <a:rPr lang="en-US" altLang="zh-CN" dirty="0" smtClean="0"/>
              <a:t>x</a:t>
            </a:r>
            <a:r>
              <a:rPr lang="zh-CN" altLang="en-US" dirty="0" smtClean="0"/>
              <a:t>可取的所有值所构成的集合，</a:t>
            </a:r>
            <a:r>
              <a:rPr lang="zh-CN" altLang="en-US" dirty="0"/>
              <a:t>其</a:t>
            </a:r>
            <a:r>
              <a:rPr lang="zh-CN" altLang="en-US" b="1" dirty="0"/>
              <a:t>值域</a:t>
            </a:r>
            <a:r>
              <a:rPr lang="zh-CN" altLang="en-US" dirty="0"/>
              <a:t>是</a:t>
            </a:r>
            <a:r>
              <a:rPr lang="en-US" altLang="zh-CN" b="1" dirty="0" smtClean="0">
                <a:solidFill>
                  <a:srgbClr val="C00000"/>
                </a:solidFill>
              </a:rPr>
              <a:t>{T, </a:t>
            </a:r>
            <a:r>
              <a:rPr lang="en-US" altLang="zh-CN" b="1" dirty="0">
                <a:solidFill>
                  <a:srgbClr val="C00000"/>
                </a:solidFill>
              </a:rPr>
              <a:t>F</a:t>
            </a:r>
            <a:r>
              <a:rPr lang="en-US" altLang="zh-CN" b="1" dirty="0" smtClean="0">
                <a:solidFill>
                  <a:srgbClr val="C00000"/>
                </a:solidFill>
              </a:rPr>
              <a:t>}</a:t>
            </a:r>
          </a:p>
          <a:p>
            <a:pPr lvl="1"/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zh-CN" altLang="en-US" dirty="0"/>
              <a:t>陈述</a:t>
            </a:r>
            <a:r>
              <a:rPr lang="zh-CN" altLang="en-US" dirty="0" smtClean="0"/>
              <a:t>可以理解为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是否具有</a:t>
            </a:r>
            <a:r>
              <a:rPr lang="en-US" altLang="zh-CN" i="1" dirty="0" smtClean="0"/>
              <a:t>P</a:t>
            </a:r>
            <a:r>
              <a:rPr lang="zh-CN" altLang="en-US" dirty="0" smtClean="0"/>
              <a:t>所刻画的性质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例：</a:t>
            </a:r>
            <a:r>
              <a:rPr lang="zh-CN" altLang="en-US" dirty="0"/>
              <a:t>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 smtClean="0"/>
              <a:t>)</a:t>
            </a:r>
            <a:r>
              <a:rPr lang="zh-CN" altLang="en-US" dirty="0"/>
              <a:t>表示</a:t>
            </a:r>
            <a:r>
              <a:rPr lang="zh-CN" altLang="en-US" dirty="0" smtClean="0"/>
              <a:t>“</a:t>
            </a:r>
            <a:r>
              <a:rPr lang="en-US" altLang="zh-CN" i="1" dirty="0"/>
              <a:t>x</a:t>
            </a:r>
            <a:r>
              <a:rPr lang="zh-CN" altLang="en-US" dirty="0"/>
              <a:t>大于</a:t>
            </a:r>
            <a:r>
              <a:rPr lang="en-US" altLang="zh-CN" dirty="0"/>
              <a:t>2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lvl="2"/>
            <a:r>
              <a:rPr lang="en-US" altLang="zh-CN" dirty="0"/>
              <a:t>P </a:t>
            </a:r>
            <a:r>
              <a:rPr lang="zh-CN" altLang="en-US" dirty="0"/>
              <a:t>的</a:t>
            </a:r>
            <a:r>
              <a:rPr lang="zh-CN" altLang="en-US" dirty="0" smtClean="0"/>
              <a:t>定义域可以是自然数集合；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P(3</a:t>
            </a:r>
            <a:r>
              <a:rPr lang="en-US" altLang="zh-CN" dirty="0"/>
              <a:t>)</a:t>
            </a:r>
            <a:r>
              <a:rPr lang="zh-CN" altLang="en-US" dirty="0"/>
              <a:t>是一个取值为</a:t>
            </a:r>
            <a:r>
              <a:rPr lang="en-US" altLang="zh-CN" dirty="0"/>
              <a:t>T</a:t>
            </a:r>
            <a:r>
              <a:rPr lang="zh-CN" altLang="en-US" dirty="0"/>
              <a:t>的</a:t>
            </a:r>
            <a:r>
              <a:rPr lang="zh-CN" altLang="en-US" dirty="0" smtClean="0"/>
              <a:t>命题；</a:t>
            </a:r>
            <a:endParaRPr lang="zh-CN" altLang="en-US" dirty="0"/>
          </a:p>
          <a:p>
            <a:pPr lvl="2"/>
            <a:r>
              <a:rPr lang="en-US" altLang="zh-CN" dirty="0" smtClean="0"/>
              <a:t>“</a:t>
            </a:r>
            <a:r>
              <a:rPr lang="en-US" altLang="zh-CN" dirty="0"/>
              <a:t>for all x, P(x)”</a:t>
            </a:r>
            <a:r>
              <a:rPr lang="zh-CN" altLang="en-US" dirty="0"/>
              <a:t>是一个取值为</a:t>
            </a:r>
            <a:r>
              <a:rPr lang="en-US" altLang="zh-CN" dirty="0"/>
              <a:t>F</a:t>
            </a:r>
            <a:r>
              <a:rPr lang="zh-CN" altLang="en-US" dirty="0"/>
              <a:t>的</a:t>
            </a:r>
            <a:r>
              <a:rPr lang="zh-CN" altLang="en-US" dirty="0" smtClean="0"/>
              <a:t>命题；</a:t>
            </a:r>
            <a:endParaRPr lang="zh-CN" altLang="en-US" dirty="0"/>
          </a:p>
          <a:p>
            <a:pPr lvl="2"/>
            <a:r>
              <a:rPr lang="zh-CN" altLang="en-US" dirty="0" smtClean="0"/>
              <a:t>“</a:t>
            </a:r>
            <a:r>
              <a:rPr lang="zh-CN" altLang="en-US" dirty="0"/>
              <a:t>存在一个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P(x)”</a:t>
            </a:r>
            <a:r>
              <a:rPr lang="zh-CN" altLang="en-US" dirty="0"/>
              <a:t>是一个真值为</a:t>
            </a:r>
            <a:r>
              <a:rPr lang="en-US" altLang="zh-CN" dirty="0"/>
              <a:t>T</a:t>
            </a:r>
            <a:r>
              <a:rPr lang="zh-CN" altLang="en-US" dirty="0"/>
              <a:t>的</a:t>
            </a:r>
            <a:r>
              <a:rPr lang="zh-CN" altLang="en-US" dirty="0" smtClean="0"/>
              <a:t>命题；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7992093" y="4393870"/>
            <a:ext cx="3241964" cy="1396419"/>
          </a:xfrm>
          <a:prstGeom prst="cloudCallout">
            <a:avLst>
              <a:gd name="adj1" fmla="val -101746"/>
              <a:gd name="adj2" fmla="val 42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一个表现为谓词表达式的命题！</a:t>
            </a:r>
          </a:p>
        </p:txBody>
      </p:sp>
    </p:spTree>
    <p:extLst>
      <p:ext uri="{BB962C8B-B14F-4D97-AF65-F5344CB8AC3E}">
        <p14:creationId xmlns:p14="http://schemas.microsoft.com/office/powerpoint/2010/main" val="75693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量词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是</a:t>
                </a:r>
                <a:r>
                  <a:rPr lang="zh-CN" altLang="en-US" dirty="0"/>
                  <a:t>谓词</a:t>
                </a:r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表示“对所有的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”</a:t>
                </a:r>
                <a:r>
                  <a:rPr lang="zh-CN" altLang="en-US" dirty="0"/>
                  <a:t>。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zh-CN" altLang="en-US" dirty="0"/>
                  <a:t>称为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全称量词</a:t>
                </a:r>
                <a:endParaRPr lang="en-US" altLang="zh-CN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zh-CN" altLang="en-US" dirty="0"/>
              </a:p>
              <a:p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是谓词</a:t>
                </a:r>
                <a:r>
                  <a:rPr lang="en-US" altLang="zh-CN" dirty="0" smtClean="0"/>
                  <a:t>,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表示</a:t>
                </a:r>
                <a:r>
                  <a:rPr lang="zh-CN" altLang="en-US" dirty="0"/>
                  <a:t>“存在某个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”</a:t>
                </a:r>
                <a:r>
                  <a:rPr lang="zh-CN" altLang="en-US" dirty="0"/>
                  <a:t>。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zh-CN" altLang="en-US" dirty="0"/>
                  <a:t>称为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存在量词</a:t>
                </a:r>
                <a:endParaRPr lang="zh-CN" altLang="en-US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例</a:t>
                </a:r>
                <a:r>
                  <a:rPr lang="zh-CN" altLang="en-US" dirty="0"/>
                  <a:t>：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表示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F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T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86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关于量词使用的</a:t>
            </a:r>
            <a:r>
              <a:rPr lang="zh-CN" altLang="en-US" dirty="0" smtClean="0"/>
              <a:t>讨论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1690688"/>
            <a:ext cx="6858000" cy="1971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437214" y="3692571"/>
                <a:ext cx="7087786" cy="1295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第一句话能否用下面的式子表示？</a:t>
                </a:r>
                <a:endParaRPr lang="en-US" altLang="zh-CN" sz="2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b="0" dirty="0" smtClean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dirty="0" smtClean="0"/>
                  <a:t>?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214" y="3692571"/>
                <a:ext cx="7087786" cy="1295355"/>
              </a:xfrm>
              <a:prstGeom prst="rect">
                <a:avLst/>
              </a:prstGeom>
              <a:blipFill rotWithShape="0">
                <a:blip r:embed="rId3"/>
                <a:stretch>
                  <a:fillRect l="-1376" t="-5660" b="-89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437214" y="4987926"/>
                <a:ext cx="7087786" cy="878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第二句话能否用下面的式子表示？</a:t>
                </a:r>
                <a:endParaRPr lang="en-US" altLang="zh-CN" sz="2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→¬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dirty="0" smtClean="0"/>
                  <a:t>?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214" y="4987926"/>
                <a:ext cx="7087786" cy="878510"/>
              </a:xfrm>
              <a:prstGeom prst="rect">
                <a:avLst/>
              </a:prstGeom>
              <a:blipFill rotWithShape="0">
                <a:blip r:embed="rId4"/>
                <a:stretch>
                  <a:fillRect l="-1376" t="-8333" b="-13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57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关于论域</a:t>
            </a:r>
            <a:r>
              <a:rPr lang="en-US" altLang="zh-CN" dirty="0"/>
              <a:t>/</a:t>
            </a:r>
            <a:r>
              <a:rPr lang="zh-CN" altLang="en-US" dirty="0"/>
              <a:t>作用域的讨论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观察</a:t>
                </a:r>
                <a:r>
                  <a:rPr lang="zh-CN" altLang="en-US" dirty="0"/>
                  <a:t>量化表达式：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𝑥𝑃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∧∀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𝑥𝑄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𝑥𝑃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∧∀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𝑦𝑄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endParaRPr lang="zh-CN" altLang="en-US" dirty="0"/>
              </a:p>
              <a:p>
                <a:r>
                  <a:rPr lang="zh-CN" altLang="en-US" dirty="0"/>
                  <a:t>量化表达式中的变元：</a:t>
                </a:r>
                <a:r>
                  <a:rPr lang="zh-CN" altLang="en-US" b="1" dirty="0"/>
                  <a:t>绑定、自由、作用域、</a:t>
                </a:r>
                <a:r>
                  <a:rPr lang="zh-CN" altLang="en-US" b="1" dirty="0" smtClean="0"/>
                  <a:t>替换</a:t>
                </a:r>
                <a:endParaRPr lang="en-US" altLang="zh-CN" b="1" dirty="0" smtClean="0"/>
              </a:p>
              <a:p>
                <a:endParaRPr lang="en-US" altLang="zh-CN" b="1" dirty="0"/>
              </a:p>
              <a:p>
                <a:r>
                  <a:rPr lang="zh-CN" altLang="en-US" dirty="0" smtClean="0"/>
                  <a:t>没有自由变元的表达式？</a:t>
                </a: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922" b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328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带量词的公式的否定式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在实数域上讨论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带</a:t>
                </a:r>
                <a:r>
                  <a:rPr lang="zh-CN" altLang="en-US" dirty="0"/>
                  <a:t>全称量词的公式的否定式</a:t>
                </a:r>
              </a:p>
              <a:p>
                <a:pPr lvl="1"/>
                <a:r>
                  <a:rPr lang="zh-CN" altLang="en-US" dirty="0" smtClean="0"/>
                  <a:t>对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所有的</a:t>
                </a:r>
                <a:r>
                  <a:rPr lang="en-US" altLang="zh-CN" i="1" dirty="0">
                    <a:solidFill>
                      <a:srgbClr val="C00000"/>
                    </a:solidFill>
                  </a:rPr>
                  <a:t>x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x</a:t>
                </a:r>
                <a:r>
                  <a:rPr lang="zh-CN" altLang="en-US" dirty="0"/>
                  <a:t>的平方是正数</a:t>
                </a:r>
              </a:p>
              <a:p>
                <a:pPr lvl="1"/>
                <a:r>
                  <a:rPr lang="zh-CN" altLang="en-US" dirty="0" smtClean="0"/>
                  <a:t>否定</a:t>
                </a:r>
                <a:r>
                  <a:rPr lang="zh-CN" altLang="en-US" dirty="0"/>
                  <a:t>：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存在某个实数</a:t>
                </a:r>
                <a:r>
                  <a:rPr lang="en-US" altLang="zh-CN" i="1" dirty="0">
                    <a:solidFill>
                      <a:srgbClr val="C00000"/>
                    </a:solidFill>
                  </a:rPr>
                  <a:t>x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其平方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不是</a:t>
                </a:r>
                <a:r>
                  <a:rPr lang="zh-CN" altLang="en-US" dirty="0"/>
                  <a:t>正数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lvl="1"/>
                <a:endParaRPr lang="zh-CN" altLang="en-US" dirty="0"/>
              </a:p>
              <a:p>
                <a:r>
                  <a:rPr lang="zh-CN" altLang="en-US" dirty="0" smtClean="0"/>
                  <a:t>带</a:t>
                </a:r>
                <a:r>
                  <a:rPr lang="zh-CN" altLang="en-US" dirty="0"/>
                  <a:t>存在量词的公式的否定式</a:t>
                </a:r>
              </a:p>
              <a:p>
                <a:pPr lvl="1"/>
                <a:r>
                  <a:rPr lang="zh-CN" altLang="en-US" dirty="0" smtClean="0">
                    <a:solidFill>
                      <a:srgbClr val="C00000"/>
                    </a:solidFill>
                  </a:rPr>
                  <a:t>存在</a:t>
                </a:r>
                <a:r>
                  <a:rPr lang="en-US" altLang="zh-CN" i="1" dirty="0">
                    <a:solidFill>
                      <a:srgbClr val="C00000"/>
                    </a:solidFill>
                  </a:rPr>
                  <a:t>x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满足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zh-CN" altLang="en-US" dirty="0" smtClean="0"/>
                  <a:t>否定：对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任意的</a:t>
                </a:r>
                <a:r>
                  <a:rPr lang="en-US" altLang="zh-CN" i="1" dirty="0">
                    <a:solidFill>
                      <a:srgbClr val="C00000"/>
                    </a:solidFill>
                  </a:rPr>
                  <a:t>x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i="1" dirty="0"/>
                  <a:t>.</a:t>
                </a:r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754586" y="3236163"/>
                <a:ext cx="3501471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𝒙𝑷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586" y="3236163"/>
                <a:ext cx="3501471" cy="4168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7754586" y="4393913"/>
                <a:ext cx="3501471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𝒙𝑷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586" y="4393913"/>
                <a:ext cx="3501471" cy="41684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73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solve it?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Understanding the problem!</a:t>
            </a:r>
          </a:p>
          <a:p>
            <a:pPr lvl="1"/>
            <a:r>
              <a:rPr lang="en-US" altLang="zh-CN" dirty="0" smtClean="0"/>
              <a:t>Bill, Jim and Sam are from Boston, Chicago and Detroit, respectively</a:t>
            </a:r>
          </a:p>
          <a:p>
            <a:pPr lvl="1"/>
            <a:r>
              <a:rPr lang="en-US" altLang="zh-CN" dirty="0" smtClean="0"/>
              <a:t>Each of following sentence is </a:t>
            </a:r>
            <a:r>
              <a:rPr lang="en-US" altLang="zh-CN" b="1" dirty="0" smtClean="0">
                <a:solidFill>
                  <a:srgbClr val="C00000"/>
                </a:solidFill>
              </a:rPr>
              <a:t>half right and half wrong</a:t>
            </a:r>
            <a:r>
              <a:rPr lang="en-US" altLang="zh-CN" dirty="0" smtClean="0"/>
              <a:t>:</a:t>
            </a:r>
          </a:p>
          <a:p>
            <a:pPr lvl="2"/>
            <a:r>
              <a:rPr lang="en-US" altLang="zh-CN" b="1" dirty="0" smtClean="0"/>
              <a:t>Bill is from Boston, and Jim is from Chicago.</a:t>
            </a:r>
          </a:p>
          <a:p>
            <a:pPr lvl="3"/>
            <a:r>
              <a:rPr lang="en-US" altLang="zh-CN" b="1" i="1" dirty="0" smtClean="0"/>
              <a:t>Bill</a:t>
            </a:r>
            <a:r>
              <a:rPr lang="en-US" altLang="zh-CN" b="1" dirty="0" smtClean="0"/>
              <a:t> </a:t>
            </a:r>
            <a:r>
              <a:rPr lang="en-US" altLang="zh-CN" i="1" dirty="0" smtClean="0"/>
              <a:t>is from Boston, if and only if </a:t>
            </a:r>
            <a:r>
              <a:rPr lang="en-US" altLang="zh-CN" b="1" i="1" dirty="0" smtClean="0"/>
              <a:t>Jim </a:t>
            </a:r>
            <a:r>
              <a:rPr lang="en-US" altLang="zh-CN" i="1" dirty="0" smtClean="0"/>
              <a:t>is NOT from Chicago.</a:t>
            </a:r>
          </a:p>
          <a:p>
            <a:pPr lvl="3"/>
            <a:r>
              <a:rPr lang="en-US" altLang="zh-CN" b="1" i="1" dirty="0" smtClean="0"/>
              <a:t>Jim</a:t>
            </a:r>
            <a:r>
              <a:rPr lang="en-US" altLang="zh-CN" i="1" dirty="0" smtClean="0"/>
              <a:t> is from Chicago, if and only if </a:t>
            </a:r>
            <a:r>
              <a:rPr lang="en-US" altLang="zh-CN" b="1" i="1" dirty="0" smtClean="0"/>
              <a:t>Bill</a:t>
            </a:r>
            <a:r>
              <a:rPr lang="en-US" altLang="zh-CN" i="1" dirty="0" smtClean="0"/>
              <a:t> is NOT from Boston.</a:t>
            </a:r>
          </a:p>
          <a:p>
            <a:pPr lvl="2"/>
            <a:r>
              <a:rPr lang="en-US" altLang="zh-CN" b="1" dirty="0" smtClean="0"/>
              <a:t>Sam is from Boston, and Bill is from Chicago.</a:t>
            </a:r>
          </a:p>
          <a:p>
            <a:pPr lvl="3"/>
            <a:r>
              <a:rPr lang="en-US" altLang="zh-CN" i="1" dirty="0" smtClean="0"/>
              <a:t>Sam is from Boston, if and only if </a:t>
            </a:r>
            <a:r>
              <a:rPr lang="en-US" altLang="zh-CN" b="1" dirty="0" smtClean="0"/>
              <a:t>Bill </a:t>
            </a:r>
            <a:r>
              <a:rPr lang="en-US" altLang="zh-CN" i="1" dirty="0" smtClean="0"/>
              <a:t>is NOT from Chicago.</a:t>
            </a:r>
          </a:p>
          <a:p>
            <a:pPr lvl="3"/>
            <a:r>
              <a:rPr lang="en-US" altLang="zh-CN" b="1" i="1" dirty="0" smtClean="0"/>
              <a:t>Bill</a:t>
            </a:r>
            <a:r>
              <a:rPr lang="en-US" altLang="zh-CN" i="1" dirty="0" smtClean="0"/>
              <a:t> is from Chicago, if and only if </a:t>
            </a:r>
            <a:r>
              <a:rPr lang="en-US" altLang="zh-CN" b="1" i="1" dirty="0" smtClean="0"/>
              <a:t>Sam</a:t>
            </a:r>
            <a:r>
              <a:rPr lang="en-US" altLang="zh-CN" i="1" dirty="0" smtClean="0"/>
              <a:t> is NOT from Boston.</a:t>
            </a:r>
            <a:endParaRPr lang="en-US" altLang="zh-CN" dirty="0" smtClean="0"/>
          </a:p>
          <a:p>
            <a:pPr lvl="2"/>
            <a:r>
              <a:rPr lang="en-US" altLang="zh-CN" b="1" dirty="0" smtClean="0"/>
              <a:t>Jim is from Boston, and Bill is from Detroit.</a:t>
            </a:r>
          </a:p>
          <a:p>
            <a:pPr lvl="3"/>
            <a:r>
              <a:rPr lang="en-US" altLang="zh-CN" b="1" dirty="0" smtClean="0"/>
              <a:t>Jim </a:t>
            </a:r>
            <a:r>
              <a:rPr lang="en-US" altLang="zh-CN" i="1" dirty="0" smtClean="0"/>
              <a:t>is from Boston, if and only if </a:t>
            </a:r>
            <a:r>
              <a:rPr lang="en-US" altLang="zh-CN" b="1" dirty="0" smtClean="0"/>
              <a:t>Bill </a:t>
            </a:r>
            <a:r>
              <a:rPr lang="en-US" altLang="zh-CN" i="1" dirty="0" smtClean="0"/>
              <a:t>is NOT from Detroit.</a:t>
            </a:r>
          </a:p>
          <a:p>
            <a:pPr lvl="3"/>
            <a:r>
              <a:rPr lang="en-US" altLang="zh-CN" b="1" i="1" dirty="0" smtClean="0"/>
              <a:t>Bill</a:t>
            </a:r>
            <a:r>
              <a:rPr lang="en-US" altLang="zh-CN" i="1" dirty="0" smtClean="0"/>
              <a:t> is from Detroit, if and only if </a:t>
            </a:r>
            <a:r>
              <a:rPr lang="en-US" altLang="zh-CN" b="1" dirty="0" smtClean="0"/>
              <a:t>Jim </a:t>
            </a:r>
            <a:r>
              <a:rPr lang="en-US" altLang="zh-CN" i="1" dirty="0" smtClean="0"/>
              <a:t>is NOT from Boston.</a:t>
            </a:r>
          </a:p>
          <a:p>
            <a:pPr marL="914400" lvl="2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728363" y="3539629"/>
            <a:ext cx="2873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Guess</a:t>
            </a:r>
            <a:r>
              <a:rPr lang="en-US" altLang="zh-CN" sz="2400" dirty="0" smtClean="0"/>
              <a:t> and </a:t>
            </a:r>
            <a:r>
              <a:rPr lang="en-US" altLang="zh-CN" sz="2400" b="1" dirty="0" smtClean="0"/>
              <a:t>Reasoning</a:t>
            </a:r>
            <a:endParaRPr lang="zh-CN" altLang="en-US" sz="2400" b="1" dirty="0"/>
          </a:p>
        </p:txBody>
      </p:sp>
      <p:pic>
        <p:nvPicPr>
          <p:cNvPr id="3074" name="Picture 2" descr="Image result for 小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550" y="4001294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68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多个量词并用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考虑</a:t>
                </a:r>
                <a:r>
                  <a:rPr lang="zh-CN" altLang="en-US" dirty="0"/>
                  <a:t>实数集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𝑥𝑃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总是有相同的值。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 smtClean="0"/>
                  <a:t>为</a:t>
                </a:r>
                <a:r>
                  <a:rPr lang="zh-CN" altLang="en-US" dirty="0"/>
                  <a:t>真</a:t>
                </a:r>
                <a:endParaRPr lang="en-US" altLang="zh-CN" dirty="0" smtClean="0"/>
              </a:p>
              <a:p>
                <a:pPr lvl="2"/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𝑥𝑃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总是有相同的值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lvl="2"/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 smtClean="0"/>
                  <a:t>为</a:t>
                </a:r>
                <a:r>
                  <a:rPr lang="zh-CN" altLang="en-US" dirty="0"/>
                  <a:t>真</a:t>
                </a:r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altLang="zh-CN" b="0" dirty="0" smtClean="0"/>
              </a:p>
              <a:p>
                <a:pPr lvl="2"/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/>
                  <a:t>？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y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？</m:t>
                    </m:r>
                  </m:oMath>
                </a14:m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067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自然语言语句的符号化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52117" cy="387453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我们</a:t>
                </a:r>
                <a:r>
                  <a:rPr lang="zh-CN" altLang="en-US" dirty="0"/>
                  <a:t>班上的所有同学都学过</a:t>
                </a:r>
                <a:r>
                  <a:rPr lang="zh-CN" altLang="en-US" dirty="0" smtClean="0"/>
                  <a:t>微积分</a:t>
                </a:r>
                <a:endParaRPr lang="zh-CN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b="0" i="1" smtClean="0">
                            <a:solidFill>
                              <a:srgbClr val="5B9BD5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每</a:t>
                </a:r>
                <a:r>
                  <a:rPr lang="zh-CN" altLang="en-US" dirty="0"/>
                  <a:t>封大于</a:t>
                </a:r>
                <a:r>
                  <a:rPr lang="en-US" altLang="zh-CN" dirty="0"/>
                  <a:t>1MB</a:t>
                </a:r>
                <a:r>
                  <a:rPr lang="zh-CN" altLang="en-US" dirty="0"/>
                  <a:t>的邮件都会被压缩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b="0" i="1" smtClean="0">
                            <a:solidFill>
                              <a:srgbClr val="5B9BD5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如果</a:t>
                </a:r>
                <a:r>
                  <a:rPr lang="zh-CN" altLang="en-US" dirty="0"/>
                  <a:t>一个用户处于活动状态，那么该用户至少有一个有效网络连接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𝑢𝑠𝑒𝑟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𝑎𝑐𝑡𝑖𝑣𝑒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𝑣𝑎𝑙𝑖𝑑𝑐𝑜𝑛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h𝑜𝑙𝑑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有</a:t>
                </a:r>
                <a:r>
                  <a:rPr lang="zh-CN" altLang="en-US" dirty="0"/>
                  <a:t>一位妇女，去过世界上所有的</a:t>
                </a:r>
                <a:r>
                  <a:rPr lang="zh-CN" altLang="en-US" dirty="0" smtClean="0"/>
                  <a:t>国家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𝑤𝑜𝑚𝑎𝑛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∧∀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𝑖𝑠𝑐𝑜𝑢𝑡𝑟𝑦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𝑣𝑖𝑠𝑖𝑡𝑒𝑑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52117" cy="3874531"/>
              </a:xfrm>
              <a:blipFill rotWithShape="0">
                <a:blip r:embed="rId2"/>
                <a:stretch>
                  <a:fillRect l="-964" t="-4403" r="-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/>
          <p:cNvGrpSpPr/>
          <p:nvPr/>
        </p:nvGrpSpPr>
        <p:grpSpPr>
          <a:xfrm>
            <a:off x="1137832" y="2234014"/>
            <a:ext cx="5215467" cy="13662"/>
            <a:chOff x="1185333" y="2235200"/>
            <a:chExt cx="5215467" cy="11291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1185333" y="2235200"/>
              <a:ext cx="1614311" cy="11289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3008489" y="2235200"/>
              <a:ext cx="524933" cy="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3742267" y="2235200"/>
              <a:ext cx="524933" cy="1"/>
            </a:xfrm>
            <a:prstGeom prst="line">
              <a:avLst/>
            </a:prstGeom>
            <a:ln w="1905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4809067" y="2246489"/>
              <a:ext cx="1591733" cy="2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1135265" y="3087588"/>
            <a:ext cx="4924223" cy="13220"/>
            <a:chOff x="1135265" y="3206338"/>
            <a:chExt cx="4924223" cy="1322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135265" y="3206338"/>
              <a:ext cx="337275" cy="7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1992488" y="3206338"/>
              <a:ext cx="1278467" cy="4456"/>
            </a:xfrm>
            <a:prstGeom prst="line">
              <a:avLst/>
            </a:prstGeom>
            <a:ln w="1905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3627966" y="3206338"/>
              <a:ext cx="639234" cy="1322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5106764" y="3206338"/>
              <a:ext cx="952724" cy="12263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848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与量词有关的基本推理规则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 smtClean="0"/>
                  <a:t>全称</a:t>
                </a:r>
                <a:r>
                  <a:rPr lang="zh-CN" altLang="en-US" dirty="0"/>
                  <a:t>例示</a:t>
                </a:r>
                <a:r>
                  <a:rPr lang="en-US" altLang="zh-CN" dirty="0"/>
                  <a:t>UI: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𝑥𝑃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dirty="0" smtClean="0"/>
                  <a:t>全称</a:t>
                </a:r>
                <a:r>
                  <a:rPr lang="zh-CN" altLang="en-US" dirty="0"/>
                  <a:t>生成</a:t>
                </a:r>
                <a:r>
                  <a:rPr lang="en-US" altLang="zh-CN" dirty="0"/>
                  <a:t>UG: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任意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⇒∀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𝑥𝑃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存在</a:t>
                </a:r>
                <a:r>
                  <a:rPr lang="zh-CN" altLang="en-US" dirty="0"/>
                  <a:t>例示</a:t>
                </a:r>
                <a:r>
                  <a:rPr lang="en-US" altLang="zh-CN" dirty="0"/>
                  <a:t>EI: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𝑥𝑃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),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对</m:t>
                    </m:r>
                    <m:r>
                      <a:rPr lang="zh-CN" alt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该</m:t>
                    </m:r>
                    <m:r>
                      <a:rPr lang="en-US" altLang="zh-CN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altLang="zh-CN" b="1" dirty="0">
                  <a:solidFill>
                    <a:srgbClr val="C00000"/>
                  </a:solidFill>
                </a:endParaRP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存在</a:t>
                </a:r>
                <a:r>
                  <a:rPr lang="zh-CN" altLang="en-US" dirty="0"/>
                  <a:t>生成</a:t>
                </a:r>
                <a:r>
                  <a:rPr lang="en-US" altLang="zh-CN" dirty="0"/>
                  <a:t>EG: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对某个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⇒∃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𝑥𝑃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42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/>
          <p:cNvCxnSpPr/>
          <p:nvPr/>
        </p:nvCxnSpPr>
        <p:spPr>
          <a:xfrm>
            <a:off x="1436914" y="3574473"/>
            <a:ext cx="2873829" cy="11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436913" y="4792593"/>
            <a:ext cx="2873829" cy="11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22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苏格拉底到底死不死？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59488" y="1825625"/>
                <a:ext cx="5708959" cy="4351338"/>
              </a:xfrm>
            </p:spPr>
            <p:txBody>
              <a:bodyPr/>
              <a:lstStyle/>
              <a:p>
                <a:r>
                  <a:rPr lang="en-US" altLang="zh-CN" dirty="0" smtClean="0"/>
                  <a:t>P(x</a:t>
                </a:r>
                <a:r>
                  <a:rPr lang="en-US" altLang="zh-CN" dirty="0"/>
                  <a:t>): X</a:t>
                </a:r>
                <a:r>
                  <a:rPr lang="zh-CN" altLang="en-US" dirty="0"/>
                  <a:t>是人；</a:t>
                </a:r>
                <a:r>
                  <a:rPr lang="en-US" altLang="zh-CN" dirty="0"/>
                  <a:t>Q(X)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要死</a:t>
                </a:r>
              </a:p>
              <a:p>
                <a:r>
                  <a:rPr lang="zh-CN" altLang="en-US" dirty="0" smtClean="0"/>
                  <a:t>符号化</a:t>
                </a:r>
                <a:r>
                  <a:rPr lang="zh-CN" altLang="en-US" dirty="0"/>
                  <a:t>及推理过程：</a:t>
                </a:r>
              </a:p>
              <a:p>
                <a:pPr lvl="1"/>
                <a:r>
                  <a:rPr lang="zh-CN" altLang="en-US" dirty="0" smtClean="0"/>
                  <a:t>人</a:t>
                </a:r>
                <a:r>
                  <a:rPr lang="zh-CN" altLang="en-US" dirty="0"/>
                  <a:t>都是要死的：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苏格拉底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苏格拉底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 smtClean="0"/>
                  <a:t>苏格拉底</a:t>
                </a:r>
                <a:r>
                  <a:rPr lang="zh-CN" altLang="en-US" dirty="0"/>
                  <a:t>是人：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苏格拉底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苏格拉底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！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59488" y="1825625"/>
                <a:ext cx="5708959" cy="4351338"/>
              </a:xfrm>
              <a:blipFill rotWithShape="0">
                <a:blip r:embed="rId2"/>
                <a:stretch>
                  <a:fillRect l="-1921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2"/>
          <p:cNvSpPr txBox="1">
            <a:spLocks/>
          </p:cNvSpPr>
          <p:nvPr/>
        </p:nvSpPr>
        <p:spPr>
          <a:xfrm>
            <a:off x="838200" y="1825625"/>
            <a:ext cx="47550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人都要死的</a:t>
            </a:r>
          </a:p>
          <a:p>
            <a:r>
              <a:rPr lang="zh-CN" altLang="en-US" dirty="0" smtClean="0"/>
              <a:t>苏格拉底是人</a:t>
            </a:r>
          </a:p>
          <a:p>
            <a:r>
              <a:rPr lang="zh-CN" altLang="en-US" dirty="0" smtClean="0"/>
              <a:t>所以，苏格拉底要死的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331490" y="520074"/>
            <a:ext cx="23182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谓词表达式和命题之间的关系！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462243" y="3750934"/>
            <a:ext cx="2200275" cy="695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7" name="右箭头 6"/>
          <p:cNvSpPr/>
          <p:nvPr/>
        </p:nvSpPr>
        <p:spPr>
          <a:xfrm rot="20049553">
            <a:off x="5756668" y="3531715"/>
            <a:ext cx="605642" cy="253237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03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再一例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以下</a:t>
            </a:r>
            <a:r>
              <a:rPr lang="zh-CN" altLang="en-US" dirty="0"/>
              <a:t>推论正确吗？</a:t>
            </a:r>
          </a:p>
          <a:p>
            <a:pPr lvl="1"/>
            <a:r>
              <a:rPr lang="zh-CN" altLang="en-US" dirty="0" smtClean="0"/>
              <a:t>有人</a:t>
            </a:r>
            <a:r>
              <a:rPr lang="zh-CN" altLang="en-US" dirty="0"/>
              <a:t>喜欢喝茶，有人喜欢喝咖啡</a:t>
            </a:r>
          </a:p>
          <a:p>
            <a:pPr lvl="1"/>
            <a:r>
              <a:rPr lang="zh-CN" altLang="en-US" dirty="0" smtClean="0"/>
              <a:t>因此</a:t>
            </a:r>
            <a:r>
              <a:rPr lang="zh-CN" altLang="en-US" dirty="0"/>
              <a:t>，有人既喜欢喝茶又喜欢喝咖啡</a:t>
            </a:r>
          </a:p>
          <a:p>
            <a:r>
              <a:rPr lang="zh-CN" altLang="en-US" dirty="0" smtClean="0"/>
              <a:t>令</a:t>
            </a:r>
            <a:r>
              <a:rPr lang="zh-CN" altLang="en-US" dirty="0"/>
              <a:t>：</a:t>
            </a:r>
            <a:r>
              <a:rPr lang="en-US" altLang="zh-CN" i="1" dirty="0"/>
              <a:t>A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dirty="0"/>
              <a:t>x</a:t>
            </a:r>
            <a:r>
              <a:rPr lang="zh-CN" altLang="en-US" dirty="0"/>
              <a:t>喜欢喝茶；</a:t>
            </a:r>
            <a:r>
              <a:rPr lang="en-US" altLang="zh-CN" i="1" dirty="0"/>
              <a:t>B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dirty="0"/>
              <a:t>x</a:t>
            </a:r>
            <a:r>
              <a:rPr lang="zh-CN" altLang="en-US" dirty="0"/>
              <a:t>喜欢喝咖啡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1324346" y="3683000"/>
            <a:ext cx="5600700" cy="2628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768" y="1939925"/>
            <a:ext cx="3114675" cy="3486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270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请思考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如何</a:t>
                </a:r>
                <a:r>
                  <a:rPr lang="zh-CN" altLang="en-US" dirty="0"/>
                  <a:t>证明形如下列的谓词逻辑表达式命题：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697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 Topic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1) </a:t>
            </a:r>
            <a:r>
              <a:rPr lang="zh-CN" altLang="en-US" dirty="0" smtClean="0"/>
              <a:t>请介绍合取范式与析取范式</a:t>
            </a:r>
            <a:endParaRPr lang="zh-CN" altLang="zh-CN" dirty="0"/>
          </a:p>
          <a:p>
            <a:pPr lvl="1"/>
            <a:r>
              <a:rPr lang="zh-CN" altLang="en-US" dirty="0" smtClean="0"/>
              <a:t>概念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是什么？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意义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为什么需要</a:t>
            </a:r>
            <a:r>
              <a:rPr lang="en-US" altLang="zh-CN" dirty="0" smtClean="0"/>
              <a:t>?</a:t>
            </a:r>
          </a:p>
          <a:p>
            <a:pPr lvl="1"/>
            <a:r>
              <a:rPr lang="zh-CN" altLang="en-US" dirty="0" smtClean="0"/>
              <a:t>如何获得？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有什么应用场景？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。。。</a:t>
            </a:r>
            <a:endParaRPr lang="en-US" altLang="zh-CN" dirty="0" smtClean="0"/>
          </a:p>
          <a:p>
            <a:r>
              <a:rPr lang="en-US" altLang="zh-CN" dirty="0" smtClean="0"/>
              <a:t>2) </a:t>
            </a:r>
            <a:r>
              <a:rPr lang="zh-CN" altLang="en-US" dirty="0" smtClean="0"/>
              <a:t>请用谓词逻辑形式化</a:t>
            </a:r>
            <a:r>
              <a:rPr lang="zh-CN" altLang="en-US" b="1" dirty="0" smtClean="0">
                <a:solidFill>
                  <a:srgbClr val="C00000"/>
                </a:solidFill>
              </a:rPr>
              <a:t>描述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</a:t>
            </a:r>
            <a:r>
              <a:rPr lang="zh-CN" altLang="en-US" dirty="0"/>
              <a:t>黄猫、黑猫，只要捉住老鼠就是好猫。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提示：概念，关系，量词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80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One Possible Reasoning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120740" cy="4351338"/>
          </a:xfrm>
        </p:spPr>
        <p:txBody>
          <a:bodyPr/>
          <a:lstStyle/>
          <a:p>
            <a:r>
              <a:rPr lang="en-US" altLang="zh-CN" dirty="0" smtClean="0"/>
              <a:t>Guessing that “</a:t>
            </a:r>
            <a:r>
              <a:rPr lang="en-US" altLang="zh-CN" i="1" dirty="0" smtClean="0"/>
              <a:t>Bill is from Boston</a:t>
            </a:r>
            <a:r>
              <a:rPr lang="en-US" altLang="zh-CN" dirty="0" smtClean="0"/>
              <a:t>” is true, then</a:t>
            </a:r>
          </a:p>
          <a:p>
            <a:pPr lvl="1"/>
            <a:r>
              <a:rPr lang="en-US" altLang="zh-CN" b="1" i="1" dirty="0" smtClean="0"/>
              <a:t>Jim </a:t>
            </a:r>
            <a:r>
              <a:rPr lang="en-US" altLang="zh-CN" i="1" dirty="0" smtClean="0"/>
              <a:t>is NOT from Chicago</a:t>
            </a:r>
          </a:p>
          <a:p>
            <a:pPr lvl="1"/>
            <a:r>
              <a:rPr lang="en-US" altLang="zh-CN" b="1" i="1" dirty="0" smtClean="0"/>
              <a:t>Jim </a:t>
            </a:r>
            <a:r>
              <a:rPr lang="en-US" altLang="zh-CN" i="1" dirty="0" smtClean="0"/>
              <a:t>is NOT from Boston</a:t>
            </a:r>
          </a:p>
          <a:p>
            <a:pPr lvl="1"/>
            <a:r>
              <a:rPr lang="en-US" altLang="zh-CN" i="1" dirty="0" smtClean="0"/>
              <a:t>Bill is from Detroit</a:t>
            </a:r>
          </a:p>
          <a:p>
            <a:endParaRPr lang="en-US" altLang="zh-CN" i="1" dirty="0" smtClean="0"/>
          </a:p>
          <a:p>
            <a:r>
              <a:rPr lang="en-US" altLang="zh-CN" i="1" dirty="0" smtClean="0"/>
              <a:t>So the guessing is wrong, and</a:t>
            </a:r>
          </a:p>
          <a:p>
            <a:pPr lvl="1"/>
            <a:r>
              <a:rPr lang="en-US" altLang="zh-CN" i="1" dirty="0" smtClean="0"/>
              <a:t>Jim is from Chicago</a:t>
            </a:r>
          </a:p>
          <a:p>
            <a:pPr lvl="1"/>
            <a:r>
              <a:rPr lang="en-US" altLang="zh-CN" i="1" dirty="0" smtClean="0"/>
              <a:t>Bill is from Detroit</a:t>
            </a:r>
          </a:p>
          <a:p>
            <a:pPr lvl="1"/>
            <a:r>
              <a:rPr lang="en-US" altLang="zh-CN" i="1" dirty="0" smtClean="0"/>
              <a:t>Sam is from Boston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745184" y="1978025"/>
            <a:ext cx="51895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Bill, Jim and Sam are from Boston, Chicago and Detroit, respectively</a:t>
            </a:r>
          </a:p>
          <a:p>
            <a:endParaRPr lang="en-US" altLang="zh-CN" b="1" dirty="0" smtClean="0"/>
          </a:p>
          <a:p>
            <a:r>
              <a:rPr lang="en-US" altLang="zh-CN" b="1" i="1" dirty="0" smtClean="0"/>
              <a:t>Bill</a:t>
            </a:r>
            <a:r>
              <a:rPr lang="en-US" altLang="zh-CN" b="1" dirty="0" smtClean="0"/>
              <a:t> </a:t>
            </a:r>
            <a:r>
              <a:rPr lang="en-US" altLang="zh-CN" i="1" dirty="0" smtClean="0"/>
              <a:t>is from Boston, </a:t>
            </a:r>
            <a:r>
              <a:rPr lang="en-US" altLang="zh-CN" b="1" i="1" dirty="0" smtClean="0"/>
              <a:t>if and only if Jim </a:t>
            </a:r>
            <a:r>
              <a:rPr lang="en-US" altLang="zh-CN" i="1" dirty="0" smtClean="0"/>
              <a:t>is NOT from Chicago.</a:t>
            </a:r>
          </a:p>
          <a:p>
            <a:r>
              <a:rPr lang="en-US" altLang="zh-CN" b="1" i="1" dirty="0" smtClean="0"/>
              <a:t>Jim</a:t>
            </a:r>
            <a:r>
              <a:rPr lang="en-US" altLang="zh-CN" i="1" dirty="0" smtClean="0"/>
              <a:t> is from Chicago, </a:t>
            </a:r>
            <a:r>
              <a:rPr lang="en-US" altLang="zh-CN" b="1" i="1" dirty="0" smtClean="0"/>
              <a:t>if and only if Bill</a:t>
            </a:r>
            <a:r>
              <a:rPr lang="en-US" altLang="zh-CN" i="1" dirty="0" smtClean="0"/>
              <a:t> is NOT from Boston.</a:t>
            </a:r>
          </a:p>
          <a:p>
            <a:endParaRPr lang="en-US" altLang="zh-CN" i="1" dirty="0" smtClean="0"/>
          </a:p>
          <a:p>
            <a:r>
              <a:rPr lang="en-US" altLang="zh-CN" b="1" i="1" dirty="0" smtClean="0"/>
              <a:t>Sam</a:t>
            </a:r>
            <a:r>
              <a:rPr lang="en-US" altLang="zh-CN" i="1" dirty="0" smtClean="0"/>
              <a:t> is from Boston</a:t>
            </a:r>
            <a:r>
              <a:rPr lang="en-US" altLang="zh-CN" b="1" i="1" dirty="0" smtClean="0"/>
              <a:t>, if and only if </a:t>
            </a:r>
            <a:r>
              <a:rPr lang="en-US" altLang="zh-CN" b="1" dirty="0" smtClean="0"/>
              <a:t>Bill </a:t>
            </a:r>
            <a:r>
              <a:rPr lang="en-US" altLang="zh-CN" i="1" dirty="0" smtClean="0"/>
              <a:t>is NOT from Chicago.</a:t>
            </a:r>
          </a:p>
          <a:p>
            <a:r>
              <a:rPr lang="en-US" altLang="zh-CN" b="1" i="1" dirty="0" smtClean="0"/>
              <a:t>Bill</a:t>
            </a:r>
            <a:r>
              <a:rPr lang="en-US" altLang="zh-CN" i="1" dirty="0" smtClean="0"/>
              <a:t> is from Chicago, </a:t>
            </a:r>
            <a:r>
              <a:rPr lang="en-US" altLang="zh-CN" b="1" i="1" dirty="0" smtClean="0"/>
              <a:t>if and only if Sam</a:t>
            </a:r>
            <a:r>
              <a:rPr lang="en-US" altLang="zh-CN" i="1" dirty="0" smtClean="0"/>
              <a:t> is NOT from Boston.</a:t>
            </a:r>
            <a:endParaRPr lang="en-US" altLang="zh-CN" dirty="0"/>
          </a:p>
          <a:p>
            <a:endParaRPr lang="en-US" altLang="zh-CN" b="1" dirty="0" smtClean="0"/>
          </a:p>
          <a:p>
            <a:r>
              <a:rPr lang="en-US" altLang="zh-CN" b="1" dirty="0" smtClean="0"/>
              <a:t>Jim </a:t>
            </a:r>
            <a:r>
              <a:rPr lang="en-US" altLang="zh-CN" i="1" dirty="0" smtClean="0"/>
              <a:t>is from Boston, </a:t>
            </a:r>
            <a:r>
              <a:rPr lang="en-US" altLang="zh-CN" b="1" i="1" dirty="0" smtClean="0"/>
              <a:t>if and only if </a:t>
            </a:r>
            <a:r>
              <a:rPr lang="en-US" altLang="zh-CN" b="1" dirty="0" smtClean="0"/>
              <a:t>Bill </a:t>
            </a:r>
            <a:r>
              <a:rPr lang="en-US" altLang="zh-CN" i="1" dirty="0" smtClean="0"/>
              <a:t>is NOT from Detroit.</a:t>
            </a:r>
          </a:p>
          <a:p>
            <a:r>
              <a:rPr lang="en-US" altLang="zh-CN" b="1" i="1" dirty="0" smtClean="0"/>
              <a:t>Bill</a:t>
            </a:r>
            <a:r>
              <a:rPr lang="en-US" altLang="zh-CN" i="1" dirty="0" smtClean="0"/>
              <a:t> is from Detroit, </a:t>
            </a:r>
            <a:r>
              <a:rPr lang="en-US" altLang="zh-CN" b="1" i="1" dirty="0" smtClean="0"/>
              <a:t>if and only if </a:t>
            </a:r>
            <a:r>
              <a:rPr lang="en-US" altLang="zh-CN" b="1" dirty="0" smtClean="0"/>
              <a:t>Jim </a:t>
            </a:r>
            <a:r>
              <a:rPr lang="en-US" altLang="zh-CN" i="1" dirty="0" smtClean="0"/>
              <a:t>is NOT from Boston.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3360717" y="2256312"/>
            <a:ext cx="2600696" cy="23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506187" y="3857501"/>
            <a:ext cx="2483922" cy="1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confli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503" y="2414999"/>
            <a:ext cx="1280910" cy="153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30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3508"/>
                                      </p:to>
                                    </p:animClr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C3508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问题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：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36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sz="3600" dirty="0" smtClean="0">
                <a:solidFill>
                  <a:schemeClr val="accent2">
                    <a:lumMod val="75000"/>
                  </a:schemeClr>
                </a:solidFill>
              </a:rPr>
              <a:t>推理</a:t>
            </a:r>
            <a:r>
              <a:rPr lang="zh-CN" altLang="en-US" sz="3600" dirty="0">
                <a:solidFill>
                  <a:schemeClr val="accent2">
                    <a:lumMod val="75000"/>
                  </a:schemeClr>
                </a:solidFill>
              </a:rPr>
              <a:t>过程中，显然有些规律和被推理的具体内容没有</a:t>
            </a:r>
            <a:r>
              <a:rPr lang="zh-CN" altLang="en-US" sz="3600" dirty="0" smtClean="0">
                <a:solidFill>
                  <a:schemeClr val="accent2">
                    <a:lumMod val="75000"/>
                  </a:schemeClr>
                </a:solidFill>
              </a:rPr>
              <a:t>关系</a:t>
            </a:r>
            <a:r>
              <a:rPr lang="en-US" altLang="zh-CN" sz="3600" dirty="0" smtClean="0">
                <a:solidFill>
                  <a:schemeClr val="accent2">
                    <a:lumMod val="75000"/>
                  </a:schemeClr>
                </a:solidFill>
              </a:rPr>
              <a:t>;</a:t>
            </a:r>
            <a:r>
              <a:rPr lang="zh-CN" altLang="en-US" sz="3600" dirty="0" smtClean="0">
                <a:solidFill>
                  <a:schemeClr val="accent2">
                    <a:lumMod val="75000"/>
                  </a:schemeClr>
                </a:solidFill>
              </a:rPr>
              <a:t>我们应该</a:t>
            </a:r>
            <a:r>
              <a:rPr lang="zh-CN" altLang="en-US" sz="3600" dirty="0">
                <a:solidFill>
                  <a:schemeClr val="accent2">
                    <a:lumMod val="75000"/>
                  </a:schemeClr>
                </a:solidFill>
              </a:rPr>
              <a:t>从中得出什么启发</a:t>
            </a:r>
            <a:r>
              <a:rPr lang="zh-CN" altLang="en-US" sz="3600" dirty="0" smtClean="0">
                <a:solidFill>
                  <a:schemeClr val="accent2">
                    <a:lumMod val="75000"/>
                  </a:schemeClr>
                </a:solidFill>
              </a:rPr>
              <a:t>？</a:t>
            </a:r>
            <a:endParaRPr lang="zh-CN" alt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云形标注 3"/>
          <p:cNvSpPr/>
          <p:nvPr/>
        </p:nvSpPr>
        <p:spPr>
          <a:xfrm>
            <a:off x="7601197" y="519339"/>
            <a:ext cx="3895107" cy="261257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能否借用数学的力量？</a:t>
            </a:r>
          </a:p>
        </p:txBody>
      </p:sp>
    </p:spTree>
    <p:extLst>
      <p:ext uri="{BB962C8B-B14F-4D97-AF65-F5344CB8AC3E}">
        <p14:creationId xmlns:p14="http://schemas.microsoft.com/office/powerpoint/2010/main" val="269908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为阅读和构造证明而必须掌握的若干基本逻辑</a:t>
            </a:r>
            <a:r>
              <a:rPr lang="zh-CN" altLang="en-US" dirty="0" smtClean="0"/>
              <a:t>要素</a:t>
            </a:r>
            <a:r>
              <a:rPr lang="en-US" altLang="zh-CN" dirty="0" smtClean="0"/>
              <a:t>——</a:t>
            </a:r>
            <a:r>
              <a:rPr lang="zh-CN" altLang="en-US" b="1" dirty="0" smtClean="0">
                <a:solidFill>
                  <a:srgbClr val="0070C0"/>
                </a:solidFill>
              </a:rPr>
              <a:t>形式化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基本</a:t>
            </a:r>
            <a:r>
              <a:rPr lang="zh-CN" altLang="en-US" dirty="0"/>
              <a:t>元素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命题</a:t>
            </a:r>
            <a:r>
              <a:rPr lang="zh-CN" altLang="en-US" dirty="0"/>
              <a:t>及其命题变元</a:t>
            </a:r>
            <a:r>
              <a:rPr lang="en-US" altLang="zh-CN" dirty="0" smtClean="0"/>
              <a:t>p</a:t>
            </a:r>
          </a:p>
          <a:p>
            <a:pPr lvl="1"/>
            <a:r>
              <a:rPr lang="zh-CN" altLang="en-US" dirty="0" smtClean="0"/>
              <a:t>逻辑</a:t>
            </a:r>
            <a:r>
              <a:rPr lang="zh-CN" altLang="en-US" dirty="0"/>
              <a:t>连接符及其逻辑</a:t>
            </a:r>
            <a:r>
              <a:rPr lang="zh-CN" altLang="en-US" dirty="0" smtClean="0"/>
              <a:t>含义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特殊</a:t>
            </a:r>
            <a:r>
              <a:rPr lang="zh-CN" altLang="en-US" dirty="0"/>
              <a:t>的命题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重言式（永</a:t>
            </a:r>
            <a:r>
              <a:rPr lang="zh-CN" altLang="en-US" dirty="0"/>
              <a:t>真</a:t>
            </a:r>
            <a:r>
              <a:rPr lang="zh-CN" altLang="en-US" dirty="0" smtClean="0"/>
              <a:t>式）、</a:t>
            </a:r>
            <a:r>
              <a:rPr lang="zh-CN" altLang="en-US" dirty="0"/>
              <a:t>矛盾</a:t>
            </a:r>
            <a:r>
              <a:rPr lang="zh-CN" altLang="en-US" dirty="0" smtClean="0"/>
              <a:t>式（永</a:t>
            </a:r>
            <a:r>
              <a:rPr lang="zh-CN" altLang="en-US" dirty="0"/>
              <a:t>假</a:t>
            </a:r>
            <a:r>
              <a:rPr lang="zh-CN" altLang="en-US" dirty="0" smtClean="0"/>
              <a:t>式）、可能式；</a:t>
            </a:r>
            <a:endParaRPr lang="zh-CN" altLang="en-US" dirty="0"/>
          </a:p>
          <a:p>
            <a:pPr lvl="1"/>
            <a:r>
              <a:rPr lang="zh-CN" altLang="en-US" dirty="0" smtClean="0"/>
              <a:t>逻辑</a:t>
            </a:r>
            <a:r>
              <a:rPr lang="zh-CN" altLang="en-US" dirty="0"/>
              <a:t>等价</a:t>
            </a:r>
          </a:p>
          <a:p>
            <a:pPr lvl="1"/>
            <a:r>
              <a:rPr lang="zh-CN" altLang="en-US" dirty="0" smtClean="0"/>
              <a:t>谓词</a:t>
            </a:r>
            <a:r>
              <a:rPr lang="zh-CN" altLang="en-US" dirty="0"/>
              <a:t>与变元</a:t>
            </a:r>
          </a:p>
          <a:p>
            <a:pPr lvl="1"/>
            <a:r>
              <a:rPr lang="zh-CN" altLang="en-US" dirty="0" smtClean="0"/>
              <a:t>量词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20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为阅读和构造证明而必须掌握的若干基本逻辑</a:t>
            </a:r>
            <a:r>
              <a:rPr lang="zh-CN" altLang="en-US" dirty="0" smtClean="0"/>
              <a:t>要素</a:t>
            </a:r>
            <a:r>
              <a:rPr lang="en-US" altLang="zh-CN" dirty="0" smtClean="0"/>
              <a:t>——</a:t>
            </a:r>
            <a:r>
              <a:rPr lang="zh-CN" altLang="en-US" b="1" dirty="0" smtClean="0">
                <a:solidFill>
                  <a:srgbClr val="0070C0"/>
                </a:solidFill>
              </a:rPr>
              <a:t>形式化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基本</a:t>
            </a:r>
            <a:r>
              <a:rPr lang="zh-CN" altLang="en-US" dirty="0"/>
              <a:t>操作：</a:t>
            </a:r>
          </a:p>
          <a:p>
            <a:pPr lvl="1"/>
            <a:r>
              <a:rPr lang="zh-CN" altLang="en-US" b="1" dirty="0" smtClean="0"/>
              <a:t>符号化</a:t>
            </a:r>
            <a:r>
              <a:rPr lang="zh-CN" altLang="en-US" dirty="0"/>
              <a:t>自然语言表达的</a:t>
            </a:r>
            <a:r>
              <a:rPr lang="zh-CN" altLang="en-US" b="1" dirty="0"/>
              <a:t>命题</a:t>
            </a:r>
          </a:p>
          <a:p>
            <a:pPr lvl="2"/>
            <a:r>
              <a:rPr lang="zh-CN" altLang="en-US" dirty="0" smtClean="0"/>
              <a:t>精确</a:t>
            </a:r>
            <a:r>
              <a:rPr lang="zh-CN" altLang="en-US" dirty="0"/>
              <a:t>表达</a:t>
            </a:r>
          </a:p>
          <a:p>
            <a:pPr lvl="1"/>
            <a:r>
              <a:rPr lang="zh-CN" altLang="en-US" dirty="0" smtClean="0"/>
              <a:t>进行</a:t>
            </a:r>
            <a:r>
              <a:rPr lang="zh-CN" altLang="en-US" dirty="0"/>
              <a:t>有效的</a:t>
            </a:r>
            <a:r>
              <a:rPr lang="zh-CN" altLang="en-US" b="1" dirty="0"/>
              <a:t>推理</a:t>
            </a:r>
            <a:r>
              <a:rPr lang="zh-CN" altLang="en-US" dirty="0"/>
              <a:t>，得到正确的结论</a:t>
            </a:r>
          </a:p>
          <a:p>
            <a:pPr lvl="2"/>
            <a:r>
              <a:rPr lang="zh-CN" altLang="en-US" dirty="0" smtClean="0"/>
              <a:t>正确</a:t>
            </a:r>
            <a:r>
              <a:rPr lang="zh-CN" altLang="en-US" dirty="0"/>
              <a:t>推理</a:t>
            </a:r>
          </a:p>
          <a:p>
            <a:pPr lvl="1"/>
            <a:r>
              <a:rPr lang="zh-CN" altLang="en-US" dirty="0" smtClean="0"/>
              <a:t>进行</a:t>
            </a:r>
            <a:r>
              <a:rPr lang="zh-CN" altLang="en-US" dirty="0"/>
              <a:t>高效的、可验证的</a:t>
            </a:r>
            <a:r>
              <a:rPr lang="zh-CN" altLang="en-US" b="1" dirty="0"/>
              <a:t>证明</a:t>
            </a:r>
          </a:p>
          <a:p>
            <a:pPr lvl="2"/>
            <a:r>
              <a:rPr lang="zh-CN" altLang="en-US" dirty="0" smtClean="0"/>
              <a:t>证明</a:t>
            </a:r>
            <a:r>
              <a:rPr lang="zh-CN" altLang="en-US" dirty="0"/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41973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3473</Words>
  <Application>Microsoft Office PowerPoint</Application>
  <PresentationFormat>宽屏</PresentationFormat>
  <Paragraphs>620</Paragraphs>
  <Slides>56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6" baseType="lpstr">
      <vt:lpstr>黑体</vt:lpstr>
      <vt:lpstr>宋体</vt:lpstr>
      <vt:lpstr>新宋体</vt:lpstr>
      <vt:lpstr>Arial</vt:lpstr>
      <vt:lpstr>Calibri</vt:lpstr>
      <vt:lpstr>Calibri Light</vt:lpstr>
      <vt:lpstr>Cambria Math</vt:lpstr>
      <vt:lpstr>Franklin Gothic Book</vt:lpstr>
      <vt:lpstr>Times New Roman</vt:lpstr>
      <vt:lpstr>Office 主题</vt:lpstr>
      <vt:lpstr>论题1-2： 什么样的推理是正确的？</vt:lpstr>
      <vt:lpstr>What is Logic？</vt:lpstr>
      <vt:lpstr>计算机解题与数学</vt:lpstr>
      <vt:lpstr>An Example</vt:lpstr>
      <vt:lpstr>How to solve it?</vt:lpstr>
      <vt:lpstr>One Possible Reasoning </vt:lpstr>
      <vt:lpstr>问题1：</vt:lpstr>
      <vt:lpstr>为阅读和构造证明而必须掌握的若干基本逻辑要素——形式化</vt:lpstr>
      <vt:lpstr>为阅读和构造证明而必须掌握的若干基本逻辑要素——形式化</vt:lpstr>
      <vt:lpstr>命题（Proposition）</vt:lpstr>
      <vt:lpstr>命题变元（ Proposition Variable ）</vt:lpstr>
      <vt:lpstr>原子命题与复合命题</vt:lpstr>
      <vt:lpstr>否定连接词（Negation）</vt:lpstr>
      <vt:lpstr>合取连接词（Conjunction）</vt:lpstr>
      <vt:lpstr>析取连接词（Disjunction）</vt:lpstr>
      <vt:lpstr>异或连接词（Exclusive Disjunction, XOR）</vt:lpstr>
      <vt:lpstr>蕴涵连接词（Implication）</vt:lpstr>
      <vt:lpstr>双蕴含连接词</vt:lpstr>
      <vt:lpstr>自然语言与逻辑中的连接词</vt:lpstr>
      <vt:lpstr>命题表达式的真值确定</vt:lpstr>
      <vt:lpstr>重言式、矛盾式与可能式</vt:lpstr>
      <vt:lpstr>逻辑等价</vt:lpstr>
      <vt:lpstr>置换规则-等价式的应用</vt:lpstr>
      <vt:lpstr>Review the Example</vt:lpstr>
      <vt:lpstr>命题符号化表示</vt:lpstr>
      <vt:lpstr>命题符号化及其应用</vt:lpstr>
      <vt:lpstr>命题符号化及其应用</vt:lpstr>
      <vt:lpstr>命题符号化及其应用</vt:lpstr>
      <vt:lpstr>命题符号化及其应用</vt:lpstr>
      <vt:lpstr>命题符号化及其应用</vt:lpstr>
      <vt:lpstr>问题2：你为什么会相信“因为…所以…”？</vt:lpstr>
      <vt:lpstr>问题2的追问：为什么有时候我们又不相信“因为...所以…”？</vt:lpstr>
      <vt:lpstr>再问：我们在相信“因为…所以…”时，到底在“相信”什么？</vt:lpstr>
      <vt:lpstr>再观察“因为…所以…”</vt:lpstr>
      <vt:lpstr>PowerPoint 演示文稿</vt:lpstr>
      <vt:lpstr>推理的一般解释</vt:lpstr>
      <vt:lpstr>推理过程</vt:lpstr>
      <vt:lpstr>常用的蕴涵永真式</vt:lpstr>
      <vt:lpstr>蕴涵永真式导出的推理规则</vt:lpstr>
      <vt:lpstr>推理规则在推理过程中起到什么作用？ </vt:lpstr>
      <vt:lpstr>推理的正确性</vt:lpstr>
      <vt:lpstr>推理的范例</vt:lpstr>
      <vt:lpstr>开放世界假设VS封闭世界假设</vt:lpstr>
      <vt:lpstr>看看这个推理是否是正确的？</vt:lpstr>
      <vt:lpstr>谓词</vt:lpstr>
      <vt:lpstr>量词</vt:lpstr>
      <vt:lpstr>关于量词使用的讨论</vt:lpstr>
      <vt:lpstr>关于论域/作用域的讨论</vt:lpstr>
      <vt:lpstr>带量词的公式的否定式</vt:lpstr>
      <vt:lpstr>多个量词并用</vt:lpstr>
      <vt:lpstr>自然语言语句的符号化</vt:lpstr>
      <vt:lpstr>与量词有关的基本推理规则</vt:lpstr>
      <vt:lpstr>苏格拉底到底死不死？</vt:lpstr>
      <vt:lpstr>再一例</vt:lpstr>
      <vt:lpstr>请思考</vt:lpstr>
      <vt:lpstr>Open Topic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论题1-2： 什么样的推理是正确的？</dc:title>
  <dc:creator>jun ma</dc:creator>
  <cp:lastModifiedBy>jun ma</cp:lastModifiedBy>
  <cp:revision>186</cp:revision>
  <dcterms:created xsi:type="dcterms:W3CDTF">2017-10-01T07:28:14Z</dcterms:created>
  <dcterms:modified xsi:type="dcterms:W3CDTF">2017-10-12T03:30:05Z</dcterms:modified>
</cp:coreProperties>
</file>