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8"/>
  </p:notesMasterIdLst>
  <p:sldIdLst>
    <p:sldId id="256" r:id="rId2"/>
    <p:sldId id="327" r:id="rId3"/>
    <p:sldId id="332" r:id="rId4"/>
    <p:sldId id="291" r:id="rId5"/>
    <p:sldId id="276" r:id="rId6"/>
    <p:sldId id="311" r:id="rId7"/>
    <p:sldId id="312" r:id="rId8"/>
    <p:sldId id="313" r:id="rId9"/>
    <p:sldId id="314" r:id="rId10"/>
    <p:sldId id="316" r:id="rId11"/>
    <p:sldId id="333" r:id="rId12"/>
    <p:sldId id="318" r:id="rId13"/>
    <p:sldId id="319" r:id="rId14"/>
    <p:sldId id="334" r:id="rId15"/>
    <p:sldId id="328" r:id="rId16"/>
    <p:sldId id="344" r:id="rId17"/>
    <p:sldId id="345" r:id="rId18"/>
    <p:sldId id="280" r:id="rId19"/>
    <p:sldId id="335" r:id="rId20"/>
    <p:sldId id="347" r:id="rId21"/>
    <p:sldId id="346" r:id="rId22"/>
    <p:sldId id="348" r:id="rId23"/>
    <p:sldId id="283" r:id="rId24"/>
    <p:sldId id="342" r:id="rId25"/>
    <p:sldId id="349" r:id="rId26"/>
    <p:sldId id="339" r:id="rId27"/>
    <p:sldId id="282" r:id="rId28"/>
    <p:sldId id="352" r:id="rId29"/>
    <p:sldId id="340" r:id="rId30"/>
    <p:sldId id="284" r:id="rId31"/>
    <p:sldId id="286" r:id="rId32"/>
    <p:sldId id="287" r:id="rId33"/>
    <p:sldId id="343" r:id="rId34"/>
    <p:sldId id="331" r:id="rId35"/>
    <p:sldId id="295" r:id="rId36"/>
    <p:sldId id="351" r:id="rId37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05" autoAdjust="0"/>
  </p:normalViewPr>
  <p:slideViewPr>
    <p:cSldViewPr>
      <p:cViewPr varScale="1">
        <p:scale>
          <a:sx n="74" d="100"/>
          <a:sy n="74" d="100"/>
        </p:scale>
        <p:origin x="114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EE5B451-B887-42EB-9D2D-CBC5A3487B0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1878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9%87%8F%E7%BA%A7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8%A7%A3%E6%9E%90%E6%95%B0%E8%AE%BA/2281979" TargetMode="External"/><Relationship Id="rId5" Type="http://schemas.openxmlformats.org/officeDocument/2006/relationships/hyperlink" Target="https://baike.baidu.com/item/%E6%95%B0%E8%AE%BA" TargetMode="External"/><Relationship Id="rId4" Type="http://schemas.openxmlformats.org/officeDocument/2006/relationships/hyperlink" Target="https://baike.baidu.com/item/%E5%A4%A7O%E7%AC%A6%E5%8F%B7/656100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基于空间局限性原理，对顺序序列来说，如果数据块被访问就意味着该数据块之后的数据很快就会被访问，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IBL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Infinite-Block Look-ahead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）技术每次预取数据块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后的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（预取度）个页面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5B451-B887-42EB-9D2D-CBC5A3487B02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5341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77FDA3-F23D-4A88-A28A-9DFF3A4E8AB8}" type="slidenum">
              <a:rPr lang="zh-CN" altLang="en-US" sz="1300" smtClean="0"/>
              <a:pPr>
                <a:spcBef>
                  <a:spcPct val="0"/>
                </a:spcBef>
              </a:pPr>
              <a:t>23</a:t>
            </a:fld>
            <a:endParaRPr lang="en-US" altLang="zh-CN" sz="13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长得不比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快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5230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5B451-B887-42EB-9D2D-CBC5A3487B02}" type="slidenum">
              <a:rPr lang="zh-CN" altLang="zh-CN" smtClean="0"/>
              <a:pPr>
                <a:defRPr/>
              </a:pPr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8541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77FDA3-F23D-4A88-A28A-9DFF3A4E8AB8}" type="slidenum">
              <a:rPr lang="zh-CN" altLang="en-US" sz="1300" smtClean="0"/>
              <a:pPr>
                <a:spcBef>
                  <a:spcPct val="0"/>
                </a:spcBef>
              </a:pPr>
              <a:t>26</a:t>
            </a:fld>
            <a:endParaRPr lang="en-US" altLang="zh-CN" sz="13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9383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157F23-E55A-4BEB-8D8D-70596F2D60FA}" type="slidenum">
              <a:rPr lang="zh-CN" altLang="en-US" sz="1300" smtClean="0"/>
              <a:pPr>
                <a:spcBef>
                  <a:spcPct val="0"/>
                </a:spcBef>
              </a:pPr>
              <a:t>27</a:t>
            </a:fld>
            <a:endParaRPr lang="en-US" altLang="zh-CN" sz="13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95189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注意观察：</a:t>
            </a:r>
            <a:r>
              <a:rPr lang="en-US" altLang="zh-CN" smtClean="0"/>
              <a:t>1</a:t>
            </a:r>
            <a:r>
              <a:rPr lang="zh-CN" altLang="en-US" smtClean="0"/>
              <a:t>，等于号是什么意思；</a:t>
            </a:r>
            <a:r>
              <a:rPr lang="en-US" altLang="zh-CN" smtClean="0"/>
              <a:t>2</a:t>
            </a:r>
            <a:r>
              <a:rPr lang="zh-CN" altLang="en-US" smtClean="0"/>
              <a:t>，三个大字母符号的含义，表征了</a:t>
            </a:r>
            <a:r>
              <a:rPr lang="en-US" altLang="zh-CN" smtClean="0"/>
              <a:t>T(n)</a:t>
            </a:r>
            <a:r>
              <a:rPr lang="zh-CN" altLang="en-US" smtClean="0"/>
              <a:t>的基本渐进增长速度；</a:t>
            </a:r>
            <a:r>
              <a:rPr lang="en-US" altLang="zh-CN" smtClean="0"/>
              <a:t>3</a:t>
            </a:r>
            <a:r>
              <a:rPr lang="zh-CN" altLang="en-US" smtClean="0"/>
              <a:t>，第三个等于号是否有问题</a:t>
            </a:r>
            <a:r>
              <a:rPr lang="en-US" altLang="zh-CN" smtClean="0"/>
              <a:t>,</a:t>
            </a:r>
            <a:r>
              <a:rPr lang="zh-CN" altLang="en-US" smtClean="0"/>
              <a:t>；</a:t>
            </a:r>
            <a:r>
              <a:rPr lang="en-US" altLang="zh-CN" smtClean="0"/>
              <a:t>4</a:t>
            </a:r>
            <a:r>
              <a:rPr lang="zh-CN" altLang="en-US" smtClean="0"/>
              <a:t>，第三个式子似乎有问题？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5B451-B887-42EB-9D2D-CBC5A3487B02}" type="slidenum">
              <a:rPr lang="zh-CN" altLang="zh-CN" smtClean="0"/>
              <a:pPr>
                <a:defRPr/>
              </a:pPr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4152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渐进分析法最常用的表示方法是用于描述函数渐近行为的数学符号，更确切地说，它是用另一个（通常更简单的）函数来描述一个函数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hlinkClick r:id="rId3"/>
              </a:rPr>
              <a:t>数量级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渐近上界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hlinkClick r:id="rId4"/>
              </a:rPr>
              <a:t>大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hlinkClick r:id="rId4"/>
              </a:rPr>
              <a:t>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hlinkClick r:id="rId4"/>
              </a:rPr>
              <a:t>符号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是由德国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hlinkClick r:id="rId5"/>
              </a:rPr>
              <a:t>数论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学家保罗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巴赫曼（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Paul Bachmann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）在其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1892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年的著作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hlinkClick r:id="rId6"/>
              </a:rPr>
              <a:t>解析数论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Analytische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Zahlentheorie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）首先引入的。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5B451-B887-42EB-9D2D-CBC5A3487B02}" type="slidenum">
              <a:rPr lang="zh-CN" altLang="zh-CN" smtClean="0"/>
              <a:pPr>
                <a:defRPr/>
              </a:pPr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4700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078D4F-9DF6-4EEB-91D5-7E54D99EC5E9}" type="slidenum">
              <a:rPr lang="zh-CN" altLang="en-US" sz="1300" smtClean="0"/>
              <a:pPr>
                <a:spcBef>
                  <a:spcPct val="0"/>
                </a:spcBef>
              </a:pPr>
              <a:t>30</a:t>
            </a:fld>
            <a:endParaRPr lang="en-US" altLang="zh-CN" sz="13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27435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E5DEFB-8224-457D-B261-B299A20D49DD}" type="slidenum">
              <a:rPr lang="zh-CN" altLang="en-US" sz="1300" smtClean="0"/>
              <a:pPr>
                <a:spcBef>
                  <a:spcPct val="0"/>
                </a:spcBef>
              </a:pPr>
              <a:t>31</a:t>
            </a:fld>
            <a:endParaRPr lang="en-US" altLang="zh-CN" sz="13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83310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B70248-1F7D-4744-B151-E58A22B2665E}" type="slidenum">
              <a:rPr lang="zh-CN" altLang="en-US" sz="1300" smtClean="0"/>
              <a:pPr>
                <a:spcBef>
                  <a:spcPct val="0"/>
                </a:spcBef>
              </a:pPr>
              <a:t>32</a:t>
            </a:fld>
            <a:endParaRPr lang="en-US" altLang="zh-CN" sz="13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031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首先弄清楚两个概念：算法问题、解这个问题的算法；</a:t>
            </a:r>
            <a:endParaRPr lang="en-US" altLang="zh-CN" dirty="0" smtClean="0"/>
          </a:p>
          <a:p>
            <a:r>
              <a:rPr lang="zh-CN" altLang="en-US" dirty="0" smtClean="0"/>
              <a:t>算法问题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的难度是固有的，假设是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；这个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是我们竭力想知道，但往往我们却难以认识到。</a:t>
            </a:r>
            <a:endParaRPr lang="en-US" altLang="zh-CN" dirty="0" smtClean="0"/>
          </a:p>
          <a:p>
            <a:r>
              <a:rPr lang="zh-CN" altLang="en-US" dirty="0" smtClean="0"/>
              <a:t>当我们找到一个解这个问题的算法时（假设它的性能是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），我们可以说：</a:t>
            </a:r>
            <a:r>
              <a:rPr lang="en-US" altLang="zh-CN" dirty="0" smtClean="0"/>
              <a:t>g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order</a:t>
            </a:r>
            <a:r>
              <a:rPr lang="en-US" altLang="zh-CN" baseline="0" dirty="0" smtClean="0"/>
              <a:t> of </a:t>
            </a:r>
            <a:r>
              <a:rPr lang="en-US" altLang="zh-CN" i="1" baseline="0" dirty="0" smtClean="0"/>
              <a:t>f</a:t>
            </a:r>
            <a:r>
              <a:rPr lang="zh-CN" altLang="en-US" i="1" baseline="0" dirty="0" smtClean="0"/>
              <a:t>。</a:t>
            </a:r>
            <a:r>
              <a:rPr lang="en-US" altLang="zh-CN" i="1" dirty="0" smtClean="0"/>
              <a:t>f </a:t>
            </a:r>
            <a:r>
              <a:rPr lang="zh-CN" altLang="en-US" dirty="0" smtClean="0"/>
              <a:t>是算法问题难度的上界之一；当我们不断优化算法得到</a:t>
            </a:r>
            <a:r>
              <a:rPr lang="en-US" altLang="zh-CN" dirty="0" err="1" smtClean="0"/>
              <a:t>f’,f</a:t>
            </a:r>
            <a:r>
              <a:rPr lang="en-US" altLang="zh-CN" dirty="0" smtClean="0"/>
              <a:t>’’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时，算法问题的难度上界不断降低（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级别的降低）</a:t>
            </a:r>
            <a:endParaRPr lang="en-US" altLang="zh-CN" dirty="0" smtClean="0"/>
          </a:p>
          <a:p>
            <a:r>
              <a:rPr lang="zh-CN" altLang="en-US" dirty="0" smtClean="0"/>
              <a:t>但是，仅仅降低上界，不能得到</a:t>
            </a:r>
            <a:r>
              <a:rPr lang="en-US" altLang="zh-CN" dirty="0" smtClean="0"/>
              <a:t>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同时，如果我们能够证明，解这个算法问题，至少需要</a:t>
            </a:r>
            <a:r>
              <a:rPr lang="en-US" altLang="zh-CN" dirty="0" smtClean="0"/>
              <a:t>order</a:t>
            </a:r>
            <a:r>
              <a:rPr lang="en-US" altLang="zh-CN" baseline="0" dirty="0" smtClean="0"/>
              <a:t> of h</a:t>
            </a:r>
            <a:r>
              <a:rPr lang="zh-CN" altLang="en-US" baseline="0" dirty="0" smtClean="0"/>
              <a:t>的算法才可以，比如遍历的难度至少是</a:t>
            </a:r>
            <a:r>
              <a:rPr lang="en-US" altLang="zh-CN" baseline="0" dirty="0" smtClean="0"/>
              <a:t>O(n)</a:t>
            </a:r>
            <a:r>
              <a:rPr lang="zh-CN" altLang="en-US" baseline="0" dirty="0" smtClean="0"/>
              <a:t>，那么我们就得到了算法问题的一个难度的下界。那么我们在这个方向上的工作就是不断去证明：问题</a:t>
            </a:r>
            <a:r>
              <a:rPr lang="en-US" altLang="zh-CN" baseline="0" dirty="0" smtClean="0"/>
              <a:t>P</a:t>
            </a:r>
            <a:r>
              <a:rPr lang="zh-CN" altLang="en-US" baseline="0" dirty="0" smtClean="0"/>
              <a:t>的解的最小代价是否比</a:t>
            </a:r>
            <a:r>
              <a:rPr lang="en-US" altLang="zh-CN" baseline="0" dirty="0" smtClean="0"/>
              <a:t>h</a:t>
            </a:r>
            <a:r>
              <a:rPr lang="zh-CN" altLang="en-US" baseline="0" dirty="0" smtClean="0"/>
              <a:t>高，得到下界</a:t>
            </a:r>
            <a:r>
              <a:rPr lang="en-US" altLang="zh-CN" baseline="0" dirty="0" err="1" smtClean="0"/>
              <a:t>h’,h</a:t>
            </a:r>
            <a:r>
              <a:rPr lang="en-US" altLang="zh-CN" baseline="0" dirty="0" smtClean="0"/>
              <a:t>’’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如此，问题</a:t>
            </a:r>
            <a:r>
              <a:rPr lang="en-US" altLang="zh-CN" baseline="0" dirty="0" smtClean="0"/>
              <a:t>P</a:t>
            </a:r>
            <a:r>
              <a:rPr lang="zh-CN" altLang="en-US" baseline="0" dirty="0" smtClean="0"/>
              <a:t>的解的下界不断在提高（用证明来完成），问题</a:t>
            </a:r>
            <a:r>
              <a:rPr lang="en-US" altLang="zh-CN" baseline="0" dirty="0" smtClean="0"/>
              <a:t>P</a:t>
            </a:r>
            <a:r>
              <a:rPr lang="zh-CN" altLang="en-US" baseline="0" dirty="0" smtClean="0"/>
              <a:t>的解的上界不断在下降（用算法设计来完成），如果他们</a:t>
            </a:r>
            <a:r>
              <a:rPr lang="en-US" altLang="zh-CN" baseline="0" dirty="0" smtClean="0"/>
              <a:t>meet</a:t>
            </a:r>
            <a:r>
              <a:rPr lang="zh-CN" altLang="en-US" baseline="0" dirty="0" smtClean="0"/>
              <a:t>了，我们可以说：我们找到了这个问题</a:t>
            </a:r>
            <a:r>
              <a:rPr lang="en-US" altLang="zh-CN" baseline="0" dirty="0" smtClean="0"/>
              <a:t>P</a:t>
            </a:r>
            <a:r>
              <a:rPr lang="zh-CN" altLang="en-US" baseline="0" dirty="0" smtClean="0"/>
              <a:t>的解的难度</a:t>
            </a:r>
            <a:r>
              <a:rPr lang="en-US" altLang="zh-CN" baseline="0" dirty="0" smtClean="0"/>
              <a:t>g</a:t>
            </a:r>
            <a:r>
              <a:rPr lang="zh-CN" altLang="en-US" baseline="0" dirty="0" smtClean="0"/>
              <a:t>；否则，</a:t>
            </a:r>
            <a:r>
              <a:rPr lang="en-US" altLang="zh-CN" baseline="0" dirty="0" smtClean="0"/>
              <a:t>h’’’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f’’’</a:t>
            </a:r>
            <a:r>
              <a:rPr lang="zh-CN" altLang="en-US" baseline="0" dirty="0" smtClean="0"/>
              <a:t>之间的</a:t>
            </a:r>
            <a:r>
              <a:rPr lang="en-US" altLang="zh-CN" baseline="0" dirty="0" smtClean="0"/>
              <a:t>gap</a:t>
            </a:r>
            <a:r>
              <a:rPr lang="zh-CN" altLang="en-US" baseline="0" dirty="0" smtClean="0"/>
              <a:t>就存在，就被称为这个问题的算法</a:t>
            </a:r>
            <a:r>
              <a:rPr lang="en-US" altLang="zh-CN" baseline="0" dirty="0" smtClean="0"/>
              <a:t>gap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当算法</a:t>
            </a:r>
            <a:r>
              <a:rPr lang="en-US" altLang="zh-CN" dirty="0" smtClean="0"/>
              <a:t>gap</a:t>
            </a:r>
            <a:r>
              <a:rPr lang="zh-CN" altLang="en-US" dirty="0" smtClean="0"/>
              <a:t>存在时，要么就是我们没有找到最好的算法，要么就是我们不能证明还有其它更好的算法（无法证明现在的算法不能再好了），要么就是两者都没有完成。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704631-215A-43D0-A895-5B9570A97EBB}" type="slidenum">
              <a:rPr lang="zh-CN" altLang="zh-CN" smtClean="0"/>
              <a:pPr/>
              <a:t>35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8212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将待搜对象放到序列末位，确定不会越界。省去循环中的每次结束判断，节省几乎一半时间。</a:t>
            </a:r>
            <a:endParaRPr lang="en-US" altLang="zh-CN" dirty="0" smtClean="0"/>
          </a:p>
          <a:p>
            <a:r>
              <a:rPr lang="zh-CN" altLang="en-US" dirty="0" smtClean="0"/>
              <a:t>空间换时间。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5B451-B887-42EB-9D2D-CBC5A3487B02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67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代价是什么？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计算机运行时，主要的代价就是时间和占用的空间，其中时间又是更为重要的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0ADE1A-843E-43B4-8262-5D326D7200EC}" type="slidenum">
              <a:rPr lang="zh-CN" altLang="zh-CN" smtClean="0"/>
              <a:pPr/>
              <a:t>5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5020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5B451-B887-42EB-9D2D-CBC5A3487B02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965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我们用一个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上的函数来表示算法的效率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5B451-B887-42EB-9D2D-CBC5A3487B02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08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渐进分析方法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5B451-B887-42EB-9D2D-CBC5A3487B02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622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渐进分析方法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5B451-B887-42EB-9D2D-CBC5A3487B02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1603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渐进分析方法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5B451-B887-42EB-9D2D-CBC5A3487B02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1936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渐进分析方法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5B451-B887-42EB-9D2D-CBC5A3487B02}" type="slidenum">
              <a:rPr lang="zh-CN" altLang="zh-CN" smtClean="0"/>
              <a:pPr>
                <a:defRPr/>
              </a:pPr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38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7491A-2C1A-470D-BAE7-2498C10AAD4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802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091E-1233-4F8D-92F6-C581B9FDED6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678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17B84-D2CD-4FD3-A76A-31F75228774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025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333" y="722313"/>
            <a:ext cx="11516784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8151" y="1941513"/>
            <a:ext cx="10945283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8351" y="63436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144933" y="634365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4733" y="636111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F7BDE-B02D-49A8-AF93-4AFEA94B4E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776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333" y="722313"/>
            <a:ext cx="11516784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8151" y="1941513"/>
            <a:ext cx="5369983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11334" y="1941513"/>
            <a:ext cx="53721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8351" y="63436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144933" y="634365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4733" y="636111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FC75A-2730-43E0-BCF7-BFCEDA1B08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969030"/>
      </p:ext>
    </p:extLst>
  </p:cSld>
  <p:clrMapOvr>
    <a:masterClrMapping/>
  </p:clrMapOvr>
  <p:transition>
    <p:cover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333" y="722313"/>
            <a:ext cx="11516784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8151" y="1941513"/>
            <a:ext cx="5369983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011334" y="1941513"/>
            <a:ext cx="5372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11334" y="4075113"/>
            <a:ext cx="5372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8351" y="63436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8144933" y="634365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94733" y="636111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03AFD-9D67-4037-835A-34D583B77B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5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23A60-DD54-4862-BE81-82E065FCFD1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1573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1C922-63DA-4B8B-A170-447804094C7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280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BD5E1-CF14-4CFA-9BCD-F1807E36460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596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9220C-1D6F-42D9-AC82-B8102C3285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509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FD6AF-699E-4835-B711-229188DA8BF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677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86D52-89F2-4392-9D0D-0769DC577DB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03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9CC51-C103-439F-8C10-1B9D17CBFC4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568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797E3-2849-46A9-AAEB-CA74C9C5ED0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222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C67BE3C0-F003-4EFF-BF7D-45EE21C2D3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5" r:id="rId12"/>
    <p:sldLayoutId id="2147483956" r:id="rId13"/>
    <p:sldLayoutId id="214748395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E%81%E9%99%9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2-02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sz="4800" dirty="0"/>
              <a:t>算法的效率</a:t>
            </a:r>
            <a:endParaRPr lang="zh-CN" altLang="zh-CN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8</a:t>
            </a:r>
            <a:r>
              <a:rPr lang="zh-CN" altLang="zh-CN" dirty="0" smtClean="0"/>
              <a:t>年</a:t>
            </a:r>
            <a:r>
              <a:rPr lang="en-US" altLang="zh-CN" dirty="0" smtClean="0"/>
              <a:t>03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算法的性能度量模型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算法性能涉及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空间性能（空间复杂度）</a:t>
            </a:r>
            <a:endParaRPr lang="en-US" altLang="zh-CN" dirty="0" smtClean="0"/>
          </a:p>
          <a:p>
            <a:pPr lvl="2"/>
            <a:r>
              <a:rPr lang="zh-CN" altLang="en-US" dirty="0"/>
              <a:t>算法在给定合法输入的情况下，</a:t>
            </a:r>
            <a:r>
              <a:rPr lang="zh-CN" altLang="en-US" dirty="0" smtClean="0"/>
              <a:t>要消耗多少“临时”存储空间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局部变量、过程调用的堆栈空间等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特定场合中较为关注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时间性能（时间复杂度）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算法在给定</a:t>
            </a:r>
            <a:r>
              <a:rPr lang="zh-CN" altLang="en-US" dirty="0"/>
              <a:t>合法</a:t>
            </a:r>
            <a:r>
              <a:rPr lang="zh-CN" altLang="en-US" dirty="0" smtClean="0"/>
              <a:t>输入的情况下，需要执行多少时间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重点关注内容！</a:t>
            </a:r>
            <a:endParaRPr lang="en-US" altLang="zh-CN" dirty="0" smtClean="0"/>
          </a:p>
          <a:p>
            <a:r>
              <a:rPr lang="zh-CN" altLang="en-US" dirty="0" smtClean="0"/>
              <a:t>算法的时间复杂度模型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执行指令条数的统计模型：数数字！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数数字！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92" y="1400755"/>
            <a:ext cx="10508508" cy="4864638"/>
          </a:xfrm>
        </p:spPr>
      </p:pic>
      <p:sp>
        <p:nvSpPr>
          <p:cNvPr id="3" name="矩形 2"/>
          <p:cNvSpPr/>
          <p:nvPr/>
        </p:nvSpPr>
        <p:spPr>
          <a:xfrm>
            <a:off x="7481455" y="1995054"/>
            <a:ext cx="3879437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1455" y="2389908"/>
            <a:ext cx="3879437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81455" y="3283526"/>
            <a:ext cx="3879437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481455" y="3707874"/>
            <a:ext cx="3879437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81455" y="4268982"/>
            <a:ext cx="3879437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81455" y="4733891"/>
            <a:ext cx="3879437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81455" y="5198800"/>
            <a:ext cx="3879437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81455" y="5693892"/>
            <a:ext cx="3879437" cy="49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7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性能评估函数</a:t>
            </a:r>
          </a:p>
        </p:txBody>
      </p:sp>
      <p:pic>
        <p:nvPicPr>
          <p:cNvPr id="23555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5762" y="1700808"/>
            <a:ext cx="8880475" cy="1978025"/>
          </a:xfrm>
        </p:spPr>
      </p:pic>
      <p:sp>
        <p:nvSpPr>
          <p:cNvPr id="2" name="文本框 1"/>
          <p:cNvSpPr txBox="1"/>
          <p:nvPr/>
        </p:nvSpPr>
        <p:spPr>
          <a:xfrm>
            <a:off x="131193" y="3962002"/>
            <a:ext cx="12013479" cy="15696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</a:t>
            </a:r>
            <a:r>
              <a:rPr lang="en-US" altLang="zh-CN" sz="2400" dirty="0"/>
              <a:t>5</a:t>
            </a:r>
            <a:r>
              <a:rPr lang="zh-CN" altLang="en-US" sz="2400" dirty="0" smtClean="0"/>
              <a:t>：我们能用一个具体的数值来表示算法的效率吗？如果不能，我们该用什么？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</a:t>
            </a:r>
            <a:r>
              <a:rPr lang="zh-CN" altLang="en-US" sz="2400" dirty="0" smtClean="0"/>
              <a:t>对于任意一个算法，我们都能找到一个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上的函数来表示算法的效率吗？</a:t>
            </a:r>
            <a:r>
              <a:rPr lang="en-US" altLang="zh-CN" sz="2400" dirty="0" smtClean="0"/>
              <a:t>            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655840" y="4485222"/>
            <a:ext cx="259878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一个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上的函数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Best case</a:t>
            </a:r>
            <a:endParaRPr lang="zh-CN" altLang="en-US" smtClean="0"/>
          </a:p>
        </p:txBody>
      </p:sp>
      <p:pic>
        <p:nvPicPr>
          <p:cNvPr id="24579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1" y="2789239"/>
            <a:ext cx="9115425" cy="1076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Worst case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79" y="1408232"/>
            <a:ext cx="7972820" cy="4898335"/>
          </a:xfrm>
        </p:spPr>
      </p:pic>
      <p:sp>
        <p:nvSpPr>
          <p:cNvPr id="3" name="云形标注 2"/>
          <p:cNvSpPr/>
          <p:nvPr/>
        </p:nvSpPr>
        <p:spPr>
          <a:xfrm>
            <a:off x="7695552" y="2733795"/>
            <a:ext cx="4105493" cy="2956169"/>
          </a:xfrm>
          <a:prstGeom prst="cloudCallout">
            <a:avLst>
              <a:gd name="adj1" fmla="val -50820"/>
              <a:gd name="adj2" fmla="val 4174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我们需要对一个算法的语句的执行条数进行统计，但我们需要如此精确地进行统计吗？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5937591" y="614049"/>
            <a:ext cx="4145973" cy="21197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best case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worst case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两种结果中，更重要的是哪个？</a:t>
            </a:r>
            <a:endParaRPr lang="en-US" altLang="zh-CN" sz="3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云形 5"/>
          <p:cNvSpPr/>
          <p:nvPr/>
        </p:nvSpPr>
        <p:spPr>
          <a:xfrm>
            <a:off x="427859" y="2733795"/>
            <a:ext cx="5920073" cy="312663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既然有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best case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worst case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，有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average case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吗？如果有，会如何进行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average case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的分析？</a:t>
            </a:r>
          </a:p>
        </p:txBody>
      </p:sp>
    </p:spTree>
    <p:extLst>
      <p:ext uri="{BB962C8B-B14F-4D97-AF65-F5344CB8AC3E}">
        <p14:creationId xmlns:p14="http://schemas.microsoft.com/office/powerpoint/2010/main" val="42720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Average case</a:t>
            </a:r>
            <a:endParaRPr lang="zh-CN" altLang="en-US" smtClean="0"/>
          </a:p>
        </p:txBody>
      </p:sp>
      <p:pic>
        <p:nvPicPr>
          <p:cNvPr id="26627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35" y="2204864"/>
            <a:ext cx="11114730" cy="3024336"/>
          </a:xfrm>
        </p:spPr>
      </p:pic>
      <p:cxnSp>
        <p:nvCxnSpPr>
          <p:cNvPr id="3" name="直接连接符 2"/>
          <p:cNvCxnSpPr/>
          <p:nvPr/>
        </p:nvCxnSpPr>
        <p:spPr>
          <a:xfrm>
            <a:off x="681608" y="2708920"/>
            <a:ext cx="843872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样子的时间复杂度函数难于使用！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75" y="1556792"/>
            <a:ext cx="10220449" cy="3096344"/>
          </a:xfrm>
        </p:spPr>
      </p:pic>
      <p:sp>
        <p:nvSpPr>
          <p:cNvPr id="7" name="文本框 6"/>
          <p:cNvSpPr txBox="1"/>
          <p:nvPr/>
        </p:nvSpPr>
        <p:spPr>
          <a:xfrm>
            <a:off x="1127448" y="4941168"/>
            <a:ext cx="73885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，过于复杂，细节太多，影响理解本质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，没有必要，可以“省略”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188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往往是：我们可以容忍我们的某种程度上的“粗心”：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渐进分析方法：</a:t>
            </a:r>
            <a:endParaRPr lang="en-US" altLang="zh-CN" dirty="0" smtClean="0"/>
          </a:p>
          <a:p>
            <a:pPr lvl="1"/>
            <a:r>
              <a:rPr lang="zh-CN" altLang="en-US" b="1" dirty="0"/>
              <a:t>渐近分析</a:t>
            </a:r>
            <a:r>
              <a:rPr lang="zh-CN" altLang="en-US" dirty="0"/>
              <a:t>是一种描述函数在</a:t>
            </a:r>
            <a:r>
              <a:rPr lang="zh-CN" altLang="en-US" dirty="0">
                <a:hlinkClick r:id="rId3"/>
              </a:rPr>
              <a:t>极限</a:t>
            </a:r>
            <a:r>
              <a:rPr lang="zh-CN" altLang="en-US" dirty="0"/>
              <a:t>附近的行为的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我们观察算法的时间复杂度，重点关注的就是在处理规模不断增大时的时间性能</a:t>
            </a:r>
            <a:r>
              <a:rPr lang="zh-CN" altLang="en-US" dirty="0"/>
              <a:t>表现</a:t>
            </a:r>
            <a:endParaRPr lang="en-US" altLang="zh-CN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780928"/>
            <a:ext cx="10524522" cy="19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49275"/>
            <a:ext cx="9144000" cy="762000"/>
          </a:xfrm>
        </p:spPr>
        <p:txBody>
          <a:bodyPr/>
          <a:lstStyle/>
          <a:p>
            <a:r>
              <a:rPr lang="zh-CN" altLang="en-US" dirty="0" smtClean="0"/>
              <a:t>两个不同算法的优劣关键是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增长率</a:t>
            </a:r>
            <a:r>
              <a:rPr lang="en-US" altLang="zh-CN" dirty="0" smtClean="0"/>
              <a:t>”</a:t>
            </a:r>
          </a:p>
        </p:txBody>
      </p:sp>
      <p:graphicFrame>
        <p:nvGraphicFramePr>
          <p:cNvPr id="68611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886657584"/>
              </p:ext>
            </p:extLst>
          </p:nvPr>
        </p:nvGraphicFramePr>
        <p:xfrm>
          <a:off x="1127448" y="1484784"/>
          <a:ext cx="8713786" cy="4775200"/>
        </p:xfrm>
        <a:graphic>
          <a:graphicData uri="http://schemas.openxmlformats.org/drawingml/2006/table">
            <a:tbl>
              <a:tblPr/>
              <a:tblGrid>
                <a:gridCol w="2229882"/>
                <a:gridCol w="1098300"/>
                <a:gridCol w="173973"/>
                <a:gridCol w="173972"/>
                <a:gridCol w="851713"/>
                <a:gridCol w="186075"/>
                <a:gridCol w="1160326"/>
                <a:gridCol w="235998"/>
                <a:gridCol w="1179992"/>
                <a:gridCol w="193640"/>
                <a:gridCol w="1229915"/>
              </a:tblGrid>
              <a:tr h="42761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Algorithm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5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7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Time function(ms)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33</a:t>
                      </a: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46</a:t>
                      </a:r>
                      <a:r>
                        <a:rPr kumimoji="1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lg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3.4</a:t>
                      </a: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7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Input size(</a:t>
                      </a: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Solution time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242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0.00033 sec.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0.0015 sec.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0.0013 sec.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0.0034 sec.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0.001 sec.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7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0.0033 sec.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0.03 sec.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0.13 sec.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3.4 sec.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1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16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 yr.</a:t>
                      </a: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61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1,000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0.033 sec.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0.45 sec.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 sec.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0.94 hr.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61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10,000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0.33 sec.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6.1 sec.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22 min.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39 days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89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100,000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3.3 sec.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1.3 min.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1.5 days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108 yr.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7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Time allowed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Maximum solvable input size (approx.)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567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 second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30,000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2,000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280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67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567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 minute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1,800,000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82,000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2,200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260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26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1449" marR="91449" marT="45725" marB="4572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鉴于</a:t>
            </a:r>
            <a:r>
              <a:rPr lang="zh-CN" altLang="en-US" dirty="0" smtClean="0"/>
              <a:t>此，我们可以容忍我们的某种程度上的“粗心”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我们往往忽略不同语句的执行开销差异并标准化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C1=C2=…=C8</a:t>
            </a:r>
          </a:p>
        </p:txBody>
      </p:sp>
      <p:pic>
        <p:nvPicPr>
          <p:cNvPr id="5" name="内容占位符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2775" y="1556792"/>
            <a:ext cx="7126449" cy="215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215680" y="5085184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T(n)=1.5n</a:t>
            </a:r>
            <a:r>
              <a:rPr lang="en-US" altLang="zh-CN" sz="3600" baseline="30000" dirty="0" smtClean="0"/>
              <a:t>2</a:t>
            </a:r>
            <a:r>
              <a:rPr lang="en-US" altLang="zh-CN" sz="3600" dirty="0" smtClean="0"/>
              <a:t>+3.5n-4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127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551384" y="277813"/>
            <a:ext cx="9659416" cy="1350962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：你如何理解这里的“优化”？算法级？程序级？</a:t>
            </a:r>
          </a:p>
        </p:txBody>
      </p:sp>
      <p:pic>
        <p:nvPicPr>
          <p:cNvPr id="11267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9" y="3670300"/>
            <a:ext cx="8034337" cy="2927350"/>
          </a:xfrm>
        </p:spPr>
      </p:pic>
      <p:pic>
        <p:nvPicPr>
          <p:cNvPr id="1126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628775"/>
            <a:ext cx="594042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箭头 5"/>
          <p:cNvSpPr/>
          <p:nvPr/>
        </p:nvSpPr>
        <p:spPr>
          <a:xfrm>
            <a:off x="5448300" y="2852738"/>
            <a:ext cx="863600" cy="817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鉴于</a:t>
            </a:r>
            <a:r>
              <a:rPr lang="zh-CN" altLang="en-US" dirty="0" smtClean="0"/>
              <a:t>此，我们可以容忍我们的某种程度上的“粗心”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我们往往忽略多项式中的“小项”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往往</a:t>
            </a:r>
            <a:r>
              <a:rPr lang="zh-CN" altLang="en-US" dirty="0" smtClean="0"/>
              <a:t>忽略 “系数”</a:t>
            </a:r>
            <a:r>
              <a:rPr lang="zh-CN" altLang="en-US" dirty="0"/>
              <a:t>而只保留其指数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575720" y="1916832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T(n)~1.5n</a:t>
            </a:r>
            <a:r>
              <a:rPr lang="en-US" altLang="zh-CN" sz="3600" baseline="30000" dirty="0" smtClean="0"/>
              <a:t>2</a:t>
            </a:r>
            <a:r>
              <a:rPr lang="en-US" altLang="zh-CN" sz="3600" dirty="0" smtClean="0"/>
              <a:t>+3.5n-4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4406876" y="3542397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T(n)~1.5n</a:t>
            </a:r>
            <a:r>
              <a:rPr lang="en-US" altLang="zh-CN" sz="3600" baseline="30000" dirty="0" smtClean="0"/>
              <a:t>2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4727476" y="5167962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T(n)~n</a:t>
            </a:r>
            <a:r>
              <a:rPr lang="en-US" altLang="zh-CN" sz="3600" baseline="30000" dirty="0" smtClean="0"/>
              <a:t>2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860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鉴于</a:t>
            </a:r>
            <a:r>
              <a:rPr lang="zh-CN" altLang="en-US" dirty="0" smtClean="0"/>
              <a:t>此，我们可以容忍我们的某种程度上的“粗心”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5270376" cy="4530725"/>
          </a:xfrm>
        </p:spPr>
        <p:txBody>
          <a:bodyPr/>
          <a:lstStyle/>
          <a:p>
            <a:r>
              <a:rPr lang="zh-CN" altLang="en-US" dirty="0" smtClean="0"/>
              <a:t>我们选择“代表性”语句，进行统计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哪些是代表性的语句？</a:t>
            </a:r>
            <a:endParaRPr lang="en-US" altLang="zh-CN" dirty="0" smtClean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1193427"/>
            <a:ext cx="6077798" cy="53442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2502" y="3605527"/>
            <a:ext cx="57534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K2</a:t>
            </a:r>
            <a:r>
              <a:rPr lang="zh-CN" altLang="en-US" sz="2800" dirty="0" smtClean="0"/>
              <a:t>当中的某个代表性的操作语句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根据任务性质选择代表性语句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排序算法中的比较操作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本质</a:t>
            </a:r>
            <a:r>
              <a:rPr lang="zh-CN" altLang="en-US" sz="2800" dirty="0" smtClean="0"/>
              <a:t>上，排序就是消除逆序对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066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86730" y="2276872"/>
            <a:ext cx="941854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pPr lvl="1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插入排序：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best case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级别的；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worst case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800" b="1" baseline="30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级别的。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归并排序：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worst case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800" b="1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nlgn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级别的</a:t>
            </a: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哪个算法“好”呢？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3499" y="4259490"/>
            <a:ext cx="841294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lvl="1"/>
            <a:r>
              <a:rPr lang="zh-CN" altLang="en-US" sz="3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完成这个判断，也必须建立数学系统，给出“好”的定义，进行科学判断</a:t>
            </a:r>
            <a:endParaRPr lang="zh-CN" altLang="en-US" sz="36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3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473974"/>
            <a:ext cx="8056562" cy="762000"/>
          </a:xfrm>
        </p:spPr>
        <p:txBody>
          <a:bodyPr/>
          <a:lstStyle/>
          <a:p>
            <a:r>
              <a:rPr lang="zh-CN" altLang="en-US" smtClean="0"/>
              <a:t>集合</a:t>
            </a:r>
            <a:r>
              <a:rPr lang="en-US" altLang="zh-CN" smtClean="0"/>
              <a:t> “Big Oh”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3212976"/>
            <a:ext cx="3609464" cy="34563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9416" y="4477995"/>
            <a:ext cx="6264695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reflection blurRad="6350" stA="50000" endA="300" endPos="55000" dir="5400000" sy="-100000" algn="bl" rotWithShape="0"/>
            <a:softEdge rad="127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问题：你能结合右图解释</a:t>
            </a:r>
            <a:r>
              <a:rPr lang="en-US" altLang="zh-CN" sz="3600" dirty="0" smtClean="0"/>
              <a:t>c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n</a:t>
            </a:r>
            <a:r>
              <a:rPr lang="en-US" altLang="zh-CN" sz="3600" baseline="-25000" dirty="0" smtClean="0"/>
              <a:t>0</a:t>
            </a:r>
            <a:r>
              <a:rPr lang="zh-CN" altLang="en-US" sz="3600" dirty="0" smtClean="0"/>
              <a:t>的含义吗？</a:t>
            </a:r>
            <a:endParaRPr lang="zh-CN" altLang="en-US" sz="3600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6" y="1772816"/>
            <a:ext cx="10684897" cy="11566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866" y="3212976"/>
            <a:ext cx="3510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长得不比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快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2606080" cy="1567010"/>
          </a:xfrm>
        </p:spPr>
        <p:txBody>
          <a:bodyPr/>
          <a:lstStyle/>
          <a:p>
            <a:r>
              <a:rPr lang="zh-CN" altLang="en-US" dirty="0" smtClean="0"/>
              <a:t>如何理解常数</a:t>
            </a:r>
            <a:r>
              <a:rPr lang="en-US" altLang="zh-CN" dirty="0" smtClean="0"/>
              <a:t>c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7" name="内容占位符 6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91991"/>
            <a:ext cx="6549261" cy="6273825"/>
          </a:xfrm>
        </p:spPr>
      </p:pic>
      <p:sp>
        <p:nvSpPr>
          <p:cNvPr id="4" name="任意多边形 3"/>
          <p:cNvSpPr/>
          <p:nvPr/>
        </p:nvSpPr>
        <p:spPr>
          <a:xfrm>
            <a:off x="4569598" y="3040082"/>
            <a:ext cx="6614556" cy="2149434"/>
          </a:xfrm>
          <a:custGeom>
            <a:avLst/>
            <a:gdLst>
              <a:gd name="connsiteX0" fmla="*/ 0 w 5106389"/>
              <a:gd name="connsiteY0" fmla="*/ 3657600 h 3657600"/>
              <a:gd name="connsiteX1" fmla="*/ 59376 w 5106389"/>
              <a:gd name="connsiteY1" fmla="*/ 3645725 h 3657600"/>
              <a:gd name="connsiteX2" fmla="*/ 142504 w 5106389"/>
              <a:gd name="connsiteY2" fmla="*/ 3633849 h 3657600"/>
              <a:gd name="connsiteX3" fmla="*/ 213756 w 5106389"/>
              <a:gd name="connsiteY3" fmla="*/ 3610099 h 3657600"/>
              <a:gd name="connsiteX4" fmla="*/ 249382 w 5106389"/>
              <a:gd name="connsiteY4" fmla="*/ 3586348 h 3657600"/>
              <a:gd name="connsiteX5" fmla="*/ 285008 w 5106389"/>
              <a:gd name="connsiteY5" fmla="*/ 3574473 h 3657600"/>
              <a:gd name="connsiteX6" fmla="*/ 308758 w 5106389"/>
              <a:gd name="connsiteY6" fmla="*/ 3538847 h 3657600"/>
              <a:gd name="connsiteX7" fmla="*/ 380010 w 5106389"/>
              <a:gd name="connsiteY7" fmla="*/ 3491345 h 3657600"/>
              <a:gd name="connsiteX8" fmla="*/ 415636 w 5106389"/>
              <a:gd name="connsiteY8" fmla="*/ 3467595 h 3657600"/>
              <a:gd name="connsiteX9" fmla="*/ 486888 w 5106389"/>
              <a:gd name="connsiteY9" fmla="*/ 3443844 h 3657600"/>
              <a:gd name="connsiteX10" fmla="*/ 570015 w 5106389"/>
              <a:gd name="connsiteY10" fmla="*/ 3396343 h 3657600"/>
              <a:gd name="connsiteX11" fmla="*/ 605641 w 5106389"/>
              <a:gd name="connsiteY11" fmla="*/ 3372592 h 3657600"/>
              <a:gd name="connsiteX12" fmla="*/ 688769 w 5106389"/>
              <a:gd name="connsiteY12" fmla="*/ 3348841 h 3657600"/>
              <a:gd name="connsiteX13" fmla="*/ 724395 w 5106389"/>
              <a:gd name="connsiteY13" fmla="*/ 3336966 h 3657600"/>
              <a:gd name="connsiteX14" fmla="*/ 795647 w 5106389"/>
              <a:gd name="connsiteY14" fmla="*/ 3289465 h 3657600"/>
              <a:gd name="connsiteX15" fmla="*/ 831273 w 5106389"/>
              <a:gd name="connsiteY15" fmla="*/ 3265714 h 3657600"/>
              <a:gd name="connsiteX16" fmla="*/ 866899 w 5106389"/>
              <a:gd name="connsiteY16" fmla="*/ 3253839 h 3657600"/>
              <a:gd name="connsiteX17" fmla="*/ 938150 w 5106389"/>
              <a:gd name="connsiteY17" fmla="*/ 3182587 h 3657600"/>
              <a:gd name="connsiteX18" fmla="*/ 997527 w 5106389"/>
              <a:gd name="connsiteY18" fmla="*/ 3123210 h 3657600"/>
              <a:gd name="connsiteX19" fmla="*/ 1021278 w 5106389"/>
              <a:gd name="connsiteY19" fmla="*/ 3087584 h 3657600"/>
              <a:gd name="connsiteX20" fmla="*/ 1068779 w 5106389"/>
              <a:gd name="connsiteY20" fmla="*/ 3051958 h 3657600"/>
              <a:gd name="connsiteX21" fmla="*/ 1140031 w 5106389"/>
              <a:gd name="connsiteY21" fmla="*/ 3004457 h 3657600"/>
              <a:gd name="connsiteX22" fmla="*/ 1175657 w 5106389"/>
              <a:gd name="connsiteY22" fmla="*/ 2968831 h 3657600"/>
              <a:gd name="connsiteX23" fmla="*/ 1199408 w 5106389"/>
              <a:gd name="connsiteY23" fmla="*/ 2933205 h 3657600"/>
              <a:gd name="connsiteX24" fmla="*/ 1246909 w 5106389"/>
              <a:gd name="connsiteY24" fmla="*/ 2909454 h 3657600"/>
              <a:gd name="connsiteX25" fmla="*/ 1306286 w 5106389"/>
              <a:gd name="connsiteY25" fmla="*/ 2861953 h 3657600"/>
              <a:gd name="connsiteX26" fmla="*/ 1330036 w 5106389"/>
              <a:gd name="connsiteY26" fmla="*/ 2826327 h 3657600"/>
              <a:gd name="connsiteX27" fmla="*/ 1365662 w 5106389"/>
              <a:gd name="connsiteY27" fmla="*/ 2802577 h 3657600"/>
              <a:gd name="connsiteX28" fmla="*/ 1389413 w 5106389"/>
              <a:gd name="connsiteY28" fmla="*/ 2766951 h 3657600"/>
              <a:gd name="connsiteX29" fmla="*/ 1472540 w 5106389"/>
              <a:gd name="connsiteY29" fmla="*/ 2683823 h 3657600"/>
              <a:gd name="connsiteX30" fmla="*/ 1531917 w 5106389"/>
              <a:gd name="connsiteY30" fmla="*/ 2600696 h 3657600"/>
              <a:gd name="connsiteX31" fmla="*/ 1567543 w 5106389"/>
              <a:gd name="connsiteY31" fmla="*/ 2565070 h 3657600"/>
              <a:gd name="connsiteX32" fmla="*/ 1591293 w 5106389"/>
              <a:gd name="connsiteY32" fmla="*/ 2529444 h 3657600"/>
              <a:gd name="connsiteX33" fmla="*/ 1638795 w 5106389"/>
              <a:gd name="connsiteY33" fmla="*/ 2481943 h 3657600"/>
              <a:gd name="connsiteX34" fmla="*/ 1686296 w 5106389"/>
              <a:gd name="connsiteY34" fmla="*/ 2422566 h 3657600"/>
              <a:gd name="connsiteX35" fmla="*/ 1769423 w 5106389"/>
              <a:gd name="connsiteY35" fmla="*/ 2339439 h 3657600"/>
              <a:gd name="connsiteX36" fmla="*/ 1805049 w 5106389"/>
              <a:gd name="connsiteY36" fmla="*/ 2303813 h 3657600"/>
              <a:gd name="connsiteX37" fmla="*/ 1840675 w 5106389"/>
              <a:gd name="connsiteY37" fmla="*/ 2268187 h 3657600"/>
              <a:gd name="connsiteX38" fmla="*/ 1876301 w 5106389"/>
              <a:gd name="connsiteY38" fmla="*/ 2256312 h 3657600"/>
              <a:gd name="connsiteX39" fmla="*/ 1971304 w 5106389"/>
              <a:gd name="connsiteY39" fmla="*/ 2173184 h 3657600"/>
              <a:gd name="connsiteX40" fmla="*/ 2006930 w 5106389"/>
              <a:gd name="connsiteY40" fmla="*/ 2149434 h 3657600"/>
              <a:gd name="connsiteX41" fmla="*/ 2042556 w 5106389"/>
              <a:gd name="connsiteY41" fmla="*/ 2125683 h 3657600"/>
              <a:gd name="connsiteX42" fmla="*/ 2113808 w 5106389"/>
              <a:gd name="connsiteY42" fmla="*/ 2101932 h 3657600"/>
              <a:gd name="connsiteX43" fmla="*/ 2208810 w 5106389"/>
              <a:gd name="connsiteY43" fmla="*/ 2054431 h 3657600"/>
              <a:gd name="connsiteX44" fmla="*/ 2256312 w 5106389"/>
              <a:gd name="connsiteY44" fmla="*/ 2042556 h 3657600"/>
              <a:gd name="connsiteX45" fmla="*/ 2327563 w 5106389"/>
              <a:gd name="connsiteY45" fmla="*/ 2018805 h 3657600"/>
              <a:gd name="connsiteX46" fmla="*/ 2375065 w 5106389"/>
              <a:gd name="connsiteY46" fmla="*/ 2006930 h 3657600"/>
              <a:gd name="connsiteX47" fmla="*/ 2493818 w 5106389"/>
              <a:gd name="connsiteY47" fmla="*/ 1959428 h 3657600"/>
              <a:gd name="connsiteX48" fmla="*/ 2529444 w 5106389"/>
              <a:gd name="connsiteY48" fmla="*/ 1947553 h 3657600"/>
              <a:gd name="connsiteX49" fmla="*/ 2576945 w 5106389"/>
              <a:gd name="connsiteY49" fmla="*/ 1923802 h 3657600"/>
              <a:gd name="connsiteX50" fmla="*/ 2624447 w 5106389"/>
              <a:gd name="connsiteY50" fmla="*/ 1911927 h 3657600"/>
              <a:gd name="connsiteX51" fmla="*/ 2671948 w 5106389"/>
              <a:gd name="connsiteY51" fmla="*/ 1888177 h 3657600"/>
              <a:gd name="connsiteX52" fmla="*/ 2743200 w 5106389"/>
              <a:gd name="connsiteY52" fmla="*/ 1864426 h 3657600"/>
              <a:gd name="connsiteX53" fmla="*/ 2790701 w 5106389"/>
              <a:gd name="connsiteY53" fmla="*/ 1840675 h 3657600"/>
              <a:gd name="connsiteX54" fmla="*/ 2861953 w 5106389"/>
              <a:gd name="connsiteY54" fmla="*/ 1816925 h 3657600"/>
              <a:gd name="connsiteX55" fmla="*/ 2945080 w 5106389"/>
              <a:gd name="connsiteY55" fmla="*/ 1781299 h 3657600"/>
              <a:gd name="connsiteX56" fmla="*/ 3051958 w 5106389"/>
              <a:gd name="connsiteY56" fmla="*/ 1757548 h 3657600"/>
              <a:gd name="connsiteX57" fmla="*/ 3170712 w 5106389"/>
              <a:gd name="connsiteY57" fmla="*/ 1721922 h 3657600"/>
              <a:gd name="connsiteX58" fmla="*/ 3206337 w 5106389"/>
              <a:gd name="connsiteY58" fmla="*/ 1698171 h 3657600"/>
              <a:gd name="connsiteX59" fmla="*/ 3301340 w 5106389"/>
              <a:gd name="connsiteY59" fmla="*/ 1674421 h 3657600"/>
              <a:gd name="connsiteX60" fmla="*/ 3348841 w 5106389"/>
              <a:gd name="connsiteY60" fmla="*/ 1662545 h 3657600"/>
              <a:gd name="connsiteX61" fmla="*/ 3455719 w 5106389"/>
              <a:gd name="connsiteY61" fmla="*/ 1615044 h 3657600"/>
              <a:gd name="connsiteX62" fmla="*/ 3491345 w 5106389"/>
              <a:gd name="connsiteY62" fmla="*/ 1603169 h 3657600"/>
              <a:gd name="connsiteX63" fmla="*/ 3598223 w 5106389"/>
              <a:gd name="connsiteY63" fmla="*/ 1555667 h 3657600"/>
              <a:gd name="connsiteX64" fmla="*/ 3633849 w 5106389"/>
              <a:gd name="connsiteY64" fmla="*/ 1543792 h 3657600"/>
              <a:gd name="connsiteX65" fmla="*/ 3669475 w 5106389"/>
              <a:gd name="connsiteY65" fmla="*/ 1508166 h 3657600"/>
              <a:gd name="connsiteX66" fmla="*/ 3740727 w 5106389"/>
              <a:gd name="connsiteY66" fmla="*/ 1460665 h 3657600"/>
              <a:gd name="connsiteX67" fmla="*/ 3800104 w 5106389"/>
              <a:gd name="connsiteY67" fmla="*/ 1389413 h 3657600"/>
              <a:gd name="connsiteX68" fmla="*/ 3883231 w 5106389"/>
              <a:gd name="connsiteY68" fmla="*/ 1318161 h 3657600"/>
              <a:gd name="connsiteX69" fmla="*/ 3918857 w 5106389"/>
              <a:gd name="connsiteY69" fmla="*/ 1270660 h 3657600"/>
              <a:gd name="connsiteX70" fmla="*/ 3990109 w 5106389"/>
              <a:gd name="connsiteY70" fmla="*/ 1199408 h 3657600"/>
              <a:gd name="connsiteX71" fmla="*/ 4037610 w 5106389"/>
              <a:gd name="connsiteY71" fmla="*/ 1151906 h 3657600"/>
              <a:gd name="connsiteX72" fmla="*/ 4085112 w 5106389"/>
              <a:gd name="connsiteY72" fmla="*/ 1116280 h 3657600"/>
              <a:gd name="connsiteX73" fmla="*/ 4168239 w 5106389"/>
              <a:gd name="connsiteY73" fmla="*/ 1033153 h 3657600"/>
              <a:gd name="connsiteX74" fmla="*/ 4191989 w 5106389"/>
              <a:gd name="connsiteY74" fmla="*/ 997527 h 3657600"/>
              <a:gd name="connsiteX75" fmla="*/ 4239491 w 5106389"/>
              <a:gd name="connsiteY75" fmla="*/ 961901 h 3657600"/>
              <a:gd name="connsiteX76" fmla="*/ 4251366 w 5106389"/>
              <a:gd name="connsiteY76" fmla="*/ 926275 h 3657600"/>
              <a:gd name="connsiteX77" fmla="*/ 4334493 w 5106389"/>
              <a:gd name="connsiteY77" fmla="*/ 855023 h 3657600"/>
              <a:gd name="connsiteX78" fmla="*/ 4405745 w 5106389"/>
              <a:gd name="connsiteY78" fmla="*/ 783771 h 3657600"/>
              <a:gd name="connsiteX79" fmla="*/ 4441371 w 5106389"/>
              <a:gd name="connsiteY79" fmla="*/ 748145 h 3657600"/>
              <a:gd name="connsiteX80" fmla="*/ 4465122 w 5106389"/>
              <a:gd name="connsiteY80" fmla="*/ 712519 h 3657600"/>
              <a:gd name="connsiteX81" fmla="*/ 4500748 w 5106389"/>
              <a:gd name="connsiteY81" fmla="*/ 688769 h 3657600"/>
              <a:gd name="connsiteX82" fmla="*/ 4572000 w 5106389"/>
              <a:gd name="connsiteY82" fmla="*/ 605641 h 3657600"/>
              <a:gd name="connsiteX83" fmla="*/ 4607626 w 5106389"/>
              <a:gd name="connsiteY83" fmla="*/ 570015 h 3657600"/>
              <a:gd name="connsiteX84" fmla="*/ 4643252 w 5106389"/>
              <a:gd name="connsiteY84" fmla="*/ 546265 h 3657600"/>
              <a:gd name="connsiteX85" fmla="*/ 4750130 w 5106389"/>
              <a:gd name="connsiteY85" fmla="*/ 427512 h 3657600"/>
              <a:gd name="connsiteX86" fmla="*/ 4821382 w 5106389"/>
              <a:gd name="connsiteY86" fmla="*/ 356260 h 3657600"/>
              <a:gd name="connsiteX87" fmla="*/ 4868883 w 5106389"/>
              <a:gd name="connsiteY87" fmla="*/ 308758 h 3657600"/>
              <a:gd name="connsiteX88" fmla="*/ 4892634 w 5106389"/>
              <a:gd name="connsiteY88" fmla="*/ 273132 h 3657600"/>
              <a:gd name="connsiteX89" fmla="*/ 4963886 w 5106389"/>
              <a:gd name="connsiteY89" fmla="*/ 213756 h 3657600"/>
              <a:gd name="connsiteX90" fmla="*/ 5011387 w 5106389"/>
              <a:gd name="connsiteY90" fmla="*/ 142504 h 3657600"/>
              <a:gd name="connsiteX91" fmla="*/ 5070763 w 5106389"/>
              <a:gd name="connsiteY91" fmla="*/ 59377 h 3657600"/>
              <a:gd name="connsiteX92" fmla="*/ 5106389 w 5106389"/>
              <a:gd name="connsiteY92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106389" h="3657600">
                <a:moveTo>
                  <a:pt x="0" y="3657600"/>
                </a:moveTo>
                <a:cubicBezTo>
                  <a:pt x="19792" y="3653642"/>
                  <a:pt x="39467" y="3649043"/>
                  <a:pt x="59376" y="3645725"/>
                </a:cubicBezTo>
                <a:cubicBezTo>
                  <a:pt x="86986" y="3641123"/>
                  <a:pt x="115230" y="3640143"/>
                  <a:pt x="142504" y="3633849"/>
                </a:cubicBezTo>
                <a:cubicBezTo>
                  <a:pt x="166898" y="3628220"/>
                  <a:pt x="213756" y="3610099"/>
                  <a:pt x="213756" y="3610099"/>
                </a:cubicBezTo>
                <a:cubicBezTo>
                  <a:pt x="225631" y="3602182"/>
                  <a:pt x="236616" y="3592731"/>
                  <a:pt x="249382" y="3586348"/>
                </a:cubicBezTo>
                <a:cubicBezTo>
                  <a:pt x="260578" y="3580750"/>
                  <a:pt x="275233" y="3582293"/>
                  <a:pt x="285008" y="3574473"/>
                </a:cubicBezTo>
                <a:cubicBezTo>
                  <a:pt x="296153" y="3565557"/>
                  <a:pt x="298017" y="3548245"/>
                  <a:pt x="308758" y="3538847"/>
                </a:cubicBezTo>
                <a:cubicBezTo>
                  <a:pt x="330240" y="3520050"/>
                  <a:pt x="356259" y="3507179"/>
                  <a:pt x="380010" y="3491345"/>
                </a:cubicBezTo>
                <a:cubicBezTo>
                  <a:pt x="391885" y="3483428"/>
                  <a:pt x="402096" y="3472108"/>
                  <a:pt x="415636" y="3467595"/>
                </a:cubicBezTo>
                <a:lnTo>
                  <a:pt x="486888" y="3443844"/>
                </a:lnTo>
                <a:cubicBezTo>
                  <a:pt x="601750" y="3357697"/>
                  <a:pt x="479343" y="3441679"/>
                  <a:pt x="570015" y="3396343"/>
                </a:cubicBezTo>
                <a:cubicBezTo>
                  <a:pt x="582781" y="3389960"/>
                  <a:pt x="592875" y="3378975"/>
                  <a:pt x="605641" y="3372592"/>
                </a:cubicBezTo>
                <a:cubicBezTo>
                  <a:pt x="624619" y="3363103"/>
                  <a:pt x="671019" y="3353912"/>
                  <a:pt x="688769" y="3348841"/>
                </a:cubicBezTo>
                <a:cubicBezTo>
                  <a:pt x="700805" y="3345402"/>
                  <a:pt x="712520" y="3340924"/>
                  <a:pt x="724395" y="3336966"/>
                </a:cubicBezTo>
                <a:lnTo>
                  <a:pt x="795647" y="3289465"/>
                </a:lnTo>
                <a:cubicBezTo>
                  <a:pt x="807522" y="3281548"/>
                  <a:pt x="817733" y="3270227"/>
                  <a:pt x="831273" y="3265714"/>
                </a:cubicBezTo>
                <a:lnTo>
                  <a:pt x="866899" y="3253839"/>
                </a:lnTo>
                <a:cubicBezTo>
                  <a:pt x="890649" y="3230088"/>
                  <a:pt x="919518" y="3210534"/>
                  <a:pt x="938150" y="3182587"/>
                </a:cubicBezTo>
                <a:cubicBezTo>
                  <a:pt x="969818" y="3135086"/>
                  <a:pt x="950026" y="3154878"/>
                  <a:pt x="997527" y="3123210"/>
                </a:cubicBezTo>
                <a:cubicBezTo>
                  <a:pt x="1005444" y="3111335"/>
                  <a:pt x="1011186" y="3097676"/>
                  <a:pt x="1021278" y="3087584"/>
                </a:cubicBezTo>
                <a:cubicBezTo>
                  <a:pt x="1035273" y="3073589"/>
                  <a:pt x="1052565" y="3063308"/>
                  <a:pt x="1068779" y="3051958"/>
                </a:cubicBezTo>
                <a:cubicBezTo>
                  <a:pt x="1092164" y="3035589"/>
                  <a:pt x="1119847" y="3024641"/>
                  <a:pt x="1140031" y="3004457"/>
                </a:cubicBezTo>
                <a:cubicBezTo>
                  <a:pt x="1151906" y="2992582"/>
                  <a:pt x="1164906" y="2981733"/>
                  <a:pt x="1175657" y="2968831"/>
                </a:cubicBezTo>
                <a:cubicBezTo>
                  <a:pt x="1184794" y="2957867"/>
                  <a:pt x="1188444" y="2942342"/>
                  <a:pt x="1199408" y="2933205"/>
                </a:cubicBezTo>
                <a:cubicBezTo>
                  <a:pt x="1213008" y="2921872"/>
                  <a:pt x="1231075" y="2917371"/>
                  <a:pt x="1246909" y="2909454"/>
                </a:cubicBezTo>
                <a:cubicBezTo>
                  <a:pt x="1314978" y="2807352"/>
                  <a:pt x="1224341" y="2927510"/>
                  <a:pt x="1306286" y="2861953"/>
                </a:cubicBezTo>
                <a:cubicBezTo>
                  <a:pt x="1317431" y="2853037"/>
                  <a:pt x="1319944" y="2836419"/>
                  <a:pt x="1330036" y="2826327"/>
                </a:cubicBezTo>
                <a:cubicBezTo>
                  <a:pt x="1340128" y="2816235"/>
                  <a:pt x="1353787" y="2810494"/>
                  <a:pt x="1365662" y="2802577"/>
                </a:cubicBezTo>
                <a:cubicBezTo>
                  <a:pt x="1373579" y="2790702"/>
                  <a:pt x="1379865" y="2777560"/>
                  <a:pt x="1389413" y="2766951"/>
                </a:cubicBezTo>
                <a:cubicBezTo>
                  <a:pt x="1415627" y="2737824"/>
                  <a:pt x="1450803" y="2716428"/>
                  <a:pt x="1472540" y="2683823"/>
                </a:cubicBezTo>
                <a:cubicBezTo>
                  <a:pt x="1491337" y="2655629"/>
                  <a:pt x="1509823" y="2626473"/>
                  <a:pt x="1531917" y="2600696"/>
                </a:cubicBezTo>
                <a:cubicBezTo>
                  <a:pt x="1542847" y="2587945"/>
                  <a:pt x="1556792" y="2577972"/>
                  <a:pt x="1567543" y="2565070"/>
                </a:cubicBezTo>
                <a:cubicBezTo>
                  <a:pt x="1576680" y="2554106"/>
                  <a:pt x="1582005" y="2540280"/>
                  <a:pt x="1591293" y="2529444"/>
                </a:cubicBezTo>
                <a:cubicBezTo>
                  <a:pt x="1605866" y="2512442"/>
                  <a:pt x="1623918" y="2498679"/>
                  <a:pt x="1638795" y="2481943"/>
                </a:cubicBezTo>
                <a:cubicBezTo>
                  <a:pt x="1655634" y="2462999"/>
                  <a:pt x="1669169" y="2441250"/>
                  <a:pt x="1686296" y="2422566"/>
                </a:cubicBezTo>
                <a:cubicBezTo>
                  <a:pt x="1712775" y="2393679"/>
                  <a:pt x="1741714" y="2367148"/>
                  <a:pt x="1769423" y="2339439"/>
                </a:cubicBezTo>
                <a:lnTo>
                  <a:pt x="1805049" y="2303813"/>
                </a:lnTo>
                <a:cubicBezTo>
                  <a:pt x="1816924" y="2291938"/>
                  <a:pt x="1824743" y="2273498"/>
                  <a:pt x="1840675" y="2268187"/>
                </a:cubicBezTo>
                <a:lnTo>
                  <a:pt x="1876301" y="2256312"/>
                </a:lnTo>
                <a:cubicBezTo>
                  <a:pt x="1915886" y="2196936"/>
                  <a:pt x="1888178" y="2228602"/>
                  <a:pt x="1971304" y="2173184"/>
                </a:cubicBezTo>
                <a:lnTo>
                  <a:pt x="2006930" y="2149434"/>
                </a:lnTo>
                <a:cubicBezTo>
                  <a:pt x="2018805" y="2141517"/>
                  <a:pt x="2029016" y="2130196"/>
                  <a:pt x="2042556" y="2125683"/>
                </a:cubicBezTo>
                <a:cubicBezTo>
                  <a:pt x="2066307" y="2117766"/>
                  <a:pt x="2091416" y="2113128"/>
                  <a:pt x="2113808" y="2101932"/>
                </a:cubicBezTo>
                <a:cubicBezTo>
                  <a:pt x="2145475" y="2086098"/>
                  <a:pt x="2174462" y="2063018"/>
                  <a:pt x="2208810" y="2054431"/>
                </a:cubicBezTo>
                <a:cubicBezTo>
                  <a:pt x="2224644" y="2050473"/>
                  <a:pt x="2240679" y="2047246"/>
                  <a:pt x="2256312" y="2042556"/>
                </a:cubicBezTo>
                <a:cubicBezTo>
                  <a:pt x="2280291" y="2035362"/>
                  <a:pt x="2303275" y="2024877"/>
                  <a:pt x="2327563" y="2018805"/>
                </a:cubicBezTo>
                <a:cubicBezTo>
                  <a:pt x="2343397" y="2014847"/>
                  <a:pt x="2359432" y="2011620"/>
                  <a:pt x="2375065" y="2006930"/>
                </a:cubicBezTo>
                <a:cubicBezTo>
                  <a:pt x="2495200" y="1970890"/>
                  <a:pt x="2401235" y="1999107"/>
                  <a:pt x="2493818" y="1959428"/>
                </a:cubicBezTo>
                <a:cubicBezTo>
                  <a:pt x="2505324" y="1954497"/>
                  <a:pt x="2517938" y="1952484"/>
                  <a:pt x="2529444" y="1947553"/>
                </a:cubicBezTo>
                <a:cubicBezTo>
                  <a:pt x="2545715" y="1940580"/>
                  <a:pt x="2560369" y="1930018"/>
                  <a:pt x="2576945" y="1923802"/>
                </a:cubicBezTo>
                <a:cubicBezTo>
                  <a:pt x="2592227" y="1918071"/>
                  <a:pt x="2608613" y="1915885"/>
                  <a:pt x="2624447" y="1911927"/>
                </a:cubicBezTo>
                <a:cubicBezTo>
                  <a:pt x="2640281" y="1904010"/>
                  <a:pt x="2655512" y="1894752"/>
                  <a:pt x="2671948" y="1888177"/>
                </a:cubicBezTo>
                <a:cubicBezTo>
                  <a:pt x="2695193" y="1878879"/>
                  <a:pt x="2720808" y="1875622"/>
                  <a:pt x="2743200" y="1864426"/>
                </a:cubicBezTo>
                <a:cubicBezTo>
                  <a:pt x="2759034" y="1856509"/>
                  <a:pt x="2774264" y="1847250"/>
                  <a:pt x="2790701" y="1840675"/>
                </a:cubicBezTo>
                <a:cubicBezTo>
                  <a:pt x="2813946" y="1831377"/>
                  <a:pt x="2839561" y="1828121"/>
                  <a:pt x="2861953" y="1816925"/>
                </a:cubicBezTo>
                <a:cubicBezTo>
                  <a:pt x="2895943" y="1799930"/>
                  <a:pt x="2910130" y="1790037"/>
                  <a:pt x="2945080" y="1781299"/>
                </a:cubicBezTo>
                <a:cubicBezTo>
                  <a:pt x="3012858" y="1764354"/>
                  <a:pt x="2991023" y="1775829"/>
                  <a:pt x="3051958" y="1757548"/>
                </a:cubicBezTo>
                <a:cubicBezTo>
                  <a:pt x="3196511" y="1714182"/>
                  <a:pt x="3061229" y="1749292"/>
                  <a:pt x="3170712" y="1721922"/>
                </a:cubicBezTo>
                <a:cubicBezTo>
                  <a:pt x="3182587" y="1714005"/>
                  <a:pt x="3193572" y="1704554"/>
                  <a:pt x="3206337" y="1698171"/>
                </a:cubicBezTo>
                <a:cubicBezTo>
                  <a:pt x="3231800" y="1685439"/>
                  <a:pt x="3276951" y="1679841"/>
                  <a:pt x="3301340" y="1674421"/>
                </a:cubicBezTo>
                <a:cubicBezTo>
                  <a:pt x="3317272" y="1670880"/>
                  <a:pt x="3333007" y="1666504"/>
                  <a:pt x="3348841" y="1662545"/>
                </a:cubicBezTo>
                <a:cubicBezTo>
                  <a:pt x="3405297" y="1624909"/>
                  <a:pt x="3370928" y="1643308"/>
                  <a:pt x="3455719" y="1615044"/>
                </a:cubicBezTo>
                <a:lnTo>
                  <a:pt x="3491345" y="1603169"/>
                </a:lnTo>
                <a:cubicBezTo>
                  <a:pt x="3547801" y="1565531"/>
                  <a:pt x="3513432" y="1583931"/>
                  <a:pt x="3598223" y="1555667"/>
                </a:cubicBezTo>
                <a:lnTo>
                  <a:pt x="3633849" y="1543792"/>
                </a:lnTo>
                <a:cubicBezTo>
                  <a:pt x="3645724" y="1531917"/>
                  <a:pt x="3656218" y="1518477"/>
                  <a:pt x="3669475" y="1508166"/>
                </a:cubicBezTo>
                <a:cubicBezTo>
                  <a:pt x="3692007" y="1490641"/>
                  <a:pt x="3740727" y="1460665"/>
                  <a:pt x="3740727" y="1460665"/>
                </a:cubicBezTo>
                <a:cubicBezTo>
                  <a:pt x="3764080" y="1425635"/>
                  <a:pt x="3765816" y="1417987"/>
                  <a:pt x="3800104" y="1389413"/>
                </a:cubicBezTo>
                <a:cubicBezTo>
                  <a:pt x="3866634" y="1333971"/>
                  <a:pt x="3806383" y="1405987"/>
                  <a:pt x="3883231" y="1318161"/>
                </a:cubicBezTo>
                <a:cubicBezTo>
                  <a:pt x="3896264" y="1303266"/>
                  <a:pt x="3905617" y="1285371"/>
                  <a:pt x="3918857" y="1270660"/>
                </a:cubicBezTo>
                <a:cubicBezTo>
                  <a:pt x="3941327" y="1245694"/>
                  <a:pt x="3966358" y="1223159"/>
                  <a:pt x="3990109" y="1199408"/>
                </a:cubicBezTo>
                <a:cubicBezTo>
                  <a:pt x="4005943" y="1183574"/>
                  <a:pt x="4019696" y="1165341"/>
                  <a:pt x="4037610" y="1151906"/>
                </a:cubicBezTo>
                <a:cubicBezTo>
                  <a:pt x="4053444" y="1140031"/>
                  <a:pt x="4070467" y="1129594"/>
                  <a:pt x="4085112" y="1116280"/>
                </a:cubicBezTo>
                <a:cubicBezTo>
                  <a:pt x="4114108" y="1089920"/>
                  <a:pt x="4146503" y="1065758"/>
                  <a:pt x="4168239" y="1033153"/>
                </a:cubicBezTo>
                <a:cubicBezTo>
                  <a:pt x="4176156" y="1021278"/>
                  <a:pt x="4181897" y="1007619"/>
                  <a:pt x="4191989" y="997527"/>
                </a:cubicBezTo>
                <a:cubicBezTo>
                  <a:pt x="4205984" y="983532"/>
                  <a:pt x="4223657" y="973776"/>
                  <a:pt x="4239491" y="961901"/>
                </a:cubicBezTo>
                <a:cubicBezTo>
                  <a:pt x="4243449" y="950026"/>
                  <a:pt x="4244422" y="936690"/>
                  <a:pt x="4251366" y="926275"/>
                </a:cubicBezTo>
                <a:cubicBezTo>
                  <a:pt x="4272562" y="894481"/>
                  <a:pt x="4307056" y="879717"/>
                  <a:pt x="4334493" y="855023"/>
                </a:cubicBezTo>
                <a:cubicBezTo>
                  <a:pt x="4359459" y="832553"/>
                  <a:pt x="4381994" y="807522"/>
                  <a:pt x="4405745" y="783771"/>
                </a:cubicBezTo>
                <a:cubicBezTo>
                  <a:pt x="4417620" y="771896"/>
                  <a:pt x="4432055" y="762119"/>
                  <a:pt x="4441371" y="748145"/>
                </a:cubicBezTo>
                <a:cubicBezTo>
                  <a:pt x="4449288" y="736270"/>
                  <a:pt x="4455030" y="722611"/>
                  <a:pt x="4465122" y="712519"/>
                </a:cubicBezTo>
                <a:cubicBezTo>
                  <a:pt x="4475214" y="702427"/>
                  <a:pt x="4489784" y="697906"/>
                  <a:pt x="4500748" y="688769"/>
                </a:cubicBezTo>
                <a:cubicBezTo>
                  <a:pt x="4544948" y="651936"/>
                  <a:pt x="4532686" y="651507"/>
                  <a:pt x="4572000" y="605641"/>
                </a:cubicBezTo>
                <a:cubicBezTo>
                  <a:pt x="4582930" y="592890"/>
                  <a:pt x="4594724" y="580766"/>
                  <a:pt x="4607626" y="570015"/>
                </a:cubicBezTo>
                <a:cubicBezTo>
                  <a:pt x="4618590" y="560878"/>
                  <a:pt x="4632585" y="555747"/>
                  <a:pt x="4643252" y="546265"/>
                </a:cubicBezTo>
                <a:cubicBezTo>
                  <a:pt x="4780531" y="424240"/>
                  <a:pt x="4663691" y="523555"/>
                  <a:pt x="4750130" y="427512"/>
                </a:cubicBezTo>
                <a:cubicBezTo>
                  <a:pt x="4772600" y="402546"/>
                  <a:pt x="4797631" y="380011"/>
                  <a:pt x="4821382" y="356260"/>
                </a:cubicBezTo>
                <a:cubicBezTo>
                  <a:pt x="4837216" y="340426"/>
                  <a:pt x="4856462" y="327390"/>
                  <a:pt x="4868883" y="308758"/>
                </a:cubicBezTo>
                <a:cubicBezTo>
                  <a:pt x="4876800" y="296883"/>
                  <a:pt x="4882542" y="283224"/>
                  <a:pt x="4892634" y="273132"/>
                </a:cubicBezTo>
                <a:cubicBezTo>
                  <a:pt x="4961246" y="204521"/>
                  <a:pt x="4895796" y="301300"/>
                  <a:pt x="4963886" y="213756"/>
                </a:cubicBezTo>
                <a:cubicBezTo>
                  <a:pt x="4981411" y="191224"/>
                  <a:pt x="4995553" y="166255"/>
                  <a:pt x="5011387" y="142504"/>
                </a:cubicBezTo>
                <a:cubicBezTo>
                  <a:pt x="5046120" y="90404"/>
                  <a:pt x="5026568" y="118304"/>
                  <a:pt x="5070763" y="59377"/>
                </a:cubicBezTo>
                <a:cubicBezTo>
                  <a:pt x="5086180" y="13130"/>
                  <a:pt x="5073788" y="32603"/>
                  <a:pt x="5106389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205603" y="2516862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/>
              <a:t>g(n)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5672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100n+200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nlogn</a:t>
            </a:r>
            <a:r>
              <a:rPr lang="zh-CN" altLang="en-US" dirty="0" smtClean="0"/>
              <a:t>哪个快？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287688" y="2420888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87688" y="5517232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287688" y="2132856"/>
            <a:ext cx="2088232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 16"/>
          <p:cNvSpPr/>
          <p:nvPr/>
        </p:nvSpPr>
        <p:spPr>
          <a:xfrm>
            <a:off x="2495600" y="4681565"/>
            <a:ext cx="5221870" cy="835668"/>
          </a:xfrm>
          <a:custGeom>
            <a:avLst/>
            <a:gdLst>
              <a:gd name="connsiteX0" fmla="*/ 0 w 5221870"/>
              <a:gd name="connsiteY0" fmla="*/ 1005352 h 1018230"/>
              <a:gd name="connsiteX1" fmla="*/ 1712890 w 5221870"/>
              <a:gd name="connsiteY1" fmla="*/ 889442 h 1018230"/>
              <a:gd name="connsiteX2" fmla="*/ 4893971 w 5221870"/>
              <a:gd name="connsiteY2" fmla="*/ 78073 h 1018230"/>
              <a:gd name="connsiteX3" fmla="*/ 4958366 w 5221870"/>
              <a:gd name="connsiteY3" fmla="*/ 78073 h 101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1870" h="1018230">
                <a:moveTo>
                  <a:pt x="0" y="1005352"/>
                </a:moveTo>
                <a:cubicBezTo>
                  <a:pt x="448614" y="1024670"/>
                  <a:pt x="897228" y="1043988"/>
                  <a:pt x="1712890" y="889442"/>
                </a:cubicBezTo>
                <a:cubicBezTo>
                  <a:pt x="2528552" y="734896"/>
                  <a:pt x="4353058" y="213301"/>
                  <a:pt x="4893971" y="78073"/>
                </a:cubicBezTo>
                <a:cubicBezTo>
                  <a:pt x="5434884" y="-57155"/>
                  <a:pt x="5196625" y="10459"/>
                  <a:pt x="4958366" y="780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279576" y="5099399"/>
            <a:ext cx="1008112" cy="5618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329695" y="189978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100n+200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717470" y="432461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nlogn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1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4694" y="669907"/>
            <a:ext cx="8056562" cy="762000"/>
          </a:xfrm>
        </p:spPr>
        <p:txBody>
          <a:bodyPr/>
          <a:lstStyle/>
          <a:p>
            <a:r>
              <a:rPr lang="zh-CN" altLang="en-US" dirty="0" smtClean="0"/>
              <a:t>集合</a:t>
            </a:r>
            <a:r>
              <a:rPr lang="en-US" altLang="zh-CN" dirty="0" smtClean="0"/>
              <a:t> “</a:t>
            </a:r>
            <a:r>
              <a:rPr lang="el-GR" altLang="zh-CN" dirty="0" smtClean="0"/>
              <a:t>Θ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、“</a:t>
            </a:r>
            <a:r>
              <a:rPr lang="el-GR" altLang="zh-CN" dirty="0" smtClean="0"/>
              <a:t>Ω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636912"/>
            <a:ext cx="10732325" cy="1243267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67" y="3999614"/>
            <a:ext cx="7811590" cy="2743583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542727"/>
            <a:ext cx="10513168" cy="11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7109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7"/>
          <p:cNvSpPr>
            <a:spLocks noChangeArrowheads="1"/>
          </p:cNvSpPr>
          <p:nvPr/>
        </p:nvSpPr>
        <p:spPr bwMode="auto">
          <a:xfrm>
            <a:off x="3224213" y="2749551"/>
            <a:ext cx="1612900" cy="2449513"/>
          </a:xfrm>
          <a:prstGeom prst="ellipse">
            <a:avLst/>
          </a:prstGeom>
          <a:solidFill>
            <a:srgbClr val="00CCFF">
              <a:alpha val="47058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函数增长率的比较</a:t>
            </a:r>
            <a:endParaRPr lang="en-US" altLang="zh-CN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 </a:t>
            </a:r>
          </a:p>
        </p:txBody>
      </p:sp>
      <p:sp>
        <p:nvSpPr>
          <p:cNvPr id="37893" name="AutoShape 5"/>
          <p:cNvSpPr>
            <a:spLocks noChangeAspect="1" noChangeArrowheads="1"/>
          </p:cNvSpPr>
          <p:nvPr/>
        </p:nvSpPr>
        <p:spPr bwMode="auto">
          <a:xfrm>
            <a:off x="2279650" y="1412876"/>
            <a:ext cx="7920038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3224213" y="1349376"/>
            <a:ext cx="1612900" cy="2449513"/>
          </a:xfrm>
          <a:prstGeom prst="ellipse">
            <a:avLst/>
          </a:prstGeom>
          <a:solidFill>
            <a:srgbClr val="FF0000">
              <a:alpha val="3098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3830639" y="3060701"/>
            <a:ext cx="604837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g</a:t>
            </a:r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6126163" y="1771650"/>
            <a:ext cx="33210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Ω</a:t>
            </a:r>
            <a:r>
              <a:rPr lang="en-US" altLang="zh-CN" sz="1800"/>
              <a:t>(g):</a:t>
            </a:r>
            <a:r>
              <a:rPr lang="zh-CN" altLang="en-US" sz="1800"/>
              <a:t> 该集合中任一函数的增长率不低于</a:t>
            </a:r>
            <a:r>
              <a:rPr lang="en-US" altLang="zh-CN" sz="1800" i="1"/>
              <a:t>g</a:t>
            </a:r>
            <a:r>
              <a:rPr lang="zh-CN" altLang="en-US" sz="1800"/>
              <a:t>的增长率（至少与</a:t>
            </a:r>
            <a:r>
              <a:rPr lang="en-US" altLang="zh-CN" sz="1800" i="1"/>
              <a:t>g</a:t>
            </a:r>
            <a:r>
              <a:rPr lang="zh-CN" altLang="en-US" sz="1800"/>
              <a:t>增长得一样快！）</a:t>
            </a:r>
            <a:endParaRPr lang="en-US" altLang="zh-CN" sz="1800"/>
          </a:p>
        </p:txBody>
      </p:sp>
      <p:sp>
        <p:nvSpPr>
          <p:cNvPr id="37897" name="Text Box 10"/>
          <p:cNvSpPr txBox="1">
            <a:spLocks noChangeArrowheads="1"/>
          </p:cNvSpPr>
          <p:nvPr/>
        </p:nvSpPr>
        <p:spPr bwMode="auto">
          <a:xfrm>
            <a:off x="6062664" y="2830514"/>
            <a:ext cx="345598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Θ</a:t>
            </a:r>
            <a:r>
              <a:rPr lang="en-US" altLang="zh-CN" sz="1800"/>
              <a:t>(g):</a:t>
            </a:r>
            <a:r>
              <a:rPr lang="zh-CN" altLang="en-US" sz="1800"/>
              <a:t> 这里的函数与</a:t>
            </a:r>
            <a:r>
              <a:rPr lang="en-US" altLang="zh-CN" sz="1800"/>
              <a:t>g</a:t>
            </a:r>
            <a:r>
              <a:rPr lang="zh-CN" altLang="en-US" sz="1800"/>
              <a:t>具有“相同”的增长率。</a:t>
            </a:r>
            <a:endParaRPr lang="en-US" altLang="zh-CN" sz="1800"/>
          </a:p>
        </p:txBody>
      </p: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6126164" y="3981450"/>
            <a:ext cx="346392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宋体" panose="02010600030101010101" pitchFamily="2" charset="-122"/>
              </a:rPr>
              <a:t>Ο</a:t>
            </a:r>
            <a:r>
              <a:rPr lang="en-US" altLang="zh-CN" sz="1800"/>
              <a:t>(g):</a:t>
            </a:r>
            <a:r>
              <a:rPr lang="zh-CN" altLang="en-US" sz="1800"/>
              <a:t> 该集合中任一函数的增长率不高于</a:t>
            </a:r>
            <a:r>
              <a:rPr lang="en-US" altLang="zh-CN" sz="1800" i="1"/>
              <a:t>g</a:t>
            </a:r>
            <a:r>
              <a:rPr lang="zh-CN" altLang="en-US" sz="1800"/>
              <a:t>的增长率（最多与</a:t>
            </a:r>
            <a:r>
              <a:rPr lang="en-US" altLang="zh-CN" sz="1800" i="1"/>
              <a:t>g</a:t>
            </a:r>
            <a:r>
              <a:rPr lang="zh-CN" altLang="en-US" sz="1800"/>
              <a:t>增长得一样快！）</a:t>
            </a:r>
            <a:endParaRPr lang="en-US" altLang="zh-CN" sz="1800"/>
          </a:p>
        </p:txBody>
      </p:sp>
      <p:sp>
        <p:nvSpPr>
          <p:cNvPr id="37899" name="Line 12"/>
          <p:cNvSpPr>
            <a:spLocks noChangeShapeType="1"/>
          </p:cNvSpPr>
          <p:nvPr/>
        </p:nvSpPr>
        <p:spPr bwMode="auto">
          <a:xfrm flipH="1">
            <a:off x="4592639" y="2217738"/>
            <a:ext cx="140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 flipH="1">
            <a:off x="4400551" y="3278188"/>
            <a:ext cx="1406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 flipH="1">
            <a:off x="4592639" y="4302125"/>
            <a:ext cx="140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以下式子代表什么含义？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T(n)=2n</a:t>
            </a:r>
            <a:r>
              <a:rPr lang="en-US" altLang="zh-CN" baseline="30000" smtClean="0"/>
              <a:t>2</a:t>
            </a:r>
            <a:r>
              <a:rPr lang="en-US" altLang="zh-CN" smtClean="0"/>
              <a:t>+O(n)=2n</a:t>
            </a:r>
            <a:r>
              <a:rPr lang="en-US" altLang="zh-CN" baseline="30000" smtClean="0"/>
              <a:t>2</a:t>
            </a:r>
            <a:r>
              <a:rPr lang="en-US" altLang="zh-CN" smtClean="0"/>
              <a:t> =O(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en-US" altLang="zh-CN" smtClean="0"/>
              <a:t>)</a:t>
            </a:r>
            <a:endParaRPr lang="en-US" altLang="zh-CN" baseline="30000" smtClean="0"/>
          </a:p>
          <a:p>
            <a:r>
              <a:rPr lang="en-US" altLang="zh-CN" smtClean="0"/>
              <a:t>T(n)=2n</a:t>
            </a:r>
            <a:r>
              <a:rPr lang="en-US" altLang="zh-CN" baseline="30000" smtClean="0"/>
              <a:t>2</a:t>
            </a:r>
            <a:r>
              <a:rPr lang="en-US" altLang="zh-CN" smtClean="0"/>
              <a:t>+</a:t>
            </a:r>
            <a:r>
              <a:rPr lang="el-GR" altLang="zh-CN" smtClean="0"/>
              <a:t>Θ</a:t>
            </a:r>
            <a:r>
              <a:rPr lang="en-US" altLang="zh-CN" smtClean="0"/>
              <a:t>(n)=2n</a:t>
            </a:r>
            <a:r>
              <a:rPr lang="en-US" altLang="zh-CN" baseline="30000" smtClean="0"/>
              <a:t>2</a:t>
            </a:r>
            <a:r>
              <a:rPr lang="en-US" altLang="zh-CN" smtClean="0"/>
              <a:t> =</a:t>
            </a:r>
            <a:r>
              <a:rPr lang="en-US" altLang="zh-CN"/>
              <a:t> </a:t>
            </a:r>
            <a:r>
              <a:rPr lang="el-GR" altLang="zh-CN"/>
              <a:t>Θ</a:t>
            </a:r>
            <a:r>
              <a:rPr lang="en-US" altLang="zh-CN" smtClean="0"/>
              <a:t>(n</a:t>
            </a:r>
            <a:r>
              <a:rPr lang="en-US" altLang="zh-CN" baseline="30000" smtClean="0"/>
              <a:t>2</a:t>
            </a:r>
            <a:r>
              <a:rPr lang="en-US" altLang="zh-CN"/>
              <a:t>)</a:t>
            </a:r>
            <a:endParaRPr lang="en-US" altLang="zh-CN" baseline="30000" smtClean="0"/>
          </a:p>
          <a:p>
            <a:r>
              <a:rPr lang="en-US" altLang="zh-CN" smtClean="0"/>
              <a:t>T(n</a:t>
            </a:r>
            <a:r>
              <a:rPr lang="en-US" altLang="zh-CN"/>
              <a:t>)=</a:t>
            </a:r>
            <a:r>
              <a:rPr lang="en-US" altLang="zh-CN" smtClean="0"/>
              <a:t>2n</a:t>
            </a:r>
            <a:r>
              <a:rPr lang="en-US" altLang="zh-CN" baseline="30000" smtClean="0"/>
              <a:t>2</a:t>
            </a:r>
            <a:r>
              <a:rPr lang="en-US" altLang="zh-CN" smtClean="0"/>
              <a:t>+</a:t>
            </a:r>
            <a:r>
              <a:rPr lang="el-GR" altLang="zh-CN" smtClean="0"/>
              <a:t>Ω</a:t>
            </a:r>
            <a:r>
              <a:rPr lang="en-US" altLang="zh-CN" smtClean="0"/>
              <a:t>(n</a:t>
            </a:r>
            <a:r>
              <a:rPr lang="en-US" altLang="zh-CN"/>
              <a:t>)=</a:t>
            </a:r>
            <a:r>
              <a:rPr lang="en-US" altLang="zh-CN" smtClean="0"/>
              <a:t>2n</a:t>
            </a:r>
            <a:r>
              <a:rPr lang="en-US" altLang="zh-CN" baseline="30000" smtClean="0"/>
              <a:t>2</a:t>
            </a:r>
            <a:r>
              <a:rPr lang="en-US" altLang="zh-CN"/>
              <a:t> </a:t>
            </a:r>
            <a:r>
              <a:rPr lang="en-US" altLang="zh-CN" smtClean="0"/>
              <a:t>=</a:t>
            </a:r>
            <a:r>
              <a:rPr lang="en-US" altLang="zh-CN"/>
              <a:t> </a:t>
            </a:r>
            <a:r>
              <a:rPr lang="el-GR" altLang="zh-CN"/>
              <a:t>Ω</a:t>
            </a:r>
            <a:r>
              <a:rPr lang="en-US" altLang="zh-CN" smtClean="0"/>
              <a:t>(n</a:t>
            </a:r>
            <a:r>
              <a:rPr lang="en-US" altLang="zh-CN" baseline="30000" smtClean="0"/>
              <a:t>2</a:t>
            </a:r>
            <a:r>
              <a:rPr lang="en-US" altLang="zh-CN"/>
              <a:t>)</a:t>
            </a:r>
            <a:endParaRPr lang="en-US" altLang="zh-CN" baseline="300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135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算法的时间复杂度性能评估模型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一个统计模型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个重点关注</a:t>
            </a:r>
            <a:r>
              <a:rPr lang="en-US" altLang="zh-CN" dirty="0" smtClean="0"/>
              <a:t>worst case</a:t>
            </a:r>
            <a:r>
              <a:rPr lang="zh-CN" altLang="en-US" dirty="0" smtClean="0"/>
              <a:t>的统计模型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个渐进统计模型</a:t>
            </a:r>
            <a:endParaRPr lang="en-US" altLang="zh-CN" dirty="0" smtClean="0"/>
          </a:p>
          <a:p>
            <a:pPr lvl="1"/>
            <a:r>
              <a:rPr lang="zh-CN" altLang="en-US" dirty="0"/>
              <a:t>基于</a:t>
            </a:r>
            <a:r>
              <a:rPr lang="zh-CN" altLang="en-US" dirty="0" smtClean="0"/>
              <a:t>问题规模而渐进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个用渐进函数的上界函数进行“标定”的统计模型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：以下两个程序，在执行效率上有什么区别？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对一个二维数组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]</a:t>
            </a:r>
            <a:r>
              <a:rPr lang="zh-CN" altLang="en-US" dirty="0" smtClean="0"/>
              <a:t>进行遍历：</a:t>
            </a:r>
            <a:endParaRPr lang="en-US" altLang="zh-CN" dirty="0" smtClean="0"/>
          </a:p>
          <a:p>
            <a:r>
              <a:rPr lang="zh-CN" altLang="en-US" dirty="0" smtClean="0"/>
              <a:t>程序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sz="2000" dirty="0"/>
              <a:t>for </a:t>
            </a:r>
            <a:r>
              <a:rPr lang="en-US" altLang="zh-CN" sz="2000" i="1" dirty="0"/>
              <a:t>I</a:t>
            </a:r>
            <a:r>
              <a:rPr lang="en-US" altLang="zh-CN" sz="2000" dirty="0"/>
              <a:t> from 1 to M do</a:t>
            </a:r>
          </a:p>
          <a:p>
            <a:pPr lvl="2"/>
            <a:r>
              <a:rPr lang="en-US" altLang="zh-CN" sz="2000" dirty="0" smtClean="0"/>
              <a:t>for </a:t>
            </a:r>
            <a:r>
              <a:rPr lang="en-US" altLang="zh-CN" sz="2000" i="1" dirty="0"/>
              <a:t>J</a:t>
            </a:r>
            <a:r>
              <a:rPr lang="en-US" altLang="zh-CN" sz="2000" dirty="0"/>
              <a:t> from 1 to N do</a:t>
            </a:r>
          </a:p>
          <a:p>
            <a:pPr lvl="3"/>
            <a:r>
              <a:rPr lang="en-US" altLang="zh-CN" dirty="0" smtClean="0"/>
              <a:t>do something with A[</a:t>
            </a:r>
            <a:r>
              <a:rPr lang="en-US" altLang="zh-CN" i="1" dirty="0" smtClean="0"/>
              <a:t>I,J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程序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for </a:t>
            </a:r>
            <a:r>
              <a:rPr lang="en-US" altLang="zh-CN" sz="2000" i="1" dirty="0" smtClean="0"/>
              <a:t>J</a:t>
            </a:r>
            <a:r>
              <a:rPr lang="en-US" altLang="zh-CN" sz="2000" dirty="0" smtClean="0"/>
              <a:t> from 1 to N do</a:t>
            </a:r>
          </a:p>
          <a:p>
            <a:pPr lvl="2"/>
            <a:r>
              <a:rPr lang="en-US" altLang="zh-CN" sz="2000" dirty="0" smtClean="0"/>
              <a:t>for </a:t>
            </a:r>
            <a:r>
              <a:rPr lang="en-US" altLang="zh-CN" sz="2000" i="1" dirty="0" smtClean="0"/>
              <a:t>I</a:t>
            </a:r>
            <a:r>
              <a:rPr lang="en-US" altLang="zh-CN" sz="2000" dirty="0" smtClean="0"/>
              <a:t> from 1 to M do</a:t>
            </a:r>
          </a:p>
          <a:p>
            <a:pPr lvl="3"/>
            <a:r>
              <a:rPr lang="en-US" altLang="zh-CN" dirty="0" smtClean="0"/>
              <a:t>do something with A[</a:t>
            </a:r>
            <a:r>
              <a:rPr lang="en-US" altLang="zh-CN" i="1" dirty="0" smtClean="0"/>
              <a:t>I,J</a:t>
            </a:r>
            <a:r>
              <a:rPr lang="en-US" altLang="zh-CN" dirty="0" smtClean="0"/>
              <a:t>]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15875"/>
              </p:ext>
            </p:extLst>
          </p:nvPr>
        </p:nvGraphicFramePr>
        <p:xfrm>
          <a:off x="5159896" y="3195003"/>
          <a:ext cx="691277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7"/>
                <a:gridCol w="691277"/>
                <a:gridCol w="691277"/>
                <a:gridCol w="691277"/>
                <a:gridCol w="691277"/>
                <a:gridCol w="691277"/>
                <a:gridCol w="691277"/>
                <a:gridCol w="691277"/>
                <a:gridCol w="691277"/>
                <a:gridCol w="691277"/>
              </a:tblGrid>
              <a:tr h="33483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A[1,1]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A[1,2]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A[1,3]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A[1,4]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A[1,5]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A[1,6]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A[1,7]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A[2,1]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A[2,2]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A[2,3]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A[2,4]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A[2,5]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A[2,6]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A[2,7]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641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27887" y="434713"/>
            <a:ext cx="8272463" cy="762000"/>
          </a:xfrm>
        </p:spPr>
        <p:txBody>
          <a:bodyPr/>
          <a:lstStyle/>
          <a:p>
            <a:r>
              <a:rPr lang="zh-CN" altLang="en-US" dirty="0" smtClean="0"/>
              <a:t>实际上，我们可以用下式来判断：</a:t>
            </a:r>
            <a:endParaRPr lang="en-US" altLang="zh-CN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5400" y="1457326"/>
            <a:ext cx="10768756" cy="427831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函数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是</a:t>
            </a:r>
            <a:r>
              <a:rPr lang="el-GR" altLang="zh-CN" sz="2800" dirty="0" smtClean="0">
                <a:cs typeface="Arial" panose="020B0604020202020204" pitchFamily="34" charset="0"/>
              </a:rPr>
              <a:t>Ο</a:t>
            </a:r>
            <a:r>
              <a:rPr lang="en-US" altLang="zh-CN" sz="2800" dirty="0" smtClean="0">
                <a:cs typeface="Arial" panose="020B0604020202020204" pitchFamily="34" charset="0"/>
              </a:rPr>
              <a:t>(</a:t>
            </a:r>
            <a:r>
              <a:rPr lang="en-US" altLang="zh-CN" sz="2800" i="1" dirty="0" smtClean="0">
                <a:cs typeface="Arial" panose="020B0604020202020204" pitchFamily="34" charset="0"/>
              </a:rPr>
              <a:t>g</a:t>
            </a:r>
            <a:r>
              <a:rPr lang="en-US" altLang="zh-CN" sz="2800" dirty="0" smtClean="0">
                <a:cs typeface="Arial" panose="020B0604020202020204" pitchFamily="34" charset="0"/>
              </a:rPr>
              <a:t>) if lim</a:t>
            </a:r>
            <a:r>
              <a:rPr lang="en-US" altLang="zh-CN" sz="2800" baseline="-25000" dirty="0" smtClean="0">
                <a:cs typeface="Arial" panose="020B0604020202020204" pitchFamily="34" charset="0"/>
              </a:rPr>
              <a:t>n→</a:t>
            </a:r>
            <a:r>
              <a:rPr lang="en-US" altLang="zh-CN" sz="2800" baseline="-25000" dirty="0" smtClean="0"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altLang="zh-CN" sz="2800" i="1" dirty="0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(n)/</a:t>
            </a:r>
            <a:r>
              <a:rPr lang="en-US" altLang="zh-CN" sz="2800" i="1" dirty="0" smtClean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zh-CN" sz="2800" dirty="0" smtClean="0">
                <a:cs typeface="Arial" panose="020B0604020202020204" pitchFamily="34" charset="0"/>
                <a:sym typeface="Symbol" panose="05050102010706020507" pitchFamily="18" charset="2"/>
              </a:rPr>
              <a:t>(n)]=c&lt;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</a:rPr>
              <a:t>if there exists constants c 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</a:rPr>
              <a:t>R</a:t>
            </a:r>
            <a:r>
              <a:rPr lang="en-US" altLang="zh-CN" sz="2800" baseline="30000" dirty="0" smtClean="0">
                <a:solidFill>
                  <a:srgbClr val="9900CC"/>
                </a:solidFill>
                <a:cs typeface="Arial" panose="020B0604020202020204" pitchFamily="34" charset="0"/>
              </a:rPr>
              <a:t>+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</a:rPr>
              <a:t> and n</a:t>
            </a:r>
            <a:r>
              <a:rPr lang="en-US" altLang="zh-CN" sz="2800" baseline="-25000" dirty="0" smtClean="0">
                <a:solidFill>
                  <a:srgbClr val="9900CC"/>
                </a:solidFill>
                <a:cs typeface="Arial" panose="020B0604020202020204" pitchFamily="34" charset="0"/>
              </a:rPr>
              <a:t>0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</a:rPr>
              <a:t> 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N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</a:rPr>
              <a:t>  such that for all n(n&gt;=n</a:t>
            </a:r>
            <a:r>
              <a:rPr lang="en-US" altLang="zh-CN" sz="2800" baseline="-25000" dirty="0" smtClean="0">
                <a:solidFill>
                  <a:srgbClr val="9900CC"/>
                </a:solidFill>
                <a:cs typeface="Arial" panose="020B0604020202020204" pitchFamily="34" charset="0"/>
              </a:rPr>
              <a:t>0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</a:rPr>
              <a:t>), </a:t>
            </a:r>
            <a:r>
              <a:rPr lang="en-US" altLang="zh-CN" sz="2800" i="1" dirty="0" smtClean="0">
                <a:solidFill>
                  <a:srgbClr val="9900CC"/>
                </a:solidFill>
                <a:cs typeface="Arial" panose="020B0604020202020204" pitchFamily="34" charset="0"/>
              </a:rPr>
              <a:t>f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</a:rPr>
              <a:t>(n)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c</a:t>
            </a:r>
            <a:r>
              <a:rPr lang="en-US" altLang="zh-CN" sz="2800" i="1" dirty="0" smtClean="0">
                <a:solidFill>
                  <a:srgbClr val="99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zh-CN" sz="2800" dirty="0" smtClean="0">
                <a:solidFill>
                  <a:srgbClr val="99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(n)</a:t>
            </a:r>
            <a:endParaRPr lang="en-US" altLang="zh-CN" sz="28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CN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zh-CN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800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lg</a:t>
            </a:r>
            <a:r>
              <a:rPr lang="en-US" altLang="zh-CN" sz="2800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, then:</a:t>
            </a:r>
          </a:p>
          <a:p>
            <a:pPr lvl="1">
              <a:lnSpc>
                <a:spcPct val="130000"/>
              </a:lnSpc>
              <a:spcBef>
                <a:spcPct val="40000"/>
              </a:spcBef>
            </a:pPr>
            <a:r>
              <a:rPr lang="en-US" altLang="zh-CN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l-GR" altLang="zh-CN" sz="2400" dirty="0">
                <a:cs typeface="Times New Roman" panose="02020603050405020304" pitchFamily="18" charset="0"/>
              </a:rPr>
              <a:t>Ο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cs typeface="Times New Roman" panose="02020603050405020304" pitchFamily="18" charset="0"/>
              </a:rPr>
              <a:t>), since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l-GR" altLang="zh-CN" sz="2400" dirty="0">
                <a:cs typeface="Times New Roman" panose="02020603050405020304" pitchFamily="18" charset="0"/>
              </a:rPr>
              <a:t>Ο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cs typeface="Times New Roman" panose="02020603050405020304" pitchFamily="18" charset="0"/>
              </a:rPr>
              <a:t>), since</a:t>
            </a:r>
          </a:p>
          <a:p>
            <a:pPr lvl="1">
              <a:lnSpc>
                <a:spcPct val="110000"/>
              </a:lnSpc>
            </a:pP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 err="1">
                <a:cs typeface="Times New Roman" panose="02020603050405020304" pitchFamily="18" charset="0"/>
                <a:sym typeface="Symbol" panose="05050102010706020507" pitchFamily="18" charset="2"/>
              </a:rPr>
              <a:t>nlgnO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lang="en-US" altLang="zh-CN" sz="24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92342132"/>
              </p:ext>
            </p:extLst>
          </p:nvPr>
        </p:nvGraphicFramePr>
        <p:xfrm>
          <a:off x="3431704" y="3417543"/>
          <a:ext cx="2664296" cy="6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公式" r:id="rId4" imgW="1892300" imgH="431800" progId="Equation.3">
                  <p:embed/>
                </p:oleObj>
              </mc:Choice>
              <mc:Fallback>
                <p:oleObj name="公式" r:id="rId4" imgW="1892300" imgH="431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3417543"/>
                        <a:ext cx="2664296" cy="6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92220224"/>
              </p:ext>
            </p:extLst>
          </p:nvPr>
        </p:nvGraphicFramePr>
        <p:xfrm>
          <a:off x="3431704" y="4055859"/>
          <a:ext cx="2768271" cy="56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公式" r:id="rId6" imgW="2005729" imgH="406224" progId="Equation.3">
                  <p:embed/>
                </p:oleObj>
              </mc:Choice>
              <mc:Fallback>
                <p:oleObj name="公式" r:id="rId6" imgW="2005729" imgH="406224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4055859"/>
                        <a:ext cx="2768271" cy="56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343472" y="1457326"/>
            <a:ext cx="10120684" cy="2637749"/>
            <a:chOff x="1343472" y="1457326"/>
            <a:chExt cx="10120684" cy="2637749"/>
          </a:xfrm>
        </p:grpSpPr>
        <p:sp>
          <p:nvSpPr>
            <p:cNvPr id="2" name="圆角矩形 1"/>
            <p:cNvSpPr/>
            <p:nvPr/>
          </p:nvSpPr>
          <p:spPr>
            <a:xfrm>
              <a:off x="1343472" y="1457326"/>
              <a:ext cx="6120680" cy="5315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176120" y="3140968"/>
              <a:ext cx="42880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/>
                <a:t>如何用极限方式判断</a:t>
              </a:r>
              <a:r>
                <a:rPr lang="en-US" altLang="zh-CN" sz="2800" dirty="0" smtClean="0"/>
                <a:t>f</a:t>
              </a:r>
              <a:r>
                <a:rPr lang="zh-CN" altLang="en-US" sz="2800" dirty="0" smtClean="0"/>
                <a:t>是否属于</a:t>
              </a:r>
              <a:r>
                <a:rPr lang="el-GR" altLang="zh-CN" sz="2800" dirty="0" smtClean="0"/>
                <a:t>Θ</a:t>
              </a:r>
              <a:r>
                <a:rPr lang="en-US" altLang="zh-CN" sz="2800" dirty="0" smtClean="0"/>
                <a:t>(g)?</a:t>
              </a:r>
              <a:endParaRPr lang="zh-CN" altLang="en-US" sz="2800" dirty="0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H="1" flipV="1">
              <a:off x="7280095" y="1988840"/>
              <a:ext cx="795886" cy="114068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对数函数与幂函数</a:t>
            </a:r>
            <a:endParaRPr lang="en-US" altLang="zh-CN" smtClean="0"/>
          </a:p>
        </p:txBody>
      </p:sp>
      <p:graphicFrame>
        <p:nvGraphicFramePr>
          <p:cNvPr id="33796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87389116"/>
              </p:ext>
            </p:extLst>
          </p:nvPr>
        </p:nvGraphicFramePr>
        <p:xfrm>
          <a:off x="5519936" y="1429079"/>
          <a:ext cx="33845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公式" r:id="rId4" imgW="1231560" imgH="253800" progId="Equation.3">
                  <p:embed/>
                </p:oleObj>
              </mc:Choice>
              <mc:Fallback>
                <p:oleObj name="公式" r:id="rId4" imgW="1231560" imgH="2538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936" y="1429079"/>
                        <a:ext cx="3384550" cy="6985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343472" y="1488611"/>
            <a:ext cx="396044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dirty="0"/>
              <a:t>Which grows faster? </a:t>
            </a:r>
          </a:p>
        </p:txBody>
      </p:sp>
      <p:graphicFrame>
        <p:nvGraphicFramePr>
          <p:cNvPr id="1013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999946"/>
              </p:ext>
            </p:extLst>
          </p:nvPr>
        </p:nvGraphicFramePr>
        <p:xfrm>
          <a:off x="1615347" y="2791668"/>
          <a:ext cx="7345362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公式" r:id="rId6" imgW="2832100" imgH="787400" progId="Equation.3">
                  <p:embed/>
                </p:oleObj>
              </mc:Choice>
              <mc:Fallback>
                <p:oleObj name="公式" r:id="rId6" imgW="2832100" imgH="787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347" y="2791668"/>
                        <a:ext cx="7345362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863752" y="5079769"/>
            <a:ext cx="3889375" cy="641350"/>
            <a:chOff x="6094414" y="2854325"/>
            <a:chExt cx="3889375" cy="641350"/>
          </a:xfrm>
        </p:grpSpPr>
        <p:sp>
          <p:nvSpPr>
            <p:cNvPr id="101394" name="Text Box 18"/>
            <p:cNvSpPr txBox="1">
              <a:spLocks noChangeArrowheads="1"/>
            </p:cNvSpPr>
            <p:nvPr/>
          </p:nvSpPr>
          <p:spPr bwMode="auto">
            <a:xfrm>
              <a:off x="6094414" y="2854325"/>
              <a:ext cx="388937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 b="1" i="1" dirty="0">
                  <a:solidFill>
                    <a:srgbClr val="FF0000"/>
                  </a:solidFill>
                </a:rPr>
                <a:t>So, log</a:t>
              </a:r>
              <a:r>
                <a:rPr lang="en-US" altLang="zh-CN" sz="3600" b="1" i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3600" b="1" i="1" dirty="0">
                  <a:solidFill>
                    <a:srgbClr val="FF0000"/>
                  </a:solidFill>
                </a:rPr>
                <a:t>n</a:t>
              </a:r>
              <a:r>
                <a:rPr lang="en-US" altLang="zh-CN" sz="3600" b="1" i="1" dirty="0">
                  <a:solidFill>
                    <a:srgbClr val="FF0000"/>
                  </a:solidFill>
                  <a:sym typeface="Symbol" panose="05050102010706020507" pitchFamily="18" charset="2"/>
                </a:rPr>
                <a:t>O</a:t>
              </a:r>
              <a:r>
                <a:rPr lang="en-US" altLang="zh-CN" sz="3600" b="1" i="1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zh-CN" sz="3600" b="1" i="1" dirty="0">
                  <a:solidFill>
                    <a:srgbClr val="FF0000"/>
                  </a:solidFill>
                  <a:latin typeface="MS PMincho" panose="02020600040205080304" pitchFamily="18" charset="-128"/>
                  <a:ea typeface="MS PMincho" panose="02020600040205080304" pitchFamily="18" charset="-128"/>
                  <a:sym typeface="Symbol" panose="05050102010706020507" pitchFamily="18" charset="2"/>
                </a:rPr>
                <a:t> </a:t>
              </a:r>
              <a:r>
                <a:rPr lang="en-US" altLang="zh-CN" sz="3600" b="1" i="1" dirty="0" smtClean="0">
                  <a:solidFill>
                    <a:srgbClr val="FF0000"/>
                  </a:solidFill>
                  <a:latin typeface="MS PMincho" panose="02020600040205080304" pitchFamily="18" charset="-128"/>
                  <a:ea typeface="MS PMincho" panose="02020600040205080304" pitchFamily="18" charset="-128"/>
                  <a:sym typeface="Symbol" panose="05050102010706020507" pitchFamily="18" charset="2"/>
                </a:rPr>
                <a:t>  </a:t>
              </a:r>
              <a:r>
                <a:rPr lang="en-US" altLang="zh-CN" sz="3600" b="1" i="1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)</a:t>
              </a:r>
              <a:endParaRPr lang="en-US" altLang="zh-CN" sz="3600" b="1" i="1" dirty="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6085936"/>
                </p:ext>
              </p:extLst>
            </p:nvPr>
          </p:nvGraphicFramePr>
          <p:xfrm>
            <a:off x="8904312" y="2977735"/>
            <a:ext cx="487040" cy="438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6" name="公式" r:id="rId8" imgW="253800" imgH="228600" progId="Equation.3">
                    <p:embed/>
                  </p:oleObj>
                </mc:Choice>
                <mc:Fallback>
                  <p:oleObj name="公式" r:id="rId8" imgW="253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904312" y="2977735"/>
                          <a:ext cx="487040" cy="4383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4" y="549275"/>
            <a:ext cx="6696075" cy="762000"/>
          </a:xfrm>
        </p:spPr>
        <p:txBody>
          <a:bodyPr/>
          <a:lstStyle/>
          <a:p>
            <a:r>
              <a:rPr lang="zh-CN" altLang="en-US" smtClean="0"/>
              <a:t>一般性结论</a:t>
            </a:r>
            <a:endParaRPr lang="en-US" altLang="zh-CN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log function grows more slowly than </a:t>
            </a:r>
            <a:r>
              <a:rPr lang="en-US" altLang="zh-CN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power of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i="1" baseline="30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for any &gt;0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47851" y="3429002"/>
            <a:ext cx="8135938" cy="3330577"/>
            <a:chOff x="158" y="2432"/>
            <a:chExt cx="5125" cy="2098"/>
          </a:xfrm>
        </p:grpSpPr>
        <p:sp>
          <p:nvSpPr>
            <p:cNvPr id="35845" name="Oval 5"/>
            <p:cNvSpPr>
              <a:spLocks noChangeArrowheads="1"/>
            </p:cNvSpPr>
            <p:nvPr/>
          </p:nvSpPr>
          <p:spPr bwMode="auto">
            <a:xfrm>
              <a:off x="158" y="2432"/>
              <a:ext cx="5125" cy="1451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9A9A5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5846" name="Text Box 4"/>
            <p:cNvSpPr txBox="1">
              <a:spLocks noChangeArrowheads="1"/>
            </p:cNvSpPr>
            <p:nvPr/>
          </p:nvSpPr>
          <p:spPr bwMode="auto">
            <a:xfrm>
              <a:off x="520" y="2591"/>
              <a:ext cx="4763" cy="1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the way: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power of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grows more slowly than any exponential function with base greater than 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4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4400" baseline="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4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4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 </a:t>
              </a:r>
              <a:r>
                <a:rPr lang="en-US" altLang="zh-CN" sz="4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zh-CN" sz="4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4400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4400" i="1" baseline="300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4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for any </a:t>
              </a:r>
              <a:r>
                <a:rPr lang="en-US" altLang="zh-CN" sz="4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4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&gt;1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4400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7" y="365125"/>
            <a:ext cx="10950365" cy="6222769"/>
          </a:xfrm>
        </p:spPr>
      </p:pic>
    </p:spTree>
    <p:extLst>
      <p:ext uri="{BB962C8B-B14F-4D97-AF65-F5344CB8AC3E}">
        <p14:creationId xmlns:p14="http://schemas.microsoft.com/office/powerpoint/2010/main" val="34724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  <a:r>
              <a:rPr lang="en-US" altLang="zh-CN" smtClean="0"/>
              <a:t>6</a:t>
            </a:r>
            <a:r>
              <a:rPr lang="zh-CN" altLang="en-US" smtClean="0"/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2782888" y="2270126"/>
            <a:ext cx="6553200" cy="1446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给定一个算法，什么样的优化算是质上的优化？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-99392"/>
            <a:ext cx="5290741" cy="674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1344" y="1700808"/>
            <a:ext cx="6264696" cy="27392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altLang="zh-CN" sz="44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Open topic1</a:t>
            </a:r>
            <a:r>
              <a:rPr lang="zh-CN" altLang="en-US" sz="44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defRPr/>
            </a:pPr>
            <a:r>
              <a:rPr lang="zh-CN" alt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什么是“</a:t>
            </a:r>
            <a:r>
              <a:rPr lang="en-US" altLang="zh-CN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Algorithmic Gap</a:t>
            </a:r>
            <a:r>
              <a:rPr lang="zh-CN" altLang="en-US" sz="3200" b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”</a:t>
            </a:r>
            <a:r>
              <a:rPr lang="en-US" altLang="zh-CN" sz="32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  <a:r>
              <a:rPr lang="zh-CN" altLang="en-US" sz="32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请你任意举一个算法问题案例，证明这个算法问题的</a:t>
            </a:r>
            <a:r>
              <a:rPr lang="en-US" altLang="zh-CN" sz="3200" b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Algorithmic </a:t>
            </a:r>
            <a:r>
              <a:rPr lang="en-US" altLang="zh-CN" sz="32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Gap</a:t>
            </a:r>
            <a:r>
              <a:rPr lang="zh-CN" altLang="en-US" sz="32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已经被弥合</a:t>
            </a:r>
            <a:endParaRPr lang="en-US" altLang="zh-CN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Open topic2: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大</a:t>
            </a:r>
            <a:r>
              <a:rPr lang="en-US" altLang="zh-CN" smtClean="0"/>
              <a:t>O</a:t>
            </a:r>
            <a:r>
              <a:rPr lang="zh-CN" altLang="en-US" smtClean="0"/>
              <a:t>（</a:t>
            </a:r>
            <a:r>
              <a:rPr lang="el-GR" altLang="zh-CN"/>
              <a:t> </a:t>
            </a:r>
            <a:r>
              <a:rPr lang="el-GR" altLang="zh-CN"/>
              <a:t>Θ </a:t>
            </a:r>
            <a:r>
              <a:rPr lang="zh-CN" altLang="en-US" smtClean="0"/>
              <a:t>，</a:t>
            </a:r>
            <a:r>
              <a:rPr lang="el-GR" altLang="zh-CN" smtClean="0"/>
              <a:t>Ω</a:t>
            </a:r>
            <a:r>
              <a:rPr lang="zh-CN" altLang="en-US" smtClean="0"/>
              <a:t>）和小</a:t>
            </a:r>
            <a:r>
              <a:rPr lang="en-US" altLang="zh-CN" smtClean="0"/>
              <a:t>o(</a:t>
            </a:r>
            <a:r>
              <a:rPr lang="el-GR" altLang="zh-CN" smtClean="0"/>
              <a:t>θ</a:t>
            </a:r>
            <a:r>
              <a:rPr lang="en-US" altLang="zh-CN" smtClean="0"/>
              <a:t>,</a:t>
            </a:r>
            <a:r>
              <a:rPr lang="el-GR" altLang="zh-CN" smtClean="0"/>
              <a:t>ω</a:t>
            </a:r>
            <a:r>
              <a:rPr lang="en-US" altLang="zh-CN" smtClean="0"/>
              <a:t>)</a:t>
            </a:r>
            <a:r>
              <a:rPr lang="zh-CN" altLang="en-US" smtClean="0"/>
              <a:t>有什么区别？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1424" y="836713"/>
            <a:ext cx="106499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3</a:t>
            </a:r>
            <a:r>
              <a:rPr lang="zh-CN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你能说出如何用</a:t>
            </a:r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Linear Search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算法搜索一个未排序的序列吗？书中给出的优化方法是什么？这种优化是量上的优化还是质上的优化？？</a:t>
            </a:r>
            <a:endParaRPr lang="en-US" altLang="zh-CN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068551" y="4221088"/>
            <a:ext cx="63357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给定一个算法，什么样的优化算是质上的优化？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9577" y="1484784"/>
            <a:ext cx="7624203" cy="175432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“算法分析”主要是干什么？</a:t>
            </a:r>
            <a:endParaRPr lang="en-US" altLang="zh-CN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3512" y="4005064"/>
            <a:ext cx="8842485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优化一个算法：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zh-CN" altLang="en-US" sz="2400" b="1" dirty="0" smtClean="0"/>
              <a:t>首先要完成算法</a:t>
            </a:r>
            <a:r>
              <a:rPr lang="zh-CN" altLang="en-US" sz="2400" b="1" dirty="0"/>
              <a:t>“性能”的</a:t>
            </a:r>
            <a:r>
              <a:rPr lang="zh-CN" altLang="en-US" sz="2400" b="1" dirty="0" smtClean="0"/>
              <a:t>度量，依此判定算法的优劣；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zh-CN" altLang="en-US" sz="2400" b="1" dirty="0" smtClean="0"/>
              <a:t>度量一个算法的性能，首先要给出描述算法性能的模型</a:t>
            </a:r>
            <a:endParaRPr lang="en-US" altLang="zh-CN" sz="2400" b="1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3863752" y="5661248"/>
            <a:ext cx="41764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算法的渐进时间复杂度模型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2063750" y="985839"/>
            <a:ext cx="7886700" cy="993775"/>
          </a:xfrm>
        </p:spPr>
        <p:txBody>
          <a:bodyPr/>
          <a:lstStyle/>
          <a:p>
            <a:r>
              <a:rPr lang="zh-CN" altLang="en-US" smtClean="0"/>
              <a:t>一个插入排序方法</a:t>
            </a:r>
          </a:p>
        </p:txBody>
      </p:sp>
      <p:pic>
        <p:nvPicPr>
          <p:cNvPr id="16387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6647" y="2348880"/>
            <a:ext cx="10540906" cy="24103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插入法：</a:t>
            </a:r>
          </a:p>
        </p:txBody>
      </p:sp>
      <p:pic>
        <p:nvPicPr>
          <p:cNvPr id="17411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2062163"/>
            <a:ext cx="45720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6348414" y="1801814"/>
            <a:ext cx="3436937" cy="2516187"/>
          </a:xfrm>
          <a:prstGeom prst="cloudCallout">
            <a:avLst>
              <a:gd name="adj1" fmla="val -71537"/>
              <a:gd name="adj2" fmla="val 26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在“插入每张牌前，手上的牌都是已经排好序的”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2162175" y="952501"/>
            <a:ext cx="7886700" cy="995363"/>
          </a:xfrm>
        </p:spPr>
        <p:txBody>
          <a:bodyPr/>
          <a:lstStyle/>
          <a:p>
            <a:r>
              <a:rPr lang="zh-CN" altLang="en-US" smtClean="0"/>
              <a:t>范例</a:t>
            </a:r>
          </a:p>
        </p:txBody>
      </p:sp>
      <p:pic>
        <p:nvPicPr>
          <p:cNvPr id="1843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5276" y="2125663"/>
            <a:ext cx="9078913" cy="2774950"/>
          </a:xfrm>
        </p:spPr>
      </p:pic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7970839" y="1768476"/>
            <a:ext cx="2492375" cy="646113"/>
            <a:chOff x="8595360" y="1215612"/>
            <a:chExt cx="3323986" cy="860614"/>
          </a:xfrm>
        </p:grpSpPr>
        <p:sp>
          <p:nvSpPr>
            <p:cNvPr id="5" name="左大括号 4"/>
            <p:cNvSpPr/>
            <p:nvPr/>
          </p:nvSpPr>
          <p:spPr>
            <a:xfrm rot="5400000">
              <a:off x="9568536" y="1135464"/>
              <a:ext cx="522289" cy="135923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441" name="文本框 5"/>
            <p:cNvSpPr txBox="1">
              <a:spLocks noChangeArrowheads="1"/>
            </p:cNvSpPr>
            <p:nvPr/>
          </p:nvSpPr>
          <p:spPr bwMode="auto">
            <a:xfrm>
              <a:off x="8595360" y="1215612"/>
              <a:ext cx="3323986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总是已经排好序的片段</a:t>
              </a: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919289" y="3327400"/>
            <a:ext cx="2492375" cy="565150"/>
            <a:chOff x="527121" y="3293896"/>
            <a:chExt cx="3323986" cy="753034"/>
          </a:xfrm>
        </p:grpSpPr>
        <p:sp>
          <p:nvSpPr>
            <p:cNvPr id="9" name="左大括号 8"/>
            <p:cNvSpPr/>
            <p:nvPr/>
          </p:nvSpPr>
          <p:spPr>
            <a:xfrm rot="5400000">
              <a:off x="1475859" y="2865776"/>
              <a:ext cx="522470" cy="1839838"/>
            </a:xfrm>
            <a:prstGeom prst="leftBrace">
              <a:avLst>
                <a:gd name="adj1" fmla="val 33075"/>
                <a:gd name="adj2" fmla="val 4935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439" name="文本框 9"/>
            <p:cNvSpPr txBox="1">
              <a:spLocks noChangeArrowheads="1"/>
            </p:cNvSpPr>
            <p:nvPr/>
          </p:nvSpPr>
          <p:spPr bwMode="auto">
            <a:xfrm>
              <a:off x="527121" y="3293896"/>
              <a:ext cx="3323986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总是已经排好序的片段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伪代码</a:t>
            </a:r>
          </a:p>
        </p:txBody>
      </p:sp>
      <p:pic>
        <p:nvPicPr>
          <p:cNvPr id="19459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0576" y="2035175"/>
            <a:ext cx="7910513" cy="3621088"/>
          </a:xfrm>
        </p:spPr>
      </p:pic>
      <p:sp>
        <p:nvSpPr>
          <p:cNvPr id="2" name="云形 1"/>
          <p:cNvSpPr/>
          <p:nvPr/>
        </p:nvSpPr>
        <p:spPr>
          <a:xfrm>
            <a:off x="7248128" y="1417639"/>
            <a:ext cx="3816424" cy="18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提请注意：你应该会证明这个算法的正确性！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5734</TotalTime>
  <Pages>0</Pages>
  <Words>1847</Words>
  <Characters>0</Characters>
  <Application>Microsoft Office PowerPoint</Application>
  <DocSecurity>0</DocSecurity>
  <PresentationFormat>宽屏</PresentationFormat>
  <Lines>0</Lines>
  <Paragraphs>258</Paragraphs>
  <Slides>36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MS PMincho</vt:lpstr>
      <vt:lpstr>华文行楷</vt:lpstr>
      <vt:lpstr>华文楷体</vt:lpstr>
      <vt:lpstr>楷体</vt:lpstr>
      <vt:lpstr>宋体</vt:lpstr>
      <vt:lpstr>微软雅黑</vt:lpstr>
      <vt:lpstr>Arial</vt:lpstr>
      <vt:lpstr>Garamond</vt:lpstr>
      <vt:lpstr>Symbol</vt:lpstr>
      <vt:lpstr>Times New Roman</vt:lpstr>
      <vt:lpstr>Wingdings</vt:lpstr>
      <vt:lpstr>default</vt:lpstr>
      <vt:lpstr>公式</vt:lpstr>
      <vt:lpstr>计算机问题求解 – 论题2-02     -  算法的效率</vt:lpstr>
      <vt:lpstr>问题1：你如何理解这里的“优化”？算法级？程序级？</vt:lpstr>
      <vt:lpstr>问题2：以下两个程序，在执行效率上有什么区别？</vt:lpstr>
      <vt:lpstr>PowerPoint 演示文稿</vt:lpstr>
      <vt:lpstr>PowerPoint 演示文稿</vt:lpstr>
      <vt:lpstr>一个插入排序方法</vt:lpstr>
      <vt:lpstr>插入法：</vt:lpstr>
      <vt:lpstr>范例</vt:lpstr>
      <vt:lpstr>伪代码</vt:lpstr>
      <vt:lpstr>算法的性能度量模型</vt:lpstr>
      <vt:lpstr>数数字！</vt:lpstr>
      <vt:lpstr>性能评估函数</vt:lpstr>
      <vt:lpstr>Best case</vt:lpstr>
      <vt:lpstr>Worst case</vt:lpstr>
      <vt:lpstr>Average case</vt:lpstr>
      <vt:lpstr>这样子的时间复杂度函数难于使用！</vt:lpstr>
      <vt:lpstr>往往是：我们可以容忍我们的某种程度上的“粗心”：</vt:lpstr>
      <vt:lpstr>两个不同算法的优劣关键是”增长率”</vt:lpstr>
      <vt:lpstr>鉴于此，我们可以容忍我们的某种程度上的“粗心”</vt:lpstr>
      <vt:lpstr>鉴于此，我们可以容忍我们的某种程度上的“粗心”</vt:lpstr>
      <vt:lpstr>鉴于此，我们可以容忍我们的某种程度上的“粗心”</vt:lpstr>
      <vt:lpstr>PowerPoint 演示文稿</vt:lpstr>
      <vt:lpstr>集合 “Big Oh”</vt:lpstr>
      <vt:lpstr>如何理解常数c？</vt:lpstr>
      <vt:lpstr>100n+200和nlogn哪个快？</vt:lpstr>
      <vt:lpstr>集合 “Θ”、“Ω”</vt:lpstr>
      <vt:lpstr>函数增长率的比较</vt:lpstr>
      <vt:lpstr>以下式子代表什么含义？</vt:lpstr>
      <vt:lpstr>算法的时间复杂度性能评估模型</vt:lpstr>
      <vt:lpstr>实际上，我们可以用下式来判断：</vt:lpstr>
      <vt:lpstr>对数函数与幂函数</vt:lpstr>
      <vt:lpstr>一般性结论</vt:lpstr>
      <vt:lpstr>PowerPoint 演示文稿</vt:lpstr>
      <vt:lpstr>问题6：</vt:lpstr>
      <vt:lpstr>PowerPoint 演示文稿</vt:lpstr>
      <vt:lpstr>Open topic2: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124</cp:revision>
  <cp:lastPrinted>1601-01-01T00:00:00Z</cp:lastPrinted>
  <dcterms:created xsi:type="dcterms:W3CDTF">2010-10-07T02:50:25Z</dcterms:created>
  <dcterms:modified xsi:type="dcterms:W3CDTF">2018-03-14T04:51:49Z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