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3" r:id="rId4"/>
    <p:sldId id="294" r:id="rId5"/>
    <p:sldId id="295" r:id="rId6"/>
    <p:sldId id="26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60" r:id="rId16"/>
    <p:sldId id="304" r:id="rId17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howGuides="1">
      <p:cViewPr varScale="1">
        <p:scale>
          <a:sx n="98" d="100"/>
          <a:sy n="98" d="100"/>
        </p:scale>
        <p:origin x="907" y="67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7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4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68815" y="170686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   群论与二阶魔方</a:t>
            </a:r>
          </a:p>
        </p:txBody>
      </p:sp>
      <p:grpSp>
        <p:nvGrpSpPr>
          <p:cNvPr id="146" name="组合 145"/>
          <p:cNvGrpSpPr/>
          <p:nvPr/>
        </p:nvGrpSpPr>
        <p:grpSpPr>
          <a:xfrm>
            <a:off x="3682198" y="3025582"/>
            <a:ext cx="219347" cy="219347"/>
            <a:chOff x="801291" y="3535885"/>
            <a:chExt cx="219347" cy="219347"/>
          </a:xfrm>
        </p:grpSpPr>
        <p:sp>
          <p:nvSpPr>
            <p:cNvPr id="14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51" name="Group 14"/>
          <p:cNvGrpSpPr/>
          <p:nvPr/>
        </p:nvGrpSpPr>
        <p:grpSpPr bwMode="auto">
          <a:xfrm>
            <a:off x="6300192" y="2993161"/>
            <a:ext cx="219347" cy="219347"/>
            <a:chOff x="4248" y="3024"/>
            <a:chExt cx="600" cy="599"/>
          </a:xfrm>
        </p:grpSpPr>
        <p:sp>
          <p:nvSpPr>
            <p:cNvPr id="15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3892020" y="2996757"/>
            <a:ext cx="16081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张灵毓：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171240524</a:t>
            </a:r>
          </a:p>
        </p:txBody>
      </p:sp>
      <p:sp>
        <p:nvSpPr>
          <p:cNvPr id="157" name="Text Box 20"/>
          <p:cNvSpPr txBox="1">
            <a:spLocks noChangeArrowheads="1"/>
          </p:cNvSpPr>
          <p:nvPr/>
        </p:nvSpPr>
        <p:spPr bwMode="auto">
          <a:xfrm>
            <a:off x="6509087" y="2947443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院系：匡亚明学院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39" name="直接连接符 1138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">
            <a:extLst>
              <a:ext uri="{FF2B5EF4-FFF2-40B4-BE49-F238E27FC236}">
                <a16:creationId xmlns:a16="http://schemas.microsoft.com/office/drawing/2014/main" id="{EB15AF9B-2936-48BF-A1D5-24CC27A3C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83" y="265777"/>
            <a:ext cx="540246" cy="5402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E16471CC-AB5D-4571-98D0-F8D7C650552A}"/>
              </a:ext>
            </a:extLst>
          </p:cNvPr>
          <p:cNvGrpSpPr/>
          <p:nvPr/>
        </p:nvGrpSpPr>
        <p:grpSpPr bwMode="auto">
          <a:xfrm>
            <a:off x="433167" y="449034"/>
            <a:ext cx="222454" cy="180082"/>
            <a:chOff x="0" y="0"/>
            <a:chExt cx="116" cy="94"/>
          </a:xfrm>
        </p:grpSpPr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EE5231EA-F9A5-4887-BE50-D7A244615449}"/>
                </a:ext>
              </a:extLst>
            </p:cNvPr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4">
              <a:extLst>
                <a:ext uri="{FF2B5EF4-FFF2-40B4-BE49-F238E27FC236}">
                  <a16:creationId xmlns:a16="http://schemas.microsoft.com/office/drawing/2014/main" id="{08AE40CE-9B1C-4D73-8609-027B65C06C04}"/>
                </a:ext>
              </a:extLst>
            </p:cNvPr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E4DDFAB-1FD6-4C77-9E88-B0C3922BB421}"/>
              </a:ext>
            </a:extLst>
          </p:cNvPr>
          <p:cNvSpPr/>
          <p:nvPr/>
        </p:nvSpPr>
        <p:spPr>
          <a:xfrm>
            <a:off x="863774" y="262283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（解释）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7CAA65-745A-4067-8BC5-B77A583CD721}"/>
                  </a:ext>
                </a:extLst>
              </p:cNvPr>
              <p:cNvSpPr txBox="1"/>
              <p:nvPr/>
            </p:nvSpPr>
            <p:spPr>
              <a:xfrm>
                <a:off x="433167" y="986780"/>
                <a:ext cx="7739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操作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𝑈𝑅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𝑓𝑙𝑢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𝑏𝑟𝑢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𝑏𝑙𝑢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（*）</a:t>
                </a:r>
                <a:r>
                  <a:rPr lang="en-US" altLang="zh-CN" sz="1600" dirty="0"/>
                  <a:t>                   </a:t>
                </a:r>
                <a:r>
                  <a:rPr lang="zh-CN" altLang="en-US" sz="1600" dirty="0"/>
                  <a:t>图示：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7CAA65-745A-4067-8BC5-B77A583C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7" y="986780"/>
                <a:ext cx="7739233" cy="338554"/>
              </a:xfrm>
              <a:prstGeom prst="rect">
                <a:avLst/>
              </a:prstGeom>
              <a:blipFill>
                <a:blip r:embed="rId3"/>
                <a:stretch>
                  <a:fillRect l="-394" t="-9091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://chowkafat.net/Picture/rubik6.jpg">
            <a:extLst>
              <a:ext uri="{FF2B5EF4-FFF2-40B4-BE49-F238E27FC236}">
                <a16:creationId xmlns:a16="http://schemas.microsoft.com/office/drawing/2014/main" id="{1C88DF9A-1131-40CC-A7C3-4DDDB4B8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76" y="653064"/>
            <a:ext cx="1882406" cy="186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959914-5A0D-46D9-8B3D-54E25A9B0E89}"/>
              </a:ext>
            </a:extLst>
          </p:cNvPr>
          <p:cNvSpPr txBox="1"/>
          <p:nvPr/>
        </p:nvSpPr>
        <p:spPr>
          <a:xfrm>
            <a:off x="7171487" y="203129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flu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D5DDB1-A768-4E7F-A3DC-3B56EEA3EBC6}"/>
              </a:ext>
            </a:extLst>
          </p:cNvPr>
          <p:cNvSpPr txBox="1"/>
          <p:nvPr/>
        </p:nvSpPr>
        <p:spPr>
          <a:xfrm>
            <a:off x="8226470" y="202041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fru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E60E22-AF95-4932-9E4A-057052FEE7F9}"/>
              </a:ext>
            </a:extLst>
          </p:cNvPr>
          <p:cNvSpPr txBox="1"/>
          <p:nvPr/>
        </p:nvSpPr>
        <p:spPr>
          <a:xfrm>
            <a:off x="8265743" y="89670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bru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17D831-6A88-4DBA-856F-DBA411659623}"/>
              </a:ext>
            </a:extLst>
          </p:cNvPr>
          <p:cNvSpPr txBox="1"/>
          <p:nvPr/>
        </p:nvSpPr>
        <p:spPr>
          <a:xfrm>
            <a:off x="7206199" y="89290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blu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B7FB3B-189D-46CC-8D67-9AA27DAB7162}"/>
              </a:ext>
            </a:extLst>
          </p:cNvPr>
          <p:cNvSpPr txBox="1"/>
          <p:nvPr/>
        </p:nvSpPr>
        <p:spPr>
          <a:xfrm>
            <a:off x="448075" y="1584436"/>
            <a:ext cx="350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假设正确位置如图：</a:t>
            </a:r>
          </a:p>
        </p:txBody>
      </p:sp>
      <p:pic>
        <p:nvPicPr>
          <p:cNvPr id="7172" name="Picture 4" descr="http://chowkafat.net/Picture/rubik7.jpg">
            <a:extLst>
              <a:ext uri="{FF2B5EF4-FFF2-40B4-BE49-F238E27FC236}">
                <a16:creationId xmlns:a16="http://schemas.microsoft.com/office/drawing/2014/main" id="{909ADF6F-FA7D-4F7B-884F-81CA7EB5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99" y="1490875"/>
            <a:ext cx="11906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EB2FCAE-42CE-4ED4-A8D1-38507F95536E}"/>
              </a:ext>
            </a:extLst>
          </p:cNvPr>
          <p:cNvSpPr txBox="1"/>
          <p:nvPr/>
        </p:nvSpPr>
        <p:spPr>
          <a:xfrm>
            <a:off x="539552" y="3075012"/>
            <a:ext cx="2661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情况③：</a:t>
            </a:r>
          </a:p>
        </p:txBody>
      </p:sp>
      <p:pic>
        <p:nvPicPr>
          <p:cNvPr id="8194" name="Picture 2" descr="http://chowkafat.net/Picture/rubik10.jpg">
            <a:extLst>
              <a:ext uri="{FF2B5EF4-FFF2-40B4-BE49-F238E27FC236}">
                <a16:creationId xmlns:a16="http://schemas.microsoft.com/office/drawing/2014/main" id="{1711EF69-9924-478E-A3C9-5D189115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01" y="3362793"/>
            <a:ext cx="11715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星形: 五角 31">
            <a:extLst>
              <a:ext uri="{FF2B5EF4-FFF2-40B4-BE49-F238E27FC236}">
                <a16:creationId xmlns:a16="http://schemas.microsoft.com/office/drawing/2014/main" id="{220986D3-EDF8-4135-A887-9A6E958B9204}"/>
              </a:ext>
            </a:extLst>
          </p:cNvPr>
          <p:cNvSpPr/>
          <p:nvPr/>
        </p:nvSpPr>
        <p:spPr>
          <a:xfrm>
            <a:off x="2528067" y="422714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星形: 五角 32">
            <a:extLst>
              <a:ext uri="{FF2B5EF4-FFF2-40B4-BE49-F238E27FC236}">
                <a16:creationId xmlns:a16="http://schemas.microsoft.com/office/drawing/2014/main" id="{EE55BD22-AB88-4781-A4C2-D57FD7FD4114}"/>
              </a:ext>
            </a:extLst>
          </p:cNvPr>
          <p:cNvSpPr/>
          <p:nvPr/>
        </p:nvSpPr>
        <p:spPr>
          <a:xfrm>
            <a:off x="1979712" y="3701347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D693EE8-5392-4DD3-8E7A-1150F390374B}"/>
              </a:ext>
            </a:extLst>
          </p:cNvPr>
          <p:cNvSpPr/>
          <p:nvPr/>
        </p:nvSpPr>
        <p:spPr>
          <a:xfrm>
            <a:off x="2925811" y="3781771"/>
            <a:ext cx="836389" cy="31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05F221-420E-4089-B6FA-81ABD8DCFA2B}"/>
              </a:ext>
            </a:extLst>
          </p:cNvPr>
          <p:cNvSpPr/>
          <p:nvPr/>
        </p:nvSpPr>
        <p:spPr>
          <a:xfrm>
            <a:off x="3151287" y="35621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*</a:t>
            </a:r>
          </a:p>
        </p:txBody>
      </p:sp>
      <p:pic>
        <p:nvPicPr>
          <p:cNvPr id="8196" name="Picture 4" descr="http://chowkafat.net/Picture/rubik11.jpg">
            <a:extLst>
              <a:ext uri="{FF2B5EF4-FFF2-40B4-BE49-F238E27FC236}">
                <a16:creationId xmlns:a16="http://schemas.microsoft.com/office/drawing/2014/main" id="{EED0F462-5E14-44EA-8001-107163DB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04" y="3325804"/>
            <a:ext cx="11715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星形: 五角 39">
            <a:extLst>
              <a:ext uri="{FF2B5EF4-FFF2-40B4-BE49-F238E27FC236}">
                <a16:creationId xmlns:a16="http://schemas.microsoft.com/office/drawing/2014/main" id="{A7A48E66-285B-4133-89B7-E232B7000E63}"/>
              </a:ext>
            </a:extLst>
          </p:cNvPr>
          <p:cNvSpPr/>
          <p:nvPr/>
        </p:nvSpPr>
        <p:spPr>
          <a:xfrm>
            <a:off x="4860032" y="422714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0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 animBg="1"/>
      <p:bldP spid="34" grpId="0" animBg="1"/>
      <p:bldP spid="13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9">
            <a:extLst>
              <a:ext uri="{FF2B5EF4-FFF2-40B4-BE49-F238E27FC236}">
                <a16:creationId xmlns:a16="http://schemas.microsoft.com/office/drawing/2014/main" id="{2C2866DA-F160-4953-A7E5-B689EAFD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1" y="293886"/>
            <a:ext cx="401688" cy="4048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7447BA1D-5FCF-4FF3-9E36-BD20C87DD7AD}"/>
              </a:ext>
            </a:extLst>
          </p:cNvPr>
          <p:cNvGrpSpPr/>
          <p:nvPr/>
        </p:nvGrpSpPr>
        <p:grpSpPr bwMode="auto">
          <a:xfrm>
            <a:off x="379922" y="394058"/>
            <a:ext cx="200844" cy="198170"/>
            <a:chOff x="0" y="0"/>
            <a:chExt cx="191" cy="186"/>
          </a:xfrm>
        </p:grpSpPr>
        <p:sp>
          <p:nvSpPr>
            <p:cNvPr id="4" name="Freeform 32">
              <a:extLst>
                <a:ext uri="{FF2B5EF4-FFF2-40B4-BE49-F238E27FC236}">
                  <a16:creationId xmlns:a16="http://schemas.microsoft.com/office/drawing/2014/main" id="{24C458D6-1189-4948-B0BC-6966B9E25D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3">
              <a:extLst>
                <a:ext uri="{FF2B5EF4-FFF2-40B4-BE49-F238E27FC236}">
                  <a16:creationId xmlns:a16="http://schemas.microsoft.com/office/drawing/2014/main" id="{F6488E11-ACFE-4E8A-948A-F182709E9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3FED4E4-F4CD-4A6B-A9CF-5FCDB84DC455}"/>
              </a:ext>
            </a:extLst>
          </p:cNvPr>
          <p:cNvSpPr/>
          <p:nvPr/>
        </p:nvSpPr>
        <p:spPr>
          <a:xfrm>
            <a:off x="768188" y="348982"/>
            <a:ext cx="244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0DC7A5-A7CC-44C2-8DF0-1121C102A060}"/>
              </a:ext>
            </a:extLst>
          </p:cNvPr>
          <p:cNvSpPr txBox="1"/>
          <p:nvPr/>
        </p:nvSpPr>
        <p:spPr>
          <a:xfrm>
            <a:off x="221660" y="986780"/>
            <a:ext cx="651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目标：使得步骤</a:t>
            </a:r>
            <a:r>
              <a:rPr lang="en-US" altLang="zh-CN" sz="1600" dirty="0"/>
              <a:t>2</a:t>
            </a:r>
            <a:r>
              <a:rPr lang="zh-CN" altLang="en-US" sz="1600" dirty="0"/>
              <a:t>中归位的角块颜色定向复原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AB96E70-89DB-4F14-8199-7F713E9E18A6}"/>
                  </a:ext>
                </a:extLst>
              </p:cNvPr>
              <p:cNvSpPr txBox="1"/>
              <p:nvPr/>
            </p:nvSpPr>
            <p:spPr>
              <a:xfrm>
                <a:off x="379922" y="1706860"/>
                <a:ext cx="7864486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/>
                  <a:t>选定一个朝自己的面。</a:t>
                </a: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/>
                  <a:t>旋转上层，使得一个未复原的角块放置于</a:t>
                </a:r>
                <a:r>
                  <a:rPr lang="en-US" altLang="zh-CN" sz="1600" dirty="0" err="1"/>
                  <a:t>fru</a:t>
                </a:r>
                <a:r>
                  <a:rPr lang="zh-CN" altLang="en-US" sz="1600" dirty="0"/>
                  <a:t>位置。</a:t>
                </a: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/>
                  <a:t>进行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𝑅𝐷</m:t>
                    </m:r>
                  </m:oMath>
                </a14:m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次或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次），使得该角块复原。</a:t>
                </a: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/>
                  <a:t>重复</a:t>
                </a:r>
                <a:r>
                  <a:rPr lang="en-US" altLang="zh-CN" sz="1600" dirty="0"/>
                  <a:t>II.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III.</a:t>
                </a:r>
                <a:r>
                  <a:rPr lang="zh-CN" altLang="en-US" sz="1600" dirty="0"/>
                  <a:t>直到全部复原。</a:t>
                </a: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AB96E70-89DB-4F14-8199-7F713E9E1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2" y="1706860"/>
                <a:ext cx="7864486" cy="2123658"/>
              </a:xfrm>
              <a:prstGeom prst="rect">
                <a:avLst/>
              </a:prstGeom>
              <a:blipFill>
                <a:blip r:embed="rId2"/>
                <a:stretch>
                  <a:fillRect l="-388" t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9">
            <a:extLst>
              <a:ext uri="{FF2B5EF4-FFF2-40B4-BE49-F238E27FC236}">
                <a16:creationId xmlns:a16="http://schemas.microsoft.com/office/drawing/2014/main" id="{2C2866DA-F160-4953-A7E5-B689EAFD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1" y="293886"/>
            <a:ext cx="401688" cy="4048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7447BA1D-5FCF-4FF3-9E36-BD20C87DD7AD}"/>
              </a:ext>
            </a:extLst>
          </p:cNvPr>
          <p:cNvGrpSpPr/>
          <p:nvPr/>
        </p:nvGrpSpPr>
        <p:grpSpPr bwMode="auto">
          <a:xfrm>
            <a:off x="379922" y="394058"/>
            <a:ext cx="200844" cy="198170"/>
            <a:chOff x="0" y="0"/>
            <a:chExt cx="191" cy="186"/>
          </a:xfrm>
        </p:grpSpPr>
        <p:sp>
          <p:nvSpPr>
            <p:cNvPr id="4" name="Freeform 32">
              <a:extLst>
                <a:ext uri="{FF2B5EF4-FFF2-40B4-BE49-F238E27FC236}">
                  <a16:creationId xmlns:a16="http://schemas.microsoft.com/office/drawing/2014/main" id="{24C458D6-1189-4948-B0BC-6966B9E25D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3">
              <a:extLst>
                <a:ext uri="{FF2B5EF4-FFF2-40B4-BE49-F238E27FC236}">
                  <a16:creationId xmlns:a16="http://schemas.microsoft.com/office/drawing/2014/main" id="{F6488E11-ACFE-4E8A-948A-F182709E9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3FED4E4-F4CD-4A6B-A9CF-5FCDB84DC455}"/>
              </a:ext>
            </a:extLst>
          </p:cNvPr>
          <p:cNvSpPr/>
          <p:nvPr/>
        </p:nvSpPr>
        <p:spPr>
          <a:xfrm>
            <a:off x="768188" y="348982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（解释）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0DC7A5-A7CC-44C2-8DF0-1121C102A060}"/>
              </a:ext>
            </a:extLst>
          </p:cNvPr>
          <p:cNvSpPr txBox="1"/>
          <p:nvPr/>
        </p:nvSpPr>
        <p:spPr>
          <a:xfrm>
            <a:off x="221660" y="986780"/>
            <a:ext cx="651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目标：</a:t>
            </a:r>
            <a:r>
              <a:rPr lang="en-US" altLang="zh-CN" sz="1600" dirty="0" err="1"/>
              <a:t>fru</a:t>
            </a:r>
            <a:r>
              <a:rPr lang="zh-CN" altLang="en-US" sz="1600" dirty="0"/>
              <a:t>位置的角块颜色复原（即顺时针或逆时针旋转）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6672FB-65B6-4BD1-A91B-1941B21F2086}"/>
                  </a:ext>
                </a:extLst>
              </p:cNvPr>
              <p:cNvSpPr txBox="1"/>
              <p:nvPr/>
            </p:nvSpPr>
            <p:spPr>
              <a:xfrm>
                <a:off x="221660" y="1490836"/>
                <a:ext cx="53584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 操作：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𝑅𝐷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𝑓𝑟𝑢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𝑓𝑟𝑑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𝑏𝑟𝑑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𝑏𝑙𝑑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6672FB-65B6-4BD1-A91B-1941B21F2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0" y="1490836"/>
                <a:ext cx="5358452" cy="584775"/>
              </a:xfrm>
              <a:prstGeom prst="rect">
                <a:avLst/>
              </a:prstGeo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8A5D8A8-DF61-4890-8201-38C512A3E3EE}"/>
              </a:ext>
            </a:extLst>
          </p:cNvPr>
          <p:cNvSpPr txBox="1"/>
          <p:nvPr/>
        </p:nvSpPr>
        <p:spPr>
          <a:xfrm>
            <a:off x="281881" y="2201624"/>
            <a:ext cx="532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操作偶数次能保证</a:t>
            </a:r>
            <a:r>
              <a:rPr lang="en-US" altLang="zh-CN" sz="1600" dirty="0" err="1"/>
              <a:t>fru</a:t>
            </a:r>
            <a:r>
              <a:rPr lang="zh-CN" altLang="en-US" sz="1600" dirty="0"/>
              <a:t>位置的角块位置不发生变化。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2 % 3 = 2</a:t>
            </a:r>
            <a:r>
              <a:rPr lang="zh-CN" altLang="en-US" sz="1600" dirty="0"/>
              <a:t>，</a:t>
            </a:r>
            <a:r>
              <a:rPr lang="en-US" altLang="zh-CN" sz="1600" dirty="0"/>
              <a:t>4 % 3 = 1.</a:t>
            </a:r>
            <a:r>
              <a:rPr lang="zh-CN" altLang="en-US" sz="1600" dirty="0"/>
              <a:t>（逆时针和顺时针）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3DF93C-6CEC-4E06-8ABF-0CF274D87AFA}"/>
              </a:ext>
            </a:extLst>
          </p:cNvPr>
          <p:cNvSpPr/>
          <p:nvPr/>
        </p:nvSpPr>
        <p:spPr>
          <a:xfrm>
            <a:off x="247968" y="3478025"/>
            <a:ext cx="55611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cap="none" spc="0" dirty="0">
                <a:ln/>
                <a:solidFill>
                  <a:schemeClr val="accent3"/>
                </a:solidFill>
                <a:effectLst/>
              </a:rPr>
              <a:t>最重要的问题：为什么这么操作最终不会影响别的角块？？</a:t>
            </a:r>
          </a:p>
        </p:txBody>
      </p:sp>
    </p:spTree>
    <p:extLst>
      <p:ext uri="{BB962C8B-B14F-4D97-AF65-F5344CB8AC3E}">
        <p14:creationId xmlns:p14="http://schemas.microsoft.com/office/powerpoint/2010/main" val="187680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9">
            <a:extLst>
              <a:ext uri="{FF2B5EF4-FFF2-40B4-BE49-F238E27FC236}">
                <a16:creationId xmlns:a16="http://schemas.microsoft.com/office/drawing/2014/main" id="{E4BF991E-29F1-41DF-B77F-FD74BB21E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1" y="293886"/>
            <a:ext cx="401688" cy="4048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2A1C85AA-1AD2-434D-9FFA-2D681B95D469}"/>
              </a:ext>
            </a:extLst>
          </p:cNvPr>
          <p:cNvGrpSpPr/>
          <p:nvPr/>
        </p:nvGrpSpPr>
        <p:grpSpPr bwMode="auto">
          <a:xfrm>
            <a:off x="379922" y="394058"/>
            <a:ext cx="200844" cy="198170"/>
            <a:chOff x="0" y="0"/>
            <a:chExt cx="191" cy="186"/>
          </a:xfrm>
        </p:grpSpPr>
        <p:sp>
          <p:nvSpPr>
            <p:cNvPr id="4" name="Freeform 32">
              <a:extLst>
                <a:ext uri="{FF2B5EF4-FFF2-40B4-BE49-F238E27FC236}">
                  <a16:creationId xmlns:a16="http://schemas.microsoft.com/office/drawing/2014/main" id="{91371D4A-E6D7-4591-91C0-E6454D4BB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3">
              <a:extLst>
                <a:ext uri="{FF2B5EF4-FFF2-40B4-BE49-F238E27FC236}">
                  <a16:creationId xmlns:a16="http://schemas.microsoft.com/office/drawing/2014/main" id="{3E3AEFA0-0807-4CB8-A8A1-C15C226FA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2EA0581-D7B8-4336-B2D6-90A2A0101708}"/>
              </a:ext>
            </a:extLst>
          </p:cNvPr>
          <p:cNvSpPr/>
          <p:nvPr/>
        </p:nvSpPr>
        <p:spPr>
          <a:xfrm>
            <a:off x="768188" y="348982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（解释）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B6F6D5-363D-4169-8A90-1391CA2CA630}"/>
              </a:ext>
            </a:extLst>
          </p:cNvPr>
          <p:cNvSpPr/>
          <p:nvPr/>
        </p:nvSpPr>
        <p:spPr>
          <a:xfrm>
            <a:off x="281881" y="1490836"/>
            <a:ext cx="55611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cap="none" spc="0" dirty="0">
                <a:ln/>
                <a:solidFill>
                  <a:schemeClr val="accent3"/>
                </a:solidFill>
                <a:effectLst/>
              </a:rPr>
              <a:t>最重要的问题：为什么这么操作最终不会影响别的角块？？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5B5307-BDEF-4BBD-9C7B-F4CE5E8B194E}"/>
                  </a:ext>
                </a:extLst>
              </p:cNvPr>
              <p:cNvSpPr txBox="1"/>
              <p:nvPr/>
            </p:nvSpPr>
            <p:spPr>
              <a:xfrm>
                <a:off x="273461" y="1992259"/>
                <a:ext cx="53584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 操作：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𝑅𝐷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𝑓𝑟𝑢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𝑓𝑟𝑑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𝑏𝑟𝑑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𝑏𝑙𝑑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5B5307-BDEF-4BBD-9C7B-F4CE5E8B1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1" y="1992259"/>
                <a:ext cx="5358452" cy="584775"/>
              </a:xfrm>
              <a:prstGeom prst="rect">
                <a:avLst/>
              </a:prstGeom>
              <a:blipFill>
                <a:blip r:embed="rId2"/>
                <a:stretch>
                  <a:fillRect t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49AFD5D-0B71-484E-BA56-B3E38B6539A5}"/>
              </a:ext>
            </a:extLst>
          </p:cNvPr>
          <p:cNvSpPr txBox="1"/>
          <p:nvPr/>
        </p:nvSpPr>
        <p:spPr>
          <a:xfrm>
            <a:off x="292124" y="2570956"/>
            <a:ext cx="835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在上面已经提到，为了保证</a:t>
            </a:r>
            <a:r>
              <a:rPr lang="en-US" altLang="zh-CN" sz="1600" dirty="0" err="1"/>
              <a:t>fru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frd</a:t>
            </a:r>
            <a:r>
              <a:rPr lang="zh-CN" altLang="en-US" sz="1600" dirty="0"/>
              <a:t>位置最终不会交换且颜色定向正确，每个角块需要执行</a:t>
            </a:r>
            <a:r>
              <a:rPr lang="en-US" altLang="zh-CN" sz="1600" dirty="0"/>
              <a:t>2</a:t>
            </a:r>
            <a:r>
              <a:rPr lang="zh-CN" altLang="en-US" sz="1600" dirty="0"/>
              <a:t>次或</a:t>
            </a:r>
            <a:r>
              <a:rPr lang="en-US" altLang="zh-CN" sz="1600" dirty="0"/>
              <a:t>4</a:t>
            </a:r>
            <a:r>
              <a:rPr lang="zh-CN" altLang="en-US" sz="1600" dirty="0"/>
              <a:t>次，而为了保证执行</a:t>
            </a:r>
            <a:r>
              <a:rPr lang="en-US" altLang="zh-CN" sz="1600" dirty="0"/>
              <a:t>k</a:t>
            </a:r>
            <a:r>
              <a:rPr lang="zh-CN" altLang="en-US" sz="1600" dirty="0"/>
              <a:t>次后</a:t>
            </a:r>
            <a:r>
              <a:rPr lang="en-US" altLang="zh-CN" sz="1600" dirty="0" err="1"/>
              <a:t>brd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bld</a:t>
            </a:r>
            <a:r>
              <a:rPr lang="zh-CN" altLang="en-US" sz="1600" dirty="0"/>
              <a:t>不受影响，所以总的执行次数</a:t>
            </a:r>
            <a:r>
              <a:rPr lang="en-US" altLang="zh-CN" sz="1600" dirty="0"/>
              <a:t>k</a:t>
            </a:r>
            <a:r>
              <a:rPr lang="zh-CN" altLang="en-US" sz="1600" dirty="0"/>
              <a:t>满足</a:t>
            </a:r>
            <a:r>
              <a:rPr lang="en-US" altLang="zh-CN" sz="1600" dirty="0"/>
              <a:t>6|k</a:t>
            </a:r>
            <a:r>
              <a:rPr lang="zh-CN" altLang="en-US" sz="1600" dirty="0"/>
              <a:t>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29F64F-0DD1-4D47-8C80-3C8331974B62}"/>
              </a:ext>
            </a:extLst>
          </p:cNvPr>
          <p:cNvSpPr/>
          <p:nvPr/>
        </p:nvSpPr>
        <p:spPr>
          <a:xfrm>
            <a:off x="281881" y="3522128"/>
            <a:ext cx="44406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dirty="0">
                <a:ln/>
                <a:solidFill>
                  <a:schemeClr val="accent3"/>
                </a:solidFill>
              </a:rPr>
              <a:t>定理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1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：步骤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3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中操作执行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6n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次（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n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为非负整数）</a:t>
            </a:r>
            <a:endParaRPr lang="zh-CN" altLang="en-US" sz="1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95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9">
            <a:extLst>
              <a:ext uri="{FF2B5EF4-FFF2-40B4-BE49-F238E27FC236}">
                <a16:creationId xmlns:a16="http://schemas.microsoft.com/office/drawing/2014/main" id="{E4BF991E-29F1-41DF-B77F-FD74BB21E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1" y="293886"/>
            <a:ext cx="401688" cy="4048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2A1C85AA-1AD2-434D-9FFA-2D681B95D469}"/>
              </a:ext>
            </a:extLst>
          </p:cNvPr>
          <p:cNvGrpSpPr/>
          <p:nvPr/>
        </p:nvGrpSpPr>
        <p:grpSpPr bwMode="auto">
          <a:xfrm>
            <a:off x="379922" y="394058"/>
            <a:ext cx="200844" cy="198170"/>
            <a:chOff x="0" y="0"/>
            <a:chExt cx="191" cy="186"/>
          </a:xfrm>
        </p:grpSpPr>
        <p:sp>
          <p:nvSpPr>
            <p:cNvPr id="4" name="Freeform 32">
              <a:extLst>
                <a:ext uri="{FF2B5EF4-FFF2-40B4-BE49-F238E27FC236}">
                  <a16:creationId xmlns:a16="http://schemas.microsoft.com/office/drawing/2014/main" id="{91371D4A-E6D7-4591-91C0-E6454D4BB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3">
              <a:extLst>
                <a:ext uri="{FF2B5EF4-FFF2-40B4-BE49-F238E27FC236}">
                  <a16:creationId xmlns:a16="http://schemas.microsoft.com/office/drawing/2014/main" id="{3E3AEFA0-0807-4CB8-A8A1-C15C226FA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2EA0581-D7B8-4336-B2D6-90A2A0101708}"/>
              </a:ext>
            </a:extLst>
          </p:cNvPr>
          <p:cNvSpPr/>
          <p:nvPr/>
        </p:nvSpPr>
        <p:spPr>
          <a:xfrm>
            <a:off x="768188" y="348982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（解释）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29F64F-0DD1-4D47-8C80-3C8331974B62}"/>
              </a:ext>
            </a:extLst>
          </p:cNvPr>
          <p:cNvSpPr/>
          <p:nvPr/>
        </p:nvSpPr>
        <p:spPr>
          <a:xfrm>
            <a:off x="230256" y="901590"/>
            <a:ext cx="44406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dirty="0">
                <a:ln/>
                <a:solidFill>
                  <a:schemeClr val="accent3"/>
                </a:solidFill>
              </a:rPr>
              <a:t>定理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1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：步骤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3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中操作执行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6n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次（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n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为非负整数）</a:t>
            </a:r>
            <a:endParaRPr lang="zh-CN" altLang="en-US" sz="1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5EFC612-FBC1-4EB2-9171-89F8D701E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27" y="394058"/>
            <a:ext cx="2376264" cy="23665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6014718-0CC8-4216-A3C0-1FAEFD83671F}"/>
              </a:ext>
            </a:extLst>
          </p:cNvPr>
          <p:cNvSpPr/>
          <p:nvPr/>
        </p:nvSpPr>
        <p:spPr>
          <a:xfrm>
            <a:off x="230255" y="1500256"/>
            <a:ext cx="597631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dirty="0">
                <a:ln/>
                <a:solidFill>
                  <a:schemeClr val="accent3"/>
                </a:solidFill>
              </a:rPr>
              <a:t>定理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2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：进行任意多次右边六个操作后魔方的总扭转数是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3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的倍数</a:t>
            </a:r>
            <a:endParaRPr lang="zh-CN" altLang="en-US" sz="1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63E7F2-E116-48BA-BEA6-27F90CDA8A87}"/>
              </a:ext>
            </a:extLst>
          </p:cNvPr>
          <p:cNvSpPr txBox="1"/>
          <p:nvPr/>
        </p:nvSpPr>
        <p:spPr>
          <a:xfrm>
            <a:off x="308499" y="2084872"/>
            <a:ext cx="5776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证明（定理</a:t>
            </a:r>
            <a:r>
              <a:rPr lang="en-US" altLang="zh-CN" sz="1600" dirty="0"/>
              <a:t>2</a:t>
            </a:r>
            <a:r>
              <a:rPr lang="zh-CN" altLang="en-US" sz="1600" dirty="0"/>
              <a:t>）：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zh-CN" altLang="en-US" sz="1600" dirty="0"/>
              <a:t>观察右边的所有操作发现，单个操作后使得魔方的总扭转数为</a:t>
            </a:r>
            <a:r>
              <a:rPr lang="en-US" altLang="zh-CN" sz="1600" dirty="0"/>
              <a:t>6</a:t>
            </a:r>
            <a:r>
              <a:rPr lang="zh-CN" altLang="en-US" sz="1600" dirty="0"/>
              <a:t>或</a:t>
            </a:r>
            <a:r>
              <a:rPr lang="en-US" altLang="zh-CN" sz="1600" dirty="0"/>
              <a:t>0</a:t>
            </a:r>
            <a:r>
              <a:rPr lang="zh-CN" altLang="en-US" sz="1600" dirty="0"/>
              <a:t>，显然定理</a:t>
            </a:r>
            <a:r>
              <a:rPr lang="en-US" altLang="zh-CN" sz="1600" dirty="0"/>
              <a:t>2</a:t>
            </a:r>
            <a:r>
              <a:rPr lang="zh-CN" altLang="en-US" sz="1600" dirty="0"/>
              <a:t>成立。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zh-CN" altLang="en-US" sz="1600" dirty="0"/>
              <a:t>考虑多个操作的复合，由于多个操作可以看做连续作用两个操作，所以只需要考虑两个操作复合。</a:t>
            </a:r>
            <a:endParaRPr lang="en-US" altLang="zh-CN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192BBD9-0814-411E-A2AE-56A20ECD04EF}"/>
                  </a:ext>
                </a:extLst>
              </p:cNvPr>
              <p:cNvSpPr txBox="1"/>
              <p:nvPr/>
            </p:nvSpPr>
            <p:spPr>
              <a:xfrm>
                <a:off x="305804" y="3469492"/>
                <a:ext cx="57762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             </a:t>
                </a:r>
                <a:r>
                  <a:rPr lang="zh-CN" altLang="en-US" sz="1600" dirty="0"/>
                  <a:t>将</a:t>
                </a:r>
                <a:r>
                  <a:rPr lang="en-US" altLang="zh-CN" sz="1600" dirty="0"/>
                  <a:t>FBRL</a:t>
                </a:r>
                <a:r>
                  <a:rPr lang="zh-CN" altLang="en-US" sz="1600" dirty="0"/>
                  <a:t>划为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类操作，</a:t>
                </a:r>
                <a:r>
                  <a:rPr lang="en-US" altLang="zh-CN" sz="1600" dirty="0"/>
                  <a:t>UD</a:t>
                </a:r>
                <a:r>
                  <a:rPr lang="zh-CN" altLang="en-US" sz="1600" dirty="0"/>
                  <a:t>为</a:t>
                </a:r>
                <a:r>
                  <a:rPr lang="en-US" altLang="zh-CN" sz="1600" dirty="0"/>
                  <a:t>B</a:t>
                </a:r>
                <a:r>
                  <a:rPr lang="zh-CN" altLang="en-US" sz="1600" dirty="0"/>
                  <a:t>类操作，如果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600" dirty="0"/>
                  <a:t>或者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600" dirty="0"/>
                  <a:t>或者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600" dirty="0"/>
                  <a:t>都满足定理</a:t>
                </a:r>
                <a:r>
                  <a:rPr lang="en-US" altLang="zh-CN" sz="1600" dirty="0"/>
                  <a:t>2,</a:t>
                </a:r>
                <a:r>
                  <a:rPr lang="zh-CN" altLang="en-US" sz="1600" dirty="0"/>
                  <a:t>只需考虑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192BBD9-0814-411E-A2AE-56A20ECD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04" y="3469492"/>
                <a:ext cx="5776254" cy="584775"/>
              </a:xfrm>
              <a:prstGeom prst="rect">
                <a:avLst/>
              </a:prstGeom>
              <a:blipFill>
                <a:blip r:embed="rId3"/>
                <a:stretch>
                  <a:fillRect t="-5208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0C3D404-2052-4ADD-BBE0-912842C082FB}"/>
              </a:ext>
            </a:extLst>
          </p:cNvPr>
          <p:cNvSpPr/>
          <p:nvPr/>
        </p:nvSpPr>
        <p:spPr>
          <a:xfrm>
            <a:off x="6804248" y="3307695"/>
            <a:ext cx="1728192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812DE0-0B1F-4A41-BDE9-436E1961E639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7668344" y="3307695"/>
            <a:ext cx="0" cy="144016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AD16-ECD7-42DB-ACC9-1C0096928006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6804248" y="4027775"/>
            <a:ext cx="17281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B5230BD-5A27-461B-BFE9-B18BAE4C2CE8}"/>
              </a:ext>
            </a:extLst>
          </p:cNvPr>
          <p:cNvSpPr/>
          <p:nvPr/>
        </p:nvSpPr>
        <p:spPr>
          <a:xfrm>
            <a:off x="7079042" y="3550768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  <a:endParaRPr lang="zh-CN" alt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2D6466-418A-41CD-8D43-A7661B65E52E}"/>
              </a:ext>
            </a:extLst>
          </p:cNvPr>
          <p:cNvSpPr/>
          <p:nvPr/>
        </p:nvSpPr>
        <p:spPr>
          <a:xfrm>
            <a:off x="7973145" y="355076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000" b="1" dirty="0">
                <a:ln/>
                <a:solidFill>
                  <a:schemeClr val="accent3"/>
                </a:solidFill>
              </a:rPr>
              <a:t>2</a:t>
            </a:r>
            <a:endParaRPr lang="zh-CN" alt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355FCD-2C95-4FCD-9A2F-94FB985DC239}"/>
              </a:ext>
            </a:extLst>
          </p:cNvPr>
          <p:cNvSpPr/>
          <p:nvPr/>
        </p:nvSpPr>
        <p:spPr>
          <a:xfrm>
            <a:off x="7973146" y="4270848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  <a:endParaRPr lang="zh-CN" alt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94D977-D1F6-45C1-AA64-184369980AC2}"/>
              </a:ext>
            </a:extLst>
          </p:cNvPr>
          <p:cNvSpPr/>
          <p:nvPr/>
        </p:nvSpPr>
        <p:spPr>
          <a:xfrm>
            <a:off x="7113638" y="4234091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000" b="1" dirty="0">
                <a:ln/>
                <a:solidFill>
                  <a:schemeClr val="accent3"/>
                </a:solidFill>
              </a:rPr>
              <a:t>2</a:t>
            </a:r>
            <a:endParaRPr lang="zh-CN" alt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27A39B1-ED2E-4DCB-BDB0-16B90FCE2BB4}"/>
                  </a:ext>
                </a:extLst>
              </p:cNvPr>
              <p:cNvSpPr txBox="1"/>
              <p:nvPr/>
            </p:nvSpPr>
            <p:spPr>
              <a:xfrm>
                <a:off x="379922" y="4234091"/>
                <a:ext cx="56638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操作</m:t>
                    </m:r>
                  </m:oMath>
                </a14:m>
                <a:r>
                  <a:rPr lang="zh-CN" altLang="en-US" sz="1600" dirty="0"/>
                  <a:t>如右图：</a:t>
                </a:r>
                <a:r>
                  <a:rPr lang="en-US" altLang="zh-CN" sz="1600" dirty="0"/>
                  <a:t>1,2</a:t>
                </a:r>
                <a:r>
                  <a:rPr lang="zh-CN" altLang="en-US" sz="1600" dirty="0"/>
                  <a:t>交叉</a:t>
                </a:r>
                <a:r>
                  <a:rPr lang="en-US" altLang="zh-CN" sz="1600" dirty="0"/>
                  <a:t>+</a:t>
                </a:r>
                <a:r>
                  <a:rPr lang="zh-CN" altLang="en-US" sz="1600" dirty="0"/>
                  <a:t>不可能只操作对角线的元素，所以必然是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的倍数的扭转数被保留下来，故得证。</a:t>
                </a: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27A39B1-ED2E-4DCB-BDB0-16B90FCE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2" y="4234091"/>
                <a:ext cx="5663871" cy="584775"/>
              </a:xfrm>
              <a:prstGeom prst="rect">
                <a:avLst/>
              </a:prstGeom>
              <a:blipFill>
                <a:blip r:embed="rId4"/>
                <a:stretch>
                  <a:fillRect l="-538" t="-5263" r="-4306" b="-1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08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1" grpId="0" animBg="1"/>
      <p:bldP spid="21" grpId="0"/>
      <p:bldP spid="23" grpId="0"/>
      <p:bldP spid="25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550FA-C65A-4E55-B191-1505F06A69A6}"/>
              </a:ext>
            </a:extLst>
          </p:cNvPr>
          <p:cNvSpPr txBox="1"/>
          <p:nvPr/>
        </p:nvSpPr>
        <p:spPr>
          <a:xfrm>
            <a:off x="333506" y="2372706"/>
            <a:ext cx="5874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证明：</a:t>
            </a:r>
            <a:endParaRPr lang="en-US" altLang="zh-CN" sz="1600" dirty="0"/>
          </a:p>
          <a:p>
            <a:r>
              <a:rPr lang="en-US" altLang="zh-CN" sz="1600" dirty="0"/>
              <a:t>         </a:t>
            </a:r>
            <a:r>
              <a:rPr lang="zh-CN" altLang="en-US" sz="1600" dirty="0"/>
              <a:t>我们在上面已经提到</a:t>
            </a:r>
            <a:r>
              <a:rPr lang="en-US" altLang="zh-CN" sz="1600" dirty="0"/>
              <a:t>2 % 3 = 2</a:t>
            </a:r>
            <a:r>
              <a:rPr lang="zh-CN" altLang="en-US" sz="1600" dirty="0"/>
              <a:t>，</a:t>
            </a:r>
            <a:r>
              <a:rPr lang="en-US" altLang="zh-CN" sz="1600" dirty="0"/>
              <a:t>4 % 3 = 1.</a:t>
            </a:r>
            <a:r>
              <a:rPr lang="zh-CN" altLang="en-US" sz="1600" dirty="0"/>
              <a:t>（逆时针和顺时针）</a:t>
            </a:r>
          </a:p>
          <a:p>
            <a:r>
              <a:rPr lang="zh-CN" altLang="en-US" sz="1600" dirty="0"/>
              <a:t>由此可见如果角块原来逆转数为</a:t>
            </a:r>
            <a:r>
              <a:rPr lang="en-US" altLang="zh-CN" sz="1600" dirty="0"/>
              <a:t>2</a:t>
            </a:r>
            <a:r>
              <a:rPr lang="zh-CN" altLang="en-US" sz="1600" dirty="0"/>
              <a:t>，则需要操作</a:t>
            </a:r>
            <a:r>
              <a:rPr lang="en-US" altLang="zh-CN" sz="1600" dirty="0"/>
              <a:t>4</a:t>
            </a:r>
            <a:r>
              <a:rPr lang="zh-CN" altLang="en-US" sz="1600" dirty="0"/>
              <a:t>次，如果为</a:t>
            </a:r>
            <a:r>
              <a:rPr lang="en-US" altLang="zh-CN" sz="1600" dirty="0"/>
              <a:t>1</a:t>
            </a:r>
            <a:r>
              <a:rPr lang="zh-CN" altLang="en-US" sz="1600" dirty="0"/>
              <a:t>，则需要操作</a:t>
            </a:r>
            <a:r>
              <a:rPr lang="en-US" altLang="zh-CN" sz="1600" dirty="0"/>
              <a:t>2</a:t>
            </a:r>
            <a:r>
              <a:rPr lang="zh-CN" altLang="en-US" sz="1600" dirty="0"/>
              <a:t>次，也就是说操作的次数是扭转数的两倍，再根据定理</a:t>
            </a:r>
            <a:r>
              <a:rPr lang="en-US" altLang="zh-CN" sz="1600" dirty="0"/>
              <a:t>2</a:t>
            </a:r>
            <a:r>
              <a:rPr lang="zh-CN" altLang="en-US" sz="1600" dirty="0"/>
              <a:t>，扭转数一定是</a:t>
            </a:r>
            <a:r>
              <a:rPr lang="en-US" altLang="zh-CN" sz="1600" dirty="0"/>
              <a:t>3</a:t>
            </a:r>
            <a:r>
              <a:rPr lang="zh-CN" altLang="en-US" sz="1600" dirty="0"/>
              <a:t>的倍数，所以操作数一定是</a:t>
            </a:r>
            <a:r>
              <a:rPr lang="en-US" altLang="zh-CN" sz="1600" dirty="0"/>
              <a:t>6</a:t>
            </a:r>
            <a:r>
              <a:rPr lang="zh-CN" altLang="en-US" sz="1600" dirty="0"/>
              <a:t>的倍数。</a:t>
            </a:r>
            <a:endParaRPr lang="en-US" altLang="zh-CN" sz="1600" dirty="0"/>
          </a:p>
          <a:p>
            <a:r>
              <a:rPr lang="en-US" altLang="zh-CN" sz="1600" dirty="0"/>
              <a:t>         </a:t>
            </a:r>
            <a:endParaRPr lang="zh-CN" altLang="en-US" sz="1600" dirty="0"/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8BE3E4FF-CDF0-471A-9818-52EAEAB8F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1" y="293886"/>
            <a:ext cx="401688" cy="4048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31">
            <a:extLst>
              <a:ext uri="{FF2B5EF4-FFF2-40B4-BE49-F238E27FC236}">
                <a16:creationId xmlns:a16="http://schemas.microsoft.com/office/drawing/2014/main" id="{78B24707-FEEF-46EB-94E7-B3C546517DFA}"/>
              </a:ext>
            </a:extLst>
          </p:cNvPr>
          <p:cNvGrpSpPr/>
          <p:nvPr/>
        </p:nvGrpSpPr>
        <p:grpSpPr bwMode="auto">
          <a:xfrm>
            <a:off x="379922" y="394058"/>
            <a:ext cx="200844" cy="198170"/>
            <a:chOff x="0" y="0"/>
            <a:chExt cx="191" cy="186"/>
          </a:xfrm>
        </p:grpSpPr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A11DB695-253A-47DE-A5AF-F0D2159C4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08E30CD3-D975-403A-8D5F-02354E20B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C4D0AA5-4FF7-43A8-A6B8-5E4CE1BB6DE1}"/>
              </a:ext>
            </a:extLst>
          </p:cNvPr>
          <p:cNvSpPr/>
          <p:nvPr/>
        </p:nvSpPr>
        <p:spPr>
          <a:xfrm>
            <a:off x="768188" y="348982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（解释）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F2ADA-6229-4D6C-8678-C09701DE1BF8}"/>
              </a:ext>
            </a:extLst>
          </p:cNvPr>
          <p:cNvSpPr/>
          <p:nvPr/>
        </p:nvSpPr>
        <p:spPr>
          <a:xfrm>
            <a:off x="281881" y="1850876"/>
            <a:ext cx="44406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1600" b="1" dirty="0">
                <a:ln/>
                <a:solidFill>
                  <a:schemeClr val="accent3"/>
                </a:solidFill>
              </a:rPr>
              <a:t>定理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1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：步骤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3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中操作执行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6n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次（</a:t>
            </a:r>
            <a:r>
              <a:rPr lang="en-US" altLang="zh-CN" sz="1600" b="1" dirty="0">
                <a:ln/>
                <a:solidFill>
                  <a:schemeClr val="accent3"/>
                </a:solidFill>
              </a:rPr>
              <a:t>n</a:t>
            </a:r>
            <a:r>
              <a:rPr lang="zh-CN" altLang="en-US" sz="1600" b="1" dirty="0">
                <a:ln/>
                <a:solidFill>
                  <a:schemeClr val="accent3"/>
                </a:solidFill>
              </a:rPr>
              <a:t>为非负整数）</a:t>
            </a:r>
            <a:endParaRPr lang="zh-CN" altLang="en-US" sz="1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68815" y="170686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THANKS</a:t>
            </a:r>
            <a:endParaRPr lang="zh-CN" altLang="en-US" sz="4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3682198" y="3025582"/>
            <a:ext cx="219347" cy="219347"/>
            <a:chOff x="801291" y="3535885"/>
            <a:chExt cx="219347" cy="219347"/>
          </a:xfrm>
        </p:grpSpPr>
        <p:sp>
          <p:nvSpPr>
            <p:cNvPr id="14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51" name="Group 14"/>
          <p:cNvGrpSpPr/>
          <p:nvPr/>
        </p:nvGrpSpPr>
        <p:grpSpPr bwMode="auto">
          <a:xfrm>
            <a:off x="6300192" y="2993161"/>
            <a:ext cx="219347" cy="219347"/>
            <a:chOff x="4248" y="3024"/>
            <a:chExt cx="600" cy="599"/>
          </a:xfrm>
        </p:grpSpPr>
        <p:sp>
          <p:nvSpPr>
            <p:cNvPr id="15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3892020" y="2996757"/>
            <a:ext cx="16081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张灵毓：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171240524</a:t>
            </a:r>
          </a:p>
        </p:txBody>
      </p:sp>
      <p:sp>
        <p:nvSpPr>
          <p:cNvPr id="157" name="Text Box 20"/>
          <p:cNvSpPr txBox="1">
            <a:spLocks noChangeArrowheads="1"/>
          </p:cNvSpPr>
          <p:nvPr/>
        </p:nvSpPr>
        <p:spPr bwMode="auto">
          <a:xfrm>
            <a:off x="6509087" y="2947443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院系：匡亚明学院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39" name="直接连接符 1138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86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658DDF38-93EB-4FDB-8E92-77AC47FA3183}"/>
              </a:ext>
            </a:extLst>
          </p:cNvPr>
          <p:cNvSpPr/>
          <p:nvPr/>
        </p:nvSpPr>
        <p:spPr>
          <a:xfrm>
            <a:off x="221068" y="241251"/>
            <a:ext cx="606516" cy="570842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42B1ED90-E614-4916-8C46-559442E6F9FD}"/>
              </a:ext>
            </a:extLst>
          </p:cNvPr>
          <p:cNvSpPr>
            <a:spLocks noEditPoints="1"/>
          </p:cNvSpPr>
          <p:nvPr/>
        </p:nvSpPr>
        <p:spPr bwMode="auto">
          <a:xfrm>
            <a:off x="395536" y="410716"/>
            <a:ext cx="257580" cy="231912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A8C20E-6ACE-4DF0-820E-965F2920BE3F}"/>
              </a:ext>
            </a:extLst>
          </p:cNvPr>
          <p:cNvSpPr/>
          <p:nvPr/>
        </p:nvSpPr>
        <p:spPr>
          <a:xfrm>
            <a:off x="653116" y="275159"/>
            <a:ext cx="20533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第一反应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64069-0E4E-4FDC-AA7A-3A0C5BAA8F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36304"/>
            <a:ext cx="2461706" cy="2325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FF1933-C080-4B25-8DFD-36EBA5583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3" y="1336304"/>
            <a:ext cx="2702892" cy="2448272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610A5643-E28C-4FCE-ABF2-AF7915BA1D0D}"/>
              </a:ext>
            </a:extLst>
          </p:cNvPr>
          <p:cNvSpPr/>
          <p:nvPr/>
        </p:nvSpPr>
        <p:spPr>
          <a:xfrm>
            <a:off x="3750394" y="2426940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A541E3-BD93-4762-A26C-DEDFC2C1A146}"/>
              </a:ext>
            </a:extLst>
          </p:cNvPr>
          <p:cNvCxnSpPr/>
          <p:nvPr/>
        </p:nvCxnSpPr>
        <p:spPr>
          <a:xfrm>
            <a:off x="1475656" y="3661592"/>
            <a:ext cx="433763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99592" y="336490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置换群 ？？</a:t>
            </a:r>
          </a:p>
        </p:txBody>
      </p:sp>
      <p:sp>
        <p:nvSpPr>
          <p:cNvPr id="8" name="Oval 140">
            <a:extLst>
              <a:ext uri="{FF2B5EF4-FFF2-40B4-BE49-F238E27FC236}">
                <a16:creationId xmlns:a16="http://schemas.microsoft.com/office/drawing/2014/main" id="{7A27E45C-D30F-4930-A293-11AC7FE7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66700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141">
            <a:extLst>
              <a:ext uri="{FF2B5EF4-FFF2-40B4-BE49-F238E27FC236}">
                <a16:creationId xmlns:a16="http://schemas.microsoft.com/office/drawing/2014/main" id="{81A38C0D-EE9D-4E12-82EC-BA53CD2887C0}"/>
              </a:ext>
            </a:extLst>
          </p:cNvPr>
          <p:cNvGrpSpPr/>
          <p:nvPr/>
        </p:nvGrpSpPr>
        <p:grpSpPr bwMode="auto">
          <a:xfrm>
            <a:off x="320800" y="379413"/>
            <a:ext cx="190500" cy="242887"/>
            <a:chOff x="0" y="0"/>
            <a:chExt cx="120" cy="153"/>
          </a:xfrm>
        </p:grpSpPr>
        <p:sp>
          <p:nvSpPr>
            <p:cNvPr id="10" name="Freeform 142">
              <a:extLst>
                <a:ext uri="{FF2B5EF4-FFF2-40B4-BE49-F238E27FC236}">
                  <a16:creationId xmlns:a16="http://schemas.microsoft.com/office/drawing/2014/main" id="{0242221F-1C96-4DB9-9F22-613301EB5E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805C357-D627-4C3C-9D67-4E86650D9D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26" name="Picture 2" descr="http://chowkafat.net/Picture/rubik54.jpg">
            <a:extLst>
              <a:ext uri="{FF2B5EF4-FFF2-40B4-BE49-F238E27FC236}">
                <a16:creationId xmlns:a16="http://schemas.microsoft.com/office/drawing/2014/main" id="{7A1E39E2-9B6F-4DA0-AA96-E8837FDD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5" y="1674713"/>
            <a:ext cx="21717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FAD6DB-3644-4979-A388-18AA7AFE79EE}"/>
                  </a:ext>
                </a:extLst>
              </p:cNvPr>
              <p:cNvSpPr txBox="1"/>
              <p:nvPr/>
            </p:nvSpPr>
            <p:spPr>
              <a:xfrm>
                <a:off x="2772778" y="770756"/>
                <a:ext cx="583264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二阶魔方一共</a:t>
                </a:r>
                <a:r>
                  <a:rPr lang="en-US" altLang="zh-CN" sz="1600" dirty="0"/>
                  <a:t>24</a:t>
                </a:r>
                <a:r>
                  <a:rPr lang="zh-CN" altLang="en-US" sz="1600" dirty="0"/>
                  <a:t>个面，如果分别给每一个面编上一个号，那么很显然魔方的每一个状态是一个</a:t>
                </a:r>
                <a:r>
                  <a:rPr lang="en-US" altLang="zh-CN" sz="1600" dirty="0"/>
                  <a:t>{1,2,…,24}</a:t>
                </a:r>
                <a:r>
                  <a:rPr lang="zh-CN" altLang="en-US" sz="1600" dirty="0"/>
                  <a:t>的排列。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Q1</a:t>
                </a:r>
                <a:r>
                  <a:rPr lang="zh-CN" altLang="en-US" sz="1600" dirty="0"/>
                  <a:t>：那么是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FAD6DB-3644-4979-A388-18AA7AFE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78" y="770756"/>
                <a:ext cx="5832648" cy="1077218"/>
              </a:xfrm>
              <a:prstGeom prst="rect">
                <a:avLst/>
              </a:prstGeom>
              <a:blipFill>
                <a:blip r:embed="rId3"/>
                <a:stretch>
                  <a:fillRect l="-627" t="-282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E369537-77F8-4C86-9E3F-CF0D5A66F464}"/>
                  </a:ext>
                </a:extLst>
              </p:cNvPr>
              <p:cNvSpPr/>
              <p:nvPr/>
            </p:nvSpPr>
            <p:spPr>
              <a:xfrm>
                <a:off x="2715832" y="2216721"/>
                <a:ext cx="594654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稍微观察一下发现，由于魔方本身的限制，不可能把所有排列情况都和魔方状态一一对应。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所以应该是 </a:t>
                </a:r>
                <a:r>
                  <a:rPr lang="en-US" altLang="zh-CN" sz="1600" dirty="0"/>
                  <a:t>subgroup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E369537-77F8-4C86-9E3F-CF0D5A66F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32" y="2216721"/>
                <a:ext cx="5946540" cy="1077218"/>
              </a:xfrm>
              <a:prstGeom prst="rect">
                <a:avLst/>
              </a:prstGeom>
              <a:blipFill>
                <a:blip r:embed="rId4"/>
                <a:stretch>
                  <a:fillRect l="-615" t="-1705" b="-7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2D44263-FC0B-4328-AEA1-A8B03F7A8672}"/>
              </a:ext>
            </a:extLst>
          </p:cNvPr>
          <p:cNvSpPr/>
          <p:nvPr/>
        </p:nvSpPr>
        <p:spPr>
          <a:xfrm>
            <a:off x="2791838" y="3662686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但如果按照上面的标号，这表示起来就比较麻烦了，所以考虑使用魔方传统的记号来表示这个群。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568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0">
            <a:extLst>
              <a:ext uri="{FF2B5EF4-FFF2-40B4-BE49-F238E27FC236}">
                <a16:creationId xmlns:a16="http://schemas.microsoft.com/office/drawing/2014/main" id="{202FB500-9A3A-406B-A953-8B3B811EB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61" y="199008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reeform 151">
            <a:extLst>
              <a:ext uri="{FF2B5EF4-FFF2-40B4-BE49-F238E27FC236}">
                <a16:creationId xmlns:a16="http://schemas.microsoft.com/office/drawing/2014/main" id="{B4EA0DEF-8A18-4DD3-B037-C81B26F8C06E}"/>
              </a:ext>
            </a:extLst>
          </p:cNvPr>
          <p:cNvSpPr/>
          <p:nvPr/>
        </p:nvSpPr>
        <p:spPr bwMode="auto">
          <a:xfrm>
            <a:off x="395536" y="338708"/>
            <a:ext cx="155575" cy="188913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DC8080-B442-4D8E-A02E-820EFB550E72}"/>
              </a:ext>
            </a:extLst>
          </p:cNvPr>
          <p:cNvSpPr/>
          <p:nvPr/>
        </p:nvSpPr>
        <p:spPr>
          <a:xfrm>
            <a:off x="826825" y="2995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EB524-CFA7-4F8C-901A-D7A534993810}"/>
              </a:ext>
            </a:extLst>
          </p:cNvPr>
          <p:cNvSpPr txBox="1"/>
          <p:nvPr/>
        </p:nvSpPr>
        <p:spPr>
          <a:xfrm>
            <a:off x="242997" y="813896"/>
            <a:ext cx="81347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颜色对应：绿对蓝，黄对白，红对橙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方块的位置：</a:t>
            </a:r>
            <a:r>
              <a:rPr lang="en-US" altLang="zh-CN" sz="1600" dirty="0" err="1"/>
              <a:t>fru,frd,flu,fld,bru,brd,blu,bld</a:t>
            </a:r>
            <a:r>
              <a:rPr lang="en-US" altLang="zh-CN" sz="1600" dirty="0"/>
              <a:t>.(</a:t>
            </a:r>
            <a:r>
              <a:rPr lang="zh-CN" altLang="en-US" sz="1600" dirty="0"/>
              <a:t>二阶只有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  <a:r>
              <a:rPr lang="en-US" altLang="zh-CN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定义六个操作：</a:t>
            </a:r>
            <a:r>
              <a:rPr lang="en-US" altLang="zh-CN" sz="1600" dirty="0"/>
              <a:t>F,B,U,D,R,L(</a:t>
            </a:r>
            <a:r>
              <a:rPr lang="zh-CN" altLang="en-US" sz="1600" dirty="0"/>
              <a:t>相应的有逆操作</a:t>
            </a:r>
            <a:r>
              <a:rPr lang="en-US" altLang="zh-CN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定向标记：对于每个角块，朝上或朝下的那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 </a:t>
            </a:r>
            <a:r>
              <a:rPr lang="zh-CN" altLang="en-US" sz="1600" dirty="0"/>
              <a:t>一面记为</a:t>
            </a:r>
            <a:r>
              <a:rPr lang="en-US" altLang="zh-CN" sz="1600" dirty="0"/>
              <a:t>a</a:t>
            </a:r>
            <a:r>
              <a:rPr lang="zh-CN" altLang="en-US" sz="1600" dirty="0"/>
              <a:t>，然后顺时针依次为</a:t>
            </a:r>
            <a:r>
              <a:rPr lang="en-US" altLang="zh-CN" sz="1600" dirty="0" err="1"/>
              <a:t>b,c</a:t>
            </a:r>
            <a:r>
              <a:rPr lang="en-US" altLang="zh-CN" sz="1600" dirty="0"/>
              <a:t>.</a:t>
            </a:r>
            <a:r>
              <a:rPr lang="zh-CN" altLang="en-US" sz="1600" dirty="0"/>
              <a:t>（用于判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断扭转的方向，是一个相对的概念）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扭转数：某一角块经过若干操作后，定向顺序和操作前顺序没变，扭转数为</a:t>
            </a:r>
            <a:r>
              <a:rPr lang="en-US" altLang="zh-CN" sz="1600" dirty="0"/>
              <a:t>0</a:t>
            </a:r>
            <a:r>
              <a:rPr lang="zh-CN" altLang="en-US" sz="1600" dirty="0"/>
              <a:t>，顺时针变化，扭转数为</a:t>
            </a:r>
            <a:r>
              <a:rPr lang="en-US" altLang="zh-CN" sz="1600" dirty="0"/>
              <a:t>1</a:t>
            </a:r>
            <a:r>
              <a:rPr lang="zh-CN" altLang="en-US" sz="1600" dirty="0"/>
              <a:t>，逆时针变化，扭转数为</a:t>
            </a:r>
            <a:r>
              <a:rPr lang="en-US" altLang="zh-CN" sz="1600" dirty="0"/>
              <a:t>2</a:t>
            </a:r>
            <a:r>
              <a:rPr lang="zh-CN" altLang="en-US" sz="1600" dirty="0"/>
              <a:t>（相当于两次顺时针，一个角块只有三个面是模三的）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2052" name="Picture 4" descr="http://chowkafat.net/Picture/rubik14.jpg">
            <a:extLst>
              <a:ext uri="{FF2B5EF4-FFF2-40B4-BE49-F238E27FC236}">
                <a16:creationId xmlns:a16="http://schemas.microsoft.com/office/drawing/2014/main" id="{A1593B1E-2057-4473-A83B-20541143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72" y="1699418"/>
            <a:ext cx="38671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2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6">
            <a:extLst>
              <a:ext uri="{FF2B5EF4-FFF2-40B4-BE49-F238E27FC236}">
                <a16:creationId xmlns:a16="http://schemas.microsoft.com/office/drawing/2014/main" id="{C0E7F173-54A3-426D-8671-34AA18B1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5" y="111125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reeform 157">
            <a:extLst>
              <a:ext uri="{FF2B5EF4-FFF2-40B4-BE49-F238E27FC236}">
                <a16:creationId xmlns:a16="http://schemas.microsoft.com/office/drawing/2014/main" id="{1000C798-8243-4A30-9113-4EE1DC062D91}"/>
              </a:ext>
            </a:extLst>
          </p:cNvPr>
          <p:cNvSpPr>
            <a:spLocks noEditPoints="1"/>
          </p:cNvSpPr>
          <p:nvPr/>
        </p:nvSpPr>
        <p:spPr bwMode="auto">
          <a:xfrm>
            <a:off x="323528" y="266700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041937-02C6-4E4C-8915-11F9CA9E88DE}"/>
              </a:ext>
            </a:extLst>
          </p:cNvPr>
          <p:cNvSpPr/>
          <p:nvPr/>
        </p:nvSpPr>
        <p:spPr>
          <a:xfrm>
            <a:off x="790253" y="1756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354E27-A070-4004-8A0E-ADB860C7D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2" y="1202804"/>
            <a:ext cx="2376264" cy="23665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3310CB-CB40-4FC0-BCB5-5C7CFAA8888A}"/>
                  </a:ext>
                </a:extLst>
              </p:cNvPr>
              <p:cNvSpPr txBox="1"/>
              <p:nvPr/>
            </p:nvSpPr>
            <p:spPr>
              <a:xfrm>
                <a:off x="2987824" y="986780"/>
                <a:ext cx="5328592" cy="347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操作即相当于一个轮换，定义如下二元运算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∗…∗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∗…∗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(…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故群可以表示为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&gt;,∗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&lt;{}&gt;</a:t>
                </a:r>
                <a:r>
                  <a:rPr lang="zh-CN" altLang="en-US" sz="1600" dirty="0"/>
                  <a:t>表示由</a:t>
                </a:r>
                <a:r>
                  <a:rPr lang="en-US" altLang="zh-CN" sz="1600" dirty="0"/>
                  <a:t>{}</a:t>
                </a:r>
                <a:r>
                  <a:rPr lang="zh-CN" altLang="en-US" sz="1600" dirty="0"/>
                  <a:t>中元素经过</a:t>
                </a:r>
                <a:r>
                  <a:rPr lang="en-US" altLang="zh-CN" sz="1600" dirty="0"/>
                  <a:t>*</a:t>
                </a:r>
                <a:r>
                  <a:rPr lang="zh-CN" altLang="en-US" sz="1600" dirty="0"/>
                  <a:t>运算得到的所有元素的集合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3310CB-CB40-4FC0-BCB5-5C7CFAA88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986780"/>
                <a:ext cx="5328592" cy="3477042"/>
              </a:xfrm>
              <a:prstGeom prst="rect">
                <a:avLst/>
              </a:prstGeom>
              <a:blipFill>
                <a:blip r:embed="rId3"/>
                <a:stretch>
                  <a:fillRect l="-572" t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4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162">
            <a:extLst>
              <a:ext uri="{FF2B5EF4-FFF2-40B4-BE49-F238E27FC236}">
                <a16:creationId xmlns:a16="http://schemas.microsoft.com/office/drawing/2014/main" id="{B0305C4E-F339-45B5-9D36-228D263D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94692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Freeform 163">
            <a:extLst>
              <a:ext uri="{FF2B5EF4-FFF2-40B4-BE49-F238E27FC236}">
                <a16:creationId xmlns:a16="http://schemas.microsoft.com/office/drawing/2014/main" id="{A687D2C1-C4A5-4254-820C-937E753303E9}"/>
              </a:ext>
            </a:extLst>
          </p:cNvPr>
          <p:cNvSpPr>
            <a:spLocks noEditPoints="1"/>
          </p:cNvSpPr>
          <p:nvPr/>
        </p:nvSpPr>
        <p:spPr bwMode="auto">
          <a:xfrm>
            <a:off x="368995" y="328042"/>
            <a:ext cx="230188" cy="236538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D584F9-76C4-4977-83B0-64039A7BB57E}"/>
              </a:ext>
            </a:extLst>
          </p:cNvPr>
          <p:cNvSpPr/>
          <p:nvPr/>
        </p:nvSpPr>
        <p:spPr>
          <a:xfrm>
            <a:off x="835720" y="275303"/>
            <a:ext cx="2190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://chowkafat.net/Picture/rubik56.jpg">
            <a:extLst>
              <a:ext uri="{FF2B5EF4-FFF2-40B4-BE49-F238E27FC236}">
                <a16:creationId xmlns:a16="http://schemas.microsoft.com/office/drawing/2014/main" id="{175691D2-3A3F-4EEF-A9D9-9B2F8416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68" y="1666747"/>
            <a:ext cx="2059812" cy="18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AEDD82-7A46-4A7A-8322-72FEC0B6C269}"/>
                  </a:ext>
                </a:extLst>
              </p:cNvPr>
              <p:cNvSpPr txBox="1"/>
              <p:nvPr/>
            </p:nvSpPr>
            <p:spPr>
              <a:xfrm>
                <a:off x="251520" y="1346820"/>
                <a:ext cx="6392167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/>
                  <a:t>任意选取一个参照，让其在你的</a:t>
                </a:r>
                <a:r>
                  <a:rPr lang="en-US" altLang="zh-CN" sz="1600" dirty="0" err="1"/>
                  <a:t>fru</a:t>
                </a:r>
                <a:r>
                  <a:rPr lang="zh-CN" altLang="en-US" sz="1600" dirty="0"/>
                  <a:t>位置（如右图选取绿色朝上，黄色朝前，这样就确定了整个魔方每个面的颜色）。</a:t>
                </a: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/>
                  <a:t>转动整个魔方，使得任意一个没有复原的角块位于你的</a:t>
                </a:r>
                <a:r>
                  <a:rPr lang="en-US" altLang="zh-CN" sz="1600" dirty="0" err="1"/>
                  <a:t>fru</a:t>
                </a:r>
                <a:r>
                  <a:rPr lang="zh-CN" altLang="en-US" sz="1600" dirty="0"/>
                  <a:t>位置。这个时候会出现两种情况：①本该处于当前</a:t>
                </a:r>
                <a:r>
                  <a:rPr lang="en-US" altLang="zh-CN" sz="1600" dirty="0" err="1"/>
                  <a:t>fru</a:t>
                </a:r>
                <a:r>
                  <a:rPr lang="zh-CN" altLang="en-US" sz="1600" dirty="0"/>
                  <a:t>位置的角块在下一层②本该处于当前</a:t>
                </a:r>
                <a:r>
                  <a:rPr lang="en-US" altLang="zh-CN" sz="1600" dirty="0" err="1"/>
                  <a:t>fru</a:t>
                </a:r>
                <a:r>
                  <a:rPr lang="zh-CN" altLang="en-US" sz="1600" dirty="0"/>
                  <a:t>位置的角块在同一层。</a:t>
                </a: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/>
                  <a:t>操作方法：情况②时首先考虑能否通过简单的旋转使得目标角块成功复原，若不行则通过旋转将目标角块转到下一层到达情况①，情况①时首先将目标角块移至</a:t>
                </a:r>
                <a:r>
                  <a:rPr lang="en-US" altLang="zh-CN" sz="1600" dirty="0" err="1"/>
                  <a:t>frd</a:t>
                </a:r>
                <a:r>
                  <a:rPr lang="zh-CN" altLang="en-US" sz="1600" dirty="0"/>
                  <a:t>位（即</a:t>
                </a:r>
                <a:r>
                  <a:rPr lang="en-US" altLang="zh-CN" sz="1600" dirty="0" err="1"/>
                  <a:t>fru</a:t>
                </a:r>
                <a:r>
                  <a:rPr lang="zh-CN" altLang="en-US" sz="1600" dirty="0"/>
                  <a:t>的下面）然后做如下操作：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𝑅𝐷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次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次或</a:t>
                </a:r>
                <a:r>
                  <a:rPr lang="en-US" altLang="zh-CN" sz="1600" dirty="0"/>
                  <a:t>5</a:t>
                </a:r>
                <a:r>
                  <a:rPr lang="zh-CN" altLang="en-US" sz="1600" dirty="0"/>
                  <a:t>次）</a:t>
                </a: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/>
                  <a:t>重复</a:t>
                </a:r>
                <a:r>
                  <a:rPr lang="en-US" altLang="zh-CN" sz="1600" dirty="0"/>
                  <a:t>II.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III.</a:t>
                </a:r>
                <a:r>
                  <a:rPr lang="zh-CN" altLang="en-US" sz="1600" dirty="0"/>
                  <a:t>直到上面一层全部复原。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sz="1600" dirty="0"/>
              </a:p>
              <a:p>
                <a:pPr marL="400050" indent="-400050">
                  <a:buFont typeface="+mj-lt"/>
                  <a:buAutoNum type="romanUcPeriod"/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AEDD82-7A46-4A7A-8322-72FEC0B6C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6820"/>
                <a:ext cx="6392167" cy="4031873"/>
              </a:xfrm>
              <a:prstGeom prst="rect">
                <a:avLst/>
              </a:prstGeom>
              <a:blipFill>
                <a:blip r:embed="rId3"/>
                <a:stretch>
                  <a:fillRect l="-477" t="-756" r="-1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A6E34E1-CE43-40EB-B65F-17469145233E}"/>
              </a:ext>
            </a:extLst>
          </p:cNvPr>
          <p:cNvSpPr txBox="1"/>
          <p:nvPr/>
        </p:nvSpPr>
        <p:spPr>
          <a:xfrm>
            <a:off x="251520" y="914772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目标：复原一层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62">
            <a:extLst>
              <a:ext uri="{FF2B5EF4-FFF2-40B4-BE49-F238E27FC236}">
                <a16:creationId xmlns:a16="http://schemas.microsoft.com/office/drawing/2014/main" id="{D49580D4-6349-444F-9D8B-91B6C1B5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94692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63">
            <a:extLst>
              <a:ext uri="{FF2B5EF4-FFF2-40B4-BE49-F238E27FC236}">
                <a16:creationId xmlns:a16="http://schemas.microsoft.com/office/drawing/2014/main" id="{C53A0B32-97E0-4973-BA08-F2547B390C5E}"/>
              </a:ext>
            </a:extLst>
          </p:cNvPr>
          <p:cNvSpPr>
            <a:spLocks noEditPoints="1"/>
          </p:cNvSpPr>
          <p:nvPr/>
        </p:nvSpPr>
        <p:spPr bwMode="auto">
          <a:xfrm>
            <a:off x="368995" y="328042"/>
            <a:ext cx="230188" cy="236538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8E0419-936D-4AA9-B3C8-B3CC6FC8D2ED}"/>
              </a:ext>
            </a:extLst>
          </p:cNvPr>
          <p:cNvSpPr/>
          <p:nvPr/>
        </p:nvSpPr>
        <p:spPr>
          <a:xfrm>
            <a:off x="835720" y="288186"/>
            <a:ext cx="3010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（解释）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CD1CF-77A2-43E7-867B-895D60A9DAB4}"/>
                  </a:ext>
                </a:extLst>
              </p:cNvPr>
              <p:cNvSpPr txBox="1"/>
              <p:nvPr/>
            </p:nvSpPr>
            <p:spPr>
              <a:xfrm>
                <a:off x="518429" y="1058788"/>
                <a:ext cx="7704856" cy="329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目的：将</a:t>
                </a:r>
                <a:r>
                  <a:rPr lang="en-US" altLang="zh-CN" sz="1600" dirty="0" err="1"/>
                  <a:t>frd</a:t>
                </a:r>
                <a:r>
                  <a:rPr lang="zh-CN" altLang="en-US" sz="1600" dirty="0"/>
                  <a:t>移至</a:t>
                </a:r>
                <a:r>
                  <a:rPr lang="en-US" altLang="zh-CN" sz="1600" dirty="0" err="1"/>
                  <a:t>fru</a:t>
                </a:r>
                <a:r>
                  <a:rPr lang="en-US" altLang="zh-CN" sz="1600" dirty="0"/>
                  <a:t>,</a:t>
                </a:r>
                <a:r>
                  <a:rPr lang="zh-CN" altLang="en-US" sz="1600" dirty="0"/>
                  <a:t>并调整好颜色定向。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操作：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𝑅𝐷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𝑓𝑟𝑢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𝑓𝑟𝑑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𝑏𝑟𝑑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𝑏𝑙𝑑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而我们在这个情景下关注的角块是</a:t>
                </a:r>
                <a:r>
                  <a:rPr lang="en-US" altLang="zh-CN" sz="1600" dirty="0" err="1"/>
                  <a:t>fru,frd</a:t>
                </a:r>
                <a:r>
                  <a:rPr lang="en-US" altLang="zh-CN" sz="1600" dirty="0"/>
                  <a:t>,</a:t>
                </a:r>
                <a:r>
                  <a:rPr lang="zh-CN" altLang="en-US" sz="1600" dirty="0"/>
                  <a:t>故只需要关注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𝑓𝑟𝑢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𝑓𝑟𝑑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𝑓𝑟𝑢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𝑓𝑟𝑑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/>
                  <a:t>交换</a:t>
                </a:r>
                <a:r>
                  <a:rPr lang="en-US" altLang="zh-CN" sz="1600" dirty="0" err="1"/>
                  <a:t>fru,frd</a:t>
                </a:r>
                <a:r>
                  <a:rPr lang="zh-CN" altLang="en-US" sz="1600" dirty="0"/>
                  <a:t>，并使其顺时针旋转。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Q2</a:t>
                </a:r>
                <a:r>
                  <a:rPr lang="zh-CN" altLang="en-US" sz="1600" dirty="0"/>
                  <a:t>：为什么只需要执行</a:t>
                </a:r>
                <a:r>
                  <a:rPr lang="en-US" altLang="zh-CN" sz="1600" dirty="0"/>
                  <a:t>1,3,</a:t>
                </a:r>
                <a:r>
                  <a:rPr lang="zh-CN" altLang="en-US" sz="1600" dirty="0"/>
                  <a:t>或</a:t>
                </a:r>
                <a:r>
                  <a:rPr lang="en-US" altLang="zh-CN" sz="1600" dirty="0"/>
                  <a:t>5</a:t>
                </a:r>
                <a:r>
                  <a:rPr lang="zh-CN" altLang="en-US" sz="1600" dirty="0"/>
                  <a:t>次一定可以解决？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1 % 3 = 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3 %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=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5 % 3 = 2.(</a:t>
                </a:r>
                <a:r>
                  <a:rPr lang="zh-CN" altLang="en-US" sz="1600" dirty="0"/>
                  <a:t>奇数且包含三种情况</a:t>
                </a:r>
                <a:r>
                  <a:rPr lang="en-US" altLang="zh-CN" sz="1600" dirty="0"/>
                  <a:t>)</a:t>
                </a:r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不会影响</a:t>
                </a:r>
                <a:r>
                  <a:rPr lang="en-US" altLang="zh-CN" sz="1600" dirty="0" err="1"/>
                  <a:t>bru,blu,flu</a:t>
                </a:r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CD1CF-77A2-43E7-867B-895D60A9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9" y="1058788"/>
                <a:ext cx="7704856" cy="3298788"/>
              </a:xfrm>
              <a:prstGeom prst="rect">
                <a:avLst/>
              </a:prstGeom>
              <a:blipFill>
                <a:blip r:embed="rId2"/>
                <a:stretch>
                  <a:fillRect l="-396" t="-924" b="-1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47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">
            <a:extLst>
              <a:ext uri="{FF2B5EF4-FFF2-40B4-BE49-F238E27FC236}">
                <a16:creationId xmlns:a16="http://schemas.microsoft.com/office/drawing/2014/main" id="{4157AEB3-D359-4950-B931-71148031B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83" y="265777"/>
            <a:ext cx="540246" cy="5402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ED8E2269-56B4-47B7-8C90-10298657EF6C}"/>
              </a:ext>
            </a:extLst>
          </p:cNvPr>
          <p:cNvGrpSpPr/>
          <p:nvPr/>
        </p:nvGrpSpPr>
        <p:grpSpPr bwMode="auto">
          <a:xfrm>
            <a:off x="433167" y="449034"/>
            <a:ext cx="222454" cy="180082"/>
            <a:chOff x="0" y="0"/>
            <a:chExt cx="116" cy="94"/>
          </a:xfrm>
        </p:grpSpPr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FA83A57E-EECF-4815-B56B-A42F78C1B362}"/>
                </a:ext>
              </a:extLst>
            </p:cNvPr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4">
              <a:extLst>
                <a:ext uri="{FF2B5EF4-FFF2-40B4-BE49-F238E27FC236}">
                  <a16:creationId xmlns:a16="http://schemas.microsoft.com/office/drawing/2014/main" id="{49129E3A-4AF0-44F7-8852-C1E70E4DBE02}"/>
                </a:ext>
              </a:extLst>
            </p:cNvPr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41B1892C-3578-40F6-8EBA-4317CE31C252}"/>
              </a:ext>
            </a:extLst>
          </p:cNvPr>
          <p:cNvSpPr/>
          <p:nvPr/>
        </p:nvSpPr>
        <p:spPr>
          <a:xfrm>
            <a:off x="863774" y="262283"/>
            <a:ext cx="244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EE8E6E-1BA1-44C5-BD63-23F0D15E14E7}"/>
              </a:ext>
            </a:extLst>
          </p:cNvPr>
          <p:cNvSpPr txBox="1"/>
          <p:nvPr/>
        </p:nvSpPr>
        <p:spPr>
          <a:xfrm>
            <a:off x="221660" y="986780"/>
            <a:ext cx="651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目标：使得另一层的角块归位（位置复原，颜色定向任意）</a:t>
            </a:r>
          </a:p>
        </p:txBody>
      </p:sp>
      <p:pic>
        <p:nvPicPr>
          <p:cNvPr id="5122" name="Picture 2" descr="http://chowkafat.net/Picture/rubik57.jpg">
            <a:extLst>
              <a:ext uri="{FF2B5EF4-FFF2-40B4-BE49-F238E27FC236}">
                <a16:creationId xmlns:a16="http://schemas.microsoft.com/office/drawing/2014/main" id="{F5CF5F37-32B1-479F-B6BA-D5DF320F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59519"/>
            <a:ext cx="23717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46EC62-B6D2-4A6A-980C-7194F316B5D1}"/>
                  </a:ext>
                </a:extLst>
              </p:cNvPr>
              <p:cNvSpPr txBox="1"/>
              <p:nvPr/>
            </p:nvSpPr>
            <p:spPr>
              <a:xfrm>
                <a:off x="272683" y="1659519"/>
                <a:ext cx="602750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/>
                  <a:t>可能情况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：①一个角块复原，②两个角块复原且在同一直线上，③两个角块复原且在对角线上，④无角块复原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400050" indent="-400050">
                  <a:buFont typeface="+mj-lt"/>
                  <a:buAutoNum type="romanUcPeriod"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400050" indent="-400050">
                  <a:buFont typeface="+mj-lt"/>
                  <a:buAutoNum type="romanUcPeriod"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操作方法：②通过进行几次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U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操作就能到①，③时将其中一个放于</a:t>
                </a:r>
                <a:r>
                  <a:rPr lang="en-US" altLang="zh-CN" sz="1600" dirty="0" err="1">
                    <a:sym typeface="Wingdings" panose="05000000000000000000" pitchFamily="2" charset="2"/>
                  </a:rPr>
                  <a:t>fru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方向，执行如下操作一次即到②，④时通过几次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U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操作能到①或②或③或完成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𝑈𝑅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pPr marL="400050" indent="-400050">
                  <a:buAutoNum type="romanUcPeriod" startAt="3"/>
                </a:pPr>
                <a:r>
                  <a:rPr lang="zh-CN" altLang="en-US" sz="1600" dirty="0"/>
                  <a:t>①时转动整个魔方将归位的角块放置在</a:t>
                </a:r>
                <a:r>
                  <a:rPr lang="en-US" altLang="zh-CN" sz="1600" dirty="0" err="1"/>
                  <a:t>fru</a:t>
                </a:r>
                <a:r>
                  <a:rPr lang="zh-CN" altLang="en-US" sz="1600" dirty="0"/>
                  <a:t>位置后进行上面操作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或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次。</a:t>
                </a:r>
                <a:endParaRPr lang="en-US" altLang="zh-CN" sz="1600" dirty="0"/>
              </a:p>
              <a:p>
                <a:pPr marL="400050" indent="-400050">
                  <a:buAutoNum type="romanUcPeriod" startAt="3"/>
                </a:pPr>
                <a:endParaRPr lang="en-US" altLang="zh-CN" sz="1600" dirty="0"/>
              </a:p>
              <a:p>
                <a:pPr marL="400050" indent="-400050">
                  <a:buAutoNum type="romanUcPeriod" startAt="3"/>
                </a:pPr>
                <a:r>
                  <a:rPr lang="zh-CN" altLang="en-US" sz="1600" dirty="0"/>
                  <a:t>重复直到达到目标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46EC62-B6D2-4A6A-980C-7194F316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3" y="1659519"/>
                <a:ext cx="6027509" cy="3046988"/>
              </a:xfrm>
              <a:prstGeom prst="rect">
                <a:avLst/>
              </a:prstGeom>
              <a:blipFill>
                <a:blip r:embed="rId3"/>
                <a:stretch>
                  <a:fillRect l="-607" t="-600" b="-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19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">
            <a:extLst>
              <a:ext uri="{FF2B5EF4-FFF2-40B4-BE49-F238E27FC236}">
                <a16:creationId xmlns:a16="http://schemas.microsoft.com/office/drawing/2014/main" id="{EB15AF9B-2936-48BF-A1D5-24CC27A3C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83" y="265777"/>
            <a:ext cx="540246" cy="5402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E16471CC-AB5D-4571-98D0-F8D7C650552A}"/>
              </a:ext>
            </a:extLst>
          </p:cNvPr>
          <p:cNvGrpSpPr/>
          <p:nvPr/>
        </p:nvGrpSpPr>
        <p:grpSpPr bwMode="auto">
          <a:xfrm>
            <a:off x="433167" y="449034"/>
            <a:ext cx="222454" cy="180082"/>
            <a:chOff x="0" y="0"/>
            <a:chExt cx="116" cy="94"/>
          </a:xfrm>
        </p:grpSpPr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EE5231EA-F9A5-4887-BE50-D7A244615449}"/>
                </a:ext>
              </a:extLst>
            </p:cNvPr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4">
              <a:extLst>
                <a:ext uri="{FF2B5EF4-FFF2-40B4-BE49-F238E27FC236}">
                  <a16:creationId xmlns:a16="http://schemas.microsoft.com/office/drawing/2014/main" id="{08AE40CE-9B1C-4D73-8609-027B65C06C04}"/>
                </a:ext>
              </a:extLst>
            </p:cNvPr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E4DDFAB-1FD6-4C77-9E88-B0C3922BB421}"/>
              </a:ext>
            </a:extLst>
          </p:cNvPr>
          <p:cNvSpPr/>
          <p:nvPr/>
        </p:nvSpPr>
        <p:spPr>
          <a:xfrm>
            <a:off x="863774" y="262283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解二阶魔方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（解释）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7CAA65-745A-4067-8BC5-B77A583CD721}"/>
                  </a:ext>
                </a:extLst>
              </p:cNvPr>
              <p:cNvSpPr txBox="1"/>
              <p:nvPr/>
            </p:nvSpPr>
            <p:spPr>
              <a:xfrm>
                <a:off x="356778" y="968366"/>
                <a:ext cx="7739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操作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𝑈𝑅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𝑓𝑙𝑢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𝑏𝑟𝑢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𝑏𝑙𝑢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（*）</a:t>
                </a:r>
                <a:r>
                  <a:rPr lang="en-US" altLang="zh-CN" sz="1600" dirty="0"/>
                  <a:t>                 </a:t>
                </a:r>
                <a:r>
                  <a:rPr lang="zh-CN" altLang="en-US" sz="1600" dirty="0"/>
                  <a:t>图示：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7CAA65-745A-4067-8BC5-B77A583C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8" y="968366"/>
                <a:ext cx="7739233" cy="338554"/>
              </a:xfrm>
              <a:prstGeom prst="rect">
                <a:avLst/>
              </a:prstGeom>
              <a:blipFill>
                <a:blip r:embed="rId3"/>
                <a:stretch>
                  <a:fillRect l="-473" t="-9091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://chowkafat.net/Picture/rubik6.jpg">
            <a:extLst>
              <a:ext uri="{FF2B5EF4-FFF2-40B4-BE49-F238E27FC236}">
                <a16:creationId xmlns:a16="http://schemas.microsoft.com/office/drawing/2014/main" id="{1C88DF9A-1131-40CC-A7C3-4DDDB4B8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76" y="653064"/>
            <a:ext cx="1882406" cy="186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959914-5A0D-46D9-8B3D-54E25A9B0E89}"/>
              </a:ext>
            </a:extLst>
          </p:cNvPr>
          <p:cNvSpPr txBox="1"/>
          <p:nvPr/>
        </p:nvSpPr>
        <p:spPr>
          <a:xfrm>
            <a:off x="7171487" y="203129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flu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D5DDB1-A768-4E7F-A3DC-3B56EEA3EBC6}"/>
              </a:ext>
            </a:extLst>
          </p:cNvPr>
          <p:cNvSpPr txBox="1"/>
          <p:nvPr/>
        </p:nvSpPr>
        <p:spPr>
          <a:xfrm>
            <a:off x="8226470" y="202041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fru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E60E22-AF95-4932-9E4A-057052FEE7F9}"/>
              </a:ext>
            </a:extLst>
          </p:cNvPr>
          <p:cNvSpPr txBox="1"/>
          <p:nvPr/>
        </p:nvSpPr>
        <p:spPr>
          <a:xfrm>
            <a:off x="8265743" y="89670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bru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17D831-6A88-4DBA-856F-DBA411659623}"/>
              </a:ext>
            </a:extLst>
          </p:cNvPr>
          <p:cNvSpPr txBox="1"/>
          <p:nvPr/>
        </p:nvSpPr>
        <p:spPr>
          <a:xfrm>
            <a:off x="7206199" y="89290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blu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B7FB3B-189D-46CC-8D67-9AA27DAB7162}"/>
              </a:ext>
            </a:extLst>
          </p:cNvPr>
          <p:cNvSpPr txBox="1"/>
          <p:nvPr/>
        </p:nvSpPr>
        <p:spPr>
          <a:xfrm>
            <a:off x="448075" y="1584436"/>
            <a:ext cx="350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假设正确位置如图：</a:t>
            </a:r>
          </a:p>
        </p:txBody>
      </p:sp>
      <p:pic>
        <p:nvPicPr>
          <p:cNvPr id="7172" name="Picture 4" descr="http://chowkafat.net/Picture/rubik7.jpg">
            <a:extLst>
              <a:ext uri="{FF2B5EF4-FFF2-40B4-BE49-F238E27FC236}">
                <a16:creationId xmlns:a16="http://schemas.microsoft.com/office/drawing/2014/main" id="{909ADF6F-FA7D-4F7B-884F-81CA7EB5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99" y="1490875"/>
            <a:ext cx="11906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103D70-5D7F-41ED-A9F1-F179AE76AFF3}"/>
              </a:ext>
            </a:extLst>
          </p:cNvPr>
          <p:cNvSpPr txBox="1"/>
          <p:nvPr/>
        </p:nvSpPr>
        <p:spPr>
          <a:xfrm>
            <a:off x="539552" y="3075012"/>
            <a:ext cx="2661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情况①：</a:t>
            </a:r>
          </a:p>
        </p:txBody>
      </p:sp>
      <p:pic>
        <p:nvPicPr>
          <p:cNvPr id="7174" name="Picture 6" descr="http://chowkafat.net/Picture/rubik8.jpg">
            <a:extLst>
              <a:ext uri="{FF2B5EF4-FFF2-40B4-BE49-F238E27FC236}">
                <a16:creationId xmlns:a16="http://schemas.microsoft.com/office/drawing/2014/main" id="{8623FC18-E3AE-4226-AFEE-4312B35B6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68" y="3253813"/>
            <a:ext cx="11906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chowkafat.net/Picture/rubik9.jpg">
            <a:extLst>
              <a:ext uri="{FF2B5EF4-FFF2-40B4-BE49-F238E27FC236}">
                <a16:creationId xmlns:a16="http://schemas.microsoft.com/office/drawing/2014/main" id="{FD40F959-C69A-4A41-A272-6FD217A1D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17" y="3263339"/>
            <a:ext cx="11715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0EFCD75C-54EE-48C7-83DD-29B6F8462A7E}"/>
              </a:ext>
            </a:extLst>
          </p:cNvPr>
          <p:cNvSpPr/>
          <p:nvPr/>
        </p:nvSpPr>
        <p:spPr>
          <a:xfrm>
            <a:off x="2340825" y="4155133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174711C8-6B8B-464D-AC90-E78304C1DB17}"/>
              </a:ext>
            </a:extLst>
          </p:cNvPr>
          <p:cNvSpPr/>
          <p:nvPr/>
        </p:nvSpPr>
        <p:spPr>
          <a:xfrm>
            <a:off x="4058221" y="417418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31CA65-CA8D-4BE4-AA9C-2EA572309767}"/>
              </a:ext>
            </a:extLst>
          </p:cNvPr>
          <p:cNvSpPr txBox="1"/>
          <p:nvPr/>
        </p:nvSpPr>
        <p:spPr>
          <a:xfrm>
            <a:off x="4612887" y="2995226"/>
            <a:ext cx="2661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情况②：</a:t>
            </a:r>
          </a:p>
        </p:txBody>
      </p:sp>
      <p:pic>
        <p:nvPicPr>
          <p:cNvPr id="7178" name="Picture 10" descr="http://chowkafat.net/Picture/rubik58.jpg">
            <a:extLst>
              <a:ext uri="{FF2B5EF4-FFF2-40B4-BE49-F238E27FC236}">
                <a16:creationId xmlns:a16="http://schemas.microsoft.com/office/drawing/2014/main" id="{CBD8F97C-E573-40B5-9C37-A2FDA858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63339"/>
            <a:ext cx="11906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CAAA938-93B1-48F8-8691-9848405C078F}"/>
              </a:ext>
            </a:extLst>
          </p:cNvPr>
          <p:cNvSpPr txBox="1"/>
          <p:nvPr/>
        </p:nvSpPr>
        <p:spPr>
          <a:xfrm>
            <a:off x="2699792" y="3651076"/>
            <a:ext cx="4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28" name="星形: 五角 27">
            <a:extLst>
              <a:ext uri="{FF2B5EF4-FFF2-40B4-BE49-F238E27FC236}">
                <a16:creationId xmlns:a16="http://schemas.microsoft.com/office/drawing/2014/main" id="{BD79B7EE-519F-4DB5-AB4D-3462B082AADB}"/>
              </a:ext>
            </a:extLst>
          </p:cNvPr>
          <p:cNvSpPr/>
          <p:nvPr/>
        </p:nvSpPr>
        <p:spPr>
          <a:xfrm>
            <a:off x="6372200" y="417418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星形: 五角 28">
            <a:extLst>
              <a:ext uri="{FF2B5EF4-FFF2-40B4-BE49-F238E27FC236}">
                <a16:creationId xmlns:a16="http://schemas.microsoft.com/office/drawing/2014/main" id="{3D0A1133-5A1A-43BF-B7C6-EC0BAE1B70CA}"/>
              </a:ext>
            </a:extLst>
          </p:cNvPr>
          <p:cNvSpPr/>
          <p:nvPr/>
        </p:nvSpPr>
        <p:spPr>
          <a:xfrm>
            <a:off x="5832140" y="417418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80E5614-CB81-4B73-B09A-BFA9FC346ACD}"/>
              </a:ext>
            </a:extLst>
          </p:cNvPr>
          <p:cNvSpPr/>
          <p:nvPr/>
        </p:nvSpPr>
        <p:spPr>
          <a:xfrm>
            <a:off x="6729850" y="3716672"/>
            <a:ext cx="836389" cy="31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80" name="Picture 12" descr="http://chowkafat.net/Picture/rubik59.jpg">
            <a:extLst>
              <a:ext uri="{FF2B5EF4-FFF2-40B4-BE49-F238E27FC236}">
                <a16:creationId xmlns:a16="http://schemas.microsoft.com/office/drawing/2014/main" id="{23679467-0932-4545-BA3E-0134D233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39" y="3317274"/>
            <a:ext cx="1181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C8D7673-5001-43DB-8598-2C6F2BFE9E23}"/>
              </a:ext>
            </a:extLst>
          </p:cNvPr>
          <p:cNvSpPr txBox="1"/>
          <p:nvPr/>
        </p:nvSpPr>
        <p:spPr>
          <a:xfrm>
            <a:off x="6985076" y="3471384"/>
            <a:ext cx="2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5" name="星形: 五角 34">
            <a:extLst>
              <a:ext uri="{FF2B5EF4-FFF2-40B4-BE49-F238E27FC236}">
                <a16:creationId xmlns:a16="http://schemas.microsoft.com/office/drawing/2014/main" id="{E2288E2B-705C-4F50-B493-273B851235EA}"/>
              </a:ext>
            </a:extLst>
          </p:cNvPr>
          <p:cNvSpPr/>
          <p:nvPr/>
        </p:nvSpPr>
        <p:spPr>
          <a:xfrm>
            <a:off x="8504365" y="366258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E82D30-DE79-4AE0-9C5D-18B2473F1837}"/>
              </a:ext>
            </a:extLst>
          </p:cNvPr>
          <p:cNvSpPr txBox="1"/>
          <p:nvPr/>
        </p:nvSpPr>
        <p:spPr>
          <a:xfrm>
            <a:off x="1547664" y="45629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                           两次</a:t>
            </a:r>
          </a:p>
        </p:txBody>
      </p:sp>
    </p:spTree>
    <p:extLst>
      <p:ext uri="{BB962C8B-B14F-4D97-AF65-F5344CB8AC3E}">
        <p14:creationId xmlns:p14="http://schemas.microsoft.com/office/powerpoint/2010/main" val="52727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9" grpId="0"/>
      <p:bldP spid="14" grpId="0"/>
      <p:bldP spid="17" grpId="0" animBg="1"/>
      <p:bldP spid="24" grpId="0" animBg="1"/>
      <p:bldP spid="25" grpId="0"/>
      <p:bldP spid="18" grpId="0"/>
      <p:bldP spid="28" grpId="0" animBg="1"/>
      <p:bldP spid="29" grpId="0" animBg="1"/>
      <p:bldP spid="21" grpId="0" animBg="1"/>
      <p:bldP spid="22" grpId="0"/>
      <p:bldP spid="35" grpId="0" animBg="1"/>
      <p:bldP spid="2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1464</Words>
  <Application>Microsoft Office PowerPoint</Application>
  <PresentationFormat>自定义</PresentationFormat>
  <Paragraphs>137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Cambria Math</vt:lpstr>
      <vt:lpstr>Impact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灵毓 张</cp:lastModifiedBy>
  <cp:revision>267</cp:revision>
  <dcterms:created xsi:type="dcterms:W3CDTF">2016-03-21T01:49:00Z</dcterms:created>
  <dcterms:modified xsi:type="dcterms:W3CDTF">2019-03-15T02:19:23Z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