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8" r:id="rId3"/>
    <p:sldId id="309" r:id="rId4"/>
    <p:sldId id="310" r:id="rId5"/>
    <p:sldId id="258" r:id="rId6"/>
    <p:sldId id="261" r:id="rId7"/>
    <p:sldId id="277" r:id="rId8"/>
    <p:sldId id="311" r:id="rId9"/>
    <p:sldId id="289" r:id="rId10"/>
    <p:sldId id="314" r:id="rId11"/>
    <p:sldId id="307" r:id="rId12"/>
    <p:sldId id="315" r:id="rId13"/>
    <p:sldId id="316" r:id="rId14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130028289@qq.com" initials="1" lastIdx="1" clrIdx="0">
    <p:extLst>
      <p:ext uri="{19B8F6BF-5375-455C-9EA6-DF929625EA0E}">
        <p15:presenceInfo xmlns:p15="http://schemas.microsoft.com/office/powerpoint/2012/main" userId="f1fb5748061532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824" autoAdjust="0"/>
  </p:normalViewPr>
  <p:slideViewPr>
    <p:cSldViewPr showGuides="1">
      <p:cViewPr varScale="1">
        <p:scale>
          <a:sx n="89" d="100"/>
          <a:sy n="89" d="100"/>
        </p:scale>
        <p:origin x="466" y="67"/>
      </p:cViewPr>
      <p:guideLst>
        <p:guide orient="horz" pos="2160"/>
        <p:guide pos="3839"/>
        <p:guide pos="100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3811DA-CBEA-4566-9BC4-BF8503DED58D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2018年12月10日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图论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smtClean="0"/>
              <a:t>图论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97AB76-37CA-431B-8EC7-AC28A9DA5B87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smtClean="0"/>
              <a:t>图论</a:t>
            </a:r>
            <a:r>
              <a:rPr lang="en-US" altLang="zh-CN" noProof="0" smtClean="0"/>
              <a:t>1.1</a:t>
            </a:r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C502136-5044-4218-8B6E-CE0638E5BC20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noProof="0" smtClean="0"/>
              <a:t>图论</a:t>
            </a:r>
            <a:r>
              <a:rPr lang="en-US" altLang="zh-CN" noProof="0" smtClean="0"/>
              <a:t>1.1</a:t>
            </a:r>
            <a:endParaRPr lang="zh-CN" altLang="en-US" noProof="0" dirty="0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zh-CN" altLang="en-US" noProof="0" smtClean="0"/>
              <a:t>图论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10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AA44D1E-5150-46F1-98E2-95B66F73132B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noProof="0" smtClean="0"/>
              <a:t>图论</a:t>
            </a:r>
            <a:r>
              <a:rPr lang="en-US" altLang="zh-CN" noProof="0" smtClean="0"/>
              <a:t>1.1</a:t>
            </a:r>
            <a:endParaRPr lang="zh-CN" altLang="en-US" noProof="0" dirty="0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zh-CN" altLang="en-US" noProof="0" smtClean="0"/>
              <a:t>图论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0588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11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2872CB-22B8-411D-BB8A-8A64D1058BCB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noProof="0" smtClean="0"/>
              <a:t>图论</a:t>
            </a:r>
            <a:r>
              <a:rPr lang="en-US" altLang="zh-CN" noProof="0" smtClean="0"/>
              <a:t>1.1</a:t>
            </a:r>
            <a:endParaRPr lang="zh-CN" altLang="en-US" noProof="0" dirty="0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zh-CN" altLang="en-US" noProof="0" smtClean="0"/>
              <a:t>图论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002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30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12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7B4DE4A-9590-42D4-89D9-E71969307EDB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noProof="0" smtClean="0"/>
              <a:t>图论</a:t>
            </a:r>
            <a:r>
              <a:rPr lang="en-US" altLang="zh-CN" noProof="0" smtClean="0"/>
              <a:t>1.1</a:t>
            </a:r>
            <a:endParaRPr lang="zh-CN" altLang="en-US" noProof="0" dirty="0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zh-CN" altLang="en-US" noProof="0" smtClean="0"/>
              <a:t>图论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616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13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14FC58F-215B-46AD-979B-CBAA6A2DC260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noProof="0" smtClean="0"/>
              <a:t>图论</a:t>
            </a:r>
            <a:r>
              <a:rPr lang="en-US" altLang="zh-CN" noProof="0" smtClean="0"/>
              <a:t>1.1</a:t>
            </a:r>
            <a:endParaRPr lang="zh-CN" altLang="en-US" noProof="0" dirty="0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zh-CN" altLang="en-US" noProof="0" smtClean="0"/>
              <a:t>图论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0903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F646F5F-2A61-4A0F-B241-BD180CC564D3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noProof="0" smtClean="0"/>
              <a:t>图论</a:t>
            </a:r>
            <a:r>
              <a:rPr lang="en-US" altLang="zh-CN" noProof="0" smtClean="0"/>
              <a:t>1.1</a:t>
            </a:r>
            <a:endParaRPr lang="zh-CN" altLang="en-US" noProof="0" dirty="0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zh-CN" altLang="en-US" noProof="0" smtClean="0"/>
              <a:t>图论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77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D4F767D-517F-4EBD-A287-E35AAC506624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noProof="0" smtClean="0"/>
              <a:t>图论</a:t>
            </a:r>
            <a:r>
              <a:rPr lang="en-US" altLang="zh-CN" noProof="0" smtClean="0"/>
              <a:t>1.1</a:t>
            </a:r>
            <a:endParaRPr lang="zh-CN" altLang="en-US" noProof="0" dirty="0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zh-CN" altLang="en-US" noProof="0" smtClean="0"/>
              <a:t>图论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57625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31857E0-179F-4ECD-ADB4-47A2A07401C5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noProof="0" smtClean="0"/>
              <a:t>图论</a:t>
            </a:r>
            <a:r>
              <a:rPr lang="en-US" altLang="zh-CN" noProof="0" smtClean="0"/>
              <a:t>1.1</a:t>
            </a:r>
            <a:endParaRPr lang="zh-CN" altLang="en-US" noProof="0" dirty="0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zh-CN" altLang="en-US" noProof="0" smtClean="0"/>
              <a:t>图论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93557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073EA4-ED17-4963-A67D-752624C8D260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noProof="0" smtClean="0"/>
              <a:t>图论</a:t>
            </a:r>
            <a:r>
              <a:rPr lang="en-US" altLang="zh-CN" noProof="0" smtClean="0"/>
              <a:t>1.1</a:t>
            </a:r>
            <a:endParaRPr lang="zh-CN" altLang="en-US" noProof="0" dirty="0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zh-CN" altLang="en-US" noProof="0" smtClean="0"/>
              <a:t>图论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32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最短路径树性质知：</a:t>
                </a:r>
                <a:r>
                  <a:rPr lang="zh-CN" altLang="en-US" i="0" dirty="0" smtClean="0">
                    <a:latin typeface="Cambria Math" panose="02040503050406030204" pitchFamily="18" charset="0"/>
                  </a:rPr>
                  <a:t>如果在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"D</a:t>
                </a:r>
                <a:r>
                  <a:rPr lang="en-US" altLang="zh-CN" sz="1200" i="0" baseline="30000" dirty="0" smtClean="0">
                    <a:latin typeface="Cambria Math" panose="02040503050406030204" pitchFamily="18" charset="0"/>
                  </a:rPr>
                  <a:t>(n)</a:t>
                </a:r>
                <a:r>
                  <a:rPr lang="zh-CN" altLang="en-US" sz="1200" i="0" dirty="0" smtClean="0">
                    <a:latin typeface="Cambria Math" panose="02040503050406030204" pitchFamily="18" charset="0"/>
                  </a:rPr>
                  <a:t>的第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i</a:t>
                </a:r>
                <a:r>
                  <a:rPr lang="zh-CN" altLang="en-US" sz="1200" i="0" dirty="0" smtClean="0">
                    <a:latin typeface="Cambria Math" panose="02040503050406030204" pitchFamily="18" charset="0"/>
                  </a:rPr>
                  <a:t>行" 有结点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j</a:t>
                </a:r>
                <a:r>
                  <a:rPr lang="zh-CN" altLang="en-US" sz="1200" i="0" dirty="0" smtClean="0">
                    <a:latin typeface="Cambria Math" panose="02040503050406030204" pitchFamily="18" charset="0"/>
                  </a:rPr>
                  <a:t>和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k</a:t>
                </a:r>
                <a:r>
                  <a:rPr lang="zh-CN" altLang="en-US" i="0" dirty="0" smtClean="0">
                    <a:latin typeface="Cambria Math" panose="02040503050406030204" pitchFamily="18" charset="0"/>
                  </a:rPr>
                  <a:t>满足</a:t>
                </a:r>
                <a:r>
                  <a:rPr lang="zh-CN" altLang="en-US" i="0">
                    <a:latin typeface="Cambria Math" panose="02040503050406030204" pitchFamily="18" charset="0"/>
                  </a:rPr>
                  <a:t>𝐷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_</a:t>
                </a:r>
                <a:r>
                  <a:rPr lang="zh-CN" altLang="en-US" i="0">
                    <a:latin typeface="Cambria Math" panose="02040503050406030204" pitchFamily="18" charset="0"/>
                  </a:rPr>
                  <a:t>𝑖𝑘+𝑤(𝑘,𝑗)" "=𝐷_𝑖𝑗⇒𝑗.𝜋=𝑘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所以可以通过遍历</a:t>
                </a:r>
                <a:r>
                  <a:rPr lang="en-US" altLang="zh-CN" sz="1200" dirty="0" smtClean="0"/>
                  <a:t>D</a:t>
                </a:r>
                <a:r>
                  <a:rPr lang="en-US" altLang="zh-CN" sz="1200" baseline="30000" dirty="0" smtClean="0"/>
                  <a:t>(n)</a:t>
                </a:r>
                <a:r>
                  <a:rPr lang="zh-CN" altLang="en-US" sz="1200" dirty="0" smtClean="0"/>
                  <a:t>的第</a:t>
                </a:r>
                <a:r>
                  <a:rPr lang="en-US" altLang="zh-CN" sz="1200" dirty="0" err="1" smtClean="0"/>
                  <a:t>i</a:t>
                </a:r>
                <a:r>
                  <a:rPr lang="zh-CN" altLang="en-US" sz="1200" dirty="0" smtClean="0"/>
                  <a:t>行来找到从</a:t>
                </a:r>
                <a:r>
                  <a:rPr lang="en-US" altLang="zh-CN" sz="1200" dirty="0" err="1" smtClean="0"/>
                  <a:t>i</a:t>
                </a:r>
                <a:r>
                  <a:rPr lang="zh-CN" altLang="en-US" sz="1200" dirty="0" smtClean="0"/>
                  <a:t>到</a:t>
                </a:r>
                <a:r>
                  <a:rPr lang="en-US" altLang="zh-CN" sz="1200" dirty="0" smtClean="0"/>
                  <a:t>j</a:t>
                </a:r>
                <a:r>
                  <a:rPr lang="zh-CN" altLang="en-US" sz="1200" dirty="0" smtClean="0"/>
                  <a:t>的最短路径上</a:t>
                </a:r>
                <a:r>
                  <a:rPr lang="en-US" altLang="zh-CN" sz="1200" dirty="0" smtClean="0"/>
                  <a:t>j</a:t>
                </a:r>
                <a:r>
                  <a:rPr lang="zh-CN" altLang="en-US" sz="1200" dirty="0" smtClean="0"/>
                  <a:t>的父节点</a:t>
                </a:r>
                <a:endParaRPr lang="en-US" altLang="zh-CN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执行</a:t>
                </a:r>
                <a:r>
                  <a:rPr lang="en-US" altLang="zh-CN" sz="1200" kern="1200" dirty="0" smtClean="0">
                    <a:solidFill>
                      <a:schemeClr val="tx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n</a:t>
                </a:r>
                <a:r>
                  <a:rPr lang="en-US" altLang="zh-CN" sz="1200" kern="1200" baseline="30000" dirty="0" smtClean="0">
                    <a:solidFill>
                      <a:schemeClr val="tx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次就能得到</a:t>
                </a:r>
                <a:r>
                  <a:rPr lang="zh-CN" altLang="en-US" dirty="0" smtClean="0">
                    <a:latin typeface="Times-Roman"/>
                  </a:rPr>
                  <a:t>前驱结点矩阵</a:t>
                </a:r>
                <a:r>
                  <a:rPr lang="zh-CN" altLang="zh-CN" dirty="0" smtClean="0">
                    <a:latin typeface="Times-Roman"/>
                  </a:rPr>
                  <a:t>∏</a:t>
                </a:r>
                <a:r>
                  <a:rPr lang="en-US" altLang="zh-CN" baseline="30000" dirty="0" smtClean="0">
                    <a:latin typeface="Times-Roman"/>
                  </a:rPr>
                  <a:t>(n)</a:t>
                </a:r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时间复杂度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</a:t>
                </a:r>
                <a:r>
                  <a:rPr lang="en-US" altLang="zh-CN" sz="1200" kern="1200" dirty="0" smtClean="0">
                    <a:solidFill>
                      <a:schemeClr val="tx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n</a:t>
                </a:r>
                <a:r>
                  <a:rPr lang="en-US" altLang="zh-CN" sz="1200" kern="1200" baseline="30000" dirty="0" smtClean="0">
                    <a:solidFill>
                      <a:schemeClr val="tx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6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0718F8-9F75-4F36-9F6E-3CE122C16422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noProof="0" smtClean="0"/>
              <a:t>图论</a:t>
            </a:r>
            <a:r>
              <a:rPr lang="en-US" altLang="zh-CN" noProof="0" smtClean="0"/>
              <a:t>1.1</a:t>
            </a:r>
            <a:endParaRPr lang="zh-CN" altLang="en-US" noProof="0" dirty="0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zh-CN" altLang="en-US" noProof="0" smtClean="0"/>
              <a:t>图论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15646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7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0B2D694-BCCF-4E36-BDDC-161FE933E39E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noProof="0" smtClean="0"/>
              <a:t>图论</a:t>
            </a:r>
            <a:r>
              <a:rPr lang="en-US" altLang="zh-CN" noProof="0" smtClean="0"/>
              <a:t>1.1</a:t>
            </a:r>
            <a:endParaRPr lang="zh-CN" altLang="en-US" noProof="0" dirty="0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zh-CN" altLang="en-US" noProof="0" smtClean="0"/>
              <a:t>图论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573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C550680-5340-4FAD-B68A-CBCB0D3F4A76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noProof="0" smtClean="0"/>
              <a:t>图论</a:t>
            </a:r>
            <a:r>
              <a:rPr lang="en-US" altLang="zh-CN" noProof="0" smtClean="0"/>
              <a:t>1.1</a:t>
            </a:r>
            <a:endParaRPr lang="zh-CN" altLang="en-US" noProof="0" dirty="0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zh-CN" altLang="en-US" noProof="0" smtClean="0"/>
              <a:t>图论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662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9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033814-DD8D-4A4D-AEF8-06A736461E32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noProof="0" smtClean="0"/>
              <a:t>图论</a:t>
            </a:r>
            <a:r>
              <a:rPr lang="en-US" altLang="zh-CN" noProof="0" smtClean="0"/>
              <a:t>1.1</a:t>
            </a:r>
            <a:endParaRPr lang="zh-CN" altLang="en-US" noProof="0" dirty="0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zh-CN" altLang="en-US" noProof="0" smtClean="0"/>
              <a:t>图论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285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9B6AC70-C805-49CA-A753-FA701BEEAA65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0A4FA4-24CC-4E7D-B8A4-B2E1C5544C6B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00BBF0A-D70D-4380-A665-41E1D93CAF39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2A796C-690F-41C4-B3D1-0285DE480BA4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1E4DF6-DFC0-40E4-A715-4FDD1A84C53C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584B9D-6BCF-413A-B1A7-66DD8319C039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AE2A89A-8155-49E9-A753-4CDCBCD18A6A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779A3-607F-42D5-8E4E-D40A1840F884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21EF6BE-F90C-4013-9A04-86273A2431B5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475666-0793-4E29-8129-6F929F2EA4E9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1F358A8-DD49-4DD6-AF89-8D1D24D8F357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D77598A-C763-4138-BE18-0BF5EB2E221E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zh-CN" dirty="0"/>
              <a:t>Floyd-</a:t>
            </a:r>
            <a:r>
              <a:rPr lang="en-US" altLang="zh-CN" dirty="0" err="1"/>
              <a:t>Warshall</a:t>
            </a:r>
            <a:r>
              <a:rPr lang="en-US" altLang="zh-CN" dirty="0"/>
              <a:t> </a:t>
            </a:r>
            <a:r>
              <a:rPr lang="zh-CN" altLang="en-US" dirty="0" smtClean="0"/>
              <a:t>算法构造最</a:t>
            </a:r>
            <a:r>
              <a:rPr lang="zh-CN" altLang="en-US" dirty="0"/>
              <a:t>短路径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                                      周海波</a:t>
            </a:r>
            <a:endParaRPr lang="zh-CN" altLang="en-US" sz="2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smtClean="0">
                <a:sym typeface="Arial" panose="020B0604020202020204" pitchFamily="34" charset="0"/>
              </a:rPr>
              <a:t>Wikipedia</a:t>
            </a:r>
            <a:r>
              <a:rPr lang="zh-CN" altLang="en-US" dirty="0" smtClean="0">
                <a:sym typeface="Arial" panose="020B0604020202020204" pitchFamily="34" charset="0"/>
              </a:rPr>
              <a:t>提供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的算法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7" y="1484784"/>
            <a:ext cx="9901576" cy="411748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EEB6-12D0-48B4-BBD6-4FE8C0C30735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81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ф</a:t>
            </a:r>
            <a:r>
              <a:rPr lang="en-US" altLang="zh-CN" baseline="-25000" dirty="0" err="1" smtClean="0"/>
              <a:t>ij</a:t>
            </a:r>
            <a:r>
              <a:rPr lang="en-US" altLang="zh-CN" baseline="30000" dirty="0" smtClean="0"/>
              <a:t>(k)</a:t>
            </a:r>
            <a:r>
              <a:rPr lang="zh-CN" altLang="en-US" dirty="0" smtClean="0"/>
              <a:t>构造最短路径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8C4-5D0B-4332-A983-913EB0386317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noProof="0" smtClean="0"/>
              <a:pPr/>
              <a:t>11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407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构造</a:t>
            </a:r>
            <a:r>
              <a:rPr lang="en-US" altLang="zh-CN" dirty="0" err="1"/>
              <a:t>ф</a:t>
            </a:r>
            <a:r>
              <a:rPr lang="en-US" altLang="zh-CN" baseline="-25000" dirty="0" err="1"/>
              <a:t>ij</a:t>
            </a:r>
            <a:r>
              <a:rPr lang="en-US" altLang="zh-CN" baseline="30000" dirty="0"/>
              <a:t>(k)</a:t>
            </a:r>
            <a:endParaRPr lang="zh-CN" altLang="en-US" dirty="0"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61" y="1484784"/>
            <a:ext cx="9515475" cy="1333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33972" y="3212976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latin typeface="+mn-ea"/>
              </a:rPr>
              <a:t>ф</a:t>
            </a:r>
            <a:r>
              <a:rPr lang="en-US" altLang="zh-CN" b="1" baseline="-25000" dirty="0" err="1">
                <a:latin typeface="+mn-ea"/>
              </a:rPr>
              <a:t>ij</a:t>
            </a:r>
            <a:r>
              <a:rPr lang="en-US" altLang="zh-CN" b="1" baseline="30000" dirty="0">
                <a:latin typeface="+mn-ea"/>
              </a:rPr>
              <a:t>(k)</a:t>
            </a:r>
            <a:r>
              <a:rPr lang="zh-CN" altLang="zh-CN" b="1" dirty="0">
                <a:latin typeface="+mn-ea"/>
              </a:rPr>
              <a:t>＝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err="1" smtClean="0">
                <a:latin typeface="+mn-ea"/>
              </a:rPr>
              <a:t>ф</a:t>
            </a:r>
            <a:r>
              <a:rPr lang="en-US" altLang="zh-CN" b="1" baseline="-25000" dirty="0" err="1" smtClean="0">
                <a:latin typeface="+mn-ea"/>
              </a:rPr>
              <a:t>ij</a:t>
            </a:r>
            <a:r>
              <a:rPr lang="en-US" altLang="zh-CN" b="1" baseline="30000" dirty="0" smtClean="0">
                <a:latin typeface="+mn-ea"/>
              </a:rPr>
              <a:t>(k-1</a:t>
            </a:r>
            <a:r>
              <a:rPr lang="en-US" altLang="zh-CN" b="1" baseline="30000" dirty="0">
                <a:latin typeface="+mn-ea"/>
              </a:rPr>
              <a:t>)</a:t>
            </a:r>
            <a:r>
              <a:rPr lang="en-US" altLang="zh-CN" b="1" dirty="0">
                <a:latin typeface="+mn-ea"/>
              </a:rPr>
              <a:t>   </a:t>
            </a:r>
            <a:r>
              <a:rPr lang="zh-CN" altLang="en-US" b="1" dirty="0" smtClean="0">
                <a:latin typeface="+mn-ea"/>
              </a:rPr>
              <a:t>若</a:t>
            </a:r>
            <a:r>
              <a:rPr lang="en-US" altLang="zh-CN" b="1" dirty="0" smtClean="0">
                <a:latin typeface="+mn-ea"/>
              </a:rPr>
              <a:t>  </a:t>
            </a:r>
            <a:r>
              <a:rPr lang="en-US" altLang="zh-CN" b="1" dirty="0" err="1">
                <a:latin typeface="+mn-ea"/>
              </a:rPr>
              <a:t>d</a:t>
            </a:r>
            <a:r>
              <a:rPr lang="en-US" altLang="zh-CN" b="1" baseline="-25000" dirty="0" err="1">
                <a:latin typeface="+mn-ea"/>
              </a:rPr>
              <a:t>ij</a:t>
            </a:r>
            <a:r>
              <a:rPr lang="en-US" altLang="zh-CN" b="1" baseline="30000" dirty="0">
                <a:latin typeface="+mn-ea"/>
              </a:rPr>
              <a:t>(k-1)</a:t>
            </a:r>
            <a:r>
              <a:rPr lang="en-US" altLang="zh-CN" b="1" dirty="0">
                <a:latin typeface="+mn-ea"/>
              </a:rPr>
              <a:t> &lt;= </a:t>
            </a:r>
            <a:r>
              <a:rPr lang="en-US" altLang="zh-CN" b="1" dirty="0" err="1">
                <a:latin typeface="+mn-ea"/>
              </a:rPr>
              <a:t>d</a:t>
            </a:r>
            <a:r>
              <a:rPr lang="en-US" altLang="zh-CN" b="1" baseline="-25000" dirty="0" err="1">
                <a:latin typeface="+mn-ea"/>
              </a:rPr>
              <a:t>ik</a:t>
            </a:r>
            <a:r>
              <a:rPr lang="en-US" altLang="zh-CN" b="1" baseline="30000" dirty="0">
                <a:latin typeface="+mn-ea"/>
              </a:rPr>
              <a:t>(k-1)</a:t>
            </a:r>
            <a:r>
              <a:rPr lang="en-US" altLang="zh-CN" b="1" dirty="0">
                <a:latin typeface="+mn-ea"/>
              </a:rPr>
              <a:t> + </a:t>
            </a:r>
            <a:r>
              <a:rPr lang="en-US" altLang="zh-CN" b="1" dirty="0" err="1">
                <a:latin typeface="+mn-ea"/>
              </a:rPr>
              <a:t>d</a:t>
            </a:r>
            <a:r>
              <a:rPr lang="en-US" altLang="zh-CN" b="1" baseline="-25000" dirty="0" err="1">
                <a:latin typeface="+mn-ea"/>
              </a:rPr>
              <a:t>kj</a:t>
            </a:r>
            <a:r>
              <a:rPr lang="en-US" altLang="zh-CN" b="1" baseline="30000" dirty="0">
                <a:latin typeface="+mn-ea"/>
              </a:rPr>
              <a:t>(k-1)</a:t>
            </a:r>
            <a:r>
              <a:rPr lang="en-US" altLang="zh-CN" b="1" dirty="0">
                <a:latin typeface="+mn-ea"/>
              </a:rPr>
              <a:t> </a:t>
            </a:r>
            <a:endParaRPr lang="zh-CN" altLang="zh-CN" b="1" dirty="0">
              <a:latin typeface="+mn-ea"/>
            </a:endParaRPr>
          </a:p>
          <a:p>
            <a:r>
              <a:rPr lang="en-US" altLang="zh-CN" b="1" dirty="0" err="1" smtClean="0">
                <a:latin typeface="+mn-ea"/>
              </a:rPr>
              <a:t>ф</a:t>
            </a:r>
            <a:r>
              <a:rPr lang="en-US" altLang="zh-CN" b="1" baseline="-25000" dirty="0" err="1" smtClean="0">
                <a:latin typeface="+mn-ea"/>
              </a:rPr>
              <a:t>ij</a:t>
            </a:r>
            <a:r>
              <a:rPr lang="en-US" altLang="zh-CN" b="1" baseline="30000" dirty="0" smtClean="0">
                <a:latin typeface="+mn-ea"/>
              </a:rPr>
              <a:t>(k</a:t>
            </a:r>
            <a:r>
              <a:rPr lang="en-US" altLang="zh-CN" b="1" baseline="30000" dirty="0">
                <a:latin typeface="+mn-ea"/>
              </a:rPr>
              <a:t>)</a:t>
            </a:r>
            <a:r>
              <a:rPr lang="zh-CN" altLang="zh-CN" b="1" dirty="0" smtClean="0">
                <a:latin typeface="+mn-ea"/>
              </a:rPr>
              <a:t>＝</a:t>
            </a:r>
            <a:r>
              <a:rPr lang="en-US" altLang="zh-CN" b="1" dirty="0">
                <a:latin typeface="+mn-ea"/>
              </a:rPr>
              <a:t>	</a:t>
            </a:r>
            <a:r>
              <a:rPr lang="en-US" altLang="zh-CN" b="1" dirty="0" smtClean="0">
                <a:latin typeface="+mn-ea"/>
              </a:rPr>
              <a:t>k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     </a:t>
            </a:r>
            <a:r>
              <a:rPr lang="zh-CN" altLang="en-US" b="1" dirty="0" smtClean="0">
                <a:latin typeface="+mn-ea"/>
              </a:rPr>
              <a:t>若</a:t>
            </a:r>
            <a:r>
              <a:rPr lang="en-US" altLang="zh-CN" b="1" dirty="0" smtClean="0">
                <a:latin typeface="+mn-ea"/>
              </a:rPr>
              <a:t>  </a:t>
            </a:r>
            <a:r>
              <a:rPr lang="en-US" altLang="zh-CN" b="1" dirty="0" err="1">
                <a:latin typeface="+mn-ea"/>
              </a:rPr>
              <a:t>d</a:t>
            </a:r>
            <a:r>
              <a:rPr lang="en-US" altLang="zh-CN" b="1" baseline="-25000" dirty="0" err="1">
                <a:latin typeface="+mn-ea"/>
              </a:rPr>
              <a:t>ij</a:t>
            </a:r>
            <a:r>
              <a:rPr lang="en-US" altLang="zh-CN" b="1" baseline="30000" dirty="0">
                <a:latin typeface="+mn-ea"/>
              </a:rPr>
              <a:t>(k-1)</a:t>
            </a:r>
            <a:r>
              <a:rPr lang="en-US" altLang="zh-CN" b="1" dirty="0">
                <a:latin typeface="+mn-ea"/>
              </a:rPr>
              <a:t> &gt;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en-US" altLang="zh-CN" b="1" dirty="0" err="1">
                <a:latin typeface="+mn-ea"/>
              </a:rPr>
              <a:t>d</a:t>
            </a:r>
            <a:r>
              <a:rPr lang="en-US" altLang="zh-CN" b="1" baseline="-25000" dirty="0" err="1">
                <a:latin typeface="+mn-ea"/>
              </a:rPr>
              <a:t>ik</a:t>
            </a:r>
            <a:r>
              <a:rPr lang="en-US" altLang="zh-CN" b="1" baseline="30000" dirty="0">
                <a:latin typeface="+mn-ea"/>
              </a:rPr>
              <a:t>(k-1)</a:t>
            </a:r>
            <a:r>
              <a:rPr lang="en-US" altLang="zh-CN" b="1" dirty="0">
                <a:latin typeface="+mn-ea"/>
              </a:rPr>
              <a:t> + </a:t>
            </a:r>
            <a:r>
              <a:rPr lang="en-US" altLang="zh-CN" b="1" dirty="0" err="1">
                <a:latin typeface="+mn-ea"/>
              </a:rPr>
              <a:t>d</a:t>
            </a:r>
            <a:r>
              <a:rPr lang="en-US" altLang="zh-CN" b="1" baseline="-25000" dirty="0" err="1">
                <a:latin typeface="+mn-ea"/>
              </a:rPr>
              <a:t>kj</a:t>
            </a:r>
            <a:r>
              <a:rPr lang="en-US" altLang="zh-CN" b="1" baseline="30000" dirty="0">
                <a:latin typeface="+mn-ea"/>
              </a:rPr>
              <a:t>(k-1)</a:t>
            </a:r>
            <a:r>
              <a:rPr lang="en-US" altLang="zh-CN" b="1" dirty="0">
                <a:latin typeface="+mn-ea"/>
              </a:rPr>
              <a:t> </a:t>
            </a:r>
            <a:endParaRPr lang="zh-CN" altLang="zh-CN" b="1" dirty="0">
              <a:latin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476" y="2885431"/>
            <a:ext cx="4248150" cy="2828925"/>
          </a:xfrm>
          <a:prstGeom prst="rect">
            <a:avLst/>
          </a:prstGeom>
        </p:spPr>
      </p:pic>
      <p:sp>
        <p:nvSpPr>
          <p:cNvPr id="11" name="下弧形箭头 10"/>
          <p:cNvSpPr/>
          <p:nvPr/>
        </p:nvSpPr>
        <p:spPr>
          <a:xfrm rot="2020524">
            <a:off x="5131502" y="4690426"/>
            <a:ext cx="2891532" cy="1249805"/>
          </a:xfrm>
          <a:prstGeom prst="curved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45940" y="2885431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</a:rPr>
              <a:t>ф</a:t>
            </a:r>
            <a:r>
              <a:rPr lang="en-US" altLang="zh-CN" b="1" baseline="-25000" dirty="0" err="1" smtClean="0">
                <a:latin typeface="+mn-ea"/>
              </a:rPr>
              <a:t>ij</a:t>
            </a:r>
            <a:r>
              <a:rPr lang="en-US" altLang="zh-CN" b="1" baseline="30000" dirty="0" smtClean="0">
                <a:latin typeface="+mn-ea"/>
              </a:rPr>
              <a:t>(0</a:t>
            </a:r>
            <a:r>
              <a:rPr lang="en-US" altLang="zh-CN" b="1" baseline="30000" dirty="0">
                <a:latin typeface="+mn-ea"/>
              </a:rPr>
              <a:t>)</a:t>
            </a:r>
            <a:r>
              <a:rPr lang="zh-CN" altLang="zh-CN" b="1" dirty="0">
                <a:latin typeface="+mn-ea"/>
              </a:rPr>
              <a:t>＝</a:t>
            </a:r>
            <a:r>
              <a:rPr lang="en-US" altLang="zh-CN" b="1" dirty="0">
                <a:latin typeface="+mn-ea"/>
              </a:rPr>
              <a:t>NIL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0EE5-5F7C-482C-BEE7-AE0F161C58A3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CN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51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使用</a:t>
            </a:r>
            <a:r>
              <a:rPr lang="en-US" altLang="zh-CN" dirty="0" err="1" smtClean="0"/>
              <a:t>ф</a:t>
            </a:r>
            <a:r>
              <a:rPr lang="en-US" altLang="zh-CN" baseline="-25000" dirty="0" err="1" smtClean="0"/>
              <a:t>ij</a:t>
            </a:r>
            <a:r>
              <a:rPr lang="en-US" altLang="zh-CN" baseline="30000" dirty="0" smtClean="0"/>
              <a:t>(n)</a:t>
            </a:r>
            <a:r>
              <a:rPr lang="zh-CN" altLang="en-US" dirty="0"/>
              <a:t>构造最短路径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95A1-F586-4155-A627-24F07874E4DB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CN" smtClean="0"/>
              <a:t>13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1556792"/>
            <a:ext cx="6373184" cy="422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Floyd-</a:t>
            </a:r>
            <a:r>
              <a:rPr lang="en-US" altLang="zh-CN" dirty="0" err="1"/>
              <a:t>Warshall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算法原理及递归式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1912575"/>
            <a:ext cx="7315200" cy="2914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086" y="4836791"/>
            <a:ext cx="7067550" cy="914400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3452-5B97-4A2A-B55F-E89498337D4C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00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Floyd-</a:t>
            </a:r>
            <a:r>
              <a:rPr lang="en-US" altLang="zh-CN" dirty="0" err="1"/>
              <a:t>Warshall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算法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844824"/>
            <a:ext cx="5486400" cy="268605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9027-E29E-4C6D-84FC-46D6B47BF1C3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>
                <a:latin typeface="Times-Roman"/>
              </a:rPr>
              <a:t>计算</a:t>
            </a:r>
            <a:r>
              <a:rPr lang="zh-CN" altLang="en-US" dirty="0">
                <a:latin typeface="Times-Roman"/>
              </a:rPr>
              <a:t>前驱结点矩阵</a:t>
            </a:r>
            <a:r>
              <a:rPr lang="zh-CN" altLang="zh-CN" dirty="0" smtClean="0">
                <a:latin typeface="Times-Roman"/>
              </a:rPr>
              <a:t>∏</a:t>
            </a:r>
            <a:r>
              <a:rPr lang="en-US" altLang="zh-CN" baseline="30000" dirty="0">
                <a:latin typeface="Times-Roman"/>
              </a:rPr>
              <a:t>(n</a:t>
            </a:r>
            <a:r>
              <a:rPr lang="en-US" altLang="zh-CN" baseline="30000" dirty="0" smtClean="0">
                <a:latin typeface="Times-Roman"/>
              </a:rPr>
              <a:t>)</a:t>
            </a:r>
            <a:r>
              <a:rPr lang="zh-CN" altLang="en-US" dirty="0" smtClean="0">
                <a:latin typeface="Times-Roman"/>
              </a:rPr>
              <a:t>可得最短路径</a:t>
            </a:r>
            <a:endParaRPr lang="zh-CN" altLang="en-US" dirty="0">
              <a:latin typeface="Times-Roman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69" y="1431755"/>
            <a:ext cx="5495925" cy="19431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DD46-6A16-454B-B8A3-4E17537F3BD3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37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>
                <a:latin typeface="Times-Roman"/>
              </a:rPr>
              <a:t>通过</a:t>
            </a:r>
            <a:r>
              <a:rPr lang="en-US" altLang="zh-CN" dirty="0" smtClean="0">
                <a:latin typeface="Times-Roman"/>
              </a:rPr>
              <a:t>D</a:t>
            </a:r>
            <a:r>
              <a:rPr lang="en-US" altLang="zh-CN" baseline="30000" dirty="0" smtClean="0">
                <a:latin typeface="Times-Roman"/>
              </a:rPr>
              <a:t>(n)</a:t>
            </a:r>
            <a:r>
              <a:rPr lang="zh-CN" altLang="en-US" dirty="0" smtClean="0">
                <a:latin typeface="Times-Roman"/>
              </a:rPr>
              <a:t>构造前驱结点矩阵</a:t>
            </a:r>
            <a:r>
              <a:rPr lang="zh-CN" altLang="zh-CN" sz="2800" dirty="0">
                <a:latin typeface="Times-Roman"/>
              </a:rPr>
              <a:t>∏</a:t>
            </a:r>
            <a:r>
              <a:rPr lang="en-US" altLang="zh-CN" baseline="30000" dirty="0" smtClean="0">
                <a:latin typeface="Times-Roman"/>
              </a:rPr>
              <a:t>(</a:t>
            </a:r>
            <a:r>
              <a:rPr lang="en-US" altLang="zh-CN" baseline="30000" dirty="0">
                <a:latin typeface="Times-Roman"/>
              </a:rPr>
              <a:t>n)</a:t>
            </a:r>
            <a:endParaRPr lang="zh-CN" altLang="zh-CN" dirty="0">
              <a:latin typeface="Times-Roman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4BF6-9CAD-41AC-9295-4A3ECE8FCC93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noProof="0" smtClean="0"/>
              <a:pPr/>
              <a:t>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Times-Roman"/>
              </a:rPr>
              <a:t>通过</a:t>
            </a:r>
            <a:r>
              <a:rPr lang="en-US" altLang="zh-CN" dirty="0">
                <a:latin typeface="Times-Roman"/>
              </a:rPr>
              <a:t>D</a:t>
            </a:r>
            <a:r>
              <a:rPr lang="en-US" altLang="zh-CN" baseline="30000" dirty="0">
                <a:latin typeface="Times-Roman"/>
              </a:rPr>
              <a:t>(n</a:t>
            </a:r>
            <a:r>
              <a:rPr lang="en-US" altLang="zh-CN" baseline="30000" dirty="0" smtClean="0">
                <a:latin typeface="Times-Roman"/>
              </a:rPr>
              <a:t>)</a:t>
            </a:r>
            <a:r>
              <a:rPr lang="zh-CN" altLang="en-US" dirty="0" smtClean="0">
                <a:latin typeface="Times-Roman"/>
              </a:rPr>
              <a:t>构造前驱</a:t>
            </a:r>
            <a:r>
              <a:rPr lang="zh-CN" altLang="en-US" dirty="0">
                <a:latin typeface="Times-Roman"/>
              </a:rPr>
              <a:t>结点矩阵</a:t>
            </a:r>
            <a:r>
              <a:rPr lang="zh-CN" altLang="zh-CN" dirty="0">
                <a:latin typeface="Times-Roman"/>
              </a:rPr>
              <a:t>∏</a:t>
            </a:r>
            <a:r>
              <a:rPr lang="en-US" altLang="zh-CN" baseline="30000" dirty="0">
                <a:latin typeface="Times-Roman"/>
              </a:rPr>
              <a:t>(n</a:t>
            </a:r>
            <a:r>
              <a:rPr lang="en-US" altLang="zh-CN" baseline="30000" dirty="0" smtClean="0">
                <a:latin typeface="Times-Roman"/>
              </a:rPr>
              <a:t>)</a:t>
            </a:r>
            <a:endParaRPr lang="zh-CN" altLang="en-US" dirty="0">
              <a:latin typeface="Times-Roman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3892" y="1393773"/>
            <a:ext cx="9793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D</a:t>
            </a:r>
            <a:r>
              <a:rPr lang="en-US" altLang="zh-CN" sz="2400" baseline="30000" dirty="0" smtClean="0"/>
              <a:t>(n)</a:t>
            </a:r>
            <a:r>
              <a:rPr lang="zh-CN" altLang="en-US" sz="2400" dirty="0" smtClean="0"/>
              <a:t>的第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行所诱导的子图即根节点为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的最短路径树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lvl="1"/>
            <a:endParaRPr lang="en-US" altLang="zh-CN" sz="2400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465562"/>
                </a:solidFill>
              </a:rPr>
              <a:t>算法：</a:t>
            </a:r>
            <a:endParaRPr lang="en-US" altLang="zh-CN" baseline="30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baseline="30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989956" y="1861333"/>
                <a:ext cx="2227854" cy="654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956" y="1861333"/>
                <a:ext cx="2227854" cy="654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C14E-E1C7-44B2-AEA9-84126133A70A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CN" smtClean="0"/>
              <a:t>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908" y="2931560"/>
            <a:ext cx="8693038" cy="208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>
                <a:latin typeface="Times-Roman"/>
                <a:sym typeface="Arial" panose="020B0604020202020204" pitchFamily="34" charset="0"/>
              </a:rPr>
              <a:t>计算</a:t>
            </a:r>
            <a:r>
              <a:rPr lang="en-US" altLang="zh-CN" dirty="0" smtClean="0">
                <a:latin typeface="Times-Roman"/>
              </a:rPr>
              <a:t>D</a:t>
            </a:r>
            <a:r>
              <a:rPr lang="en-US" altLang="zh-CN" baseline="30000" dirty="0" smtClean="0">
                <a:latin typeface="Times-Roman"/>
              </a:rPr>
              <a:t>(n)</a:t>
            </a:r>
            <a:r>
              <a:rPr lang="zh-CN" altLang="en-US" dirty="0" smtClean="0">
                <a:latin typeface="Times-Roman"/>
              </a:rPr>
              <a:t>的同时构造</a:t>
            </a:r>
            <a:r>
              <a:rPr lang="zh-CN" altLang="en-US" dirty="0">
                <a:latin typeface="Times-Roman"/>
              </a:rPr>
              <a:t>前驱结点矩阵</a:t>
            </a:r>
            <a:r>
              <a:rPr lang="zh-CN" altLang="zh-CN" sz="2800" dirty="0">
                <a:latin typeface="Times-Roman"/>
              </a:rPr>
              <a:t>∏</a:t>
            </a:r>
            <a:r>
              <a:rPr lang="en-US" altLang="zh-CN" baseline="30000" dirty="0">
                <a:latin typeface="Times-Roman"/>
              </a:rPr>
              <a:t>(n)</a:t>
            </a:r>
            <a:endParaRPr lang="zh-CN" altLang="zh-CN" dirty="0">
              <a:latin typeface="Times-Roman"/>
            </a:endParaRP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729-2AB0-45F0-A4E0-D81C7EEFB0DC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CN" noProof="0" smtClean="0"/>
              <a:pPr/>
              <a:t>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9876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递归公式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77" y="1484784"/>
            <a:ext cx="9467850" cy="2705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039" y="4194730"/>
            <a:ext cx="9610725" cy="1400175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7094-29F8-4AC9-8AE8-7663B932D613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57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Times-Roman"/>
              </a:rPr>
              <a:t>构造前驱结点矩阵</a:t>
            </a:r>
            <a:r>
              <a:rPr lang="zh-CN" altLang="zh-CN" sz="3200" dirty="0">
                <a:latin typeface="Times-Roman"/>
              </a:rPr>
              <a:t>∏</a:t>
            </a:r>
            <a:r>
              <a:rPr lang="en-US" altLang="zh-CN" baseline="30000" dirty="0">
                <a:latin typeface="Times-Roman"/>
              </a:rPr>
              <a:t>(n</a:t>
            </a:r>
            <a:r>
              <a:rPr lang="en-US" altLang="zh-CN" baseline="30000" dirty="0" smtClean="0">
                <a:latin typeface="Times-Roman"/>
              </a:rPr>
              <a:t>)</a:t>
            </a:r>
            <a:endParaRPr lang="zh-CN" altLang="en-US" dirty="0">
              <a:latin typeface="Times-Roman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1562821"/>
            <a:ext cx="4248150" cy="2828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476" y="5301208"/>
            <a:ext cx="6480720" cy="681262"/>
          </a:xfrm>
          <a:prstGeom prst="rect">
            <a:avLst/>
          </a:prstGeom>
        </p:spPr>
      </p:pic>
      <p:sp>
        <p:nvSpPr>
          <p:cNvPr id="17" name="左弧形箭头 16"/>
          <p:cNvSpPr/>
          <p:nvPr/>
        </p:nvSpPr>
        <p:spPr>
          <a:xfrm rot="10800000">
            <a:off x="4948533" y="4047094"/>
            <a:ext cx="783854" cy="1216152"/>
          </a:xfrm>
          <a:prstGeom prst="curvedRightArrow">
            <a:avLst>
              <a:gd name="adj1" fmla="val 25000"/>
              <a:gd name="adj2" fmla="val 50000"/>
              <a:gd name="adj3" fmla="val 32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98F6-1489-4F5C-B505-919DE56B8701}" type="datetime2">
              <a:rPr lang="zh-CN" altLang="en-US" smtClean="0"/>
              <a:t>2018年12月10日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81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741</TotalTime>
  <Words>255</Words>
  <Application>Microsoft Office PowerPoint</Application>
  <PresentationFormat>自定义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Euphemia</vt:lpstr>
      <vt:lpstr>Times-Roman</vt:lpstr>
      <vt:lpstr>微软雅黑</vt:lpstr>
      <vt:lpstr>Arial</vt:lpstr>
      <vt:lpstr>Cambria Math</vt:lpstr>
      <vt:lpstr>Wingdings</vt:lpstr>
      <vt:lpstr>数学 16x9</vt:lpstr>
      <vt:lpstr>Floyd-Warshall 算法构造最短路径</vt:lpstr>
      <vt:lpstr>Floyd-Warshall算法原理及递归式</vt:lpstr>
      <vt:lpstr>Floyd-Warshall算法</vt:lpstr>
      <vt:lpstr>计算前驱结点矩阵∏(n)可得最短路径</vt:lpstr>
      <vt:lpstr>1</vt:lpstr>
      <vt:lpstr>通过D(n)构造前驱结点矩阵∏(n)</vt:lpstr>
      <vt:lpstr>2</vt:lpstr>
      <vt:lpstr>递归公式</vt:lpstr>
      <vt:lpstr>构造前驱结点矩阵∏(n)</vt:lpstr>
      <vt:lpstr>Wikipedia提供的算法</vt:lpstr>
      <vt:lpstr>3</vt:lpstr>
      <vt:lpstr>构造фij(k)</vt:lpstr>
      <vt:lpstr>使用фij(n)构造最短路径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</dc:title>
  <dc:creator>1130028289@qq.com</dc:creator>
  <cp:lastModifiedBy>1130028289@qq.com</cp:lastModifiedBy>
  <cp:revision>65</cp:revision>
  <dcterms:created xsi:type="dcterms:W3CDTF">2018-09-26T16:01:40Z</dcterms:created>
  <dcterms:modified xsi:type="dcterms:W3CDTF">2018-12-10T01:48:51Z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