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72" r:id="rId2"/>
    <p:sldId id="273" r:id="rId3"/>
    <p:sldId id="275" r:id="rId4"/>
    <p:sldId id="274" r:id="rId5"/>
    <p:sldId id="276" r:id="rId6"/>
    <p:sldId id="277" r:id="rId7"/>
    <p:sldId id="278" r:id="rId8"/>
    <p:sldId id="279" r:id="rId9"/>
    <p:sldId id="280" r:id="rId10"/>
    <p:sldId id="281" r:id="rId11"/>
    <p:sldId id="282" r:id="rId12"/>
    <p:sldId id="283" r:id="rId13"/>
    <p:sldId id="284" r:id="rId14"/>
    <p:sldId id="285" r:id="rId1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C2459A-8875-4033-98C6-02923644E29D}" type="datetime2">
              <a:rPr lang="zh-CN" altLang="en-US" smtClean="0">
                <a:latin typeface="微软雅黑" panose="020B0503020204020204" pitchFamily="34" charset="-122"/>
                <a:ea typeface="微软雅黑" panose="020B0503020204020204" pitchFamily="34" charset="-122"/>
              </a:rPr>
              <a:t>2017年12月16日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9A0AF4-0B8A-4FA6-9844-3FD3A33F06DF}" type="slidenum">
              <a:rPr lang="zh-CN" altLang="en-US"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7523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09F6B0C-6D1E-4F53-A8D4-0EE188F290A5}" type="datetime2">
              <a:rPr lang="zh-CN" altLang="en-US" smtClean="0"/>
              <a:pPr/>
              <a:t>2017年12月16日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93B0CF2-7F87-4E02-A248-870047730F99}" type="slidenum">
              <a:rPr lang="en-US" altLang="zh-CN" noProof="0" smtClean="0"/>
              <a:pPr/>
              <a:t>‹#›</a:t>
            </a:fld>
            <a:endParaRPr lang="zh-CN" altLang="en-US" noProof="0"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2</a:t>
            </a:fld>
            <a:endParaRPr lang="zh-CN" altLang="en-US" noProof="0" dirty="0"/>
          </a:p>
        </p:txBody>
      </p:sp>
    </p:spTree>
    <p:extLst>
      <p:ext uri="{BB962C8B-B14F-4D97-AF65-F5344CB8AC3E}">
        <p14:creationId xmlns:p14="http://schemas.microsoft.com/office/powerpoint/2010/main" val="210311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3</a:t>
            </a:fld>
            <a:endParaRPr lang="zh-CN" altLang="en-US" noProof="0" dirty="0"/>
          </a:p>
        </p:txBody>
      </p:sp>
    </p:spTree>
    <p:extLst>
      <p:ext uri="{BB962C8B-B14F-4D97-AF65-F5344CB8AC3E}">
        <p14:creationId xmlns:p14="http://schemas.microsoft.com/office/powerpoint/2010/main" val="374265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4</a:t>
            </a:fld>
            <a:endParaRPr lang="zh-CN" altLang="en-US" noProof="0" dirty="0"/>
          </a:p>
        </p:txBody>
      </p:sp>
    </p:spTree>
    <p:extLst>
      <p:ext uri="{BB962C8B-B14F-4D97-AF65-F5344CB8AC3E}">
        <p14:creationId xmlns:p14="http://schemas.microsoft.com/office/powerpoint/2010/main" val="3491332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5</a:t>
            </a:fld>
            <a:endParaRPr lang="zh-CN" altLang="en-US" noProof="0" dirty="0"/>
          </a:p>
        </p:txBody>
      </p:sp>
    </p:spTree>
    <p:extLst>
      <p:ext uri="{BB962C8B-B14F-4D97-AF65-F5344CB8AC3E}">
        <p14:creationId xmlns:p14="http://schemas.microsoft.com/office/powerpoint/2010/main" val="15300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6</a:t>
            </a:fld>
            <a:endParaRPr lang="zh-CN" altLang="en-US" noProof="0" dirty="0"/>
          </a:p>
        </p:txBody>
      </p:sp>
    </p:spTree>
    <p:extLst>
      <p:ext uri="{BB962C8B-B14F-4D97-AF65-F5344CB8AC3E}">
        <p14:creationId xmlns:p14="http://schemas.microsoft.com/office/powerpoint/2010/main" val="2681283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7</a:t>
            </a:fld>
            <a:endParaRPr lang="zh-CN" altLang="en-US" noProof="0" dirty="0"/>
          </a:p>
        </p:txBody>
      </p:sp>
    </p:spTree>
    <p:extLst>
      <p:ext uri="{BB962C8B-B14F-4D97-AF65-F5344CB8AC3E}">
        <p14:creationId xmlns:p14="http://schemas.microsoft.com/office/powerpoint/2010/main" val="13236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893B0CF2-7F87-4E02-A248-870047730F99}" type="slidenum">
              <a:rPr lang="en-US" altLang="zh-CN" noProof="0" smtClean="0"/>
              <a:pPr/>
              <a:t>8</a:t>
            </a:fld>
            <a:endParaRPr lang="zh-CN" altLang="en-US" noProof="0" dirty="0"/>
          </a:p>
        </p:txBody>
      </p:sp>
    </p:spTree>
    <p:extLst>
      <p:ext uri="{BB962C8B-B14F-4D97-AF65-F5344CB8AC3E}">
        <p14:creationId xmlns:p14="http://schemas.microsoft.com/office/powerpoint/2010/main" val="410990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1"/>
      </p:bgRef>
    </p:bg>
    <p:spTree>
      <p:nvGrpSpPr>
        <p:cNvPr id="1" name=""/>
        <p:cNvGrpSpPr/>
        <p:nvPr/>
      </p:nvGrpSpPr>
      <p:grpSpPr>
        <a:xfrm>
          <a:off x="0" y="0"/>
          <a:ext cx="0" cy="0"/>
          <a:chOff x="0" y="0"/>
          <a:chExt cx="0" cy="0"/>
        </a:xfrm>
      </p:grpSpPr>
      <p:grpSp>
        <p:nvGrpSpPr>
          <p:cNvPr id="10" name="组 9"/>
          <p:cNvGrpSpPr/>
          <p:nvPr/>
        </p:nvGrpSpPr>
        <p:grpSpPr>
          <a:xfrm>
            <a:off x="0" y="6208894"/>
            <a:ext cx="12192000" cy="649106"/>
            <a:chOff x="0" y="6208894"/>
            <a:chExt cx="12192000" cy="649106"/>
          </a:xfrm>
        </p:grpSpPr>
        <p:sp>
          <p:nvSpPr>
            <p:cNvPr id="2" name="矩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cxnSp>
          <p:nvCxnSpPr>
            <p:cNvPr id="7" name="直接连接符​​(S)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标题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微软雅黑" panose="020B0503020204020204" pitchFamily="34" charset="-122"/>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17" name="副标题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latin typeface="宋体" panose="02010600030101010101" pitchFamily="2" charset="-122"/>
                <a:ea typeface="宋体" panose="02010600030101010101" pitchFamily="2"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zh-CN" altLang="en-US" smtClean="0"/>
              <a:t>单击以编辑母版副标题样式</a:t>
            </a:r>
            <a:endParaRPr kumimoji="0" lang="en-US" dirty="0"/>
          </a:p>
        </p:txBody>
      </p:sp>
      <p:sp>
        <p:nvSpPr>
          <p:cNvPr id="30" name="日期占位符 29"/>
          <p:cNvSpPr>
            <a:spLocks noGrp="1"/>
          </p:cNvSpPr>
          <p:nvPr>
            <p:ph type="dt" sz="half" idx="10"/>
          </p:nvPr>
        </p:nvSpPr>
        <p:spPr/>
        <p:txBody>
          <a:bodyPr rtlCol="0"/>
          <a:lstStyle>
            <a:lvl1pPr>
              <a:defRPr>
                <a:latin typeface="宋体" panose="02010600030101010101" pitchFamily="2" charset="-122"/>
                <a:ea typeface="宋体" panose="02010600030101010101" pitchFamily="2" charset="-122"/>
              </a:defRPr>
            </a:lvl1pPr>
          </a:lstStyle>
          <a:p>
            <a:fld id="{CD11CD66-A5DC-4DA4-9F16-86D76EE3D28C}" type="datetime2">
              <a:rPr lang="zh-CN" altLang="en-US" smtClean="0"/>
              <a:pPr/>
              <a:t>2017年12月16日</a:t>
            </a:fld>
            <a:endParaRPr lang="en-US" dirty="0"/>
          </a:p>
        </p:txBody>
      </p:sp>
      <p:sp>
        <p:nvSpPr>
          <p:cNvPr id="19" name="页脚占位符 18"/>
          <p:cNvSpPr>
            <a:spLocks noGrp="1"/>
          </p:cNvSpPr>
          <p:nvPr>
            <p:ph type="ftr" sz="quarter" idx="11"/>
          </p:nvPr>
        </p:nvSpPr>
        <p:spPr/>
        <p:txBody>
          <a:bodyPr rtlCol="0"/>
          <a:lstStyle>
            <a:lvl1pPr>
              <a:defRPr>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27" name="幻灯片编号占位符 26"/>
          <p:cNvSpPr>
            <a:spLocks noGrp="1"/>
          </p:cNvSpPr>
          <p:nvPr>
            <p:ph type="sldNum" sz="quarter" idx="12"/>
          </p:nvPr>
        </p:nvSpPr>
        <p:spPr/>
        <p:txBody>
          <a:bodyPr rtlCol="0"/>
          <a:lstStyle>
            <a:lvl1pPr>
              <a:defRPr>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9901956E-1F06-4164-BE4D-6DAEAD41794D}" type="datetime2">
              <a:rPr lang="zh-CN" altLang="en-US" smtClean="0"/>
              <a:t>2017年12月16日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9200" y="914402"/>
            <a:ext cx="2743200" cy="5211763"/>
          </a:xfrm>
        </p:spPr>
        <p:txBody>
          <a:bodyPr vert="eaVert" rtlCol="0"/>
          <a:lstStyle/>
          <a:p>
            <a:pPr rtl="0"/>
            <a:r>
              <a:rPr lang="zh-CN" altLang="en-US" smtClean="0"/>
              <a:t>单击此处编辑母版标题样式</a:t>
            </a:r>
            <a:endParaRPr kumimoji="0" lang="en-US" dirty="0"/>
          </a:p>
        </p:txBody>
      </p:sp>
      <p:sp>
        <p:nvSpPr>
          <p:cNvPr id="3" name="垂直文本占位符 2"/>
          <p:cNvSpPr>
            <a:spLocks noGrp="1"/>
          </p:cNvSpPr>
          <p:nvPr>
            <p:ph type="body" orient="vert" idx="1"/>
          </p:nvPr>
        </p:nvSpPr>
        <p:spPr>
          <a:xfrm>
            <a:off x="609600" y="914402"/>
            <a:ext cx="8026400" cy="5211763"/>
          </a:xfrm>
        </p:spPr>
        <p:txBody>
          <a:bodyPr vert="eaVert"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0B6F4438-3803-4880-BD4A-05A7E0A21AC6}" type="datetime2">
              <a:rPr lang="zh-CN" altLang="en-US" smtClean="0"/>
              <a:t>2017年12月16日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smtClean="0"/>
              <a:t>单击此处编辑母版标题样式</a:t>
            </a:r>
            <a:endParaRPr kumimoji="0" lang="en-US" dirty="0"/>
          </a:p>
        </p:txBody>
      </p:sp>
      <p:sp>
        <p:nvSpPr>
          <p:cNvPr id="3" name="内容占位符 2"/>
          <p:cNvSpPr>
            <a:spLocks noGrp="1"/>
          </p:cNvSpPr>
          <p:nvPr>
            <p:ph idx="1"/>
          </p:nvPr>
        </p:nvSpPr>
        <p:spPr/>
        <p:txBody>
          <a:bodyPr rtlCol="0"/>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rtlCol="0"/>
          <a:lstStyle/>
          <a:p>
            <a:pPr rtl="0"/>
            <a:fld id="{FD45D8D3-C53C-4365-92C7-E8127B1A303F}" type="datetime2">
              <a:rPr lang="zh-CN" altLang="en-US" smtClean="0"/>
              <a:t>2017年12月16日</a:t>
            </a:fld>
            <a:endParaRPr lang="en-US" dirty="0"/>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zh-CN" altLang="en-US" smtClean="0"/>
              <a:t>编辑母版文本样式</a:t>
            </a:r>
          </a:p>
        </p:txBody>
      </p:sp>
      <p:sp>
        <p:nvSpPr>
          <p:cNvPr id="4" name="日期占位符 3"/>
          <p:cNvSpPr>
            <a:spLocks noGrp="1"/>
          </p:cNvSpPr>
          <p:nvPr>
            <p:ph type="dt" sz="half" idx="10"/>
          </p:nvPr>
        </p:nvSpPr>
        <p:spPr/>
        <p:txBody>
          <a:bodyPr rtlCol="0"/>
          <a:lstStyle/>
          <a:p>
            <a:pPr rtl="0"/>
            <a:fld id="{B26F76AF-62D1-44AB-97DC-928467407F16}" type="datetime2">
              <a:rPr lang="zh-CN" altLang="en-US" smtClean="0"/>
              <a:t>2017年12月16日</a:t>
            </a:fld>
            <a:endParaRPr lang="en-US"/>
          </a:p>
        </p:txBody>
      </p:sp>
      <p:sp>
        <p:nvSpPr>
          <p:cNvPr id="5" name="页脚占位符 4"/>
          <p:cNvSpPr>
            <a:spLocks noGrp="1"/>
          </p:cNvSpPr>
          <p:nvPr>
            <p:ph type="ftr" sz="quarter" idx="11"/>
          </p:nvPr>
        </p:nvSpPr>
        <p:spPr/>
        <p:txBody>
          <a:bodyPr rtlCol="0"/>
          <a:lstStyle/>
          <a:p>
            <a:pPr rtl="0"/>
            <a:r>
              <a:rPr lang="zh-cn" dirty="0"/>
              <a:t>添加页脚</a:t>
            </a:r>
            <a:endParaRPr lang="en-US" dirty="0"/>
          </a:p>
        </p:txBody>
      </p:sp>
      <p:sp>
        <p:nvSpPr>
          <p:cNvPr id="6" name="幻灯片编号占位符 5"/>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rtlCol="0"/>
          <a:lstStyle/>
          <a:p>
            <a:pPr rtl="0"/>
            <a:r>
              <a:rPr lang="zh-CN" altLang="en-US" smtClean="0"/>
              <a:t>单击此处编辑母版标题样式</a:t>
            </a:r>
            <a:endParaRPr kumimoji="0" lang="en-US" dirty="0"/>
          </a:p>
        </p:txBody>
      </p:sp>
      <p:sp>
        <p:nvSpPr>
          <p:cNvPr id="3" name="内容占位符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内容占位符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5" name="日期占位符 4"/>
          <p:cNvSpPr>
            <a:spLocks noGrp="1"/>
          </p:cNvSpPr>
          <p:nvPr>
            <p:ph type="dt" sz="half" idx="10"/>
          </p:nvPr>
        </p:nvSpPr>
        <p:spPr/>
        <p:txBody>
          <a:bodyPr rtlCol="0"/>
          <a:lstStyle/>
          <a:p>
            <a:pPr rtl="0"/>
            <a:fld id="{A77DD1BF-0CA4-45C0-B145-3B71A9C91F32}" type="datetime2">
              <a:rPr lang="zh-CN" altLang="en-US" smtClean="0"/>
              <a:t>2017年12月16日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rtlCol="0" anchor="b"/>
          <a:lstStyle>
            <a:lvl1pPr>
              <a:defRPr/>
            </a:lvl1pPr>
          </a:lstStyle>
          <a:p>
            <a:pPr rtl="0"/>
            <a:r>
              <a:rPr lang="zh-CN" altLang="en-US" smtClean="0"/>
              <a:t>单击此处编辑母版标题样式</a:t>
            </a:r>
            <a:endParaRPr kumimoji="0" lang="en-US" dirty="0"/>
          </a:p>
        </p:txBody>
      </p:sp>
      <p:sp>
        <p:nvSpPr>
          <p:cNvPr id="3" name="文本占位符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5" name="内容占位符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4" name="文本占位符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zh-CN" altLang="en-US" smtClean="0"/>
              <a:t>编辑母版文本样式</a:t>
            </a:r>
          </a:p>
        </p:txBody>
      </p:sp>
      <p:sp>
        <p:nvSpPr>
          <p:cNvPr id="6" name="内容占位符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7" name="日期占位符 6"/>
          <p:cNvSpPr>
            <a:spLocks noGrp="1"/>
          </p:cNvSpPr>
          <p:nvPr>
            <p:ph type="dt" sz="half" idx="10"/>
          </p:nvPr>
        </p:nvSpPr>
        <p:spPr/>
        <p:txBody>
          <a:bodyPr rtlCol="0"/>
          <a:lstStyle/>
          <a:p>
            <a:pPr rtl="0"/>
            <a:fld id="{F62F6F57-75CB-45F9-B36A-87034102BC28}" type="datetime2">
              <a:rPr lang="zh-CN" altLang="en-US" smtClean="0"/>
              <a:t>2017年12月16日</a:t>
            </a:fld>
            <a:endParaRPr lang="en-US" dirty="0"/>
          </a:p>
        </p:txBody>
      </p:sp>
      <p:sp>
        <p:nvSpPr>
          <p:cNvPr id="8" name="页脚占位符 7"/>
          <p:cNvSpPr>
            <a:spLocks noGrp="1"/>
          </p:cNvSpPr>
          <p:nvPr>
            <p:ph type="ftr" sz="quarter" idx="11"/>
          </p:nvPr>
        </p:nvSpPr>
        <p:spPr/>
        <p:txBody>
          <a:bodyPr rtlCol="0"/>
          <a:lstStyle/>
          <a:p>
            <a:pPr rtl="0"/>
            <a:r>
              <a:rPr lang="zh-cn" dirty="0"/>
              <a:t>添加页脚</a:t>
            </a:r>
            <a:endParaRPr lang="en-US" dirty="0"/>
          </a:p>
        </p:txBody>
      </p:sp>
      <p:sp>
        <p:nvSpPr>
          <p:cNvPr id="9" name="幻灯片编号占位符 8"/>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3" name="日期占位符 2"/>
          <p:cNvSpPr>
            <a:spLocks noGrp="1"/>
          </p:cNvSpPr>
          <p:nvPr>
            <p:ph type="dt" sz="half" idx="10"/>
          </p:nvPr>
        </p:nvSpPr>
        <p:spPr/>
        <p:txBody>
          <a:bodyPr rtlCol="0"/>
          <a:lstStyle/>
          <a:p>
            <a:pPr rtl="0"/>
            <a:fld id="{0D078EEB-FFCC-4107-9E10-33B7696F266B}" type="datetime2">
              <a:rPr lang="zh-CN" altLang="en-US" smtClean="0"/>
              <a:t>2017年12月16日</a:t>
            </a:fld>
            <a:endParaRPr lang="en-US" dirty="0"/>
          </a:p>
        </p:txBody>
      </p:sp>
      <p:sp>
        <p:nvSpPr>
          <p:cNvPr id="4" name="页脚占位符 3"/>
          <p:cNvSpPr>
            <a:spLocks noGrp="1"/>
          </p:cNvSpPr>
          <p:nvPr>
            <p:ph type="ftr" sz="quarter" idx="11"/>
          </p:nvPr>
        </p:nvSpPr>
        <p:spPr/>
        <p:txBody>
          <a:bodyPr rtlCol="0"/>
          <a:lstStyle/>
          <a:p>
            <a:pPr rtl="0"/>
            <a:r>
              <a:rPr lang="zh-cn" dirty="0"/>
              <a:t>添加页脚</a:t>
            </a:r>
            <a:endParaRPr lang="en-US" dirty="0"/>
          </a:p>
        </p:txBody>
      </p:sp>
      <p:sp>
        <p:nvSpPr>
          <p:cNvPr id="5" name="幻灯片编号占位符 4"/>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8F45204D-C376-4E95-AA80-BE101B54CAA7}" type="datetime2">
              <a:rPr lang="zh-CN" altLang="en-US" smtClean="0"/>
              <a:t>2017年12月16日</a:t>
            </a:fld>
            <a:endParaRPr lang="en-US" dirty="0"/>
          </a:p>
        </p:txBody>
      </p:sp>
      <p:sp>
        <p:nvSpPr>
          <p:cNvPr id="3" name="页脚占位符 2"/>
          <p:cNvSpPr>
            <a:spLocks noGrp="1"/>
          </p:cNvSpPr>
          <p:nvPr>
            <p:ph type="ftr" sz="quarter" idx="11"/>
          </p:nvPr>
        </p:nvSpPr>
        <p:spPr/>
        <p:txBody>
          <a:bodyPr rtlCol="0"/>
          <a:lstStyle/>
          <a:p>
            <a:pPr rtl="0"/>
            <a:r>
              <a:rPr lang="zh-cn" dirty="0"/>
              <a:t>添加页脚</a:t>
            </a:r>
            <a:endParaRPr lang="en-US" dirty="0"/>
          </a:p>
        </p:txBody>
      </p:sp>
      <p:sp>
        <p:nvSpPr>
          <p:cNvPr id="4" name="幻灯片编号占位符 3"/>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j-lt"/>
                <a:ea typeface="微软雅黑" panose="020B0503020204020204" pitchFamily="34" charset="-122"/>
                <a:cs typeface="+mj-cs"/>
              </a:defRPr>
            </a:lvl1pPr>
          </a:lstStyle>
          <a:p>
            <a:pPr rtl="0"/>
            <a:r>
              <a:rPr lang="zh-CN" altLang="en-US" smtClean="0"/>
              <a:t>单击此处编辑母版标题样式</a:t>
            </a:r>
            <a:endParaRPr kumimoji="0" lang="en-US" dirty="0"/>
          </a:p>
        </p:txBody>
      </p:sp>
      <p:sp>
        <p:nvSpPr>
          <p:cNvPr id="4" name="内容占位符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zh-CN" altLang="en-US" smtClean="0"/>
              <a:t>编辑母版文本样式</a:t>
            </a:r>
          </a:p>
          <a:p>
            <a:pPr lvl="1" rtl="0" eaLnBrk="1" latinLnBrk="0" hangingPunct="1"/>
            <a:r>
              <a:rPr lang="zh-CN" altLang="en-US" smtClean="0"/>
              <a:t>第二级</a:t>
            </a:r>
          </a:p>
          <a:p>
            <a:pPr lvl="2" rtl="0" eaLnBrk="1" latinLnBrk="0" hangingPunct="1"/>
            <a:r>
              <a:rPr lang="zh-CN" altLang="en-US" smtClean="0"/>
              <a:t>第三级</a:t>
            </a:r>
          </a:p>
          <a:p>
            <a:pPr lvl="3" rtl="0" eaLnBrk="1" latinLnBrk="0" hangingPunct="1"/>
            <a:r>
              <a:rPr lang="zh-CN" altLang="en-US" smtClean="0"/>
              <a:t>第四级</a:t>
            </a:r>
          </a:p>
          <a:p>
            <a:pPr lvl="4" rtl="0" eaLnBrk="1" latinLnBrk="0" hangingPunct="1"/>
            <a:r>
              <a:rPr lang="zh-CN" altLang="en-US" smtClean="0"/>
              <a:t>第五级</a:t>
            </a:r>
            <a:endParaRPr kumimoji="0" lang="en-US" dirty="0"/>
          </a:p>
        </p:txBody>
      </p:sp>
      <p:sp>
        <p:nvSpPr>
          <p:cNvPr id="3" name="文本占位符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p>
            <a:pPr rtl="0"/>
            <a:fld id="{822B7A0D-F62E-4A31-8FE1-9C12BAFEE7E0}" type="datetime2">
              <a:rPr lang="zh-CN" altLang="en-US" smtClean="0"/>
              <a:t>2017年12月16日</a:t>
            </a:fld>
            <a:endParaRPr lang="en-US" dirty="0"/>
          </a:p>
        </p:txBody>
      </p:sp>
      <p:sp>
        <p:nvSpPr>
          <p:cNvPr id="6" name="页脚占位符 5"/>
          <p:cNvSpPr>
            <a:spLocks noGrp="1"/>
          </p:cNvSpPr>
          <p:nvPr>
            <p:ph type="ftr" sz="quarter" idx="11"/>
          </p:nvPr>
        </p:nvSpPr>
        <p:spPr/>
        <p:txBody>
          <a:bodyPr rtlCol="0"/>
          <a:lstStyle/>
          <a:p>
            <a:pPr rtl="0"/>
            <a:r>
              <a:rPr lang="zh-cn" dirty="0"/>
              <a:t>添加页脚</a:t>
            </a:r>
            <a:endParaRPr lang="en-US" dirty="0"/>
          </a:p>
        </p:txBody>
      </p:sp>
      <p:sp>
        <p:nvSpPr>
          <p:cNvPr id="7" name="幻灯片编号占位符 6"/>
          <p:cNvSpPr>
            <a:spLocks noGrp="1"/>
          </p:cNvSpPr>
          <p:nvPr>
            <p:ph type="sldNum" sz="quarter" idx="12"/>
          </p:nvPr>
        </p:nvSpPr>
        <p:spPr/>
        <p:txBody>
          <a:bodyPr rtlCol="0"/>
          <a:lstStyle/>
          <a:p>
            <a:pPr rtl="0"/>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spTree>
      <p:nvGrpSpPr>
        <p:cNvPr id="1" name=""/>
        <p:cNvGrpSpPr/>
        <p:nvPr/>
      </p:nvGrpSpPr>
      <p:grpSpPr>
        <a:xfrm>
          <a:off x="0" y="0"/>
          <a:ext cx="0" cy="0"/>
          <a:chOff x="0" y="0"/>
          <a:chExt cx="0" cy="0"/>
        </a:xfrm>
      </p:grpSpPr>
      <p:sp>
        <p:nvSpPr>
          <p:cNvPr id="9" name="单圆剪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en-US" sz="180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kumimoji="0" lang="en-US" dirty="0"/>
          </a:p>
        </p:txBody>
      </p:sp>
      <p:sp>
        <p:nvSpPr>
          <p:cNvPr id="3" name="图片占位符 2" descr="为添加图像预留的空占位符。单击占位符，选择要添加的图像。"/>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atin typeface="宋体" panose="02010600030101010101" pitchFamily="2" charset="-122"/>
                <a:ea typeface="宋体" panose="02010600030101010101" pitchFamily="2" charset="-122"/>
              </a:defRPr>
            </a:lvl1pPr>
          </a:lstStyle>
          <a:p>
            <a:pPr rtl="0"/>
            <a:r>
              <a:rPr lang="zh-CN" altLang="en-US" smtClean="0"/>
              <a:t>单击图标添加图片</a:t>
            </a:r>
            <a:endParaRPr kumimoji="0" lang="en-US" dirty="0"/>
          </a:p>
        </p:txBody>
      </p:sp>
      <p:sp>
        <p:nvSpPr>
          <p:cNvPr id="4" name="文本占位符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atin typeface="宋体" panose="02010600030101010101" pitchFamily="2" charset="-122"/>
                <a:ea typeface="宋体" panose="02010600030101010101" pitchFamily="2" charset="-122"/>
              </a:defRPr>
            </a:lvl1pPr>
            <a:lvl2pPr>
              <a:defRPr sz="1200"/>
            </a:lvl2pPr>
            <a:lvl3pPr>
              <a:defRPr sz="1000"/>
            </a:lvl3pPr>
            <a:lvl4pPr>
              <a:defRPr sz="900"/>
            </a:lvl4pPr>
            <a:lvl5pPr>
              <a:defRPr sz="900"/>
            </a:lvl5pPr>
          </a:lstStyle>
          <a:p>
            <a:pPr lvl="0" rtl="0" eaLnBrk="1" latinLnBrk="0" hangingPunct="1"/>
            <a:r>
              <a:rPr lang="zh-CN" altLang="en-US" smtClean="0"/>
              <a:t>编辑母版文本样式</a:t>
            </a:r>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C8112245-B2EB-463D-A54F-27C0EBF0BB6B}" type="datetime2">
              <a:rPr lang="zh-CN" altLang="en-US" smtClean="0"/>
              <a:pPr/>
              <a:t>2017年12月16日</a:t>
            </a:fld>
            <a:endParaRPr lang="en-US"/>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t>添加页脚</a:t>
            </a:r>
            <a:endParaRPr lang="en-US" dirty="0"/>
          </a:p>
        </p:txBody>
      </p:sp>
      <p:sp>
        <p:nvSpPr>
          <p:cNvPr id="7" name="幻灯片编号占位符 6"/>
          <p:cNvSpPr>
            <a:spLocks noGrp="1"/>
          </p:cNvSpPr>
          <p:nvPr>
            <p:ph type="sldNum" sz="quarter" idx="12"/>
          </p:nvPr>
        </p:nvSpPr>
        <p:spPr>
          <a:xfrm>
            <a:off x="10769600" y="6356351"/>
            <a:ext cx="812800" cy="365125"/>
          </a:xfrm>
        </p:spPr>
        <p:txBody>
          <a:bodyPr rtlCol="0"/>
          <a:lstStyle>
            <a:lvl1pPr>
              <a:defRPr>
                <a:latin typeface="微软雅黑" panose="020B0503020204020204" pitchFamily="34" charset="-122"/>
                <a:ea typeface="微软雅黑" panose="020B0503020204020204" pitchFamily="34" charset="-122"/>
              </a:defRPr>
            </a:lvl1pPr>
          </a:lstStyle>
          <a:p>
            <a:fld id="{401CF334-2D5C-4859-84A6-CA7E6E43FAEB}" type="slidenum">
              <a:rPr lang="en-US" smtClean="0"/>
              <a:pPr/>
              <a:t>‹#›</a:t>
            </a:fld>
            <a:endParaRPr lang="en-US"/>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组 24"/>
          <p:cNvGrpSpPr/>
          <p:nvPr/>
        </p:nvGrpSpPr>
        <p:grpSpPr>
          <a:xfrm>
            <a:off x="-29028" y="-7144"/>
            <a:ext cx="12240731" cy="6879658"/>
            <a:chOff x="0" y="-21658"/>
            <a:chExt cx="12240731" cy="6879658"/>
          </a:xfrm>
        </p:grpSpPr>
        <p:sp>
          <p:nvSpPr>
            <p:cNvPr id="26" name="矩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latin typeface="微软雅黑" panose="020B0503020204020204" pitchFamily="34" charset="-122"/>
                <a:ea typeface="微软雅黑" panose="020B0503020204020204" pitchFamily="34" charset="-122"/>
              </a:endParaRPr>
            </a:p>
          </p:txBody>
        </p:sp>
        <p:grpSp>
          <p:nvGrpSpPr>
            <p:cNvPr id="27" name="组 26"/>
            <p:cNvGrpSpPr/>
            <p:nvPr/>
          </p:nvGrpSpPr>
          <p:grpSpPr>
            <a:xfrm>
              <a:off x="0" y="-21658"/>
              <a:ext cx="12240731" cy="1041400"/>
              <a:chOff x="-25356" y="-7144"/>
              <a:chExt cx="12240731" cy="1041400"/>
            </a:xfrm>
          </p:grpSpPr>
          <p:sp>
            <p:nvSpPr>
              <p:cNvPr id="28" name="任意多边形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sp>
            <p:nvSpPr>
              <p:cNvPr id="29" name="任意多边形(F)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en-US" sz="1800">
                  <a:solidFill>
                    <a:schemeClr val="tx1"/>
                  </a:solidFill>
                  <a:latin typeface="微软雅黑" panose="020B0503020204020204" pitchFamily="34" charset="-122"/>
                  <a:ea typeface="微软雅黑" panose="020B0503020204020204" pitchFamily="34" charset="-122"/>
                  <a:cs typeface="+mn-cs"/>
                </a:endParaRPr>
              </a:p>
            </p:txBody>
          </p:sp>
          <p:grpSp>
            <p:nvGrpSpPr>
              <p:cNvPr id="31" name="组 30"/>
              <p:cNvGrpSpPr/>
              <p:nvPr/>
            </p:nvGrpSpPr>
            <p:grpSpPr>
              <a:xfrm>
                <a:off x="-25356" y="202408"/>
                <a:ext cx="12240731" cy="649224"/>
                <a:chOff x="-19045" y="216550"/>
                <a:chExt cx="9180548" cy="649224"/>
              </a:xfrm>
            </p:grpSpPr>
            <p:sp>
              <p:nvSpPr>
                <p:cNvPr id="32" name="任意多边形(F)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sp>
              <p:nvSpPr>
                <p:cNvPr id="33" name="任意多边形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en-US" sz="1800">
                    <a:latin typeface="微软雅黑" panose="020B0503020204020204" pitchFamily="34" charset="-122"/>
                    <a:ea typeface="微软雅黑" panose="020B0503020204020204" pitchFamily="34" charset="-122"/>
                  </a:endParaRPr>
                </a:p>
              </p:txBody>
            </p:sp>
          </p:grpSp>
        </p:grpSp>
      </p:grpSp>
      <p:sp>
        <p:nvSpPr>
          <p:cNvPr id="9" name="标题占位符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zh-cn" dirty="0"/>
              <a:t>单击此处编辑母版标题样式</a:t>
            </a:r>
            <a:endParaRPr kumimoji="0" lang="en-US" dirty="0"/>
          </a:p>
        </p:txBody>
      </p:sp>
      <p:sp>
        <p:nvSpPr>
          <p:cNvPr id="30" name="文本占位符 29"/>
          <p:cNvSpPr>
            <a:spLocks noGrp="1"/>
          </p:cNvSpPr>
          <p:nvPr>
            <p:ph type="body" idx="1"/>
          </p:nvPr>
        </p:nvSpPr>
        <p:spPr>
          <a:xfrm>
            <a:off x="609600" y="1935480"/>
            <a:ext cx="10972800" cy="4389120"/>
          </a:xfrm>
          <a:prstGeom prst="rect">
            <a:avLst/>
          </a:prstGeom>
        </p:spPr>
        <p:txBody>
          <a:bodyPr vert="horz" rtlCol="0">
            <a:normAutofit/>
          </a:bodyPr>
          <a:lstStyle/>
          <a:p>
            <a:pPr lvl="0" rtl="0" eaLnBrk="1" latinLnBrk="0" hangingPunct="1"/>
            <a:r>
              <a:rPr lang="zh-cn" dirty="0"/>
              <a:t>单击此处编辑母版文本样式</a:t>
            </a:r>
          </a:p>
          <a:p>
            <a:pPr lvl="1" rtl="0" eaLnBrk="1" latinLnBrk="0" hangingPunct="1"/>
            <a:r>
              <a:rPr lang="zh-cn" dirty="0"/>
              <a:t>第二级</a:t>
            </a:r>
          </a:p>
          <a:p>
            <a:pPr lvl="2" rtl="0" eaLnBrk="1" latinLnBrk="0" hangingPunct="1"/>
            <a:r>
              <a:rPr lang="zh-cn" dirty="0"/>
              <a:t>第三级</a:t>
            </a:r>
          </a:p>
          <a:p>
            <a:pPr lvl="3" rtl="0" eaLnBrk="1" latinLnBrk="0" hangingPunct="1"/>
            <a:r>
              <a:rPr lang="zh-cn" dirty="0"/>
              <a:t>第四级</a:t>
            </a:r>
          </a:p>
          <a:p>
            <a:pPr lvl="4" rtl="0" eaLnBrk="1" latinLnBrk="0" hangingPunct="1"/>
            <a:r>
              <a:rPr lang="zh-cn" dirty="0"/>
              <a:t>第五级</a:t>
            </a:r>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A1BF8D8E-2417-46C9-A78C-AA0D8A744E10}" type="datetime2">
              <a:rPr lang="zh-CN" altLang="en-US" smtClean="0"/>
              <a:pPr/>
              <a:t>2017年12月16日</a:t>
            </a:fld>
            <a:endParaRPr lang="en-US" dirty="0"/>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宋体" panose="02010600030101010101" pitchFamily="2" charset="-122"/>
                <a:ea typeface="宋体" panose="02010600030101010101" pitchFamily="2" charset="-122"/>
              </a:defRPr>
            </a:lvl1pPr>
          </a:lstStyle>
          <a:p>
            <a:r>
              <a:rPr lang="zh-cn" dirty="0"/>
              <a:t>添加页脚</a:t>
            </a:r>
            <a:endParaRPr lang="en-US" dirty="0"/>
          </a:p>
        </p:txBody>
      </p:sp>
      <p:sp>
        <p:nvSpPr>
          <p:cNvPr id="18" name="幻灯片编号占位符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宋体" panose="02010600030101010101" pitchFamily="2" charset="-122"/>
                <a:ea typeface="宋体" panose="02010600030101010101" pitchFamily="2" charset="-122"/>
              </a:defRPr>
            </a:lvl1p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宋体" panose="02010600030101010101" pitchFamily="2" charset="-122"/>
          <a:ea typeface="宋体" panose="02010600030101010101" pitchFamily="2" charset="-122"/>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宋体" panose="02010600030101010101" pitchFamily="2" charset="-122"/>
          <a:ea typeface="宋体" panose="02010600030101010101" pitchFamily="2" charset="-122"/>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宋体" panose="02010600030101010101" pitchFamily="2" charset="-122"/>
          <a:ea typeface="宋体" panose="02010600030101010101" pitchFamily="2" charset="-122"/>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宋体" panose="02010600030101010101" pitchFamily="2" charset="-122"/>
          <a:ea typeface="宋体" panose="02010600030101010101" pitchFamily="2" charset="-122"/>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Infinite_set#cite_note-1" TargetMode="External"/><Relationship Id="rId2" Type="http://schemas.openxmlformats.org/officeDocument/2006/relationships/hyperlink" Target="https://en.wikipedia.org/wiki/Dedekind-infinite_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File:Banach-Tarski_Paradox.sv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mn.uio.no/math/tjenester/kunnskap/kompendier/acwozl.pdf"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mn.uio.no/math/tjenester/kunnskap/kompendier/acwozl.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xiom_of_countable_choice" TargetMode="External"/><Relationship Id="rId2" Type="http://schemas.openxmlformats.org/officeDocument/2006/relationships/hyperlink" Target="https://en.wikipedia.org/wiki/Mathematical_indu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rtlCol="0">
            <a:normAutofit/>
          </a:bodyPr>
          <a:lstStyle/>
          <a:p>
            <a:r>
              <a:rPr lang="zh-CN" altLang="en-US" dirty="0" smtClean="0">
                <a:latin typeface="+mj-ea"/>
                <a:ea typeface="+mj-ea"/>
              </a:rPr>
              <a:t>选择公理及其等价性命题</a:t>
            </a:r>
            <a:r>
              <a:rPr lang="en-US" altLang="zh-CN" dirty="0">
                <a:latin typeface="+mj-ea"/>
                <a:ea typeface="+mj-ea"/>
              </a:rPr>
              <a:t/>
            </a:r>
            <a:br>
              <a:rPr lang="en-US" altLang="zh-CN" dirty="0">
                <a:latin typeface="+mj-ea"/>
                <a:ea typeface="+mj-ea"/>
              </a:rPr>
            </a:br>
            <a:r>
              <a:rPr lang="en-US" altLang="zh-CN" sz="2700" b="0" i="1" dirty="0">
                <a:latin typeface="Times New Roman" panose="02020603050405020304" pitchFamily="18" charset="0"/>
                <a:cs typeface="Times New Roman" panose="02020603050405020304" pitchFamily="18" charset="0"/>
              </a:rPr>
              <a:t>Axiom of choice and the Equivalents</a:t>
            </a:r>
          </a:p>
        </p:txBody>
      </p:sp>
      <p:sp>
        <p:nvSpPr>
          <p:cNvPr id="5" name="副标题 4"/>
          <p:cNvSpPr>
            <a:spLocks noGrp="1"/>
          </p:cNvSpPr>
          <p:nvPr>
            <p:ph type="subTitle" idx="1"/>
          </p:nvPr>
        </p:nvSpPr>
        <p:spPr>
          <a:xfrm>
            <a:off x="886733" y="3604846"/>
            <a:ext cx="10472928" cy="1752600"/>
          </a:xfrm>
        </p:spPr>
        <p:txBody>
          <a:bodyPr rtlCol="0"/>
          <a:lstStyle/>
          <a:p>
            <a:pPr rtl="0"/>
            <a:r>
              <a:rPr lang="en-US" altLang="zh-CN" dirty="0" smtClean="0"/>
              <a:t>——</a:t>
            </a:r>
            <a:r>
              <a:rPr lang="zh-CN" altLang="en-US" dirty="0" smtClean="0"/>
              <a:t>从入门到放弃</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3197" y="3338146"/>
            <a:ext cx="2286000" cy="228600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461" y="5624146"/>
            <a:ext cx="7315200" cy="533400"/>
          </a:xfrm>
          <a:prstGeom prst="rect">
            <a:avLst/>
          </a:prstGeom>
        </p:spPr>
      </p:pic>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49569"/>
            <a:ext cx="10972800" cy="1855177"/>
          </a:xfrm>
        </p:spPr>
        <p:txBody>
          <a:bodyPr/>
          <a:lstStyle/>
          <a:p>
            <a:r>
              <a:rPr lang="en-US" altLang="zh-CN" dirty="0" smtClean="0"/>
              <a:t>ZF</a:t>
            </a:r>
            <a:r>
              <a:rPr lang="zh-CN" altLang="en-US" dirty="0" smtClean="0"/>
              <a:t>体系中，一个集合是无限的当且仅当每一个自然数都可以找到这个集合的一个子集和他等势。在</a:t>
            </a:r>
            <a:r>
              <a:rPr lang="en-US" altLang="zh-CN" dirty="0" smtClean="0"/>
              <a:t>ZFC</a:t>
            </a:r>
            <a:r>
              <a:rPr lang="zh-CN" altLang="en-US" dirty="0" smtClean="0"/>
              <a:t>中，只需他拥有一个可数的无穷子集。</a:t>
            </a:r>
            <a:endParaRPr lang="en-US" altLang="zh-CN" dirty="0" smtClean="0"/>
          </a:p>
          <a:p>
            <a:r>
              <a:rPr lang="en-US" altLang="zh-CN" dirty="0" smtClean="0"/>
              <a:t>ZF</a:t>
            </a:r>
            <a:r>
              <a:rPr lang="zh-CN" altLang="en-US" dirty="0" smtClean="0"/>
              <a:t>体系中，一个集合是无限的当且仅当他的幂集的幂集有一个和自己等势的真子集。在</a:t>
            </a:r>
            <a:r>
              <a:rPr lang="en-US" altLang="zh-CN" dirty="0" smtClean="0"/>
              <a:t>ZFC</a:t>
            </a:r>
            <a:r>
              <a:rPr lang="zh-CN" altLang="en-US" dirty="0" smtClean="0"/>
              <a:t>中，只需其自身拥有一个和自己等势的真子集。</a:t>
            </a:r>
            <a:endParaRPr lang="en-US" altLang="zh-CN" dirty="0" smtClean="0"/>
          </a:p>
          <a:p>
            <a:endParaRPr lang="zh-CN" altLang="en-US" dirty="0"/>
          </a:p>
        </p:txBody>
      </p:sp>
      <p:sp>
        <p:nvSpPr>
          <p:cNvPr id="4" name="文本框 3"/>
          <p:cNvSpPr txBox="1"/>
          <p:nvPr/>
        </p:nvSpPr>
        <p:spPr>
          <a:xfrm>
            <a:off x="609600" y="2963008"/>
            <a:ext cx="10565423" cy="1015663"/>
          </a:xfrm>
          <a:prstGeom prst="rect">
            <a:avLst/>
          </a:prstGeom>
          <a:noFill/>
          <a:ln>
            <a:solidFill>
              <a:schemeClr val="bg1"/>
            </a:solidFill>
          </a:ln>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 set is infinite if and only if for every natural number the set has a </a:t>
            </a:r>
            <a:r>
              <a:rPr lang="en-US" altLang="zh-CN" sz="2000" dirty="0" smtClean="0">
                <a:latin typeface="Times New Roman" panose="02020603050405020304" pitchFamily="18" charset="0"/>
                <a:cs typeface="Times New Roman" panose="02020603050405020304" pitchFamily="18" charset="0"/>
              </a:rPr>
              <a:t>subset</a:t>
            </a:r>
            <a:r>
              <a:rPr lang="en-US" altLang="zh-CN" sz="2000" dirty="0">
                <a:latin typeface="Times New Roman" panose="02020603050405020304" pitchFamily="18" charset="0"/>
                <a:cs typeface="Times New Roman" panose="02020603050405020304" pitchFamily="18" charset="0"/>
              </a:rPr>
              <a:t> whose </a:t>
            </a:r>
            <a:r>
              <a:rPr lang="en-US" altLang="zh-CN" sz="2000" dirty="0" smtClean="0">
                <a:latin typeface="Times New Roman" panose="02020603050405020304" pitchFamily="18" charset="0"/>
                <a:cs typeface="Times New Roman" panose="02020603050405020304" pitchFamily="18" charset="0"/>
              </a:rPr>
              <a:t>cardinality</a:t>
            </a:r>
            <a:r>
              <a:rPr lang="en-US" altLang="zh-CN" sz="2000" dirty="0">
                <a:latin typeface="Times New Roman" panose="02020603050405020304" pitchFamily="18" charset="0"/>
                <a:cs typeface="Times New Roman" panose="02020603050405020304" pitchFamily="18" charset="0"/>
              </a:rPr>
              <a:t> is that natural </a:t>
            </a:r>
            <a:r>
              <a:rPr lang="en-US" altLang="zh-CN" sz="2000" dirty="0" err="1" smtClean="0">
                <a:latin typeface="Times New Roman" panose="02020603050405020304" pitchFamily="18" charset="0"/>
                <a:cs typeface="Times New Roman" panose="02020603050405020304" pitchFamily="18" charset="0"/>
              </a:rPr>
              <a:t>number.If</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 </a:t>
            </a:r>
            <a:r>
              <a:rPr lang="en-US" altLang="zh-CN" sz="2000" dirty="0" smtClean="0">
                <a:latin typeface="Times New Roman" panose="02020603050405020304" pitchFamily="18" charset="0"/>
                <a:cs typeface="Times New Roman" panose="02020603050405020304" pitchFamily="18" charset="0"/>
              </a:rPr>
              <a:t>axiom of choice</a:t>
            </a:r>
            <a:r>
              <a:rPr lang="en-US" altLang="zh-CN" sz="2000" dirty="0">
                <a:latin typeface="Times New Roman" panose="02020603050405020304" pitchFamily="18" charset="0"/>
                <a:cs typeface="Times New Roman" panose="02020603050405020304" pitchFamily="18" charset="0"/>
              </a:rPr>
              <a:t> holds, then a set is infinite if and only if it includes a countable infinite subset.</a:t>
            </a:r>
          </a:p>
        </p:txBody>
      </p:sp>
      <p:sp>
        <p:nvSpPr>
          <p:cNvPr id="5" name="矩形 4"/>
          <p:cNvSpPr/>
          <p:nvPr/>
        </p:nvSpPr>
        <p:spPr>
          <a:xfrm>
            <a:off x="609600" y="4299329"/>
            <a:ext cx="10565422"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In ZF, a set is infinite if and only if the </a:t>
            </a:r>
            <a:r>
              <a:rPr lang="en-US" altLang="zh-CN" sz="2000" dirty="0" err="1" smtClean="0">
                <a:latin typeface="Times New Roman" panose="02020603050405020304" pitchFamily="18" charset="0"/>
                <a:cs typeface="Times New Roman" panose="02020603050405020304" pitchFamily="18" charset="0"/>
              </a:rPr>
              <a:t>powerset</a:t>
            </a:r>
            <a:r>
              <a:rPr lang="en-US" altLang="zh-CN" sz="2000" dirty="0">
                <a:latin typeface="Times New Roman" panose="02020603050405020304" pitchFamily="18" charset="0"/>
                <a:cs typeface="Times New Roman" panose="02020603050405020304" pitchFamily="18" charset="0"/>
              </a:rPr>
              <a:t> of its </a:t>
            </a:r>
            <a:r>
              <a:rPr lang="en-US" altLang="zh-CN" sz="2000" dirty="0" err="1">
                <a:latin typeface="Times New Roman" panose="02020603050405020304" pitchFamily="18" charset="0"/>
                <a:cs typeface="Times New Roman" panose="02020603050405020304" pitchFamily="18" charset="0"/>
              </a:rPr>
              <a:t>powerset</a:t>
            </a:r>
            <a:r>
              <a:rPr lang="en-US" altLang="zh-CN" sz="2000" dirty="0">
                <a:latin typeface="Times New Roman" panose="02020603050405020304" pitchFamily="18" charset="0"/>
                <a:cs typeface="Times New Roman" panose="02020603050405020304" pitchFamily="18" charset="0"/>
              </a:rPr>
              <a:t> is a </a:t>
            </a:r>
            <a:r>
              <a:rPr lang="en-US" altLang="zh-CN" dirty="0">
                <a:hlinkClick r:id="rId2" tooltip="Dedekind-infinite set"/>
              </a:rPr>
              <a:t>Dedekind-infinite set</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having a proper subset </a:t>
            </a:r>
            <a:r>
              <a:rPr lang="en-US" altLang="zh-CN" sz="2000" dirty="0" smtClean="0">
                <a:latin typeface="Times New Roman" panose="02020603050405020304" pitchFamily="18" charset="0"/>
                <a:cs typeface="Times New Roman" panose="02020603050405020304" pitchFamily="18" charset="0"/>
              </a:rPr>
              <a:t>equivalent</a:t>
            </a:r>
            <a:r>
              <a:rPr lang="en-US" altLang="zh-CN" sz="2000" dirty="0">
                <a:latin typeface="Times New Roman" panose="02020603050405020304" pitchFamily="18" charset="0"/>
                <a:cs typeface="Times New Roman" panose="02020603050405020304" pitchFamily="18" charset="0"/>
              </a:rPr>
              <a:t> to itself.</a:t>
            </a:r>
            <a:r>
              <a:rPr lang="en-US" altLang="zh-CN" sz="2000" baseline="30000" dirty="0">
                <a:latin typeface="Times New Roman" panose="02020603050405020304" pitchFamily="18" charset="0"/>
                <a:cs typeface="Times New Roman" panose="02020603050405020304" pitchFamily="18" charset="0"/>
                <a:hlinkClick r:id="rId3"/>
              </a:rPr>
              <a:t>[1]</a:t>
            </a:r>
            <a:r>
              <a:rPr lang="en-US" altLang="zh-CN" sz="2000" dirty="0">
                <a:latin typeface="Times New Roman" panose="02020603050405020304" pitchFamily="18" charset="0"/>
                <a:cs typeface="Times New Roman" panose="02020603050405020304" pitchFamily="18" charset="0"/>
              </a:rPr>
              <a:t> If the axiom of choice is also true, infinite sets are precisely the Dedekind-infinite sets.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22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48054" y="1003027"/>
            <a:ext cx="10972800" cy="1143000"/>
          </a:xfrm>
        </p:spPr>
        <p:txBody>
          <a:bodyPr>
            <a:normAutofit fontScale="90000"/>
          </a:bodyPr>
          <a:lstStyle/>
          <a:p>
            <a:r>
              <a:rPr lang="en-US" altLang="zh-CN" dirty="0" smtClean="0">
                <a:solidFill>
                  <a:schemeClr val="tx1"/>
                </a:solidFill>
                <a:latin typeface="华文楷体" panose="02010600040101010101" pitchFamily="2" charset="-122"/>
                <a:ea typeface="华文楷体" panose="02010600040101010101" pitchFamily="2" charset="-122"/>
              </a:rPr>
              <a:t>Criticism to axiom of choice</a:t>
            </a:r>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548054" y="1935480"/>
            <a:ext cx="10972800" cy="4389120"/>
          </a:xfrm>
        </p:spPr>
        <p:txBody>
          <a:bodyPr/>
          <a:lstStyle/>
          <a:p>
            <a:r>
              <a:rPr lang="zh-CN" altLang="en-US" dirty="0" smtClean="0"/>
              <a:t>选择公理从来</a:t>
            </a:r>
            <a:r>
              <a:rPr lang="zh-CN" altLang="en-US" dirty="0">
                <a:latin typeface="+mj-ea"/>
                <a:ea typeface="+mj-ea"/>
              </a:rPr>
              <a:t>只能说明“存在”，却无法构造，也可以说选择函数是没有定义的。</a:t>
            </a:r>
            <a:endParaRPr lang="en-US" altLang="zh-CN" dirty="0">
              <a:latin typeface="+mj-ea"/>
              <a:ea typeface="+mj-ea"/>
            </a:endParaRPr>
          </a:p>
          <a:p>
            <a:r>
              <a:rPr lang="zh-CN" altLang="en-US" dirty="0">
                <a:latin typeface="+mj-ea"/>
                <a:ea typeface="+mj-ea"/>
              </a:rPr>
              <a:t>选择公理会推导出荒谬的结论，</a:t>
            </a:r>
            <a:r>
              <a:rPr lang="zh-CN" altLang="en-US" dirty="0" smtClean="0">
                <a:latin typeface="+mj-ea"/>
                <a:ea typeface="+mj-ea"/>
              </a:rPr>
              <a:t>比如</a:t>
            </a:r>
            <a:r>
              <a:rPr lang="zh-CN" altLang="en-US" dirty="0"/>
              <a:t>巴拿赫</a:t>
            </a:r>
            <a:r>
              <a:rPr lang="en-US" altLang="zh-CN" dirty="0"/>
              <a:t>-</a:t>
            </a:r>
            <a:r>
              <a:rPr lang="zh-CN" altLang="en-US" dirty="0"/>
              <a:t>塔斯基</a:t>
            </a:r>
            <a:r>
              <a:rPr lang="zh-CN" altLang="en-US" dirty="0" smtClean="0"/>
              <a:t>悖论</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但不可否认选择公理</a:t>
            </a:r>
            <a:r>
              <a:rPr lang="zh-CN" altLang="en-US" dirty="0"/>
              <a:t>确实能推导出很多有用的结论，解决很多问题。</a:t>
            </a:r>
            <a:endParaRPr lang="en-US" altLang="zh-CN" dirty="0"/>
          </a:p>
          <a:p>
            <a:endParaRPr lang="zh-CN" altLang="en-US" dirty="0"/>
          </a:p>
        </p:txBody>
      </p:sp>
      <p:sp>
        <p:nvSpPr>
          <p:cNvPr id="4" name="Rectangle 2"/>
          <p:cNvSpPr>
            <a:spLocks noChangeArrowheads="1"/>
          </p:cNvSpPr>
          <p:nvPr/>
        </p:nvSpPr>
        <p:spPr bwMode="auto">
          <a:xfrm>
            <a:off x="-61546" y="-407804"/>
            <a:ext cx="12192000"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smtClean="0">
                <a:ln>
                  <a:noFill/>
                </a:ln>
                <a:solidFill>
                  <a:srgbClr val="0B0080"/>
                </a:solidFill>
                <a:effectLst/>
                <a:latin typeface="Arial" panose="020B0604020202020204" pitchFamily="34" charset="0"/>
                <a:hlinkClick r:id="rId2"/>
              </a:rPr>
              <a:t>  </a:t>
            </a:r>
            <a:r>
              <a:rPr kumimoji="0" lang="zh-CN" altLang="zh-CN" sz="4700" b="0" i="0" u="none" strike="noStrike" cap="none" normalizeH="0" baseline="0" dirty="0" smtClean="0">
                <a:ln>
                  <a:noFill/>
                </a:ln>
                <a:solidFill>
                  <a:srgbClr val="0B0080"/>
                </a:solidFill>
                <a:effectLst/>
                <a:latin typeface="Arial" panose="020B0604020202020204" pitchFamily="34" charset="0"/>
              </a:rPr>
              <a:t> </a:t>
            </a:r>
            <a:r>
              <a:rPr kumimoji="0" lang="zh-CN" altLang="zh-CN" sz="900" b="0" i="0" u="none" strike="noStrike" cap="none" normalizeH="0" baseline="0" dirty="0" smtClean="0">
                <a:ln>
                  <a:noFill/>
                </a:ln>
                <a:solidFill>
                  <a:srgbClr val="0B0080"/>
                </a:solidFill>
                <a:effectLst/>
                <a:latin typeface="Arial" panose="020B0604020202020204" pitchFamily="34" charset="0"/>
              </a:rPr>
              <a:t>                                                                                                        </a:t>
            </a:r>
            <a:endParaRPr kumimoji="0" lang="zh-CN" altLang="zh-CN" sz="800" b="0" i="0" u="none" strike="noStrike" cap="none" normalizeH="0" baseline="0" dirty="0" smtClean="0">
              <a:ln>
                <a:noFill/>
              </a:ln>
              <a:solidFill>
                <a:schemeClr val="tx1"/>
              </a:solidFill>
              <a:effectLst/>
            </a:endParaRPr>
          </a:p>
        </p:txBody>
      </p:sp>
      <p:pic>
        <p:nvPicPr>
          <p:cNvPr id="1027" name="Picture 3" descr="https://upload.wikimedia.org/wikipedia/commons/thumb/7/74/Banach-Tarski_Paradox.svg/350px-Banach-Tarski_Paradox.svg.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961" y="3662973"/>
            <a:ext cx="3333750" cy="7524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05961" y="4653382"/>
            <a:ext cx="6096000" cy="923330"/>
          </a:xfrm>
          <a:prstGeom prst="rect">
            <a:avLst/>
          </a:prstGeom>
        </p:spPr>
        <p:txBody>
          <a:bodyPr>
            <a:spAutoFit/>
          </a:bodyPr>
          <a:lstStyle/>
          <a:p>
            <a:pPr lvl="0" eaLnBrk="0" fontAlgn="base" hangingPunct="0">
              <a:spcBef>
                <a:spcPct val="0"/>
              </a:spcBef>
              <a:spcAft>
                <a:spcPct val="0"/>
              </a:spcAft>
            </a:pPr>
            <a:r>
              <a:rPr lang="zh-CN" altLang="zh-CN" dirty="0">
                <a:solidFill>
                  <a:srgbClr val="222222"/>
                </a:solidFill>
                <a:latin typeface="Arial" panose="020B0604020202020204" pitchFamily="34" charset="0"/>
                <a:cs typeface="Arial" panose="020B0604020202020204" pitchFamily="34" charset="0"/>
              </a:rPr>
              <a:t>Can a ball be decomposed into a finite number of point sets and reassembled into two balls identical to the original?</a:t>
            </a:r>
            <a:endParaRPr lang="zh-CN" altLang="zh-CN" dirty="0">
              <a:solidFill>
                <a:srgbClr val="0B0080"/>
              </a:solidFill>
              <a:latin typeface="Arial" panose="020B0604020202020204" pitchFamily="34" charset="0"/>
            </a:endParaRPr>
          </a:p>
        </p:txBody>
      </p:sp>
    </p:spTree>
    <p:extLst>
      <p:ext uri="{BB962C8B-B14F-4D97-AF65-F5344CB8AC3E}">
        <p14:creationId xmlns:p14="http://schemas.microsoft.com/office/powerpoint/2010/main" val="9180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48054" y="1003027"/>
            <a:ext cx="10972800" cy="1143000"/>
          </a:xfrm>
          <a:prstGeom prst="rect">
            <a:avLst/>
          </a:prstGeom>
        </p:spPr>
        <p:txBody>
          <a:bodyPr vert="horz" lIns="0" rIns="0" bIns="0" rtlCol="0" anchor="b">
            <a:noAutofit/>
          </a:bodyPr>
          <a:lstStyle>
            <a:lvl1pPr algn="l" rtl="0" eaLnBrk="1" latinLnBrk="0" hangingPunct="1">
              <a:spcBef>
                <a:spcPct val="0"/>
              </a:spcBef>
              <a:buNone/>
              <a:defRPr kumimoji="0" sz="5000" b="0" kern="1200">
                <a:ln>
                  <a:noFill/>
                </a:ln>
                <a:solidFill>
                  <a:schemeClr val="tx2"/>
                </a:solidFill>
                <a:effectLst/>
                <a:latin typeface="微软雅黑" panose="020B0503020204020204" pitchFamily="34" charset="-122"/>
                <a:ea typeface="微软雅黑" panose="020B0503020204020204" pitchFamily="34" charset="-122"/>
                <a:cs typeface="+mj-cs"/>
              </a:defRPr>
            </a:lvl1pPr>
          </a:lstStyle>
          <a:p>
            <a:r>
              <a:rPr lang="en-US" altLang="zh-CN" sz="4100" dirty="0" smtClean="0">
                <a:latin typeface="Times New Roman" panose="02020603050405020304" pitchFamily="18" charset="0"/>
                <a:cs typeface="Times New Roman" panose="02020603050405020304" pitchFamily="18" charset="0"/>
              </a:rPr>
              <a:t/>
            </a:r>
            <a:br>
              <a:rPr lang="en-US" altLang="zh-CN" sz="4100" dirty="0" smtClean="0">
                <a:latin typeface="Times New Roman" panose="02020603050405020304" pitchFamily="18" charset="0"/>
                <a:cs typeface="Times New Roman" panose="02020603050405020304" pitchFamily="18" charset="0"/>
              </a:rPr>
            </a:br>
            <a:endParaRPr lang="zh-CN" altLang="en-US" sz="41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548054" y="1003027"/>
            <a:ext cx="3797835" cy="400110"/>
          </a:xfrm>
          <a:prstGeom prst="rect">
            <a:avLst/>
          </a:prstGeom>
          <a:noFill/>
          <a:ln>
            <a:solidFill>
              <a:schemeClr val="bg1"/>
            </a:solidFill>
          </a:ln>
        </p:spPr>
        <p:txBody>
          <a:bodyPr wrap="none" rtlCol="0">
            <a:spAutoFit/>
          </a:bodyPr>
          <a:lstStyle/>
          <a:p>
            <a:r>
              <a:rPr lang="zh-CN" altLang="en-US" sz="2000" b="1" dirty="0" smtClean="0"/>
              <a:t>是不是所有良序集都是可数集？</a:t>
            </a:r>
            <a:endParaRPr lang="zh-CN" altLang="en-US" sz="2000" b="1" dirty="0" smtClean="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823" y="1403137"/>
            <a:ext cx="9917723" cy="2046637"/>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54" y="3538574"/>
            <a:ext cx="10433538" cy="151642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054" y="5143794"/>
            <a:ext cx="10133867" cy="139611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5313" y="2108928"/>
            <a:ext cx="5319347" cy="2770493"/>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627" y="3029208"/>
            <a:ext cx="9922717" cy="841131"/>
          </a:xfrm>
          <a:prstGeom prst="rect">
            <a:avLst/>
          </a:prstGeom>
        </p:spPr>
      </p:pic>
    </p:spTree>
    <p:extLst>
      <p:ext uri="{BB962C8B-B14F-4D97-AF65-F5344CB8AC3E}">
        <p14:creationId xmlns:p14="http://schemas.microsoft.com/office/powerpoint/2010/main" val="224041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91307" y="931985"/>
            <a:ext cx="184731" cy="461665"/>
          </a:xfrm>
          <a:prstGeom prst="rect">
            <a:avLst/>
          </a:prstGeom>
          <a:noFill/>
          <a:ln>
            <a:solidFill>
              <a:schemeClr val="bg1"/>
            </a:solidFill>
          </a:ln>
        </p:spPr>
        <p:txBody>
          <a:bodyPr wrap="none" rtlCol="0">
            <a:spAutoFit/>
          </a:bodyPr>
          <a:lstStyle/>
          <a:p>
            <a:endParaRPr lang="zh-CN" altLang="en-US" sz="2400" b="1" dirty="0" smtClean="0"/>
          </a:p>
        </p:txBody>
      </p:sp>
      <p:sp>
        <p:nvSpPr>
          <p:cNvPr id="5" name="矩形 4"/>
          <p:cNvSpPr/>
          <p:nvPr/>
        </p:nvSpPr>
        <p:spPr>
          <a:xfrm>
            <a:off x="576027" y="931985"/>
            <a:ext cx="2350323" cy="461665"/>
          </a:xfrm>
          <a:prstGeom prst="rect">
            <a:avLst/>
          </a:prstGeom>
        </p:spPr>
        <p:txBody>
          <a:bodyPr wrap="none">
            <a:spAutoFit/>
          </a:bodyPr>
          <a:lstStyle/>
          <a:p>
            <a:r>
              <a:rPr lang="zh-CN" altLang="en-US" sz="2400" b="1" dirty="0"/>
              <a:t>超穷</a:t>
            </a:r>
            <a:r>
              <a:rPr lang="zh-CN" altLang="en-US" sz="2400" b="1" dirty="0" smtClean="0"/>
              <a:t>归纳原理：</a:t>
            </a:r>
            <a:endParaRPr lang="zh-CN" altLang="en-US" sz="2400" b="1" dirty="0"/>
          </a:p>
        </p:txBody>
      </p:sp>
      <p:sp>
        <p:nvSpPr>
          <p:cNvPr id="8" name="内容占位符 2"/>
          <p:cNvSpPr>
            <a:spLocks noGrp="1"/>
          </p:cNvSpPr>
          <p:nvPr>
            <p:ph idx="1"/>
          </p:nvPr>
        </p:nvSpPr>
        <p:spPr>
          <a:xfrm>
            <a:off x="576027" y="3767915"/>
            <a:ext cx="10972800" cy="1366793"/>
          </a:xfrm>
        </p:spPr>
        <p:txBody>
          <a:bodyPr>
            <a:normAutofit/>
          </a:bodyPr>
          <a:lstStyle/>
          <a:p>
            <a:r>
              <a:rPr lang="zh-CN" altLang="en-US" dirty="0" smtClean="0"/>
              <a:t>不同于普通归纳定义在自然数集上面，超穷归纳定义在序数上面。</a:t>
            </a:r>
            <a:endParaRPr lang="en-US" altLang="zh-CN" dirty="0" smtClean="0"/>
          </a:p>
          <a:p>
            <a:r>
              <a:rPr lang="zh-CN" altLang="en-US" dirty="0" smtClean="0"/>
              <a:t>上面的证明用了超穷归纳，所以对自然数的映射不成立。</a:t>
            </a:r>
            <a:endParaRPr lang="en-US" altLang="zh-CN" dirty="0" smtClean="0"/>
          </a:p>
          <a:p>
            <a:endParaRPr lang="zh-CN" altLang="en-US" dirty="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573" y="1485899"/>
            <a:ext cx="7046904" cy="2189767"/>
          </a:xfrm>
          <a:prstGeom prst="rect">
            <a:avLst/>
          </a:prstGeom>
        </p:spPr>
      </p:pic>
    </p:spTree>
    <p:extLst>
      <p:ext uri="{BB962C8B-B14F-4D97-AF65-F5344CB8AC3E}">
        <p14:creationId xmlns:p14="http://schemas.microsoft.com/office/powerpoint/2010/main" val="170693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1188"/>
            <a:ext cx="10972800" cy="1143000"/>
          </a:xfrm>
        </p:spPr>
        <p:txBody>
          <a:bodyPr>
            <a:normAutofit/>
          </a:bodyPr>
          <a:lstStyle/>
          <a:p>
            <a:r>
              <a:rPr lang="zh-CN" altLang="en-US" sz="3600" dirty="0" smtClean="0">
                <a:solidFill>
                  <a:schemeClr val="tx1"/>
                </a:solidFill>
              </a:rPr>
              <a:t>序数</a:t>
            </a:r>
            <a:endParaRPr lang="zh-CN" altLang="en-US" sz="3600" dirty="0">
              <a:solidFill>
                <a:schemeClr val="tx1"/>
              </a:solidFill>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1637"/>
            <a:ext cx="8305800" cy="1685925"/>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525011"/>
            <a:ext cx="3333750" cy="676275"/>
          </a:xfrm>
          <a:prstGeom prst="rect">
            <a:avLst/>
          </a:prstGeom>
        </p:spPr>
      </p:pic>
      <p:sp>
        <p:nvSpPr>
          <p:cNvPr id="6" name="内容占位符 2"/>
          <p:cNvSpPr>
            <a:spLocks noGrp="1"/>
          </p:cNvSpPr>
          <p:nvPr>
            <p:ph idx="1"/>
          </p:nvPr>
        </p:nvSpPr>
        <p:spPr>
          <a:xfrm>
            <a:off x="609600" y="4368735"/>
            <a:ext cx="10972800" cy="1366793"/>
          </a:xfrm>
        </p:spPr>
        <p:txBody>
          <a:bodyPr>
            <a:normAutofit/>
          </a:bodyPr>
          <a:lstStyle/>
          <a:p>
            <a:r>
              <a:rPr lang="zh-CN" altLang="en-US" dirty="0" smtClean="0"/>
              <a:t>序数有有穷序数和无穷序数之分</a:t>
            </a:r>
            <a:endParaRPr lang="en-US" altLang="zh-CN" dirty="0" smtClean="0"/>
          </a:p>
          <a:p>
            <a:r>
              <a:rPr lang="zh-CN" altLang="en-US" dirty="0" smtClean="0"/>
              <a:t>自然数恰好就是有穷序数</a:t>
            </a:r>
            <a:endParaRPr lang="zh-CN" altLang="en-US" dirty="0"/>
          </a:p>
        </p:txBody>
      </p:sp>
    </p:spTree>
    <p:extLst>
      <p:ext uri="{BB962C8B-B14F-4D97-AF65-F5344CB8AC3E}">
        <p14:creationId xmlns:p14="http://schemas.microsoft.com/office/powerpoint/2010/main" val="290135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4624" y="958363"/>
            <a:ext cx="5562599" cy="2914648"/>
          </a:xfrm>
        </p:spPr>
        <p:txBody>
          <a:bodyPr rtlCol="0">
            <a:normAutofit lnSpcReduction="10000"/>
          </a:bodyPr>
          <a:lstStyle/>
          <a:p>
            <a:pPr marL="0" indent="0">
              <a:buNone/>
            </a:pPr>
            <a:r>
              <a:rPr lang="en-US" altLang="zh-CN" sz="2400" dirty="0" smtClean="0">
                <a:latin typeface="Times New Roman" panose="02020603050405020304" pitchFamily="18" charset="0"/>
                <a:cs typeface="Times New Roman" panose="02020603050405020304" pitchFamily="18" charset="0"/>
              </a:rPr>
              <a:t>	For </a:t>
            </a:r>
            <a:r>
              <a:rPr lang="en-US" altLang="zh-CN" sz="2400" dirty="0">
                <a:latin typeface="Times New Roman" panose="02020603050405020304" pitchFamily="18" charset="0"/>
                <a:cs typeface="Times New Roman" panose="02020603050405020304" pitchFamily="18" charset="0"/>
              </a:rPr>
              <a:t>any set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of nonempty sets, there exists a choice function f defined on 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such that for all Y ∈ X one has f(Y) ∈ </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对于</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任何一个由非空集合构成的集合</a:t>
            </a:r>
            <a:r>
              <a:rPr lang="en-US" altLang="zh-CN" sz="2400" dirty="0" smtClean="0">
                <a:latin typeface="楷体" panose="02010609060101010101" pitchFamily="49" charset="-122"/>
                <a:ea typeface="楷体" panose="02010609060101010101" pitchFamily="49" charset="-122"/>
                <a:cs typeface="Times New Roman" panose="02020603050405020304" pitchFamily="18" charset="0"/>
              </a:rPr>
              <a:t>X</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，存在一个定义在</a:t>
            </a:r>
            <a:r>
              <a:rPr lang="en-US" altLang="zh-CN" sz="2400" dirty="0" smtClean="0">
                <a:latin typeface="楷体" panose="02010609060101010101" pitchFamily="49" charset="-122"/>
                <a:ea typeface="楷体" panose="02010609060101010101" pitchFamily="49" charset="-122"/>
                <a:cs typeface="Times New Roman" panose="02020603050405020304" pitchFamily="18" charset="0"/>
              </a:rPr>
              <a:t>X</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上的选择函数，这个函数将一个集合映射到这个集合的一个元素上。</a:t>
            </a:r>
            <a:endParaRPr lang="en-US" altLang="zh-CN" sz="2400" dirty="0" smtClean="0">
              <a:latin typeface="楷体" panose="02010609060101010101" pitchFamily="49" charset="-122"/>
              <a:ea typeface="楷体" panose="02010609060101010101" pitchFamily="49" charset="-122"/>
              <a:cs typeface="Times New Roman" panose="02020603050405020304" pitchFamily="18" charset="0"/>
            </a:endParaRPr>
          </a:p>
        </p:txBody>
      </p:sp>
      <p:cxnSp>
        <p:nvCxnSpPr>
          <p:cNvPr id="8" name="直接箭头连接符 7"/>
          <p:cNvCxnSpPr/>
          <p:nvPr/>
        </p:nvCxnSpPr>
        <p:spPr>
          <a:xfrm flipH="1">
            <a:off x="2782471" y="3873011"/>
            <a:ext cx="1" cy="817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1151206" y="4976446"/>
            <a:ext cx="3262532" cy="1200329"/>
          </a:xfrm>
          <a:prstGeom prst="rect">
            <a:avLst/>
          </a:prstGeom>
          <a:noFill/>
          <a:ln>
            <a:noFill/>
          </a:ln>
        </p:spPr>
        <p:txBody>
          <a:bodyPr wrap="square" rtlCol="0">
            <a:spAutoFit/>
          </a:bodyPr>
          <a:lstStyle/>
          <a:p>
            <a:r>
              <a:rPr lang="zh-CN" altLang="en-US" sz="2400" dirty="0" smtClean="0">
                <a:latin typeface="楷体" panose="02010609060101010101" pitchFamily="49" charset="-122"/>
                <a:ea typeface="楷体" panose="02010609060101010101" pitchFamily="49" charset="-122"/>
              </a:rPr>
              <a:t>对于每</a:t>
            </a:r>
            <a:r>
              <a:rPr lang="zh-CN" altLang="en-US" sz="2400" dirty="0">
                <a:latin typeface="楷体" panose="02010609060101010101" pitchFamily="49" charset="-122"/>
                <a:ea typeface="楷体" panose="02010609060101010101" pitchFamily="49" charset="-122"/>
              </a:rPr>
              <a:t>一个非空的集</a:t>
            </a:r>
            <a:r>
              <a:rPr lang="zh-CN" altLang="en-US" sz="2400" dirty="0" smtClean="0">
                <a:latin typeface="楷体" panose="02010609060101010101" pitchFamily="49" charset="-122"/>
                <a:ea typeface="楷体" panose="02010609060101010101" pitchFamily="49" charset="-122"/>
              </a:rPr>
              <a:t>合，我们一定可以从中选择一个元素</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791" y="2090696"/>
            <a:ext cx="4438095" cy="2600000"/>
          </a:xfrm>
          <a:prstGeom prst="rect">
            <a:avLst/>
          </a:prstGeom>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600" y="1144173"/>
            <a:ext cx="10972800" cy="1669365"/>
          </a:xfrm>
        </p:spPr>
        <p:txBody>
          <a:bodyPr rtlCol="0"/>
          <a:lstStyle/>
          <a:p>
            <a:pPr rtl="0"/>
            <a:r>
              <a:rPr lang="zh-CN" altLang="en-US" b="1" dirty="0" smtClean="0">
                <a:latin typeface="楷体" panose="02010609060101010101" pitchFamily="49" charset="-122"/>
                <a:ea typeface="楷体" panose="02010609060101010101" pitchFamily="49" charset="-122"/>
              </a:rPr>
              <a:t>对于确定元素的集合，可以用</a:t>
            </a:r>
            <a:r>
              <a:rPr lang="en-US" altLang="zh-CN" b="1" dirty="0" smtClean="0">
                <a:latin typeface="楷体" panose="02010609060101010101" pitchFamily="49" charset="-122"/>
                <a:ea typeface="楷体" panose="02010609060101010101" pitchFamily="49" charset="-122"/>
              </a:rPr>
              <a:t>ZF</a:t>
            </a:r>
            <a:r>
              <a:rPr lang="zh-CN" altLang="en-US" b="1" dirty="0" smtClean="0">
                <a:latin typeface="楷体" panose="02010609060101010101" pitchFamily="49" charset="-122"/>
                <a:ea typeface="楷体" panose="02010609060101010101" pitchFamily="49" charset="-122"/>
              </a:rPr>
              <a:t>公理集合论推导出选择公理。</a:t>
            </a:r>
            <a:endParaRPr lang="en-US" altLang="zh-CN" b="1" dirty="0" smtClean="0">
              <a:latin typeface="楷体" panose="02010609060101010101" pitchFamily="49" charset="-122"/>
              <a:ea typeface="楷体" panose="02010609060101010101" pitchFamily="49" charset="-122"/>
            </a:endParaRPr>
          </a:p>
          <a:p>
            <a:pPr rtl="0"/>
            <a:r>
              <a:rPr lang="zh-CN" altLang="en-US" b="1" dirty="0" smtClean="0">
                <a:latin typeface="楷体" panose="02010609060101010101" pitchFamily="49" charset="-122"/>
                <a:ea typeface="楷体" panose="02010609060101010101" pitchFamily="49" charset="-122"/>
              </a:rPr>
              <a:t>选择公理主要应用于无穷个不确定集合，不知道每个集合中具体的元素时，选择公理指出此时仍然可以对元素进行提取。</a:t>
            </a:r>
            <a:endParaRPr lang="en-US" altLang="zh-CN" b="1" dirty="0" smtClean="0">
              <a:latin typeface="楷体" panose="02010609060101010101" pitchFamily="49" charset="-122"/>
              <a:ea typeface="楷体" panose="02010609060101010101" pitchFamily="49" charset="-122"/>
            </a:endParaRPr>
          </a:p>
          <a:p>
            <a:pPr marL="0" indent="0" rtl="0">
              <a:buNone/>
            </a:pPr>
            <a:endParaRPr lang="en-US" b="1" dirty="0">
              <a:latin typeface="楷体" panose="02010609060101010101" pitchFamily="49" charset="-122"/>
              <a:ea typeface="楷体" panose="02010609060101010101" pitchFamily="49" charset="-122"/>
            </a:endParaRPr>
          </a:p>
        </p:txBody>
      </p:sp>
      <p:sp>
        <p:nvSpPr>
          <p:cNvPr id="4" name="文本框 3"/>
          <p:cNvSpPr txBox="1"/>
          <p:nvPr/>
        </p:nvSpPr>
        <p:spPr>
          <a:xfrm>
            <a:off x="609600" y="3165748"/>
            <a:ext cx="9862038" cy="1569660"/>
          </a:xfrm>
          <a:prstGeom prst="rect">
            <a:avLst/>
          </a:prstGeom>
          <a:noFill/>
          <a:ln>
            <a:solidFill>
              <a:schemeClr val="bg1"/>
            </a:solidFill>
          </a:ln>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	for </a:t>
            </a:r>
            <a:r>
              <a:rPr lang="en-US" altLang="zh-CN" sz="2400" dirty="0">
                <a:latin typeface="Times New Roman" panose="02020603050405020304" pitchFamily="18" charset="0"/>
                <a:cs typeface="Times New Roman" panose="02020603050405020304" pitchFamily="18" charset="0"/>
              </a:rPr>
              <a:t>any (even infinite) collection of pairs of shoes, one can pick out the left shoe from each pair to obtain an appropriate selection, but for an infinite collection of pairs of socks (assumed to have no distinguishing features), such a selection can be obtained only by invoking the axiom of choice.</a:t>
            </a:r>
            <a:endParaRPr lang="zh-CN" altLang="en-US" sz="2400" dirty="0" err="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8924" y="1195755"/>
            <a:ext cx="6608884" cy="523220"/>
          </a:xfrm>
          <a:prstGeom prst="rect">
            <a:avLst/>
          </a:prstGeom>
          <a:noFill/>
          <a:ln>
            <a:solidFill>
              <a:schemeClr val="bg1"/>
            </a:solidFill>
          </a:ln>
        </p:spPr>
        <p:txBody>
          <a:bodyPr wrap="square" rtlCol="0">
            <a:spAutoFit/>
          </a:bodyPr>
          <a:lstStyle/>
          <a:p>
            <a:r>
              <a:rPr lang="zh-CN" altLang="en-US" sz="2800" dirty="0" smtClean="0">
                <a:latin typeface="楷体" panose="02010609060101010101" pitchFamily="49" charset="-122"/>
                <a:ea typeface="楷体" panose="02010609060101010101" pitchFamily="49" charset="-122"/>
                <a:cs typeface="Times New Roman" panose="02020603050405020304" pitchFamily="18" charset="0"/>
              </a:rPr>
              <a:t>选择公理的三种表示方法：</a:t>
            </a:r>
            <a:endParaRPr lang="en-US" altLang="zh-CN" sz="28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27" y="2087073"/>
            <a:ext cx="11036331" cy="2528889"/>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7039" y="352396"/>
            <a:ext cx="10972800" cy="1143000"/>
          </a:xfrm>
        </p:spPr>
        <p:txBody>
          <a:bodyPr rtlCol="0">
            <a:normAutofit/>
          </a:bodyPr>
          <a:lstStyle/>
          <a:p>
            <a:pPr rtl="0"/>
            <a:r>
              <a:rPr lang="zh-CN" altLang="en-US" sz="4000" b="1" dirty="0" smtClean="0">
                <a:solidFill>
                  <a:schemeClr val="tx1"/>
                </a:solidFill>
                <a:latin typeface="华文楷体" panose="02010600040101010101" pitchFamily="2" charset="-122"/>
                <a:ea typeface="华文楷体" panose="02010600040101010101" pitchFamily="2" charset="-122"/>
              </a:rPr>
              <a:t>良序公理</a:t>
            </a:r>
            <a:endParaRPr lang="zh-cn" sz="4000" b="1" dirty="0">
              <a:solidFill>
                <a:schemeClr val="tx1"/>
              </a:solidFill>
              <a:latin typeface="华文楷体" panose="02010600040101010101" pitchFamily="2" charset="-122"/>
              <a:ea typeface="华文楷体" panose="02010600040101010101" pitchFamily="2" charset="-122"/>
            </a:endParaRPr>
          </a:p>
        </p:txBody>
      </p:sp>
      <p:sp>
        <p:nvSpPr>
          <p:cNvPr id="2" name="内容占位符 1"/>
          <p:cNvSpPr>
            <a:spLocks noGrp="1"/>
          </p:cNvSpPr>
          <p:nvPr>
            <p:ph idx="1"/>
          </p:nvPr>
        </p:nvSpPr>
        <p:spPr>
          <a:xfrm>
            <a:off x="468923" y="1724465"/>
            <a:ext cx="10972800" cy="1273712"/>
          </a:xfrm>
          <a:ln>
            <a:solidFill>
              <a:schemeClr val="bg1"/>
            </a:solidFill>
          </a:ln>
        </p:spPr>
        <p:txBody>
          <a:bodyPr rtlCol="0"/>
          <a:lstStyle/>
          <a:p>
            <a:pPr rtl="0"/>
            <a:r>
              <a:rPr lang="zh-CN" altLang="en-US" dirty="0" smtClean="0"/>
              <a:t>良序集：每一个非空子集都有最小元（严格小于其他所有元素）</a:t>
            </a:r>
            <a:endParaRPr lang="en-US" altLang="zh-CN" dirty="0" smtClean="0"/>
          </a:p>
          <a:p>
            <a:pPr rtl="0"/>
            <a:r>
              <a:rPr lang="zh-CN" altLang="en-US" dirty="0" smtClean="0"/>
              <a:t>良序公理：每一个集合都可以通过定义一个序的关系，成为一个良序集。</a:t>
            </a:r>
            <a:endParaRPr lang="zh-CN" altLang="en-US" dirty="0"/>
          </a:p>
        </p:txBody>
      </p:sp>
      <p:sp>
        <p:nvSpPr>
          <p:cNvPr id="5" name="文本框 4"/>
          <p:cNvSpPr txBox="1"/>
          <p:nvPr/>
        </p:nvSpPr>
        <p:spPr>
          <a:xfrm>
            <a:off x="468923" y="2965636"/>
            <a:ext cx="5802923" cy="523220"/>
          </a:xfrm>
          <a:prstGeom prst="rect">
            <a:avLst/>
          </a:prstGeom>
          <a:noFill/>
          <a:ln>
            <a:solidFill>
              <a:schemeClr val="bg1"/>
            </a:solidFill>
          </a:ln>
        </p:spPr>
        <p:txBody>
          <a:bodyPr wrap="square" rtlCol="0">
            <a:spAutoFit/>
          </a:bodyPr>
          <a:lstStyle/>
          <a:p>
            <a:r>
              <a:rPr lang="zh-CN" altLang="en-US" sz="2800" b="1" dirty="0" smtClean="0"/>
              <a:t>*此公理与选择公理等价</a:t>
            </a:r>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880" y="1695816"/>
            <a:ext cx="11174290" cy="175608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80" y="924291"/>
            <a:ext cx="3124200" cy="771525"/>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51901"/>
            <a:ext cx="3667125" cy="904875"/>
          </a:xfrm>
          <a:prstGeom prst="rect">
            <a:avLst/>
          </a:prstGeom>
        </p:spPr>
      </p:pic>
      <p:sp>
        <p:nvSpPr>
          <p:cNvPr id="9" name="文本框 8"/>
          <p:cNvSpPr txBox="1"/>
          <p:nvPr/>
        </p:nvSpPr>
        <p:spPr>
          <a:xfrm>
            <a:off x="1046327" y="4488106"/>
            <a:ext cx="1574470" cy="646331"/>
          </a:xfrm>
          <a:prstGeom prst="rect">
            <a:avLst/>
          </a:prstGeom>
          <a:noFill/>
          <a:ln>
            <a:solidFill>
              <a:schemeClr val="bg1"/>
            </a:solidFill>
          </a:ln>
        </p:spPr>
        <p:txBody>
          <a:bodyPr wrap="none" rtlCol="0">
            <a:spAutoFit/>
          </a:bodyPr>
          <a:lstStyle/>
          <a:p>
            <a:r>
              <a:rPr lang="zh-CN" altLang="en-US" sz="3600" b="1" dirty="0" smtClean="0">
                <a:latin typeface="+mj-ea"/>
                <a:ea typeface="+mj-ea"/>
              </a:rPr>
              <a:t>不会！</a:t>
            </a:r>
          </a:p>
        </p:txBody>
      </p:sp>
      <p:sp>
        <p:nvSpPr>
          <p:cNvPr id="10" name="矩形 9"/>
          <p:cNvSpPr/>
          <p:nvPr/>
        </p:nvSpPr>
        <p:spPr>
          <a:xfrm>
            <a:off x="487892" y="5396877"/>
            <a:ext cx="8075815" cy="369332"/>
          </a:xfrm>
          <a:prstGeom prst="rect">
            <a:avLst/>
          </a:prstGeom>
        </p:spPr>
        <p:txBody>
          <a:bodyPr wrap="square">
            <a:spAutoFit/>
          </a:bodyPr>
          <a:lstStyle/>
          <a:p>
            <a:r>
              <a:rPr lang="zh-CN" altLang="en-US" dirty="0">
                <a:hlinkClick r:id="rId6"/>
              </a:rPr>
              <a:t>http://www.mn.uio.no/math/tjenester/kunnskap/kompendier/acwozl.</a:t>
            </a:r>
            <a:r>
              <a:rPr lang="zh-CN" altLang="en-US" dirty="0" smtClean="0">
                <a:hlinkClick r:id="rId6"/>
              </a:rPr>
              <a:t>pdf</a:t>
            </a:r>
            <a:r>
              <a:rPr lang="zh-CN" altLang="en-US" dirty="0" smtClean="0"/>
              <a:t> </a:t>
            </a:r>
            <a:endParaRPr lang="zh-CN" altLang="en-US"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09600" y="422734"/>
            <a:ext cx="10972800" cy="1143000"/>
          </a:xfrm>
        </p:spPr>
        <p:txBody>
          <a:bodyPr rtlCol="0">
            <a:normAutofit/>
          </a:bodyPr>
          <a:lstStyle/>
          <a:p>
            <a:pPr rtl="0"/>
            <a:r>
              <a:rPr lang="zh-CN" altLang="en-US" sz="4000" b="1" dirty="0" smtClean="0">
                <a:solidFill>
                  <a:schemeClr val="tx1"/>
                </a:solidFill>
                <a:latin typeface="楷体" panose="02010609060101010101" pitchFamily="49" charset="-122"/>
                <a:ea typeface="楷体" panose="02010609060101010101" pitchFamily="49" charset="-122"/>
              </a:rPr>
              <a:t>佐恩引理</a:t>
            </a:r>
            <a:endParaRPr lang="zh-CN" altLang="en-US" sz="4000" b="1" dirty="0">
              <a:solidFill>
                <a:schemeClr val="tx1"/>
              </a:solidFill>
              <a:latin typeface="楷体" panose="02010609060101010101" pitchFamily="49" charset="-122"/>
              <a:ea typeface="楷体" panose="02010609060101010101" pitchFamily="49" charset="-122"/>
            </a:endParaRPr>
          </a:p>
        </p:txBody>
      </p:sp>
      <p:sp>
        <p:nvSpPr>
          <p:cNvPr id="2" name="内容占位符 1"/>
          <p:cNvSpPr>
            <a:spLocks noGrp="1"/>
          </p:cNvSpPr>
          <p:nvPr>
            <p:ph idx="1"/>
          </p:nvPr>
        </p:nvSpPr>
        <p:spPr/>
        <p:txBody>
          <a:bodyPr rtlCol="0"/>
          <a:lstStyle/>
          <a:p>
            <a:pPr rtl="0"/>
            <a:r>
              <a:rPr lang="zh-CN" altLang="en-US" dirty="0" smtClean="0"/>
              <a:t>偏序集的链：偏序集的一个全序子集。</a:t>
            </a:r>
            <a:endParaRPr lang="en-US" altLang="zh-CN" dirty="0" smtClean="0"/>
          </a:p>
          <a:p>
            <a:pPr rtl="0"/>
            <a:r>
              <a:rPr lang="zh-CN" altLang="en-US" dirty="0" smtClean="0"/>
              <a:t>佐恩引理：如果偏序集</a:t>
            </a:r>
            <a:r>
              <a:rPr lang="en-US" altLang="zh-CN" dirty="0" smtClean="0"/>
              <a:t>X</a:t>
            </a:r>
            <a:r>
              <a:rPr lang="zh-CN" altLang="en-US" dirty="0" smtClean="0"/>
              <a:t>的每个链都有上界，则</a:t>
            </a:r>
            <a:r>
              <a:rPr lang="en-US" altLang="zh-CN" dirty="0" smtClean="0"/>
              <a:t>X</a:t>
            </a:r>
            <a:r>
              <a:rPr lang="zh-CN" altLang="en-US" dirty="0" smtClean="0"/>
              <a:t>有极大元。</a:t>
            </a:r>
            <a:endParaRPr lang="en-US" altLang="zh-CN" dirty="0" smtClean="0"/>
          </a:p>
          <a:p>
            <a:pPr rtl="0"/>
            <a:endParaRPr lang="en-US" dirty="0"/>
          </a:p>
          <a:p>
            <a:pPr marL="0" indent="0" rtl="0">
              <a:buNone/>
            </a:pPr>
            <a:r>
              <a:rPr lang="zh-CN" altLang="en-US" dirty="0" smtClean="0"/>
              <a:t>*此定理也与选择公理等价！</a:t>
            </a:r>
            <a:endParaRPr lang="en-US" altLang="zh-CN" dirty="0" smtClean="0"/>
          </a:p>
          <a:p>
            <a:pPr marL="0" indent="0" rtl="0">
              <a:buNone/>
            </a:pP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20542"/>
            <a:ext cx="4038600" cy="1028700"/>
          </a:xfrm>
          <a:prstGeom prst="rect">
            <a:avLst/>
          </a:prstGeom>
        </p:spPr>
      </p:pic>
      <p:sp>
        <p:nvSpPr>
          <p:cNvPr id="7" name="矩形 6"/>
          <p:cNvSpPr/>
          <p:nvPr/>
        </p:nvSpPr>
        <p:spPr>
          <a:xfrm>
            <a:off x="609600" y="5245080"/>
            <a:ext cx="8399584" cy="369332"/>
          </a:xfrm>
          <a:prstGeom prst="rect">
            <a:avLst/>
          </a:prstGeom>
        </p:spPr>
        <p:txBody>
          <a:bodyPr wrap="square">
            <a:spAutoFit/>
          </a:bodyPr>
          <a:lstStyle/>
          <a:p>
            <a:r>
              <a:rPr lang="zh-CN" altLang="en-US" dirty="0">
                <a:hlinkClick r:id="rId4"/>
              </a:rPr>
              <a:t>http://www.mn.uio.no/math/tjenester/kunnskap/kompendier/acwozl.pdf</a:t>
            </a:r>
            <a:r>
              <a:rPr lang="zh-CN" altLang="en-US" dirty="0"/>
              <a:t> </a:t>
            </a: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8232" y="1930645"/>
            <a:ext cx="405545" cy="51800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5323" y="1930646"/>
            <a:ext cx="9873103" cy="4162424"/>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0397" y="1127612"/>
            <a:ext cx="1881868" cy="736125"/>
          </a:xfrm>
          <a:prstGeom prst="rect">
            <a:avLst/>
          </a:prstGeom>
        </p:spPr>
      </p:pic>
      <p:pic>
        <p:nvPicPr>
          <p:cNvPr id="4" name="图片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7339" y="1190981"/>
            <a:ext cx="1933315" cy="5782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3432" y="1278891"/>
            <a:ext cx="1491891" cy="477255"/>
          </a:xfrm>
          <a:prstGeom prst="rect">
            <a:avLst/>
          </a:prstGeom>
        </p:spPr>
      </p:pic>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
          <p:cNvSpPr>
            <a:spLocks noGrp="1"/>
          </p:cNvSpPr>
          <p:nvPr>
            <p:ph idx="1"/>
          </p:nvPr>
        </p:nvSpPr>
        <p:spPr>
          <a:xfrm>
            <a:off x="460130" y="1205719"/>
            <a:ext cx="10972800" cy="1273712"/>
          </a:xfrm>
          <a:ln>
            <a:solidFill>
              <a:schemeClr val="bg1"/>
            </a:solidFill>
          </a:ln>
        </p:spPr>
        <p:txBody>
          <a:bodyPr rtlCol="0"/>
          <a:lstStyle/>
          <a:p>
            <a:pPr rtl="0"/>
            <a:r>
              <a:rPr lang="zh-CN" altLang="en-US" dirty="0" smtClean="0"/>
              <a:t>在有限集合的范畴里，选择公理可以完全由</a:t>
            </a:r>
            <a:r>
              <a:rPr lang="en-US" altLang="zh-CN" dirty="0" smtClean="0"/>
              <a:t>ZF</a:t>
            </a:r>
            <a:r>
              <a:rPr lang="zh-CN" altLang="en-US" dirty="0" smtClean="0"/>
              <a:t>推出。涉及到无穷概念时，没有选择公理很多结论都无法得到。</a:t>
            </a:r>
            <a:endParaRPr lang="zh-CN" altLang="en-US" dirty="0"/>
          </a:p>
        </p:txBody>
      </p:sp>
      <p:sp>
        <p:nvSpPr>
          <p:cNvPr id="6" name="文本框 5"/>
          <p:cNvSpPr txBox="1"/>
          <p:nvPr/>
        </p:nvSpPr>
        <p:spPr>
          <a:xfrm>
            <a:off x="460130" y="2382715"/>
            <a:ext cx="11270012" cy="3693319"/>
          </a:xfrm>
          <a:prstGeom prst="rect">
            <a:avLst/>
          </a:prstGeom>
          <a:noFill/>
          <a:ln>
            <a:solidFill>
              <a:schemeClr val="bg2"/>
            </a:solidFill>
          </a:ln>
        </p:spPr>
        <p:txBody>
          <a:bodyPr wrap="square" rtlCol="0">
            <a:spAutoFit/>
          </a:bodyPr>
          <a:lstStyle/>
          <a:p>
            <a:r>
              <a:rPr lang="en-US" altLang="zh-CN" dirty="0"/>
              <a:t>Not every situation requires the axiom of choice. For finite sets </a:t>
            </a:r>
            <a:r>
              <a:rPr lang="en-US" altLang="zh-CN" i="1" dirty="0"/>
              <a:t>X</a:t>
            </a:r>
            <a:r>
              <a:rPr lang="en-US" altLang="zh-CN" dirty="0"/>
              <a:t>, the axiom of choice follows from the other axioms of set theory. In that case it is equivalent to saying that if we have several (a finite number of) boxes, each containing at least one item, then we can choose exactly one item from each box. Clearly we can do this: We start at the first box, choose an item; go to the second box, choose an item; and so on. The number of boxes is finite, so eventually our choice procedure comes to an end. The result is an explicit choice function: a function that takes the first box to the first element we chose, the second box to the second element we chose, and so on. (A formal proof for all finite sets would use the principle of </a:t>
            </a:r>
            <a:r>
              <a:rPr lang="en-US" altLang="zh-CN" dirty="0">
                <a:hlinkClick r:id="rId2" tooltip="Mathematical induction"/>
              </a:rPr>
              <a:t>mathematical induction</a:t>
            </a:r>
            <a:r>
              <a:rPr lang="en-US" altLang="zh-CN" dirty="0"/>
              <a:t> to prove "for every natural number </a:t>
            </a:r>
            <a:r>
              <a:rPr lang="en-US" altLang="zh-CN" i="1" dirty="0"/>
              <a:t>k</a:t>
            </a:r>
            <a:r>
              <a:rPr lang="en-US" altLang="zh-CN" dirty="0"/>
              <a:t>, every family of </a:t>
            </a:r>
            <a:r>
              <a:rPr lang="en-US" altLang="zh-CN" i="1" dirty="0"/>
              <a:t>k</a:t>
            </a:r>
            <a:r>
              <a:rPr lang="en-US" altLang="zh-CN" dirty="0"/>
              <a:t> nonempty sets has a choice function.") This method cannot, however, be used to show that every countable family of nonempty sets has a choice function, as is asserted by the </a:t>
            </a:r>
            <a:r>
              <a:rPr lang="en-US" altLang="zh-CN" dirty="0">
                <a:hlinkClick r:id="rId3" tooltip="Axiom of countable choice"/>
              </a:rPr>
              <a:t>axiom of countable choice</a:t>
            </a:r>
            <a:r>
              <a:rPr lang="en-US" altLang="zh-CN" dirty="0"/>
              <a:t>. If the method is applied to an infinite sequence (</a:t>
            </a:r>
            <a:r>
              <a:rPr lang="en-US" altLang="zh-CN" i="1" dirty="0"/>
              <a:t>X</a:t>
            </a:r>
            <a:r>
              <a:rPr lang="en-US" altLang="zh-CN" i="1" baseline="-25000" dirty="0"/>
              <a:t>i</a:t>
            </a:r>
            <a:r>
              <a:rPr lang="en-US" altLang="zh-CN" dirty="0"/>
              <a:t> : </a:t>
            </a:r>
            <a:r>
              <a:rPr lang="en-US" altLang="zh-CN" i="1" dirty="0" err="1"/>
              <a:t>i</a:t>
            </a:r>
            <a:r>
              <a:rPr lang="en-US" altLang="zh-CN" dirty="0" err="1"/>
              <a:t>∈ω</a:t>
            </a:r>
            <a:r>
              <a:rPr lang="en-US" altLang="zh-CN" dirty="0"/>
              <a:t>) of nonempty sets, a function is obtained at each finite stage, but there is no stage at which a choice function for the entire family is constructed, and no "limiting" choice function can be constructed, in general, in ZF without the axiom of choice.</a:t>
            </a:r>
            <a:endParaRPr lang="zh-CN" altLang="en-US" dirty="0" err="1" smtClean="0"/>
          </a:p>
        </p:txBody>
      </p:sp>
    </p:spTree>
    <p:extLst>
      <p:ext uri="{BB962C8B-B14F-4D97-AF65-F5344CB8AC3E}">
        <p14:creationId xmlns:p14="http://schemas.microsoft.com/office/powerpoint/2010/main" val="353000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头脑风暴演示文稿">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186_TF03460637" id="{5A1F899C-D033-46B9-A576-F976E0A6D7F3}" vid="{931085E5-C572-4194-86FB-AF0D4975F89E}"/>
    </a:ext>
  </a:extLst>
</a:theme>
</file>

<file path=ppt/theme/theme2.xml><?xml version="1.0" encoding="utf-8"?>
<a:theme xmlns:a="http://schemas.openxmlformats.org/drawingml/2006/main" name="办公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业务头脑风暴演示文稿</Template>
  <TotalTime>245</TotalTime>
  <Words>508</Words>
  <Application>Microsoft Office PowerPoint</Application>
  <PresentationFormat>宽屏</PresentationFormat>
  <Paragraphs>54</Paragraphs>
  <Slides>14</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华文楷体</vt:lpstr>
      <vt:lpstr>楷体</vt:lpstr>
      <vt:lpstr>宋体</vt:lpstr>
      <vt:lpstr>微软雅黑</vt:lpstr>
      <vt:lpstr>Arial</vt:lpstr>
      <vt:lpstr>Century Gothic</vt:lpstr>
      <vt:lpstr>Palatino Linotype</vt:lpstr>
      <vt:lpstr>Times New Roman</vt:lpstr>
      <vt:lpstr>Wingdings 2</vt:lpstr>
      <vt:lpstr>头脑风暴演示文稿</vt:lpstr>
      <vt:lpstr>选择公理及其等价性命题 Axiom of choice and the Equivalents</vt:lpstr>
      <vt:lpstr>PowerPoint 演示文稿</vt:lpstr>
      <vt:lpstr>PowerPoint 演示文稿</vt:lpstr>
      <vt:lpstr>PowerPoint 演示文稿</vt:lpstr>
      <vt:lpstr>良序公理</vt:lpstr>
      <vt:lpstr>PowerPoint 演示文稿</vt:lpstr>
      <vt:lpstr>佐恩引理</vt:lpstr>
      <vt:lpstr>PowerPoint 演示文稿</vt:lpstr>
      <vt:lpstr>PowerPoint 演示文稿</vt:lpstr>
      <vt:lpstr>PowerPoint 演示文稿</vt:lpstr>
      <vt:lpstr>Criticism to axiom of choice </vt:lpstr>
      <vt:lpstr>PowerPoint 演示文稿</vt:lpstr>
      <vt:lpstr>PowerPoint 演示文稿</vt:lpstr>
      <vt:lpstr>序数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Andy Johnson</dc:creator>
  <cp:lastModifiedBy>Andy Johnson</cp:lastModifiedBy>
  <cp:revision>26</cp:revision>
  <dcterms:created xsi:type="dcterms:W3CDTF">2017-12-15T11:50:33Z</dcterms:created>
  <dcterms:modified xsi:type="dcterms:W3CDTF">2017-12-16T15:59:03Z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