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62" r:id="rId7"/>
    <p:sldId id="276" r:id="rId8"/>
    <p:sldId id="273" r:id="rId9"/>
    <p:sldId id="275" r:id="rId10"/>
    <p:sldId id="266" r:id="rId11"/>
    <p:sldId id="267" r:id="rId12"/>
    <p:sldId id="277" r:id="rId13"/>
    <p:sldId id="279" r:id="rId14"/>
    <p:sldId id="270" r:id="rId15"/>
    <p:sldId id="269" r:id="rId16"/>
    <p:sldId id="280" r:id="rId17"/>
    <p:sldId id="281" r:id="rId18"/>
    <p:sldId id="282" r:id="rId19"/>
    <p:sldId id="283" r:id="rId20"/>
    <p:sldId id="284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urnament_(graph_theory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Ash-ly/p/5452580.html" TargetMode="External"/><Relationship Id="rId5" Type="http://schemas.openxmlformats.org/officeDocument/2006/relationships/hyperlink" Target="https://blog.csdn.net/unsolvedmys/article/details/73608770" TargetMode="External"/><Relationship Id="rId4" Type="http://schemas.openxmlformats.org/officeDocument/2006/relationships/hyperlink" Target="https://blog.csdn.net/di4CoveRy/article/details/7023002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9210" y="2193353"/>
            <a:ext cx="61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竞赛图</a:t>
            </a:r>
            <a:endParaRPr lang="zh-CN" altLang="en-US" sz="54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751109"/>
            <a:chOff x="4514240" y="3533936"/>
            <a:chExt cx="5140727" cy="735337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69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Tournament </a:t>
              </a:r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(graph theory)</a:t>
              </a:r>
            </a:p>
            <a:p>
              <a:pPr algn="ctr"/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19193" y="4269786"/>
            <a:ext cx="2183686" cy="369332"/>
            <a:chOff x="5619193" y="4269786"/>
            <a:chExt cx="2183686" cy="369332"/>
          </a:xfrm>
        </p:grpSpPr>
        <p:sp>
          <p:nvSpPr>
            <p:cNvPr id="45" name="文本框 44"/>
            <p:cNvSpPr txBox="1"/>
            <p:nvPr/>
          </p:nvSpPr>
          <p:spPr>
            <a:xfrm>
              <a:off x="5868436" y="4269786"/>
              <a:ext cx="193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制作人：殷天润</a:t>
              </a:r>
              <a:endPara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93" y="4390075"/>
              <a:ext cx="268294" cy="181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凉心剧透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954107"/>
            <a:chOff x="631246" y="4833059"/>
            <a:chExt cx="2067145" cy="954107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</a:p>
            <a:p>
              <a:pPr algn="ctr"/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  <a:p>
            <a:pPr algn="ctr"/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583496" y="1640721"/>
                <a:ext cx="696976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反证法证明：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设</a:t>
                </a:r>
                <a:r>
                  <a:rPr lang="en-US" altLang="zh-CN" sz="2400" dirty="0"/>
                  <a:t>n=|V|</a:t>
                </a:r>
                <a:r>
                  <a:rPr lang="zh-CN" altLang="en-US" sz="2400" dirty="0"/>
                  <a:t>， 且</a:t>
                </a:r>
                <a:r>
                  <a:rPr lang="en-US" altLang="zh-CN" sz="2400" dirty="0"/>
                  <a:t>P={1,2,3,…,k}(k&lt;n)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中的最长</a:t>
                </a:r>
                <a:r>
                  <a:rPr lang="en-US" altLang="zh-CN" sz="2400" dirty="0" smtClean="0"/>
                  <a:t>path,</a:t>
                </a:r>
                <a:r>
                  <a:rPr lang="zh-CN" altLang="en-US" sz="2400" dirty="0" smtClean="0"/>
                  <a:t>标号按拓补排序给出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zh-CN" altLang="en-US" sz="2400" dirty="0" smtClean="0"/>
                  <a:t>对于</a:t>
                </a:r>
                <a:r>
                  <a:rPr lang="en-US" altLang="zh-CN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2400" dirty="0" smtClean="0"/>
                  <a:t>P,</a:t>
                </a:r>
                <a:r>
                  <a:rPr lang="zh-CN" altLang="en-US" sz="2400" dirty="0" smtClean="0"/>
                  <a:t>可以显然得到下图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：（没有方向的部分表示不确定方向）</a:t>
                </a:r>
                <a:endParaRPr lang="en-US" altLang="zh-CN" sz="24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96" y="1640721"/>
                <a:ext cx="6969760" cy="2215991"/>
              </a:xfrm>
              <a:prstGeom prst="rect">
                <a:avLst/>
              </a:prstGeom>
              <a:blipFill>
                <a:blip r:embed="rId3"/>
                <a:stretch>
                  <a:fillRect l="-1400" t="-1923" r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/>
          <p:cNvGrpSpPr/>
          <p:nvPr/>
        </p:nvGrpSpPr>
        <p:grpSpPr>
          <a:xfrm>
            <a:off x="4963112" y="3566340"/>
            <a:ext cx="5227367" cy="2591203"/>
            <a:chOff x="4963113" y="3815379"/>
            <a:chExt cx="5056166" cy="2342164"/>
          </a:xfrm>
        </p:grpSpPr>
        <p:grpSp>
          <p:nvGrpSpPr>
            <p:cNvPr id="82" name="组合 81"/>
            <p:cNvGrpSpPr/>
            <p:nvPr/>
          </p:nvGrpSpPr>
          <p:grpSpPr>
            <a:xfrm>
              <a:off x="4963113" y="3815379"/>
              <a:ext cx="5056166" cy="2342164"/>
              <a:chOff x="5358978" y="3712474"/>
              <a:chExt cx="5056166" cy="2342164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7554611" y="3712474"/>
                <a:ext cx="479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5358978" y="4033373"/>
                <a:ext cx="5056166" cy="2021265"/>
                <a:chOff x="5358978" y="4033373"/>
                <a:chExt cx="5056166" cy="2021265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7643222" y="4033373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566163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650147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7231010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9954966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箭头连接符 35"/>
                <p:cNvCxnSpPr>
                  <a:stCxn id="34" idx="3"/>
                  <a:endCxn id="56" idx="7"/>
                </p:cNvCxnSpPr>
                <p:nvPr/>
              </p:nvCxnSpPr>
              <p:spPr>
                <a:xfrm flipH="1">
                  <a:off x="5849948" y="4237582"/>
                  <a:ext cx="1825583" cy="1255417"/>
                </a:xfrm>
                <a:prstGeom prst="straightConnector1">
                  <a:avLst/>
                </a:prstGeom>
                <a:ln w="254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>
                  <a:stCxn id="56" idx="6"/>
                  <a:endCxn id="61" idx="2"/>
                </p:cNvCxnSpPr>
                <p:nvPr/>
              </p:nvCxnSpPr>
              <p:spPr>
                <a:xfrm>
                  <a:off x="5882257" y="5577585"/>
                  <a:ext cx="619222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6722097" y="5577585"/>
                  <a:ext cx="508913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>
                  <a:stCxn id="62" idx="6"/>
                </p:cNvCxnSpPr>
                <p:nvPr/>
              </p:nvCxnSpPr>
              <p:spPr>
                <a:xfrm>
                  <a:off x="7451628" y="5577585"/>
                  <a:ext cx="513812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8122343" y="5285197"/>
                  <a:ext cx="7879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/>
                    <a:t>……</a:t>
                  </a:r>
                  <a:endParaRPr lang="zh-CN" altLang="en-US" dirty="0"/>
                </a:p>
              </p:txBody>
            </p:sp>
            <p:cxnSp>
              <p:nvCxnSpPr>
                <p:cNvPr id="71" name="直接箭头连接符 70"/>
                <p:cNvCxnSpPr>
                  <a:endCxn id="67" idx="2"/>
                </p:cNvCxnSpPr>
                <p:nvPr/>
              </p:nvCxnSpPr>
              <p:spPr>
                <a:xfrm>
                  <a:off x="9004817" y="5577585"/>
                  <a:ext cx="95014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文本框 72"/>
                <p:cNvSpPr txBox="1"/>
                <p:nvPr/>
              </p:nvSpPr>
              <p:spPr>
                <a:xfrm>
                  <a:off x="5358978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6320734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7192740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9936023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endParaRPr lang="zh-CN" altLang="en-US" dirty="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8765256" y="5685306"/>
                  <a:ext cx="624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r>
                    <a:rPr lang="en-US" altLang="zh-CN" dirty="0" smtClean="0"/>
                    <a:t>-1</a:t>
                  </a:r>
                  <a:endParaRPr lang="zh-CN" altLang="en-US" dirty="0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8807803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0" name="直接箭头连接符 79"/>
                <p:cNvCxnSpPr>
                  <a:endCxn id="67" idx="0"/>
                </p:cNvCxnSpPr>
                <p:nvPr/>
              </p:nvCxnSpPr>
              <p:spPr>
                <a:xfrm>
                  <a:off x="7761865" y="4272619"/>
                  <a:ext cx="2303410" cy="1185343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直接连接符 83"/>
            <p:cNvCxnSpPr>
              <a:endCxn id="61" idx="0"/>
            </p:cNvCxnSpPr>
            <p:nvPr/>
          </p:nvCxnSpPr>
          <p:spPr>
            <a:xfrm flipH="1">
              <a:off x="6215923" y="4375524"/>
              <a:ext cx="1139917" cy="11853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62" idx="0"/>
            </p:cNvCxnSpPr>
            <p:nvPr/>
          </p:nvCxnSpPr>
          <p:spPr>
            <a:xfrm flipH="1">
              <a:off x="6945454" y="4375524"/>
              <a:ext cx="420546" cy="118534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4" idx="4"/>
              <a:endCxn id="78" idx="7"/>
            </p:cNvCxnSpPr>
            <p:nvPr/>
          </p:nvCxnSpPr>
          <p:spPr>
            <a:xfrm>
              <a:off x="7357666" y="4375524"/>
              <a:ext cx="1242581" cy="1220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文本框 94"/>
          <p:cNvSpPr txBox="1"/>
          <p:nvPr/>
        </p:nvSpPr>
        <p:spPr>
          <a:xfrm>
            <a:off x="3583496" y="489871"/>
            <a:ext cx="7521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en-US" altLang="zh-CN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</a:t>
            </a:r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图一定含有有向哈密尔顿通路</a:t>
            </a:r>
            <a:endParaRPr lang="en-US" altLang="zh-CN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5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83496" y="4015758"/>
            <a:ext cx="713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之间的边是</a:t>
            </a:r>
            <a:r>
              <a:rPr lang="en-US" altLang="zh-CN" sz="2400" dirty="0" smtClean="0"/>
              <a:t>(a,1),</a:t>
            </a:r>
            <a:r>
              <a:rPr lang="zh-CN" altLang="en-US" sz="2400" dirty="0" smtClean="0"/>
              <a:t>那么把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添到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之前就可以构成一条更长的路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ym typeface="Wingdings" panose="05000000000000000000" pitchFamily="2" charset="2"/>
              </a:rPr>
              <a:t>1…k</a:t>
            </a:r>
            <a:r>
              <a:rPr lang="zh-CN" altLang="en-US" sz="2400" dirty="0" smtClean="0">
                <a:sym typeface="Wingdings" panose="05000000000000000000" pitchFamily="2" charset="2"/>
              </a:rPr>
              <a:t>，与之前的假设矛盾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同理</a:t>
            </a:r>
            <a:r>
              <a:rPr lang="en-US" altLang="zh-CN" sz="2400" dirty="0" smtClean="0">
                <a:sym typeface="Wingdings" panose="05000000000000000000" pitchFamily="2" charset="2"/>
              </a:rPr>
              <a:t>a</a:t>
            </a:r>
            <a:r>
              <a:rPr lang="zh-CN" altLang="en-US" sz="2400" dirty="0" smtClean="0"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ym typeface="Wingdings" panose="05000000000000000000" pitchFamily="2" charset="2"/>
              </a:rPr>
              <a:t>k</a:t>
            </a:r>
            <a:r>
              <a:rPr lang="zh-CN" altLang="en-US" sz="2400" dirty="0" smtClean="0">
                <a:sym typeface="Wingdings" panose="05000000000000000000" pitchFamily="2" charset="2"/>
              </a:rPr>
              <a:t>之间的边是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k,a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的时候也不行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583496" y="489871"/>
            <a:ext cx="5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喵喵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喵？显然？？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02597" y="1303969"/>
            <a:ext cx="5984453" cy="2262371"/>
            <a:chOff x="4034826" y="3895172"/>
            <a:chExt cx="5984453" cy="2262371"/>
          </a:xfrm>
        </p:grpSpPr>
        <p:grpSp>
          <p:nvGrpSpPr>
            <p:cNvPr id="51" name="组合 50"/>
            <p:cNvGrpSpPr/>
            <p:nvPr/>
          </p:nvGrpSpPr>
          <p:grpSpPr>
            <a:xfrm>
              <a:off x="4034826" y="3895172"/>
              <a:ext cx="5984453" cy="2262371"/>
              <a:chOff x="4430691" y="3792267"/>
              <a:chExt cx="5984453" cy="226237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430691" y="3792267"/>
                <a:ext cx="479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4522420" y="4186215"/>
                <a:ext cx="5892724" cy="1868423"/>
                <a:chOff x="4522420" y="4186215"/>
                <a:chExt cx="5892724" cy="1868423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4522420" y="4186215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566163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650147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231010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9954966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箭头连接符 62"/>
                <p:cNvCxnSpPr>
                  <a:stCxn id="58" idx="6"/>
                  <a:endCxn id="59" idx="2"/>
                </p:cNvCxnSpPr>
                <p:nvPr/>
              </p:nvCxnSpPr>
              <p:spPr>
                <a:xfrm>
                  <a:off x="5882257" y="5577585"/>
                  <a:ext cx="619222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>
                  <a:stCxn id="59" idx="6"/>
                  <a:endCxn id="60" idx="2"/>
                </p:cNvCxnSpPr>
                <p:nvPr/>
              </p:nvCxnSpPr>
              <p:spPr>
                <a:xfrm>
                  <a:off x="6722097" y="5577585"/>
                  <a:ext cx="508913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>
                  <a:stCxn id="60" idx="6"/>
                </p:cNvCxnSpPr>
                <p:nvPr/>
              </p:nvCxnSpPr>
              <p:spPr>
                <a:xfrm>
                  <a:off x="7451628" y="5577585"/>
                  <a:ext cx="513812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65"/>
                <p:cNvSpPr txBox="1"/>
                <p:nvPr/>
              </p:nvSpPr>
              <p:spPr>
                <a:xfrm>
                  <a:off x="8122343" y="5285197"/>
                  <a:ext cx="7879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/>
                    <a:t>……</a:t>
                  </a:r>
                  <a:endParaRPr lang="zh-CN" altLang="en-US" dirty="0"/>
                </a:p>
              </p:txBody>
            </p:sp>
            <p:cxnSp>
              <p:nvCxnSpPr>
                <p:cNvPr id="67" name="直接箭头连接符 66"/>
                <p:cNvCxnSpPr>
                  <a:endCxn id="61" idx="2"/>
                </p:cNvCxnSpPr>
                <p:nvPr/>
              </p:nvCxnSpPr>
              <p:spPr>
                <a:xfrm>
                  <a:off x="9004817" y="5577585"/>
                  <a:ext cx="950149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本框 67"/>
                <p:cNvSpPr txBox="1"/>
                <p:nvPr/>
              </p:nvSpPr>
              <p:spPr>
                <a:xfrm>
                  <a:off x="5358978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6320734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192740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9936023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endParaRPr lang="zh-CN" altLang="en-US" dirty="0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8765256" y="5685306"/>
                  <a:ext cx="624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r>
                    <a:rPr lang="en-US" altLang="zh-CN" dirty="0" smtClean="0"/>
                    <a:t>-1</a:t>
                  </a:r>
                  <a:endParaRPr lang="zh-CN" altLang="en-US" dirty="0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8807803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4" name="直接箭头连接符 73"/>
                <p:cNvCxnSpPr>
                  <a:endCxn id="61" idx="0"/>
                </p:cNvCxnSpPr>
                <p:nvPr/>
              </p:nvCxnSpPr>
              <p:spPr>
                <a:xfrm>
                  <a:off x="4696355" y="4424594"/>
                  <a:ext cx="5368920" cy="103336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直接连接符 51"/>
            <p:cNvCxnSpPr>
              <a:stCxn id="57" idx="4"/>
              <a:endCxn id="59" idx="0"/>
            </p:cNvCxnSpPr>
            <p:nvPr/>
          </p:nvCxnSpPr>
          <p:spPr>
            <a:xfrm>
              <a:off x="4236864" y="4528366"/>
              <a:ext cx="1979059" cy="1032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7" idx="4"/>
              <a:endCxn id="60" idx="0"/>
            </p:cNvCxnSpPr>
            <p:nvPr/>
          </p:nvCxnSpPr>
          <p:spPr>
            <a:xfrm>
              <a:off x="4236864" y="4528366"/>
              <a:ext cx="2708590" cy="103250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7" idx="4"/>
              <a:endCxn id="73" idx="7"/>
            </p:cNvCxnSpPr>
            <p:nvPr/>
          </p:nvCxnSpPr>
          <p:spPr>
            <a:xfrm>
              <a:off x="4236864" y="4528366"/>
              <a:ext cx="4363383" cy="10675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接箭头连接符 86"/>
          <p:cNvCxnSpPr>
            <a:stCxn id="57" idx="4"/>
            <a:endCxn id="58" idx="2"/>
          </p:cNvCxnSpPr>
          <p:nvPr/>
        </p:nvCxnSpPr>
        <p:spPr>
          <a:xfrm>
            <a:off x="4204635" y="1937163"/>
            <a:ext cx="1028910" cy="1152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3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583496" y="489871"/>
            <a:ext cx="7521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en-US" altLang="zh-CN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</a:t>
            </a:r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图一定含有有向哈密尔顿通路</a:t>
            </a:r>
            <a:endParaRPr lang="en-US" altLang="zh-CN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767073" y="1013091"/>
            <a:ext cx="5044657" cy="2591203"/>
            <a:chOff x="4208775" y="1013091"/>
            <a:chExt cx="5044657" cy="2591203"/>
          </a:xfrm>
        </p:grpSpPr>
        <p:grpSp>
          <p:nvGrpSpPr>
            <p:cNvPr id="39" name="组合 38"/>
            <p:cNvGrpSpPr/>
            <p:nvPr/>
          </p:nvGrpSpPr>
          <p:grpSpPr>
            <a:xfrm>
              <a:off x="4208775" y="1013091"/>
              <a:ext cx="5044657" cy="2591203"/>
              <a:chOff x="4208775" y="1013091"/>
              <a:chExt cx="5044657" cy="2591203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471718" y="2942170"/>
                <a:ext cx="228088" cy="264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6922435" y="2937591"/>
                <a:ext cx="228088" cy="264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>
                <a:endCxn id="48" idx="2"/>
              </p:cNvCxnSpPr>
              <p:nvPr/>
            </p:nvCxnSpPr>
            <p:spPr>
              <a:xfrm flipV="1">
                <a:off x="6699806" y="3069934"/>
                <a:ext cx="222629" cy="654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/>
              <p:cNvGrpSpPr/>
              <p:nvPr/>
            </p:nvGrpSpPr>
            <p:grpSpPr>
              <a:xfrm>
                <a:off x="4208775" y="1013091"/>
                <a:ext cx="5044657" cy="2591203"/>
                <a:chOff x="4208775" y="1013091"/>
                <a:chExt cx="5044657" cy="2591203"/>
              </a:xfrm>
            </p:grpSpPr>
            <p:grpSp>
              <p:nvGrpSpPr>
                <p:cNvPr id="90" name="组合 89"/>
                <p:cNvGrpSpPr/>
                <p:nvPr/>
              </p:nvGrpSpPr>
              <p:grpSpPr>
                <a:xfrm>
                  <a:off x="4208775" y="1013091"/>
                  <a:ext cx="5044657" cy="2591203"/>
                  <a:chOff x="5139839" y="3815379"/>
                  <a:chExt cx="4879440" cy="2342164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5139839" y="3815379"/>
                    <a:ext cx="4879440" cy="2342164"/>
                    <a:chOff x="5535704" y="3712474"/>
                    <a:chExt cx="4879440" cy="2342164"/>
                  </a:xfrm>
                </p:grpSpPr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7554611" y="3712474"/>
                      <a:ext cx="4791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81" name="组合 80"/>
                    <p:cNvGrpSpPr/>
                    <p:nvPr/>
                  </p:nvGrpSpPr>
                  <p:grpSpPr>
                    <a:xfrm>
                      <a:off x="5535704" y="4033373"/>
                      <a:ext cx="4879440" cy="2021265"/>
                      <a:chOff x="5535704" y="4033373"/>
                      <a:chExt cx="4879440" cy="2021265"/>
                    </a:xfrm>
                  </p:grpSpPr>
                  <p:sp>
                    <p:nvSpPr>
                      <p:cNvPr id="34" name="椭圆 33"/>
                      <p:cNvSpPr/>
                      <p:nvPr/>
                    </p:nvSpPr>
                    <p:spPr>
                      <a:xfrm>
                        <a:off x="7643222" y="4033373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" name="椭圆 55"/>
                      <p:cNvSpPr/>
                      <p:nvPr/>
                    </p:nvSpPr>
                    <p:spPr>
                      <a:xfrm>
                        <a:off x="5661639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" name="椭圆 60"/>
                      <p:cNvSpPr/>
                      <p:nvPr/>
                    </p:nvSpPr>
                    <p:spPr>
                      <a:xfrm>
                        <a:off x="6274372" y="5458535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" name="椭圆 61"/>
                      <p:cNvSpPr/>
                      <p:nvPr/>
                    </p:nvSpPr>
                    <p:spPr>
                      <a:xfrm>
                        <a:off x="6776772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椭圆 66"/>
                      <p:cNvSpPr/>
                      <p:nvPr/>
                    </p:nvSpPr>
                    <p:spPr>
                      <a:xfrm>
                        <a:off x="9954966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6" name="直接箭头连接符 35"/>
                      <p:cNvCxnSpPr>
                        <a:stCxn id="34" idx="4"/>
                        <a:endCxn id="56" idx="7"/>
                      </p:cNvCxnSpPr>
                      <p:nvPr/>
                    </p:nvCxnSpPr>
                    <p:spPr>
                      <a:xfrm flipH="1">
                        <a:off x="5849948" y="4272619"/>
                        <a:ext cx="1903583" cy="1220379"/>
                      </a:xfrm>
                      <a:prstGeom prst="straightConnector1">
                        <a:avLst/>
                      </a:prstGeom>
                      <a:ln w="25400" cap="rnd">
                        <a:headEnd type="stealth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箭头连接符 37"/>
                      <p:cNvCxnSpPr>
                        <a:stCxn id="56" idx="6"/>
                        <a:endCxn id="61" idx="2"/>
                      </p:cNvCxnSpPr>
                      <p:nvPr/>
                    </p:nvCxnSpPr>
                    <p:spPr>
                      <a:xfrm>
                        <a:off x="5882257" y="5577585"/>
                        <a:ext cx="392115" cy="57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箭头连接符 39"/>
                      <p:cNvCxnSpPr>
                        <a:stCxn id="61" idx="6"/>
                        <a:endCxn id="62" idx="2"/>
                      </p:cNvCxnSpPr>
                      <p:nvPr/>
                    </p:nvCxnSpPr>
                    <p:spPr>
                      <a:xfrm flipV="1">
                        <a:off x="6494990" y="5577585"/>
                        <a:ext cx="281782" cy="57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直接箭头连接符 46"/>
                      <p:cNvCxnSpPr>
                        <a:stCxn id="62" idx="6"/>
                      </p:cNvCxnSpPr>
                      <p:nvPr/>
                    </p:nvCxnSpPr>
                    <p:spPr>
                      <a:xfrm flipV="1">
                        <a:off x="6997390" y="5577549"/>
                        <a:ext cx="300076" cy="36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7333907" y="5313262"/>
                        <a:ext cx="405173" cy="5285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71" name="直接箭头连接符 70"/>
                      <p:cNvCxnSpPr>
                        <a:endCxn id="67" idx="2"/>
                      </p:cNvCxnSpPr>
                      <p:nvPr/>
                    </p:nvCxnSpPr>
                    <p:spPr>
                      <a:xfrm>
                        <a:off x="9004817" y="5577585"/>
                        <a:ext cx="950149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5535704" y="5683097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1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74" name="文本框 73"/>
                      <p:cNvSpPr txBox="1"/>
                      <p:nvPr/>
                    </p:nvSpPr>
                    <p:spPr>
                      <a:xfrm>
                        <a:off x="6164063" y="5685306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2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6791605" y="5683097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3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9936023" y="5685306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k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8765256" y="5685306"/>
                        <a:ext cx="6241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k</a:t>
                        </a:r>
                        <a:r>
                          <a:rPr lang="en-US" altLang="zh-CN" dirty="0" smtClean="0"/>
                          <a:t>-1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78" name="椭圆 77"/>
                      <p:cNvSpPr/>
                      <p:nvPr/>
                    </p:nvSpPr>
                    <p:spPr>
                      <a:xfrm>
                        <a:off x="8807803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0" name="直接箭头连接符 79"/>
                      <p:cNvCxnSpPr>
                        <a:endCxn id="67" idx="0"/>
                      </p:cNvCxnSpPr>
                      <p:nvPr/>
                    </p:nvCxnSpPr>
                    <p:spPr>
                      <a:xfrm>
                        <a:off x="7761865" y="4272619"/>
                        <a:ext cx="2303410" cy="1185343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4" name="直接连接符 83"/>
                  <p:cNvCxnSpPr>
                    <a:endCxn id="61" idx="0"/>
                  </p:cNvCxnSpPr>
                  <p:nvPr/>
                </p:nvCxnSpPr>
                <p:spPr>
                  <a:xfrm flipH="1">
                    <a:off x="5988816" y="4375524"/>
                    <a:ext cx="1367024" cy="1185916"/>
                  </a:xfrm>
                  <a:prstGeom prst="line">
                    <a:avLst/>
                  </a:prstGeom>
                  <a:ln w="25400">
                    <a:head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>
                    <a:stCxn id="34" idx="4"/>
                    <a:endCxn id="62" idx="0"/>
                  </p:cNvCxnSpPr>
                  <p:nvPr/>
                </p:nvCxnSpPr>
                <p:spPr>
                  <a:xfrm flipH="1">
                    <a:off x="6491216" y="4375525"/>
                    <a:ext cx="866450" cy="1185342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>
                    <a:stCxn id="34" idx="4"/>
                    <a:endCxn id="78" idx="7"/>
                  </p:cNvCxnSpPr>
                  <p:nvPr/>
                </p:nvCxnSpPr>
                <p:spPr>
                  <a:xfrm>
                    <a:off x="7357666" y="4375524"/>
                    <a:ext cx="1242581" cy="1220380"/>
                  </a:xfrm>
                  <a:prstGeom prst="line">
                    <a:avLst/>
                  </a:prstGeom>
                  <a:ln w="25400"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直接箭头连接符 34"/>
                <p:cNvCxnSpPr>
                  <a:stCxn id="48" idx="0"/>
                  <a:endCxn id="34" idx="4"/>
                </p:cNvCxnSpPr>
                <p:nvPr/>
              </p:nvCxnSpPr>
              <p:spPr>
                <a:xfrm flipH="1" flipV="1">
                  <a:off x="6501697" y="1632796"/>
                  <a:ext cx="534782" cy="1304795"/>
                </a:xfrm>
                <a:prstGeom prst="straightConnector1">
                  <a:avLst/>
                </a:prstGeom>
                <a:ln w="25400">
                  <a:headEnd type="stealth" w="lg" len="lg"/>
                  <a:tailEnd type="none" w="lg" len="lg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34" idx="4"/>
                  <a:endCxn id="46" idx="0"/>
                </p:cNvCxnSpPr>
                <p:nvPr/>
              </p:nvCxnSpPr>
              <p:spPr>
                <a:xfrm>
                  <a:off x="6501697" y="1632796"/>
                  <a:ext cx="84065" cy="1309374"/>
                </a:xfrm>
                <a:prstGeom prst="straightConnector1">
                  <a:avLst/>
                </a:prstGeom>
                <a:ln w="25400">
                  <a:headEnd type="stealth" w="lg" len="lg"/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本框 62"/>
                <p:cNvSpPr txBox="1"/>
                <p:nvPr/>
              </p:nvSpPr>
              <p:spPr>
                <a:xfrm>
                  <a:off x="6350478" y="3193248"/>
                  <a:ext cx="4953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i-1</a:t>
                  </a:r>
                  <a:endParaRPr lang="zh-CN" altLang="en-US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970238" y="3193248"/>
                  <a:ext cx="4953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42" name="直接箭头连接符 41"/>
            <p:cNvCxnSpPr>
              <a:stCxn id="48" idx="6"/>
            </p:cNvCxnSpPr>
            <p:nvPr/>
          </p:nvCxnSpPr>
          <p:spPr>
            <a:xfrm flipV="1">
              <a:off x="7150523" y="3064199"/>
              <a:ext cx="222629" cy="573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294263" y="3590367"/>
                <a:ext cx="660102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考虑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与顶点</a:t>
                </a:r>
                <a:r>
                  <a:rPr lang="en-US" altLang="zh-CN" sz="2400" dirty="0" smtClean="0"/>
                  <a:t>2,3……k-1</a:t>
                </a:r>
                <a:r>
                  <a:rPr lang="zh-CN" altLang="en-US" sz="2400" dirty="0" smtClean="0"/>
                  <a:t>之间的边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设从左往右数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第一条一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为起点的边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终点为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考虑到这种范围的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可能不存在，因此根据前面的证明不妨设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 （因为有边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a,k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这时必然存在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。此时可以构造新的路径</a:t>
                </a:r>
                <a:r>
                  <a:rPr lang="en-US" altLang="zh-CN" sz="2400" dirty="0" smtClean="0"/>
                  <a:t>P’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23…i-1ai…k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，比原先的路径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P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长度大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，与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P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为最长路径的假设矛盾！</a:t>
                </a:r>
                <a:endParaRPr lang="en-US" altLang="zh-CN" sz="2400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sym typeface="Wingdings" panose="05000000000000000000" pitchFamily="2" charset="2"/>
                  </a:rPr>
                  <a:t>因此必然存在哈密尔顿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path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63" y="3590367"/>
                <a:ext cx="6601027" cy="3046988"/>
              </a:xfrm>
              <a:prstGeom prst="rect">
                <a:avLst/>
              </a:prstGeom>
              <a:blipFill>
                <a:blip r:embed="rId3"/>
                <a:stretch>
                  <a:fillRect l="-1385" t="-1400" r="-1293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7794563" y="2784089"/>
            <a:ext cx="41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4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凉心剧透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83500" y="586070"/>
            <a:ext cx="812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竞赛图构造哈密尔顿回路（相当于数学归纳法证明）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84259" y="1536311"/>
            <a:ext cx="710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假设你已经找到了一条长度为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的哈密尔顿路径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V1</a:t>
            </a:r>
            <a:r>
              <a:rPr lang="en-US" altLang="zh-CN" sz="2400" dirty="0" smtClean="0">
                <a:sym typeface="Wingdings" panose="05000000000000000000" pitchFamily="2" charset="2"/>
              </a:rPr>
              <a:t>…VK,</a:t>
            </a:r>
            <a:r>
              <a:rPr lang="zh-CN" altLang="en-US" sz="2400" dirty="0" smtClean="0">
                <a:sym typeface="Wingdings" panose="05000000000000000000" pitchFamily="2" charset="2"/>
              </a:rPr>
              <a:t>然后要往路径中加入第</a:t>
            </a:r>
            <a:r>
              <a:rPr lang="en-US" altLang="zh-CN" sz="2400" dirty="0" smtClean="0">
                <a:sym typeface="Wingdings" panose="05000000000000000000" pitchFamily="2" charset="2"/>
              </a:rPr>
              <a:t>k+1</a:t>
            </a:r>
            <a:r>
              <a:rPr lang="zh-CN" altLang="en-US" sz="2400" dirty="0" smtClean="0">
                <a:sym typeface="Wingdings" panose="05000000000000000000" pitchFamily="2" charset="2"/>
              </a:rPr>
              <a:t>个点。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583497" y="3199669"/>
            <a:ext cx="73385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这个点与</a:t>
            </a:r>
            <a:r>
              <a:rPr lang="en-US" altLang="zh-CN" sz="2400" dirty="0"/>
              <a:t>P</a:t>
            </a:r>
            <a:r>
              <a:rPr lang="zh-CN" altLang="en-US" sz="2400" dirty="0"/>
              <a:t>可能出现三种</a:t>
            </a:r>
            <a:r>
              <a:rPr lang="zh-CN" altLang="en-US" sz="2400" dirty="0" smtClean="0"/>
              <a:t>情形：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证明当然已经证过了）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存在边</a:t>
            </a:r>
            <a:r>
              <a:rPr lang="en-US" altLang="zh-CN" sz="2400" dirty="0" smtClean="0"/>
              <a:t>(k,v1);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/>
              <a:t>存在边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vk,k</a:t>
            </a:r>
            <a:r>
              <a:rPr lang="en-US" altLang="zh-CN" sz="2400" dirty="0" smtClean="0"/>
              <a:t>);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/>
              <a:t>存在边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vi,k</a:t>
            </a:r>
            <a:r>
              <a:rPr lang="en-US" altLang="zh-CN" sz="2400" dirty="0" smtClean="0"/>
              <a:t>),(k,vi-1)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83501" y="586070"/>
            <a:ext cx="752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情形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02597" y="1303969"/>
            <a:ext cx="5984453" cy="2262371"/>
            <a:chOff x="4034826" y="3895172"/>
            <a:chExt cx="5984453" cy="2262371"/>
          </a:xfrm>
        </p:grpSpPr>
        <p:grpSp>
          <p:nvGrpSpPr>
            <p:cNvPr id="22" name="组合 21"/>
            <p:cNvGrpSpPr/>
            <p:nvPr/>
          </p:nvGrpSpPr>
          <p:grpSpPr>
            <a:xfrm>
              <a:off x="4034826" y="3895172"/>
              <a:ext cx="5984453" cy="2262371"/>
              <a:chOff x="4430691" y="3792267"/>
              <a:chExt cx="5984453" cy="226237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430691" y="3792267"/>
                <a:ext cx="92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</a:t>
                </a:r>
                <a:r>
                  <a:rPr lang="en-US" altLang="zh-CN" dirty="0" smtClean="0"/>
                  <a:t>+1</a:t>
                </a:r>
                <a:endParaRPr lang="zh-CN" altLang="en-US" dirty="0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522420" y="4186215"/>
                <a:ext cx="5892724" cy="1868423"/>
                <a:chOff x="4522420" y="4186215"/>
                <a:chExt cx="5892724" cy="1868423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4522420" y="4186215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566163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650147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7231010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9954966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箭头连接符 32"/>
                <p:cNvCxnSpPr>
                  <a:stCxn id="29" idx="6"/>
                  <a:endCxn id="30" idx="2"/>
                </p:cNvCxnSpPr>
                <p:nvPr/>
              </p:nvCxnSpPr>
              <p:spPr>
                <a:xfrm>
                  <a:off x="5882257" y="5577585"/>
                  <a:ext cx="619222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>
                  <a:stCxn id="30" idx="6"/>
                  <a:endCxn id="31" idx="2"/>
                </p:cNvCxnSpPr>
                <p:nvPr/>
              </p:nvCxnSpPr>
              <p:spPr>
                <a:xfrm>
                  <a:off x="6722097" y="5577585"/>
                  <a:ext cx="508913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31" idx="6"/>
                </p:cNvCxnSpPr>
                <p:nvPr/>
              </p:nvCxnSpPr>
              <p:spPr>
                <a:xfrm>
                  <a:off x="7451628" y="5577585"/>
                  <a:ext cx="513812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/>
                <p:cNvSpPr txBox="1"/>
                <p:nvPr/>
              </p:nvSpPr>
              <p:spPr>
                <a:xfrm>
                  <a:off x="8122343" y="5285197"/>
                  <a:ext cx="7879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/>
                    <a:t>……</a:t>
                  </a:r>
                  <a:endParaRPr lang="zh-CN" altLang="en-US" dirty="0"/>
                </a:p>
              </p:txBody>
            </p:sp>
            <p:cxnSp>
              <p:nvCxnSpPr>
                <p:cNvPr id="39" name="直接箭头连接符 38"/>
                <p:cNvCxnSpPr>
                  <a:endCxn id="32" idx="2"/>
                </p:cNvCxnSpPr>
                <p:nvPr/>
              </p:nvCxnSpPr>
              <p:spPr>
                <a:xfrm>
                  <a:off x="9004817" y="5577585"/>
                  <a:ext cx="950149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/>
                <p:cNvSpPr txBox="1"/>
                <p:nvPr/>
              </p:nvSpPr>
              <p:spPr>
                <a:xfrm>
                  <a:off x="5358978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6320734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192740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9936023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endParaRPr lang="zh-CN" altLang="en-US" dirty="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8765256" y="5685306"/>
                  <a:ext cx="624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r>
                    <a:rPr lang="en-US" altLang="zh-CN" dirty="0" smtClean="0"/>
                    <a:t>-1</a:t>
                  </a:r>
                  <a:endParaRPr lang="zh-CN" altLang="en-US" dirty="0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8807803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箭头连接符 45"/>
                <p:cNvCxnSpPr>
                  <a:endCxn id="32" idx="0"/>
                </p:cNvCxnSpPr>
                <p:nvPr/>
              </p:nvCxnSpPr>
              <p:spPr>
                <a:xfrm>
                  <a:off x="4696355" y="4424594"/>
                  <a:ext cx="5368920" cy="103336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直接连接符 22"/>
            <p:cNvCxnSpPr>
              <a:stCxn id="28" idx="4"/>
              <a:endCxn id="30" idx="0"/>
            </p:cNvCxnSpPr>
            <p:nvPr/>
          </p:nvCxnSpPr>
          <p:spPr>
            <a:xfrm>
              <a:off x="4236864" y="4528366"/>
              <a:ext cx="1979059" cy="1032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8" idx="4"/>
              <a:endCxn id="31" idx="0"/>
            </p:cNvCxnSpPr>
            <p:nvPr/>
          </p:nvCxnSpPr>
          <p:spPr>
            <a:xfrm>
              <a:off x="4236864" y="4528366"/>
              <a:ext cx="2708590" cy="103250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8" idx="4"/>
              <a:endCxn id="45" idx="7"/>
            </p:cNvCxnSpPr>
            <p:nvPr/>
          </p:nvCxnSpPr>
          <p:spPr>
            <a:xfrm>
              <a:off x="4236864" y="4528366"/>
              <a:ext cx="4363383" cy="10675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/>
          <p:cNvCxnSpPr>
            <a:stCxn id="28" idx="4"/>
            <a:endCxn id="29" idx="3"/>
          </p:cNvCxnSpPr>
          <p:nvPr/>
        </p:nvCxnSpPr>
        <p:spPr>
          <a:xfrm>
            <a:off x="4204635" y="1937163"/>
            <a:ext cx="1061219" cy="12367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02597" y="4373961"/>
            <a:ext cx="63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要把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23…k</a:t>
            </a:r>
            <a:r>
              <a:rPr lang="zh-CN" altLang="en-US" dirty="0" smtClean="0">
                <a:sym typeface="Wingdings" panose="05000000000000000000" pitchFamily="2" charset="2"/>
              </a:rPr>
              <a:t>的路径的头部就行啦！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1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83501" y="586070"/>
            <a:ext cx="752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情形</a:t>
            </a:r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02597" y="1303969"/>
            <a:ext cx="5984453" cy="2262371"/>
            <a:chOff x="4034826" y="3895172"/>
            <a:chExt cx="5984453" cy="2262371"/>
          </a:xfrm>
        </p:grpSpPr>
        <p:grpSp>
          <p:nvGrpSpPr>
            <p:cNvPr id="22" name="组合 21"/>
            <p:cNvGrpSpPr/>
            <p:nvPr/>
          </p:nvGrpSpPr>
          <p:grpSpPr>
            <a:xfrm>
              <a:off x="4034826" y="3895172"/>
              <a:ext cx="5984453" cy="2262371"/>
              <a:chOff x="4430691" y="3792267"/>
              <a:chExt cx="5984453" cy="226237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430691" y="3792267"/>
                <a:ext cx="92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</a:t>
                </a:r>
                <a:r>
                  <a:rPr lang="en-US" altLang="zh-CN" dirty="0" smtClean="0"/>
                  <a:t>+1</a:t>
                </a:r>
                <a:endParaRPr lang="zh-CN" altLang="en-US" dirty="0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522420" y="4186215"/>
                <a:ext cx="5892724" cy="1868423"/>
                <a:chOff x="4522420" y="4186215"/>
                <a:chExt cx="5892724" cy="1868423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4522420" y="4186215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566163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6501479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7231010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9954966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箭头连接符 32"/>
                <p:cNvCxnSpPr>
                  <a:stCxn id="29" idx="6"/>
                  <a:endCxn id="30" idx="2"/>
                </p:cNvCxnSpPr>
                <p:nvPr/>
              </p:nvCxnSpPr>
              <p:spPr>
                <a:xfrm>
                  <a:off x="5882257" y="5577585"/>
                  <a:ext cx="619222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>
                  <a:stCxn id="30" idx="6"/>
                  <a:endCxn id="31" idx="2"/>
                </p:cNvCxnSpPr>
                <p:nvPr/>
              </p:nvCxnSpPr>
              <p:spPr>
                <a:xfrm>
                  <a:off x="6722097" y="5577585"/>
                  <a:ext cx="508913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31" idx="6"/>
                </p:cNvCxnSpPr>
                <p:nvPr/>
              </p:nvCxnSpPr>
              <p:spPr>
                <a:xfrm>
                  <a:off x="7451628" y="5577585"/>
                  <a:ext cx="513812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/>
                <p:cNvSpPr txBox="1"/>
                <p:nvPr/>
              </p:nvSpPr>
              <p:spPr>
                <a:xfrm>
                  <a:off x="8122343" y="5285197"/>
                  <a:ext cx="7879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/>
                    <a:t>……</a:t>
                  </a:r>
                  <a:endParaRPr lang="zh-CN" altLang="en-US" dirty="0"/>
                </a:p>
              </p:txBody>
            </p:sp>
            <p:cxnSp>
              <p:nvCxnSpPr>
                <p:cNvPr id="39" name="直接箭头连接符 38"/>
                <p:cNvCxnSpPr>
                  <a:endCxn id="32" idx="2"/>
                </p:cNvCxnSpPr>
                <p:nvPr/>
              </p:nvCxnSpPr>
              <p:spPr>
                <a:xfrm>
                  <a:off x="9004817" y="5577585"/>
                  <a:ext cx="950149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/>
                <p:cNvSpPr txBox="1"/>
                <p:nvPr/>
              </p:nvSpPr>
              <p:spPr>
                <a:xfrm>
                  <a:off x="5358978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6320734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192740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9936023" y="5685306"/>
                  <a:ext cx="479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endParaRPr lang="zh-CN" altLang="en-US" dirty="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8765256" y="5685306"/>
                  <a:ext cx="624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k</a:t>
                  </a:r>
                  <a:r>
                    <a:rPr lang="en-US" altLang="zh-CN" dirty="0" smtClean="0"/>
                    <a:t>-1</a:t>
                  </a:r>
                  <a:endParaRPr lang="zh-CN" altLang="en-US" dirty="0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8807803" y="5457962"/>
                  <a:ext cx="220618" cy="2392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箭头连接符 45"/>
                <p:cNvCxnSpPr>
                  <a:endCxn id="32" idx="0"/>
                </p:cNvCxnSpPr>
                <p:nvPr/>
              </p:nvCxnSpPr>
              <p:spPr>
                <a:xfrm>
                  <a:off x="4696355" y="4424594"/>
                  <a:ext cx="5368920" cy="1033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直接连接符 22"/>
            <p:cNvCxnSpPr>
              <a:stCxn id="28" idx="4"/>
              <a:endCxn id="30" idx="0"/>
            </p:cNvCxnSpPr>
            <p:nvPr/>
          </p:nvCxnSpPr>
          <p:spPr>
            <a:xfrm>
              <a:off x="4236864" y="4528366"/>
              <a:ext cx="1979059" cy="1032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8" idx="4"/>
              <a:endCxn id="31" idx="0"/>
            </p:cNvCxnSpPr>
            <p:nvPr/>
          </p:nvCxnSpPr>
          <p:spPr>
            <a:xfrm>
              <a:off x="4236864" y="4528366"/>
              <a:ext cx="2708590" cy="103250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8" idx="4"/>
              <a:endCxn id="45" idx="7"/>
            </p:cNvCxnSpPr>
            <p:nvPr/>
          </p:nvCxnSpPr>
          <p:spPr>
            <a:xfrm>
              <a:off x="4236864" y="4528366"/>
              <a:ext cx="4363383" cy="10675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/>
          <p:cNvCxnSpPr>
            <a:stCxn id="28" idx="4"/>
            <a:endCxn id="29" idx="3"/>
          </p:cNvCxnSpPr>
          <p:nvPr/>
        </p:nvCxnSpPr>
        <p:spPr>
          <a:xfrm>
            <a:off x="4204635" y="1937163"/>
            <a:ext cx="1061219" cy="1236710"/>
          </a:xfrm>
          <a:prstGeom prst="straightConnector1">
            <a:avLst/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02597" y="4373961"/>
            <a:ext cx="63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要把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23…k</a:t>
            </a:r>
            <a:r>
              <a:rPr lang="zh-CN" altLang="en-US" dirty="0" smtClean="0">
                <a:sym typeface="Wingdings" panose="05000000000000000000" pitchFamily="2" charset="2"/>
              </a:rPr>
              <a:t>的路径的尾部就行啦！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83501" y="586070"/>
            <a:ext cx="752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情形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2597" y="4373961"/>
            <a:ext cx="63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要把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23…k</a:t>
            </a:r>
            <a:r>
              <a:rPr lang="zh-CN" altLang="en-US" dirty="0" smtClean="0">
                <a:sym typeface="Wingdings" panose="05000000000000000000" pitchFamily="2" charset="2"/>
              </a:rPr>
              <a:t>的路径的</a:t>
            </a:r>
            <a:r>
              <a:rPr lang="en-US" altLang="zh-CN" dirty="0" smtClean="0">
                <a:sym typeface="Wingdings" panose="05000000000000000000" pitchFamily="2" charset="2"/>
              </a:rPr>
              <a:t>i-1</a:t>
            </a:r>
            <a:r>
              <a:rPr lang="zh-CN" altLang="en-US" dirty="0" smtClean="0">
                <a:sym typeface="Wingdings" panose="05000000000000000000" pitchFamily="2" charset="2"/>
              </a:rPr>
              <a:t>后面就行啦！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4767073" y="1013091"/>
            <a:ext cx="5044657" cy="2591203"/>
            <a:chOff x="4208775" y="1013091"/>
            <a:chExt cx="5044657" cy="2591203"/>
          </a:xfrm>
        </p:grpSpPr>
        <p:grpSp>
          <p:nvGrpSpPr>
            <p:cNvPr id="73" name="组合 72"/>
            <p:cNvGrpSpPr/>
            <p:nvPr/>
          </p:nvGrpSpPr>
          <p:grpSpPr>
            <a:xfrm>
              <a:off x="4208775" y="1013091"/>
              <a:ext cx="5044657" cy="2591203"/>
              <a:chOff x="4208775" y="1013091"/>
              <a:chExt cx="5044657" cy="2591203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471718" y="2942170"/>
                <a:ext cx="228088" cy="264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922435" y="2937591"/>
                <a:ext cx="228088" cy="264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>
                <a:endCxn id="76" idx="2"/>
              </p:cNvCxnSpPr>
              <p:nvPr/>
            </p:nvCxnSpPr>
            <p:spPr>
              <a:xfrm flipV="1">
                <a:off x="6699806" y="3069934"/>
                <a:ext cx="222629" cy="654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7"/>
              <p:cNvGrpSpPr/>
              <p:nvPr/>
            </p:nvGrpSpPr>
            <p:grpSpPr>
              <a:xfrm>
                <a:off x="4208775" y="1013091"/>
                <a:ext cx="5044657" cy="2591203"/>
                <a:chOff x="4208775" y="1013091"/>
                <a:chExt cx="5044657" cy="259120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208775" y="1013091"/>
                  <a:ext cx="5044657" cy="2591203"/>
                  <a:chOff x="5139839" y="3815379"/>
                  <a:chExt cx="4879440" cy="2342164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139839" y="3815379"/>
                    <a:ext cx="4879440" cy="2342164"/>
                    <a:chOff x="5535704" y="3712474"/>
                    <a:chExt cx="4879440" cy="2342164"/>
                  </a:xfrm>
                </p:grpSpPr>
                <p:sp>
                  <p:nvSpPr>
                    <p:cNvPr id="88" name="文本框 87"/>
                    <p:cNvSpPr txBox="1"/>
                    <p:nvPr/>
                  </p:nvSpPr>
                  <p:spPr>
                    <a:xfrm>
                      <a:off x="7554611" y="3712474"/>
                      <a:ext cx="479121" cy="584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K+1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89" name="组合 88"/>
                    <p:cNvGrpSpPr/>
                    <p:nvPr/>
                  </p:nvGrpSpPr>
                  <p:grpSpPr>
                    <a:xfrm>
                      <a:off x="5535704" y="4033373"/>
                      <a:ext cx="4879440" cy="2021265"/>
                      <a:chOff x="5535704" y="4033373"/>
                      <a:chExt cx="4879440" cy="2021265"/>
                    </a:xfrm>
                  </p:grpSpPr>
                  <p:sp>
                    <p:nvSpPr>
                      <p:cNvPr id="90" name="椭圆 89"/>
                      <p:cNvSpPr/>
                      <p:nvPr/>
                    </p:nvSpPr>
                    <p:spPr>
                      <a:xfrm>
                        <a:off x="7643222" y="4033373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" name="椭圆 90"/>
                      <p:cNvSpPr/>
                      <p:nvPr/>
                    </p:nvSpPr>
                    <p:spPr>
                      <a:xfrm>
                        <a:off x="5661639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" name="椭圆 91"/>
                      <p:cNvSpPr/>
                      <p:nvPr/>
                    </p:nvSpPr>
                    <p:spPr>
                      <a:xfrm>
                        <a:off x="6274372" y="5458535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椭圆 92"/>
                      <p:cNvSpPr/>
                      <p:nvPr/>
                    </p:nvSpPr>
                    <p:spPr>
                      <a:xfrm>
                        <a:off x="6776772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椭圆 93"/>
                      <p:cNvSpPr/>
                      <p:nvPr/>
                    </p:nvSpPr>
                    <p:spPr>
                      <a:xfrm>
                        <a:off x="9954966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5" name="直接箭头连接符 94"/>
                      <p:cNvCxnSpPr>
                        <a:stCxn id="90" idx="4"/>
                        <a:endCxn id="91" idx="7"/>
                      </p:cNvCxnSpPr>
                      <p:nvPr/>
                    </p:nvCxnSpPr>
                    <p:spPr>
                      <a:xfrm flipH="1">
                        <a:off x="5849948" y="4272619"/>
                        <a:ext cx="1903583" cy="1220379"/>
                      </a:xfrm>
                      <a:prstGeom prst="straightConnector1">
                        <a:avLst/>
                      </a:prstGeom>
                      <a:ln w="25400" cap="rnd">
                        <a:headEnd type="stealth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直接箭头连接符 95"/>
                      <p:cNvCxnSpPr>
                        <a:stCxn id="91" idx="6"/>
                        <a:endCxn id="92" idx="2"/>
                      </p:cNvCxnSpPr>
                      <p:nvPr/>
                    </p:nvCxnSpPr>
                    <p:spPr>
                      <a:xfrm>
                        <a:off x="5882257" y="5577585"/>
                        <a:ext cx="392115" cy="57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接箭头连接符 96"/>
                      <p:cNvCxnSpPr>
                        <a:stCxn id="92" idx="6"/>
                        <a:endCxn id="93" idx="2"/>
                      </p:cNvCxnSpPr>
                      <p:nvPr/>
                    </p:nvCxnSpPr>
                    <p:spPr>
                      <a:xfrm flipV="1">
                        <a:off x="6494990" y="5577585"/>
                        <a:ext cx="281782" cy="57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接箭头连接符 97"/>
                      <p:cNvCxnSpPr>
                        <a:stCxn id="93" idx="6"/>
                      </p:cNvCxnSpPr>
                      <p:nvPr/>
                    </p:nvCxnSpPr>
                    <p:spPr>
                      <a:xfrm flipV="1">
                        <a:off x="6997390" y="5577549"/>
                        <a:ext cx="300076" cy="36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7333907" y="5313262"/>
                        <a:ext cx="405173" cy="5285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3200" dirty="0" smtClean="0"/>
                          <a:t>…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00" name="直接箭头连接符 99"/>
                      <p:cNvCxnSpPr>
                        <a:endCxn id="94" idx="2"/>
                      </p:cNvCxnSpPr>
                      <p:nvPr/>
                    </p:nvCxnSpPr>
                    <p:spPr>
                      <a:xfrm>
                        <a:off x="9004817" y="5577585"/>
                        <a:ext cx="950149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5535704" y="5683097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1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6164063" y="5685306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2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3" name="文本框 102"/>
                      <p:cNvSpPr txBox="1"/>
                      <p:nvPr/>
                    </p:nvSpPr>
                    <p:spPr>
                      <a:xfrm>
                        <a:off x="6791605" y="5683097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3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9936023" y="5685306"/>
                        <a:ext cx="4791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k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8765256" y="5685306"/>
                        <a:ext cx="6241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k</a:t>
                        </a:r>
                        <a:r>
                          <a:rPr lang="en-US" altLang="zh-CN" dirty="0" smtClean="0"/>
                          <a:t>-1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6" name="椭圆 105"/>
                      <p:cNvSpPr/>
                      <p:nvPr/>
                    </p:nvSpPr>
                    <p:spPr>
                      <a:xfrm>
                        <a:off x="8807803" y="5457962"/>
                        <a:ext cx="220618" cy="2392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7" name="直接箭头连接符 106"/>
                      <p:cNvCxnSpPr>
                        <a:endCxn id="94" idx="0"/>
                      </p:cNvCxnSpPr>
                      <p:nvPr/>
                    </p:nvCxnSpPr>
                    <p:spPr>
                      <a:xfrm>
                        <a:off x="7761865" y="4272619"/>
                        <a:ext cx="2303410" cy="1185343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直接连接符 84"/>
                  <p:cNvCxnSpPr>
                    <a:endCxn id="92" idx="0"/>
                  </p:cNvCxnSpPr>
                  <p:nvPr/>
                </p:nvCxnSpPr>
                <p:spPr>
                  <a:xfrm flipH="1">
                    <a:off x="5988816" y="4375524"/>
                    <a:ext cx="1367024" cy="1185916"/>
                  </a:xfrm>
                  <a:prstGeom prst="line">
                    <a:avLst/>
                  </a:prstGeom>
                  <a:ln w="25400">
                    <a:head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>
                    <a:stCxn id="90" idx="4"/>
                    <a:endCxn id="93" idx="0"/>
                  </p:cNvCxnSpPr>
                  <p:nvPr/>
                </p:nvCxnSpPr>
                <p:spPr>
                  <a:xfrm flipH="1">
                    <a:off x="6491216" y="4375525"/>
                    <a:ext cx="866450" cy="1185342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>
                    <a:stCxn id="90" idx="4"/>
                    <a:endCxn id="106" idx="7"/>
                  </p:cNvCxnSpPr>
                  <p:nvPr/>
                </p:nvCxnSpPr>
                <p:spPr>
                  <a:xfrm>
                    <a:off x="7357666" y="4375524"/>
                    <a:ext cx="1242581" cy="1220380"/>
                  </a:xfrm>
                  <a:prstGeom prst="line">
                    <a:avLst/>
                  </a:prstGeom>
                  <a:ln w="25400"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接箭头连接符 79"/>
                <p:cNvCxnSpPr>
                  <a:stCxn id="76" idx="0"/>
                  <a:endCxn id="90" idx="4"/>
                </p:cNvCxnSpPr>
                <p:nvPr/>
              </p:nvCxnSpPr>
              <p:spPr>
                <a:xfrm flipH="1" flipV="1">
                  <a:off x="6501697" y="1632796"/>
                  <a:ext cx="534782" cy="1304795"/>
                </a:xfrm>
                <a:prstGeom prst="straightConnector1">
                  <a:avLst/>
                </a:prstGeom>
                <a:ln w="25400">
                  <a:headEnd type="stealth" w="lg" len="lg"/>
                  <a:tailEnd type="none" w="lg" len="lg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/>
                <p:cNvCxnSpPr>
                  <a:stCxn id="90" idx="4"/>
                  <a:endCxn id="75" idx="0"/>
                </p:cNvCxnSpPr>
                <p:nvPr/>
              </p:nvCxnSpPr>
              <p:spPr>
                <a:xfrm>
                  <a:off x="6501697" y="1632796"/>
                  <a:ext cx="84065" cy="1309374"/>
                </a:xfrm>
                <a:prstGeom prst="straightConnector1">
                  <a:avLst/>
                </a:prstGeom>
                <a:ln w="25400">
                  <a:headEnd type="stealth" w="lg" len="lg"/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6350478" y="3193248"/>
                  <a:ext cx="4953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i-1</a:t>
                  </a:r>
                  <a:endParaRPr lang="zh-CN" altLang="en-US" dirty="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6970238" y="3193248"/>
                  <a:ext cx="4953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74" name="直接箭头连接符 73"/>
            <p:cNvCxnSpPr>
              <a:stCxn id="76" idx="6"/>
            </p:cNvCxnSpPr>
            <p:nvPr/>
          </p:nvCxnSpPr>
          <p:spPr>
            <a:xfrm flipV="1">
              <a:off x="7150523" y="3064199"/>
              <a:ext cx="222629" cy="573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凉心剧透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9" name="文本框 28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6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954107"/>
            <a:chOff x="631246" y="2702877"/>
            <a:chExt cx="2067145" cy="954107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540322" cy="523220"/>
            <a:chOff x="631246" y="4122999"/>
            <a:chExt cx="2322533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2067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</a:t>
              </a:r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心剧透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凉心剧透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8427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99131" y="1992816"/>
            <a:ext cx="6990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/>
              </a:rPr>
              <a:t>https://en.wikipedia.org/wiki/Tournament_(graph_theory</a:t>
            </a:r>
            <a:r>
              <a:rPr lang="en-US" altLang="zh-CN" sz="2400" dirty="0" smtClean="0">
                <a:hlinkClick r:id="rId3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blog.csdn.net/di4CoveRy/article/details/70230029</a:t>
            </a:r>
            <a:endParaRPr lang="en-US" altLang="zh-CN" sz="2400" dirty="0" smtClean="0"/>
          </a:p>
          <a:p>
            <a:r>
              <a:rPr lang="en-US" altLang="zh-CN" sz="2400" dirty="0">
                <a:hlinkClick r:id="rId5"/>
              </a:rPr>
              <a:t>https://</a:t>
            </a:r>
            <a:r>
              <a:rPr lang="en-US" altLang="zh-CN" sz="2400" dirty="0" smtClean="0">
                <a:hlinkClick r:id="rId5"/>
              </a:rPr>
              <a:t>blog.csdn.net/unsolvedmys/article/details/73608770</a:t>
            </a:r>
            <a:endParaRPr lang="en-US" altLang="zh-CN" sz="2400" dirty="0" smtClean="0"/>
          </a:p>
          <a:p>
            <a:r>
              <a:rPr lang="en-US" altLang="zh-CN" sz="2400" dirty="0">
                <a:hlinkClick r:id="rId6"/>
              </a:rPr>
              <a:t>https://</a:t>
            </a:r>
            <a:r>
              <a:rPr lang="en-US" altLang="zh-CN" sz="2400" dirty="0" smtClean="0">
                <a:hlinkClick r:id="rId6"/>
              </a:rPr>
              <a:t>www.cnblogs.com/Ash-ly/p/5452580.html</a:t>
            </a:r>
            <a:endParaRPr lang="en-US" altLang="zh-CN" sz="2400" dirty="0" smtClean="0"/>
          </a:p>
          <a:p>
            <a:r>
              <a:rPr lang="zh-CN" altLang="en-US" sz="2400" dirty="0" smtClean="0"/>
              <a:t>图论导引第七章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35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  <a:endParaRPr lang="zh-CN" altLang="en-US" sz="60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41395" y="2629210"/>
            <a:ext cx="79105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（任意）竞赛</a:t>
            </a:r>
            <a:r>
              <a:rPr lang="zh-CN" altLang="en-US" sz="2800" dirty="0"/>
              <a:t>图一定含有有向哈密尔顿</a:t>
            </a:r>
            <a:r>
              <a:rPr lang="zh-CN" altLang="en-US" sz="2800" dirty="0" smtClean="0"/>
              <a:t>通路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83696" y="182880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57825" y="1992816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383696" y="34936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465704" y="3575702"/>
            <a:ext cx="2255929" cy="1083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55638" y="46017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737646" y="4670349"/>
            <a:ext cx="0" cy="189459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655638" y="6462759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58951" y="374783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819654" y="3333759"/>
            <a:ext cx="1205948" cy="46516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943594" y="3248922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9025602" y="1830505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rot="5400000">
            <a:off x="4695117" y="2117707"/>
            <a:ext cx="101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700664" y="5183348"/>
            <a:ext cx="154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7989168" y="2269276"/>
            <a:ext cx="157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42355" y="2323246"/>
            <a:ext cx="249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300" dirty="0" smtClean="0"/>
              <a:t>(</a:t>
            </a:r>
            <a:r>
              <a:rPr lang="zh-CN" altLang="en-US" spc="300" dirty="0" smtClean="0"/>
              <a:t>时间可以洗刷一切）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275876" y="1893846"/>
            <a:ext cx="2748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哈密尔顿路</a:t>
            </a:r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244114" y="1861080"/>
            <a:ext cx="252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竞赛图</a:t>
            </a:r>
            <a:endParaRPr lang="zh-CN" altLang="en-US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918485" y="457922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5" name="文本框 4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定义解释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58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36" idx="4"/>
          </p:cNvCxnSpPr>
          <p:nvPr/>
        </p:nvCxnSpPr>
        <p:spPr>
          <a:xfrm flipH="1">
            <a:off x="7736885" y="3911846"/>
            <a:ext cx="4074" cy="71647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994258" y="5406139"/>
            <a:ext cx="2499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（任意）竞赛图一定含有有向哈密尔顿</a:t>
            </a:r>
            <a:r>
              <a:rPr lang="zh-CN" altLang="en-US" dirty="0" smtClean="0"/>
              <a:t>通路。</a:t>
            </a:r>
            <a:endParaRPr lang="en-US" altLang="zh-CN" dirty="0"/>
          </a:p>
        </p:txBody>
      </p:sp>
      <p:pic>
        <p:nvPicPr>
          <p:cNvPr id="1026" name="Picture 2" descr="https://timgsa.baidu.com/timg?image&amp;quality=80&amp;size=b9999_10000&amp;sec=1542997611580&amp;di=c7d6acbb410c79ad2c53babb2af4b3cc&amp;imgtype=0&amp;src=http%3A%2F%2Fimg.mp.itc.cn%2Fupload%2F20160829%2F03fe46a397dc497bbc98e2711875d9e3_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18" y="2617267"/>
            <a:ext cx="1747722" cy="14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强行证明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凉心剧透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参考鸣谢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583496" y="489871"/>
            <a:ext cx="5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有向图中的哈密尔顿（回）路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31246" y="2009499"/>
            <a:ext cx="2067146" cy="523220"/>
            <a:chOff x="631246" y="1992816"/>
            <a:chExt cx="2067146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63515" y="2661465"/>
            <a:ext cx="2067145" cy="523220"/>
            <a:chOff x="631246" y="2702877"/>
            <a:chExt cx="2067145" cy="523220"/>
          </a:xfrm>
        </p:grpSpPr>
        <p:sp>
          <p:nvSpPr>
            <p:cNvPr id="46" name="文本框 45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3496" y="1962555"/>
            <a:ext cx="847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PS:A </a:t>
            </a:r>
            <a:r>
              <a:rPr lang="en-US" altLang="zh-CN" dirty="0"/>
              <a:t>closed walk of length at least 2 in which no vertex </a:t>
            </a:r>
            <a:r>
              <a:rPr lang="en-US" altLang="zh-CN" dirty="0" smtClean="0"/>
              <a:t>is repeated </a:t>
            </a:r>
            <a:r>
              <a:rPr lang="en-US" altLang="zh-CN" dirty="0"/>
              <a:t>except </a:t>
            </a:r>
            <a:r>
              <a:rPr lang="en-US" altLang="zh-CN" dirty="0" smtClean="0"/>
              <a:t>for the </a:t>
            </a:r>
            <a:r>
              <a:rPr lang="en-US" altLang="zh-CN" dirty="0"/>
              <a:t>initial and terminal vertices is a (</a:t>
            </a:r>
            <a:r>
              <a:rPr lang="en-US" altLang="zh-CN" b="1" dirty="0"/>
              <a:t>directed</a:t>
            </a:r>
            <a:r>
              <a:rPr lang="en-US" altLang="zh-CN" dirty="0"/>
              <a:t>) </a:t>
            </a:r>
            <a:r>
              <a:rPr lang="en-US" altLang="zh-CN" b="1" dirty="0"/>
              <a:t>cycle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83496" y="4796677"/>
            <a:ext cx="837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PS:A </a:t>
            </a:r>
            <a:r>
              <a:rPr lang="en-US" altLang="zh-CN" dirty="0"/>
              <a:t>walk in which no vertex is repeated </a:t>
            </a:r>
            <a:r>
              <a:rPr lang="en-US" altLang="zh-CN" dirty="0" smtClean="0"/>
              <a:t>is a </a:t>
            </a:r>
            <a:r>
              <a:rPr lang="en-US" altLang="zh-CN" dirty="0"/>
              <a:t>(</a:t>
            </a:r>
            <a:r>
              <a:rPr lang="en-US" altLang="zh-CN" b="1" dirty="0"/>
              <a:t>directed</a:t>
            </a:r>
            <a:r>
              <a:rPr lang="en-US" altLang="zh-CN" dirty="0"/>
              <a:t>) </a:t>
            </a:r>
            <a:r>
              <a:rPr lang="en-US" altLang="zh-CN" b="1" dirty="0"/>
              <a:t>path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83496" y="2681445"/>
            <a:ext cx="824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的一个回路</a:t>
            </a:r>
            <a:r>
              <a:rPr lang="en-US" altLang="zh-CN" sz="2400" dirty="0"/>
              <a:t>,</a:t>
            </a:r>
            <a:r>
              <a:rPr lang="zh-CN" altLang="en-US" sz="2400" dirty="0"/>
              <a:t>若它通过图的每一个节点一次</a:t>
            </a:r>
            <a:r>
              <a:rPr lang="en-US" altLang="zh-CN" sz="2400" dirty="0"/>
              <a:t>,</a:t>
            </a:r>
            <a:r>
              <a:rPr lang="zh-CN" altLang="en-US" sz="2400" dirty="0"/>
              <a:t>且仅一次</a:t>
            </a:r>
            <a:r>
              <a:rPr lang="en-US" altLang="zh-CN" sz="2400" dirty="0"/>
              <a:t>,</a:t>
            </a:r>
            <a:r>
              <a:rPr lang="zh-CN" altLang="en-US" sz="2400" dirty="0"/>
              <a:t>就是</a:t>
            </a:r>
            <a:r>
              <a:rPr lang="zh-CN" altLang="en-US" sz="2400" dirty="0" smtClean="0"/>
              <a:t>哈密尔顿回路</a:t>
            </a:r>
            <a:r>
              <a:rPr lang="en-US" altLang="zh-CN" sz="2400" dirty="0" smtClean="0"/>
              <a:t>(cycle).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396343" y="3537345"/>
            <a:ext cx="8795657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96" y="4053179"/>
            <a:ext cx="8562698" cy="4126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95" y="1370532"/>
            <a:ext cx="8485391" cy="35666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583496" y="5567872"/>
            <a:ext cx="824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的路</a:t>
            </a:r>
            <a:r>
              <a:rPr lang="en-US" altLang="zh-CN" sz="2400" dirty="0" smtClean="0"/>
              <a:t>P(path)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的所有顶点时被称为是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的哈密尔顿路</a:t>
            </a:r>
            <a:r>
              <a:rPr lang="en-US" altLang="zh-CN" sz="2400" dirty="0" smtClean="0"/>
              <a:t>(path).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5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31246" y="2009499"/>
            <a:ext cx="2067146" cy="523220"/>
            <a:chOff x="631246" y="1992816"/>
            <a:chExt cx="2067146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63515" y="2661465"/>
            <a:ext cx="2067145" cy="523220"/>
            <a:chOff x="631246" y="2702877"/>
            <a:chExt cx="2067145" cy="523220"/>
          </a:xfrm>
        </p:grpSpPr>
        <p:sp>
          <p:nvSpPr>
            <p:cNvPr id="46" name="文本框 45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83496" y="489871"/>
            <a:ext cx="5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竞赛图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4-tournamen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82" y="13781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c/8-tournament-transitive.svg/450px-8-tournament-transiti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81" y="723880"/>
            <a:ext cx="3813876" cy="381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583496" y="4693099"/>
            <a:ext cx="665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dirty="0"/>
              <a:t>tournament </a:t>
            </a:r>
            <a:r>
              <a:rPr lang="en-US" altLang="zh-CN" sz="2400" dirty="0"/>
              <a:t>is an </a:t>
            </a:r>
            <a:r>
              <a:rPr lang="en-US" altLang="zh-CN" sz="2400" b="1" u="sng" dirty="0"/>
              <a:t>orientation</a:t>
            </a:r>
            <a:r>
              <a:rPr lang="en-US" altLang="zh-CN" sz="2400" dirty="0"/>
              <a:t> of a complete graph.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83496" y="5679439"/>
            <a:ext cx="705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竞赛</a:t>
            </a:r>
            <a:r>
              <a:rPr lang="zh-CN" altLang="en-US" sz="2400" dirty="0" smtClean="0"/>
              <a:t>图是完全图的一个定向。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02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86630" y="3412938"/>
            <a:ext cx="1811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  <a:p>
            <a:pPr algn="ctr"/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31246" y="2009499"/>
            <a:ext cx="2067146" cy="523220"/>
            <a:chOff x="631246" y="1992816"/>
            <a:chExt cx="2067146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63515" y="2661465"/>
            <a:ext cx="2067145" cy="523220"/>
            <a:chOff x="631246" y="2702877"/>
            <a:chExt cx="2067145" cy="523220"/>
          </a:xfrm>
        </p:grpSpPr>
        <p:sp>
          <p:nvSpPr>
            <p:cNvPr id="46" name="文本框 45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83496" y="489871"/>
            <a:ext cx="5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有向图的定向（</a:t>
            </a:r>
            <a:r>
              <a:rPr lang="en-US" altLang="zh-CN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orientation</a:t>
            </a:r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3496" y="1274701"/>
            <a:ext cx="773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 oriented graph can also be obtained by assigning </a:t>
            </a:r>
            <a:r>
              <a:rPr lang="en-US" altLang="zh-CN" sz="2400" dirty="0" smtClean="0"/>
              <a:t>a direction </a:t>
            </a:r>
            <a:r>
              <a:rPr lang="en-US" altLang="zh-CN" sz="2400" dirty="0"/>
              <a:t>to (that is, orienting) each edge of a graph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The digraph </a:t>
            </a:r>
            <a:r>
              <a:rPr lang="en-US" altLang="zh-CN" sz="2400" i="1" dirty="0"/>
              <a:t>D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then referred </a:t>
            </a:r>
            <a:r>
              <a:rPr lang="en-US" altLang="zh-CN" sz="2400" dirty="0"/>
              <a:t>to as </a:t>
            </a:r>
            <a:r>
              <a:rPr lang="en-US" altLang="zh-CN" sz="2400" dirty="0" smtClean="0"/>
              <a:t>an </a:t>
            </a:r>
            <a:r>
              <a:rPr lang="en-US" altLang="zh-CN" sz="2400" b="1" dirty="0" smtClean="0"/>
              <a:t>orientation </a:t>
            </a:r>
            <a:r>
              <a:rPr lang="en-US" altLang="zh-CN" sz="2400" dirty="0"/>
              <a:t>of </a:t>
            </a:r>
            <a:r>
              <a:rPr lang="en-US" altLang="zh-CN" sz="2400" i="1" dirty="0"/>
              <a:t>G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583496" y="2918734"/>
            <a:ext cx="741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对无向图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的每一条边规定一个方向可以形成有向图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，此时有向图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被称为无向图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的一个定向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orientation</a:t>
            </a:r>
            <a:r>
              <a:rPr lang="en-US" altLang="zh-CN" sz="2400" dirty="0" smtClean="0"/>
              <a:t>).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838575" y="4104667"/>
            <a:ext cx="2771775" cy="21444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077200" y="4122999"/>
            <a:ext cx="2915920" cy="2126119"/>
            <a:chOff x="8077200" y="4128086"/>
            <a:chExt cx="2762684" cy="2013642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8077200" y="6136641"/>
              <a:ext cx="27432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8096684" y="4128086"/>
              <a:ext cx="2743200" cy="2013642"/>
              <a:chOff x="8077200" y="4122999"/>
              <a:chExt cx="2743200" cy="2013642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8077200" y="4122999"/>
                <a:ext cx="2743200" cy="0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0820400" y="4122999"/>
                <a:ext cx="0" cy="2013641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8077200" y="4122999"/>
                <a:ext cx="0" cy="2013642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57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强行证明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凉心剧透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参考鸣谢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31246" y="2009499"/>
            <a:ext cx="2067146" cy="523220"/>
            <a:chOff x="631246" y="1992816"/>
            <a:chExt cx="2067146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主要问题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63515" y="2661465"/>
            <a:ext cx="2067145" cy="523220"/>
            <a:chOff x="631246" y="2702877"/>
            <a:chExt cx="2067145" cy="523220"/>
          </a:xfrm>
        </p:grpSpPr>
        <p:sp>
          <p:nvSpPr>
            <p:cNvPr id="46" name="文本框 45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定义解释</a:t>
              </a:r>
              <a:endPara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83496" y="489871"/>
            <a:ext cx="5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竞赛图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4-tournamen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93" y="14015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2432"/>
              </p:ext>
            </p:extLst>
          </p:nvPr>
        </p:nvGraphicFramePr>
        <p:xfrm>
          <a:off x="4669573" y="4833059"/>
          <a:ext cx="6096000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5516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152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707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6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4645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12171" y="167322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PS: </a:t>
            </a:r>
            <a:r>
              <a:rPr lang="zh-CN" altLang="en-US" sz="2400" dirty="0" smtClean="0"/>
              <a:t>竞赛图可以视作是循环赛的图模型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8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1014</Words>
  <Application>Microsoft Office PowerPoint</Application>
  <PresentationFormat>宽屏</PresentationFormat>
  <Paragraphs>249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殷 天润</cp:lastModifiedBy>
  <cp:revision>92</cp:revision>
  <dcterms:created xsi:type="dcterms:W3CDTF">2016-02-29T10:49:03Z</dcterms:created>
  <dcterms:modified xsi:type="dcterms:W3CDTF">2018-11-26T00:18:36Z</dcterms:modified>
</cp:coreProperties>
</file>