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8" r:id="rId3"/>
    <p:sldId id="257" r:id="rId4"/>
    <p:sldId id="258" r:id="rId5"/>
    <p:sldId id="259" r:id="rId6"/>
    <p:sldId id="260" r:id="rId7"/>
    <p:sldId id="261" r:id="rId8"/>
    <p:sldId id="262" r:id="rId9"/>
    <p:sldId id="263" r:id="rId10"/>
    <p:sldId id="267" r:id="rId11"/>
    <p:sldId id="264" r:id="rId12"/>
    <p:sldId id="266" r:id="rId13"/>
    <p:sldId id="269" r:id="rId14"/>
    <p:sldId id="271" r:id="rId15"/>
    <p:sldId id="270" r:id="rId16"/>
    <p:sldId id="274" r:id="rId17"/>
    <p:sldId id="275" r:id="rId18"/>
    <p:sldId id="276" r:id="rId19"/>
    <p:sldId id="278" r:id="rId20"/>
    <p:sldId id="279" r:id="rId21"/>
    <p:sldId id="280" r:id="rId22"/>
    <p:sldId id="28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A399EC8-CC17-4EFE-8671-363A2EE7FD74}">
          <p14:sldIdLst>
            <p14:sldId id="256"/>
            <p14:sldId id="268"/>
            <p14:sldId id="257"/>
            <p14:sldId id="258"/>
            <p14:sldId id="259"/>
            <p14:sldId id="260"/>
            <p14:sldId id="261"/>
            <p14:sldId id="262"/>
            <p14:sldId id="263"/>
            <p14:sldId id="267"/>
            <p14:sldId id="264"/>
            <p14:sldId id="266"/>
            <p14:sldId id="269"/>
            <p14:sldId id="271"/>
            <p14:sldId id="270"/>
            <p14:sldId id="274"/>
            <p14:sldId id="275"/>
            <p14:sldId id="276"/>
            <p14:sldId id="278"/>
            <p14:sldId id="279"/>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351" autoAdjust="0"/>
  </p:normalViewPr>
  <p:slideViewPr>
    <p:cSldViewPr snapToGrid="0">
      <p:cViewPr varScale="1">
        <p:scale>
          <a:sx n="73" d="100"/>
          <a:sy n="73" d="100"/>
        </p:scale>
        <p:origin x="64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8-03-24T09:20:25.130"/>
    </inkml:context>
    <inkml:brush xml:id="br0">
      <inkml:brushProperty name="width" value="0.05292" units="cm"/>
      <inkml:brushProperty name="height" value="0.05292" units="cm"/>
      <inkml:brushProperty name="color" value="#FF0000"/>
    </inkml:brush>
  </inkml:definitions>
  <inkml:trace contextRef="#ctx0" brushRef="#br0">13053 1905 0,'0'0'0,"-36"0"0,-34 0 16,17 0-16,18 0 15,-89-18-15,36 18 16,0 0-16,-89-35 16,19 17-16,17 18 15,-71 0-15,36 0 16,-1 0-16,1 0 15,-1 0 1,-70-17-16,18 17 0,0 0 16,-18 0-16,18-18 15,-301 18 1,-69 0 0,387 0-16,-229 0 15,-123 35 1,387-17-1,1-18-15,-1 35 16,54-17-16,-230 53 16,212-19-1,-212 72 1,-52 70 0,228-123-16,18-19 15,36 19-15,17-36 16,-53 53-1,89-35-15,17-17 16,-35 52-16,35-35 16,-212 211-1,1-17 1,123-106 0,105-105-16,-17 17 15,0 88-15,-52 70 31,69 19-15,1-124-16,35 17 16,-18-35-16,1 141 15,-1-123-15,1-53 16,-1 71-16,-35 34 16,35-34-1,18-1-15,-17 36 16,17-53-16,0 53 0,0-89 15,17 71-15,19-35 16,34 0-16,18 18 16,36 34-1,-54-52-15,107 88 0,-71-70 16,-18-19-16,18-34 16,-1 0-16,-52-36 15,-17-18-15,17 19 16,35-19-1,-18 1-15,19 0 0,-37-1 16,54 19-16,-18-19 16,-35 1-16,36 17 15,-37-17-15,-16-1 16,34-17-16,89 53 16,88 18-1,53-1 1,-141 1-1,-1-18-15,195 70 16,18 1 0,-248-89-1,18-17-15,18 17 16,-36-17-16,89-1 16,-88 1-16,70-18 15,0 35-15,-18-35 16,388 0-1,-352 18-15,17-18 16,318 0 0,-318 0-16,-17 0 15,17 0-15,1 0 16,-1 0-16,18 18 16,-18 17-16,18-35 15,-17 17-15,-72 1 16,36-18-16,-17 18 15,-1-18-15,18 0 16,0 0-16,-17 0 16,52 0-16,18 0 15,-18 0-15,71 0 16,-71 35-16,1-35 16,-19 18-16,19-18 15,-19 0-15,283 35 16,123 0-1,177 0 17,-476-17-17,-177-18-15,35 0 16,36 0-16,-36 0 16,1 0-16,-1 0 15,0 0-15,1 0 16,-54-18-16,89 18 15,-89-17-15,89-18 16,-88 35-16,52-18 16,-35 0-16,-17 1 15,-19-1-15,19-17 16,35-1-16,158 1 16,-158 0-1,-36 17-15,18 1 16,18-36-16,-35 17 15,-1 1-15,36-18 16,-36 0-16,-17 18 16,53-36-16,-53 36 15,-36 0-15,89-36 16,-53 18-16,-18-17 16,18-18-16,0 0 15,-18-18-15,-35 35 16,17-35-16,-34 36 15,-1-54-15,18 18 16,-35 18-16,-18-71 16,17-17-16,1-36 15,-18-17-15,35 53 16,-35-124-16,18 106 16,-18-53-16,0 53 15,0 0-15,-18 70 16,-17 36-16,17 18 15,-17-1-15,0 1 16,17-1-16,-35 18 16,0-53-16,-35-17 15,0 35-15,17-18 0,-17 0 16,35 53-16,-53-53 16,53 53-1,-52-53-15,-37 1 16,37 16-16,52 36 15,-18-17-15,18 35 0,0-1 16,18 19-16,35-1 16,-35 0-1,-36-17-15,18 17 16,-17 1-16,-18-54 0,-18 36 16,-53-53-16,0 17 15,-282-105 1,282 123-1,-52-18-15,34 36 0,-17-18 16,18 0-16,0 18 16,-71 17-16,70-35 15,-70 36-15,71-18 16,-53 35-16,52-18 16,-70 18-16,18-18 15,-36 18-15,54 0 16,-19 0-16,54 0 15,-36 0-15,36-35 16,35 35-16,-71 0 16,36 0-16,-1 0 15,-52 0-15,0 0 16,-36 0-16,-35 0 16,89 0-16,-19 0 15,19 0-15,17 0 16,-53 18-16,17-18 15,1 0-15,-71 0 16,71 0-16,17 0 16,36 0-16,-18 0 15,70 0-15,-34 0 16,52 0-16,-18 0 16,36 0-16,0 0 15,53 0-15,17 0 16,18 17 203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2AEEAD-1757-4D43-8EAD-1EA7C2F68B01}" type="datetimeFigureOut">
              <a:rPr lang="zh-CN" altLang="en-US" smtClean="0"/>
              <a:t>2018/3/26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B052F-7CAC-474C-984C-1502A33A2B31}" type="slidenum">
              <a:rPr lang="zh-CN" altLang="en-US" smtClean="0"/>
              <a:t>‹#›</a:t>
            </a:fld>
            <a:endParaRPr lang="zh-CN" altLang="en-US"/>
          </a:p>
        </p:txBody>
      </p:sp>
    </p:spTree>
    <p:extLst>
      <p:ext uri="{BB962C8B-B14F-4D97-AF65-F5344CB8AC3E}">
        <p14:creationId xmlns:p14="http://schemas.microsoft.com/office/powerpoint/2010/main" val="2860321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Twelve</a:t>
            </a:r>
            <a:r>
              <a:rPr lang="en-US" altLang="zh-CN" baseline="0" dirty="0"/>
              <a:t>fold way </a:t>
            </a:r>
            <a:r>
              <a:rPr lang="zh-CN" altLang="en-US" baseline="0" dirty="0"/>
              <a:t>是</a:t>
            </a:r>
            <a:r>
              <a:rPr lang="en-US" altLang="zh-CN" baseline="0" dirty="0"/>
              <a:t>12</a:t>
            </a:r>
            <a:r>
              <a:rPr lang="zh-CN" altLang="en-US" baseline="0" dirty="0"/>
              <a:t>个涉及到两个有限集，包括排列，组合，多重集以及分划等经典问题的系统的分类。</a:t>
            </a:r>
            <a:endParaRPr lang="zh-CN" altLang="en-US" dirty="0"/>
          </a:p>
        </p:txBody>
      </p:sp>
      <p:sp>
        <p:nvSpPr>
          <p:cNvPr id="4" name="灯片编号占位符 3"/>
          <p:cNvSpPr>
            <a:spLocks noGrp="1"/>
          </p:cNvSpPr>
          <p:nvPr>
            <p:ph type="sldNum" sz="quarter" idx="10"/>
          </p:nvPr>
        </p:nvSpPr>
        <p:spPr/>
        <p:txBody>
          <a:bodyPr/>
          <a:lstStyle/>
          <a:p>
            <a:fld id="{F3BB052F-7CAC-474C-984C-1502A33A2B31}" type="slidenum">
              <a:rPr lang="zh-CN" altLang="en-US" smtClean="0"/>
              <a:t>2</a:t>
            </a:fld>
            <a:endParaRPr lang="zh-CN" altLang="en-US"/>
          </a:p>
        </p:txBody>
      </p:sp>
    </p:spTree>
    <p:extLst>
      <p:ext uri="{BB962C8B-B14F-4D97-AF65-F5344CB8AC3E}">
        <p14:creationId xmlns:p14="http://schemas.microsoft.com/office/powerpoint/2010/main" val="1034723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B052F-7CAC-474C-984C-1502A33A2B31}" type="slidenum">
              <a:rPr lang="zh-CN" altLang="en-US" smtClean="0"/>
              <a:t>17</a:t>
            </a:fld>
            <a:endParaRPr lang="zh-CN" altLang="en-US"/>
          </a:p>
        </p:txBody>
      </p:sp>
    </p:spTree>
    <p:extLst>
      <p:ext uri="{BB962C8B-B14F-4D97-AF65-F5344CB8AC3E}">
        <p14:creationId xmlns:p14="http://schemas.microsoft.com/office/powerpoint/2010/main" val="3258476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用书架问题来解释 </a:t>
            </a:r>
            <a:endParaRPr lang="en-US" altLang="zh-CN" sz="1200" dirty="0"/>
          </a:p>
          <a:p>
            <a:r>
              <a:rPr lang="en-US" altLang="zh-CN" sz="1200" dirty="0"/>
              <a:t>n-1</a:t>
            </a:r>
            <a:r>
              <a:rPr lang="zh-CN" altLang="en-US" sz="1200" dirty="0"/>
              <a:t>个隔板，</a:t>
            </a:r>
            <a:r>
              <a:rPr lang="en-US" altLang="zh-CN" sz="1200" dirty="0"/>
              <a:t>m</a:t>
            </a:r>
            <a:r>
              <a:rPr lang="zh-CN" altLang="en-US" sz="1200" dirty="0"/>
              <a:t>本书 两个隔板之间可以没有书，将书和隔板看成</a:t>
            </a:r>
            <a:r>
              <a:rPr lang="en-US" altLang="zh-CN" sz="1200" dirty="0"/>
              <a:t>1</a:t>
            </a:r>
            <a:r>
              <a:rPr lang="zh-CN" altLang="en-US" sz="1200" dirty="0"/>
              <a:t>个对象，变为从</a:t>
            </a:r>
            <a:r>
              <a:rPr lang="en-US" altLang="zh-CN" sz="1200" dirty="0"/>
              <a:t>n-1 (</a:t>
            </a:r>
            <a:r>
              <a:rPr lang="zh-CN" altLang="en-US" sz="1200" dirty="0"/>
              <a:t>隔板</a:t>
            </a:r>
            <a:r>
              <a:rPr lang="en-US" altLang="zh-CN" sz="1200" dirty="0"/>
              <a:t>)+m(</a:t>
            </a:r>
            <a:r>
              <a:rPr lang="zh-CN" altLang="en-US" sz="1200" dirty="0"/>
              <a:t>书</a:t>
            </a:r>
            <a:r>
              <a:rPr lang="en-US" altLang="zh-CN" sz="1200" dirty="0"/>
              <a:t>)</a:t>
            </a:r>
            <a:r>
              <a:rPr lang="zh-CN" altLang="en-US" sz="1200" dirty="0"/>
              <a:t>个元素中，取</a:t>
            </a:r>
            <a:r>
              <a:rPr lang="en-US" altLang="zh-CN" sz="1200" dirty="0"/>
              <a:t>m</a:t>
            </a:r>
            <a:r>
              <a:rPr lang="zh-CN" altLang="en-US" sz="1200" dirty="0"/>
              <a:t>个元素的方法数。</a:t>
            </a:r>
          </a:p>
          <a:p>
            <a:endParaRPr lang="zh-CN" altLang="en-US" dirty="0"/>
          </a:p>
        </p:txBody>
      </p:sp>
      <p:sp>
        <p:nvSpPr>
          <p:cNvPr id="4" name="灯片编号占位符 3"/>
          <p:cNvSpPr>
            <a:spLocks noGrp="1"/>
          </p:cNvSpPr>
          <p:nvPr>
            <p:ph type="sldNum" sz="quarter" idx="10"/>
          </p:nvPr>
        </p:nvSpPr>
        <p:spPr/>
        <p:txBody>
          <a:bodyPr/>
          <a:lstStyle/>
          <a:p>
            <a:fld id="{F3BB052F-7CAC-474C-984C-1502A33A2B31}" type="slidenum">
              <a:rPr lang="zh-CN" altLang="en-US" smtClean="0"/>
              <a:t>19</a:t>
            </a:fld>
            <a:endParaRPr lang="zh-CN" altLang="en-US"/>
          </a:p>
        </p:txBody>
      </p:sp>
    </p:spTree>
    <p:extLst>
      <p:ext uri="{BB962C8B-B14F-4D97-AF65-F5344CB8AC3E}">
        <p14:creationId xmlns:p14="http://schemas.microsoft.com/office/powerpoint/2010/main" val="2268023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首先来理解一下题意</a:t>
            </a:r>
            <a:endParaRPr lang="en-US" altLang="zh-CN" dirty="0"/>
          </a:p>
          <a:p>
            <a:r>
              <a:rPr lang="en-US" altLang="zh-CN" dirty="0"/>
              <a:t>S</a:t>
            </a:r>
            <a:r>
              <a:rPr lang="zh-CN" altLang="en-US" dirty="0"/>
              <a:t>的</a:t>
            </a:r>
            <a:r>
              <a:rPr lang="en-US" altLang="zh-CN" dirty="0"/>
              <a:t>r</a:t>
            </a:r>
            <a:r>
              <a:rPr lang="zh-CN" altLang="en-US" dirty="0"/>
              <a:t>可重排列 即为</a:t>
            </a:r>
            <a:r>
              <a:rPr lang="en-US" altLang="zh-CN"/>
              <a:t>Functions from r to S</a:t>
            </a:r>
            <a:endParaRPr lang="zh-CN" altLang="en-US" dirty="0"/>
          </a:p>
        </p:txBody>
      </p:sp>
      <p:sp>
        <p:nvSpPr>
          <p:cNvPr id="4" name="灯片编号占位符 3"/>
          <p:cNvSpPr>
            <a:spLocks noGrp="1"/>
          </p:cNvSpPr>
          <p:nvPr>
            <p:ph type="sldNum" sz="quarter" idx="10"/>
          </p:nvPr>
        </p:nvSpPr>
        <p:spPr/>
        <p:txBody>
          <a:bodyPr/>
          <a:lstStyle/>
          <a:p>
            <a:fld id="{F3BB052F-7CAC-474C-984C-1502A33A2B31}" type="slidenum">
              <a:rPr lang="zh-CN" altLang="en-US" smtClean="0"/>
              <a:t>20</a:t>
            </a:fld>
            <a:endParaRPr lang="zh-CN" altLang="en-US"/>
          </a:p>
        </p:txBody>
      </p:sp>
    </p:spTree>
    <p:extLst>
      <p:ext uri="{BB962C8B-B14F-4D97-AF65-F5344CB8AC3E}">
        <p14:creationId xmlns:p14="http://schemas.microsoft.com/office/powerpoint/2010/main" val="1334858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12=3*4 12</a:t>
            </a:r>
            <a:r>
              <a:rPr lang="zh-CN" altLang="en-US" dirty="0"/>
              <a:t>种计数原理由</a:t>
            </a:r>
            <a:r>
              <a:rPr lang="en-US" altLang="zh-CN" dirty="0"/>
              <a:t>3</a:t>
            </a:r>
            <a:r>
              <a:rPr lang="zh-CN" altLang="en-US" dirty="0"/>
              <a:t>种函数和</a:t>
            </a:r>
            <a:r>
              <a:rPr lang="en-US" altLang="zh-CN" dirty="0"/>
              <a:t>4</a:t>
            </a:r>
            <a:r>
              <a:rPr lang="zh-CN" altLang="en-US" dirty="0"/>
              <a:t>种等价关系组成</a:t>
            </a:r>
          </a:p>
        </p:txBody>
      </p:sp>
      <p:sp>
        <p:nvSpPr>
          <p:cNvPr id="4" name="灯片编号占位符 3"/>
          <p:cNvSpPr>
            <a:spLocks noGrp="1"/>
          </p:cNvSpPr>
          <p:nvPr>
            <p:ph type="sldNum" sz="quarter" idx="10"/>
          </p:nvPr>
        </p:nvSpPr>
        <p:spPr/>
        <p:txBody>
          <a:bodyPr/>
          <a:lstStyle/>
          <a:p>
            <a:fld id="{F3BB052F-7CAC-474C-984C-1502A33A2B31}" type="slidenum">
              <a:rPr lang="zh-CN" altLang="en-US" smtClean="0"/>
              <a:t>3</a:t>
            </a:fld>
            <a:endParaRPr lang="zh-CN" altLang="en-US"/>
          </a:p>
        </p:txBody>
      </p:sp>
    </p:spTree>
    <p:extLst>
      <p:ext uri="{BB962C8B-B14F-4D97-AF65-F5344CB8AC3E}">
        <p14:creationId xmlns:p14="http://schemas.microsoft.com/office/powerpoint/2010/main" val="609129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Up to a permutation of N  </a:t>
            </a:r>
            <a:r>
              <a:rPr lang="en-US" altLang="zh-CN" dirty="0" err="1"/>
              <a:t>N</a:t>
            </a:r>
            <a:r>
              <a:rPr lang="zh-CN" altLang="en-US" dirty="0"/>
              <a:t>中的元素是不同的 </a:t>
            </a:r>
            <a:r>
              <a:rPr lang="en-US" altLang="zh-CN" dirty="0"/>
              <a:t>X</a:t>
            </a:r>
            <a:r>
              <a:rPr lang="zh-CN" altLang="en-US" dirty="0"/>
              <a:t>中的元素是相同的 因此在</a:t>
            </a:r>
            <a:r>
              <a:rPr lang="en-US" altLang="zh-CN" dirty="0"/>
              <a:t>X</a:t>
            </a:r>
            <a:r>
              <a:rPr lang="zh-CN" altLang="en-US" dirty="0"/>
              <a:t>中的</a:t>
            </a:r>
            <a:r>
              <a:rPr lang="en-US" altLang="zh-CN" dirty="0"/>
              <a:t>n</a:t>
            </a:r>
            <a:r>
              <a:rPr lang="zh-CN" altLang="en-US" dirty="0"/>
              <a:t>个元素所对应的</a:t>
            </a:r>
            <a:r>
              <a:rPr lang="en-US" altLang="zh-CN" dirty="0"/>
              <a:t>f(x) </a:t>
            </a:r>
            <a:r>
              <a:rPr lang="zh-CN" altLang="en-US" dirty="0"/>
              <a:t>构成的序列的个数由</a:t>
            </a:r>
            <a:r>
              <a:rPr lang="en-US" altLang="zh-CN" dirty="0"/>
              <a:t>N</a:t>
            </a:r>
            <a:r>
              <a:rPr lang="zh-CN" altLang="en-US" dirty="0"/>
              <a:t>中的元素的排列来决定 </a:t>
            </a:r>
            <a:endParaRPr lang="en-US" altLang="zh-CN" dirty="0"/>
          </a:p>
          <a:p>
            <a:r>
              <a:rPr lang="zh-CN" altLang="en-US" dirty="0"/>
              <a:t>类似地， </a:t>
            </a:r>
            <a:r>
              <a:rPr lang="en-US" altLang="zh-CN" dirty="0"/>
              <a:t>up to a permutation of</a:t>
            </a:r>
            <a:r>
              <a:rPr lang="en-US" altLang="zh-CN" baseline="0" dirty="0"/>
              <a:t> X </a:t>
            </a:r>
            <a:r>
              <a:rPr lang="zh-CN" altLang="en-US" baseline="0" dirty="0"/>
              <a:t>就是</a:t>
            </a:r>
            <a:r>
              <a:rPr lang="en-US" altLang="zh-CN" baseline="0" dirty="0"/>
              <a:t>X</a:t>
            </a:r>
            <a:r>
              <a:rPr lang="zh-CN" altLang="en-US" baseline="0" dirty="0"/>
              <a:t>中的元素是不同的 </a:t>
            </a:r>
            <a:r>
              <a:rPr lang="en-US" altLang="zh-CN" baseline="0" dirty="0"/>
              <a:t>N</a:t>
            </a:r>
            <a:r>
              <a:rPr lang="zh-CN" altLang="en-US" baseline="0" dirty="0"/>
              <a:t>中的元素是相同的 因此在</a:t>
            </a:r>
            <a:r>
              <a:rPr lang="en-US" altLang="zh-CN" baseline="0" dirty="0"/>
              <a:t>X</a:t>
            </a:r>
            <a:r>
              <a:rPr lang="zh-CN" altLang="en-US" baseline="0" dirty="0"/>
              <a:t>中的</a:t>
            </a:r>
            <a:r>
              <a:rPr lang="en-US" altLang="zh-CN" baseline="0" dirty="0"/>
              <a:t>n</a:t>
            </a:r>
            <a:r>
              <a:rPr lang="zh-CN" altLang="en-US" baseline="0" dirty="0"/>
              <a:t>个元素的序列的个数由</a:t>
            </a:r>
            <a:r>
              <a:rPr lang="en-US" altLang="zh-CN" baseline="0" dirty="0"/>
              <a:t>X</a:t>
            </a:r>
            <a:r>
              <a:rPr lang="zh-CN" altLang="en-US" baseline="0" dirty="0"/>
              <a:t>中的元素的排列决定</a:t>
            </a:r>
            <a:endParaRPr lang="en-US" altLang="zh-CN" baseline="0" dirty="0"/>
          </a:p>
          <a:p>
            <a:r>
              <a:rPr lang="zh-CN" altLang="en-US" baseline="0" dirty="0"/>
              <a:t>这两个概念比较重要</a:t>
            </a:r>
            <a:endParaRPr lang="zh-CN" altLang="en-US" dirty="0"/>
          </a:p>
        </p:txBody>
      </p:sp>
      <p:sp>
        <p:nvSpPr>
          <p:cNvPr id="4" name="灯片编号占位符 3"/>
          <p:cNvSpPr>
            <a:spLocks noGrp="1"/>
          </p:cNvSpPr>
          <p:nvPr>
            <p:ph type="sldNum" sz="quarter" idx="10"/>
          </p:nvPr>
        </p:nvSpPr>
        <p:spPr/>
        <p:txBody>
          <a:bodyPr/>
          <a:lstStyle/>
          <a:p>
            <a:fld id="{F3BB052F-7CAC-474C-984C-1502A33A2B31}" type="slidenum">
              <a:rPr lang="zh-CN" altLang="en-US" smtClean="0"/>
              <a:t>5</a:t>
            </a:fld>
            <a:endParaRPr lang="zh-CN" altLang="en-US"/>
          </a:p>
        </p:txBody>
      </p:sp>
    </p:spTree>
    <p:extLst>
      <p:ext uri="{BB962C8B-B14F-4D97-AF65-F5344CB8AC3E}">
        <p14:creationId xmlns:p14="http://schemas.microsoft.com/office/powerpoint/2010/main" val="3385028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四个横行对应着刚才介绍的四种等价关系 </a:t>
            </a:r>
            <a:endParaRPr lang="en-US" altLang="zh-CN" dirty="0"/>
          </a:p>
          <a:p>
            <a:r>
              <a:rPr lang="en-US" altLang="zh-CN" dirty="0"/>
              <a:t>Sn orbits:  </a:t>
            </a:r>
            <a:r>
              <a:rPr lang="zh-CN" altLang="en-US" dirty="0"/>
              <a:t>刚才介绍的</a:t>
            </a:r>
            <a:r>
              <a:rPr lang="en-US" altLang="zh-CN" dirty="0"/>
              <a:t> up to a permutation of N</a:t>
            </a:r>
          </a:p>
          <a:p>
            <a:r>
              <a:rPr lang="en-US" altLang="zh-CN" dirty="0" err="1"/>
              <a:t>Sx</a:t>
            </a:r>
            <a:r>
              <a:rPr lang="en-US" altLang="zh-CN" dirty="0"/>
              <a:t> orbits</a:t>
            </a:r>
            <a:r>
              <a:rPr lang="zh-CN" altLang="en-US" dirty="0"/>
              <a:t>：</a:t>
            </a:r>
            <a:r>
              <a:rPr lang="en-US" altLang="zh-CN" dirty="0"/>
              <a:t>up</a:t>
            </a:r>
            <a:r>
              <a:rPr lang="en-US" altLang="zh-CN" baseline="0" dirty="0"/>
              <a:t> to a permutation of X</a:t>
            </a:r>
            <a:endParaRPr lang="zh-CN" altLang="en-US" dirty="0"/>
          </a:p>
        </p:txBody>
      </p:sp>
      <p:sp>
        <p:nvSpPr>
          <p:cNvPr id="4" name="灯片编号占位符 3"/>
          <p:cNvSpPr>
            <a:spLocks noGrp="1"/>
          </p:cNvSpPr>
          <p:nvPr>
            <p:ph type="sldNum" sz="quarter" idx="10"/>
          </p:nvPr>
        </p:nvSpPr>
        <p:spPr/>
        <p:txBody>
          <a:bodyPr/>
          <a:lstStyle/>
          <a:p>
            <a:fld id="{F3BB052F-7CAC-474C-984C-1502A33A2B31}" type="slidenum">
              <a:rPr lang="zh-CN" altLang="en-US" smtClean="0"/>
              <a:t>7</a:t>
            </a:fld>
            <a:endParaRPr lang="zh-CN" altLang="en-US"/>
          </a:p>
        </p:txBody>
      </p:sp>
    </p:spTree>
    <p:extLst>
      <p:ext uri="{BB962C8B-B14F-4D97-AF65-F5344CB8AC3E}">
        <p14:creationId xmlns:p14="http://schemas.microsoft.com/office/powerpoint/2010/main" val="1270899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最简单的一种情况</a:t>
            </a:r>
          </a:p>
        </p:txBody>
      </p:sp>
      <p:sp>
        <p:nvSpPr>
          <p:cNvPr id="4" name="灯片编号占位符 3"/>
          <p:cNvSpPr>
            <a:spLocks noGrp="1"/>
          </p:cNvSpPr>
          <p:nvPr>
            <p:ph type="sldNum" sz="quarter" idx="10"/>
          </p:nvPr>
        </p:nvSpPr>
        <p:spPr/>
        <p:txBody>
          <a:bodyPr/>
          <a:lstStyle/>
          <a:p>
            <a:fld id="{F3BB052F-7CAC-474C-984C-1502A33A2B31}" type="slidenum">
              <a:rPr lang="zh-CN" altLang="en-US" smtClean="0"/>
              <a:t>8</a:t>
            </a:fld>
            <a:endParaRPr lang="zh-CN" altLang="en-US"/>
          </a:p>
        </p:txBody>
      </p:sp>
    </p:spTree>
    <p:extLst>
      <p:ext uri="{BB962C8B-B14F-4D97-AF65-F5344CB8AC3E}">
        <p14:creationId xmlns:p14="http://schemas.microsoft.com/office/powerpoint/2010/main" val="1443362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相当于数</a:t>
            </a:r>
            <a:r>
              <a:rPr lang="en-US" altLang="zh-CN" dirty="0"/>
              <a:t>X</a:t>
            </a:r>
            <a:r>
              <a:rPr lang="zh-CN" altLang="en-US" dirty="0"/>
              <a:t>中的</a:t>
            </a:r>
            <a:r>
              <a:rPr lang="en-US" altLang="zh-CN" dirty="0"/>
              <a:t>n</a:t>
            </a:r>
            <a:r>
              <a:rPr lang="zh-CN" altLang="en-US" dirty="0"/>
              <a:t>（</a:t>
            </a:r>
            <a:r>
              <a:rPr lang="en-US" altLang="zh-CN" dirty="0"/>
              <a:t>2</a:t>
            </a:r>
            <a:r>
              <a:rPr lang="zh-CN" altLang="en-US" dirty="0"/>
              <a:t>）元序列的个数</a:t>
            </a:r>
          </a:p>
        </p:txBody>
      </p:sp>
      <p:sp>
        <p:nvSpPr>
          <p:cNvPr id="4" name="灯片编号占位符 3"/>
          <p:cNvSpPr>
            <a:spLocks noGrp="1"/>
          </p:cNvSpPr>
          <p:nvPr>
            <p:ph type="sldNum" sz="quarter" idx="10"/>
          </p:nvPr>
        </p:nvSpPr>
        <p:spPr/>
        <p:txBody>
          <a:bodyPr/>
          <a:lstStyle/>
          <a:p>
            <a:fld id="{F3BB052F-7CAC-474C-984C-1502A33A2B31}" type="slidenum">
              <a:rPr lang="zh-CN" altLang="en-US" smtClean="0"/>
              <a:t>10</a:t>
            </a:fld>
            <a:endParaRPr lang="zh-CN" altLang="en-US"/>
          </a:p>
        </p:txBody>
      </p:sp>
    </p:spTree>
    <p:extLst>
      <p:ext uri="{BB962C8B-B14F-4D97-AF65-F5344CB8AC3E}">
        <p14:creationId xmlns:p14="http://schemas.microsoft.com/office/powerpoint/2010/main" val="643140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一个从</a:t>
            </a:r>
            <a:r>
              <a:rPr lang="en-US" altLang="zh-CN" dirty="0"/>
              <a:t>N</a:t>
            </a:r>
            <a:r>
              <a:rPr lang="zh-CN" altLang="en-US" dirty="0"/>
              <a:t>到</a:t>
            </a:r>
            <a:r>
              <a:rPr lang="en-US" altLang="zh-CN" dirty="0"/>
              <a:t>X</a:t>
            </a:r>
            <a:r>
              <a:rPr lang="zh-CN" altLang="en-US" baseline="0" dirty="0"/>
              <a:t>的单射：也就是</a:t>
            </a:r>
            <a:r>
              <a:rPr lang="en-US" altLang="zh-CN" baseline="0" dirty="0"/>
              <a:t>N</a:t>
            </a:r>
            <a:r>
              <a:rPr lang="zh-CN" altLang="en-US" baseline="0" dirty="0"/>
              <a:t>中的每个元素都要有对应的像</a:t>
            </a:r>
            <a:endParaRPr lang="zh-CN" altLang="en-US" dirty="0"/>
          </a:p>
        </p:txBody>
      </p:sp>
      <p:sp>
        <p:nvSpPr>
          <p:cNvPr id="4" name="灯片编号占位符 3"/>
          <p:cNvSpPr>
            <a:spLocks noGrp="1"/>
          </p:cNvSpPr>
          <p:nvPr>
            <p:ph type="sldNum" sz="quarter" idx="10"/>
          </p:nvPr>
        </p:nvSpPr>
        <p:spPr/>
        <p:txBody>
          <a:bodyPr/>
          <a:lstStyle/>
          <a:p>
            <a:fld id="{F3BB052F-7CAC-474C-984C-1502A33A2B31}" type="slidenum">
              <a:rPr lang="zh-CN" altLang="en-US" smtClean="0"/>
              <a:t>11</a:t>
            </a:fld>
            <a:endParaRPr lang="zh-CN" altLang="en-US"/>
          </a:p>
        </p:txBody>
      </p:sp>
    </p:spTree>
    <p:extLst>
      <p:ext uri="{BB962C8B-B14F-4D97-AF65-F5344CB8AC3E}">
        <p14:creationId xmlns:p14="http://schemas.microsoft.com/office/powerpoint/2010/main" val="2483251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B052F-7CAC-474C-984C-1502A33A2B31}" type="slidenum">
              <a:rPr lang="zh-CN" altLang="en-US" smtClean="0"/>
              <a:t>14</a:t>
            </a:fld>
            <a:endParaRPr lang="zh-CN" altLang="en-US"/>
          </a:p>
        </p:txBody>
      </p:sp>
    </p:spTree>
    <p:extLst>
      <p:ext uri="{BB962C8B-B14F-4D97-AF65-F5344CB8AC3E}">
        <p14:creationId xmlns:p14="http://schemas.microsoft.com/office/powerpoint/2010/main" val="1141482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Multiset:</a:t>
            </a:r>
            <a:r>
              <a:rPr lang="zh-CN" altLang="en-US" dirty="0"/>
              <a:t>同一元素可出现多次，与顺序无关。</a:t>
            </a:r>
            <a:r>
              <a:rPr lang="en-US" altLang="zh-CN" dirty="0"/>
              <a:t>{</a:t>
            </a:r>
            <a:r>
              <a:rPr lang="en-US" altLang="zh-CN" dirty="0" err="1"/>
              <a:t>a,b</a:t>
            </a:r>
            <a:r>
              <a:rPr lang="en-US" altLang="zh-CN" dirty="0"/>
              <a:t>}</a:t>
            </a:r>
            <a:r>
              <a:rPr lang="zh-CN" altLang="en-US" dirty="0"/>
              <a:t>与</a:t>
            </a:r>
            <a:r>
              <a:rPr lang="en-US" altLang="zh-CN" dirty="0"/>
              <a:t>{</a:t>
            </a:r>
            <a:r>
              <a:rPr lang="en-US" altLang="zh-CN" dirty="0" err="1"/>
              <a:t>b,a</a:t>
            </a:r>
            <a:r>
              <a:rPr lang="en-US" altLang="zh-CN" dirty="0"/>
              <a:t>}</a:t>
            </a:r>
            <a:r>
              <a:rPr lang="zh-CN" altLang="en-US" dirty="0"/>
              <a:t>同，</a:t>
            </a:r>
            <a:r>
              <a:rPr lang="en-US" altLang="zh-CN" dirty="0"/>
              <a:t> {</a:t>
            </a:r>
            <a:r>
              <a:rPr lang="en-US" altLang="zh-CN" dirty="0" err="1"/>
              <a:t>a,a,b</a:t>
            </a:r>
            <a:r>
              <a:rPr lang="en-US" altLang="zh-CN" dirty="0"/>
              <a:t>}</a:t>
            </a:r>
            <a:r>
              <a:rPr lang="zh-CN" altLang="en-US" dirty="0"/>
              <a:t>与</a:t>
            </a:r>
            <a:r>
              <a:rPr lang="en-US" altLang="zh-CN" dirty="0"/>
              <a:t>{</a:t>
            </a:r>
            <a:r>
              <a:rPr lang="en-US" altLang="zh-CN" dirty="0" err="1"/>
              <a:t>a,b,b</a:t>
            </a:r>
            <a:r>
              <a:rPr lang="en-US" altLang="zh-CN" dirty="0"/>
              <a:t>}</a:t>
            </a:r>
            <a:r>
              <a:rPr lang="zh-CN" altLang="en-US" dirty="0"/>
              <a:t>不同</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相当于数可重组合的个数</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F3BB052F-7CAC-474C-984C-1502A33A2B31}" type="slidenum">
              <a:rPr lang="zh-CN" altLang="en-US" smtClean="0"/>
              <a:t>16</a:t>
            </a:fld>
            <a:endParaRPr lang="zh-CN" altLang="en-US"/>
          </a:p>
        </p:txBody>
      </p:sp>
    </p:spTree>
    <p:extLst>
      <p:ext uri="{BB962C8B-B14F-4D97-AF65-F5344CB8AC3E}">
        <p14:creationId xmlns:p14="http://schemas.microsoft.com/office/powerpoint/2010/main" val="2521071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FA62753-1C53-41FB-BE45-2EA4042644E5}" type="datetimeFigureOut">
              <a:rPr lang="zh-CN" altLang="en-US" smtClean="0"/>
              <a:t>2018/3/26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08EFB1-8D14-4BD1-8463-CF258BA7E3B1}" type="slidenum">
              <a:rPr lang="zh-CN" altLang="en-US" smtClean="0"/>
              <a:t>‹#›</a:t>
            </a:fld>
            <a:endParaRPr lang="zh-CN" altLang="en-US"/>
          </a:p>
        </p:txBody>
      </p:sp>
    </p:spTree>
    <p:extLst>
      <p:ext uri="{BB962C8B-B14F-4D97-AF65-F5344CB8AC3E}">
        <p14:creationId xmlns:p14="http://schemas.microsoft.com/office/powerpoint/2010/main" val="2846241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FA62753-1C53-41FB-BE45-2EA4042644E5}" type="datetimeFigureOut">
              <a:rPr lang="zh-CN" altLang="en-US" smtClean="0"/>
              <a:t>2018/3/26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08EFB1-8D14-4BD1-8463-CF258BA7E3B1}" type="slidenum">
              <a:rPr lang="zh-CN" altLang="en-US" smtClean="0"/>
              <a:t>‹#›</a:t>
            </a:fld>
            <a:endParaRPr lang="zh-CN" altLang="en-US"/>
          </a:p>
        </p:txBody>
      </p:sp>
    </p:spTree>
    <p:extLst>
      <p:ext uri="{BB962C8B-B14F-4D97-AF65-F5344CB8AC3E}">
        <p14:creationId xmlns:p14="http://schemas.microsoft.com/office/powerpoint/2010/main" val="2631192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FA62753-1C53-41FB-BE45-2EA4042644E5}" type="datetimeFigureOut">
              <a:rPr lang="zh-CN" altLang="en-US" smtClean="0"/>
              <a:t>2018/3/26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08EFB1-8D14-4BD1-8463-CF258BA7E3B1}" type="slidenum">
              <a:rPr lang="zh-CN" altLang="en-US" smtClean="0"/>
              <a:t>‹#›</a:t>
            </a:fld>
            <a:endParaRPr lang="zh-CN" altLang="en-US"/>
          </a:p>
        </p:txBody>
      </p:sp>
    </p:spTree>
    <p:extLst>
      <p:ext uri="{BB962C8B-B14F-4D97-AF65-F5344CB8AC3E}">
        <p14:creationId xmlns:p14="http://schemas.microsoft.com/office/powerpoint/2010/main" val="110135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FA62753-1C53-41FB-BE45-2EA4042644E5}" type="datetimeFigureOut">
              <a:rPr lang="zh-CN" altLang="en-US" smtClean="0"/>
              <a:t>2018/3/26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08EFB1-8D14-4BD1-8463-CF258BA7E3B1}" type="slidenum">
              <a:rPr lang="zh-CN" altLang="en-US" smtClean="0"/>
              <a:t>‹#›</a:t>
            </a:fld>
            <a:endParaRPr lang="zh-CN" altLang="en-US"/>
          </a:p>
        </p:txBody>
      </p:sp>
    </p:spTree>
    <p:extLst>
      <p:ext uri="{BB962C8B-B14F-4D97-AF65-F5344CB8AC3E}">
        <p14:creationId xmlns:p14="http://schemas.microsoft.com/office/powerpoint/2010/main" val="25986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FA62753-1C53-41FB-BE45-2EA4042644E5}" type="datetimeFigureOut">
              <a:rPr lang="zh-CN" altLang="en-US" smtClean="0"/>
              <a:t>2018/3/26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08EFB1-8D14-4BD1-8463-CF258BA7E3B1}" type="slidenum">
              <a:rPr lang="zh-CN" altLang="en-US" smtClean="0"/>
              <a:t>‹#›</a:t>
            </a:fld>
            <a:endParaRPr lang="zh-CN" altLang="en-US"/>
          </a:p>
        </p:txBody>
      </p:sp>
    </p:spTree>
    <p:extLst>
      <p:ext uri="{BB962C8B-B14F-4D97-AF65-F5344CB8AC3E}">
        <p14:creationId xmlns:p14="http://schemas.microsoft.com/office/powerpoint/2010/main" val="32426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FA62753-1C53-41FB-BE45-2EA4042644E5}" type="datetimeFigureOut">
              <a:rPr lang="zh-CN" altLang="en-US" smtClean="0"/>
              <a:t>2018/3/26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08EFB1-8D14-4BD1-8463-CF258BA7E3B1}" type="slidenum">
              <a:rPr lang="zh-CN" altLang="en-US" smtClean="0"/>
              <a:t>‹#›</a:t>
            </a:fld>
            <a:endParaRPr lang="zh-CN" altLang="en-US"/>
          </a:p>
        </p:txBody>
      </p:sp>
    </p:spTree>
    <p:extLst>
      <p:ext uri="{BB962C8B-B14F-4D97-AF65-F5344CB8AC3E}">
        <p14:creationId xmlns:p14="http://schemas.microsoft.com/office/powerpoint/2010/main" val="3634620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FA62753-1C53-41FB-BE45-2EA4042644E5}" type="datetimeFigureOut">
              <a:rPr lang="zh-CN" altLang="en-US" smtClean="0"/>
              <a:t>2018/3/26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08EFB1-8D14-4BD1-8463-CF258BA7E3B1}" type="slidenum">
              <a:rPr lang="zh-CN" altLang="en-US" smtClean="0"/>
              <a:t>‹#›</a:t>
            </a:fld>
            <a:endParaRPr lang="zh-CN" altLang="en-US"/>
          </a:p>
        </p:txBody>
      </p:sp>
    </p:spTree>
    <p:extLst>
      <p:ext uri="{BB962C8B-B14F-4D97-AF65-F5344CB8AC3E}">
        <p14:creationId xmlns:p14="http://schemas.microsoft.com/office/powerpoint/2010/main" val="725708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FA62753-1C53-41FB-BE45-2EA4042644E5}" type="datetimeFigureOut">
              <a:rPr lang="zh-CN" altLang="en-US" smtClean="0"/>
              <a:t>2018/3/26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08EFB1-8D14-4BD1-8463-CF258BA7E3B1}" type="slidenum">
              <a:rPr lang="zh-CN" altLang="en-US" smtClean="0"/>
              <a:t>‹#›</a:t>
            </a:fld>
            <a:endParaRPr lang="zh-CN" altLang="en-US"/>
          </a:p>
        </p:txBody>
      </p:sp>
    </p:spTree>
    <p:extLst>
      <p:ext uri="{BB962C8B-B14F-4D97-AF65-F5344CB8AC3E}">
        <p14:creationId xmlns:p14="http://schemas.microsoft.com/office/powerpoint/2010/main" val="113898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A62753-1C53-41FB-BE45-2EA4042644E5}" type="datetimeFigureOut">
              <a:rPr lang="zh-CN" altLang="en-US" smtClean="0"/>
              <a:t>2018/3/26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08EFB1-8D14-4BD1-8463-CF258BA7E3B1}" type="slidenum">
              <a:rPr lang="zh-CN" altLang="en-US" smtClean="0"/>
              <a:t>‹#›</a:t>
            </a:fld>
            <a:endParaRPr lang="zh-CN" altLang="en-US"/>
          </a:p>
        </p:txBody>
      </p:sp>
    </p:spTree>
    <p:extLst>
      <p:ext uri="{BB962C8B-B14F-4D97-AF65-F5344CB8AC3E}">
        <p14:creationId xmlns:p14="http://schemas.microsoft.com/office/powerpoint/2010/main" val="100329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FA62753-1C53-41FB-BE45-2EA4042644E5}" type="datetimeFigureOut">
              <a:rPr lang="zh-CN" altLang="en-US" smtClean="0"/>
              <a:t>2018/3/26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08EFB1-8D14-4BD1-8463-CF258BA7E3B1}" type="slidenum">
              <a:rPr lang="zh-CN" altLang="en-US" smtClean="0"/>
              <a:t>‹#›</a:t>
            </a:fld>
            <a:endParaRPr lang="zh-CN" altLang="en-US"/>
          </a:p>
        </p:txBody>
      </p:sp>
    </p:spTree>
    <p:extLst>
      <p:ext uri="{BB962C8B-B14F-4D97-AF65-F5344CB8AC3E}">
        <p14:creationId xmlns:p14="http://schemas.microsoft.com/office/powerpoint/2010/main" val="357028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FA62753-1C53-41FB-BE45-2EA4042644E5}" type="datetimeFigureOut">
              <a:rPr lang="zh-CN" altLang="en-US" smtClean="0"/>
              <a:t>2018/3/26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08EFB1-8D14-4BD1-8463-CF258BA7E3B1}" type="slidenum">
              <a:rPr lang="zh-CN" altLang="en-US" smtClean="0"/>
              <a:t>‹#›</a:t>
            </a:fld>
            <a:endParaRPr lang="zh-CN" altLang="en-US"/>
          </a:p>
        </p:txBody>
      </p:sp>
    </p:spTree>
    <p:extLst>
      <p:ext uri="{BB962C8B-B14F-4D97-AF65-F5344CB8AC3E}">
        <p14:creationId xmlns:p14="http://schemas.microsoft.com/office/powerpoint/2010/main" val="224171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62753-1C53-41FB-BE45-2EA4042644E5}" type="datetimeFigureOut">
              <a:rPr lang="zh-CN" altLang="en-US" smtClean="0"/>
              <a:t>2018/3/26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8EFB1-8D14-4BD1-8463-CF258BA7E3B1}" type="slidenum">
              <a:rPr lang="zh-CN" altLang="en-US" smtClean="0"/>
              <a:t>‹#›</a:t>
            </a:fld>
            <a:endParaRPr lang="zh-CN" altLang="en-US"/>
          </a:p>
        </p:txBody>
      </p:sp>
    </p:spTree>
    <p:extLst>
      <p:ext uri="{BB962C8B-B14F-4D97-AF65-F5344CB8AC3E}">
        <p14:creationId xmlns:p14="http://schemas.microsoft.com/office/powerpoint/2010/main" val="1700492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18.jp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1.jpg"/><Relationship Id="rId7"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customXml" Target="../ink/ink1.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68338" y="-199545"/>
            <a:ext cx="12860338" cy="7233940"/>
          </a:xfrm>
          <a:prstGeom prst="rect">
            <a:avLst/>
          </a:prstGeom>
        </p:spPr>
      </p:pic>
      <p:sp>
        <p:nvSpPr>
          <p:cNvPr id="2" name="标题 1"/>
          <p:cNvSpPr>
            <a:spLocks noGrp="1"/>
          </p:cNvSpPr>
          <p:nvPr>
            <p:ph type="ctrTitle"/>
          </p:nvPr>
        </p:nvSpPr>
        <p:spPr/>
        <p:txBody>
          <a:bodyPr/>
          <a:lstStyle/>
          <a:p>
            <a:r>
              <a:rPr lang="en-US" altLang="zh-CN" dirty="0"/>
              <a:t>Twelvefold way</a:t>
            </a:r>
            <a:endParaRPr lang="zh-CN" altLang="en-US" dirty="0"/>
          </a:p>
        </p:txBody>
      </p:sp>
      <p:sp>
        <p:nvSpPr>
          <p:cNvPr id="3" name="副标题 2"/>
          <p:cNvSpPr>
            <a:spLocks noGrp="1"/>
          </p:cNvSpPr>
          <p:nvPr>
            <p:ph type="subTitle" idx="1"/>
          </p:nvPr>
        </p:nvSpPr>
        <p:spPr/>
        <p:txBody>
          <a:bodyPr/>
          <a:lstStyle/>
          <a:p>
            <a:r>
              <a:rPr lang="en-US" altLang="zh-CN" dirty="0"/>
              <a:t>171240535 </a:t>
            </a:r>
            <a:r>
              <a:rPr lang="zh-CN" altLang="en-US" dirty="0"/>
              <a:t>高天朗</a:t>
            </a:r>
          </a:p>
        </p:txBody>
      </p:sp>
    </p:spTree>
    <p:extLst>
      <p:ext uri="{BB962C8B-B14F-4D97-AF65-F5344CB8AC3E}">
        <p14:creationId xmlns:p14="http://schemas.microsoft.com/office/powerpoint/2010/main" val="438610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buNone/>
            </a:pPr>
            <a:r>
              <a:rPr lang="en-US" altLang="zh-CN" dirty="0"/>
              <a:t>X={</a:t>
            </a:r>
            <a:r>
              <a:rPr lang="en-US" altLang="zh-CN" dirty="0" err="1"/>
              <a:t>a,b,c</a:t>
            </a:r>
            <a:r>
              <a:rPr lang="en-US" altLang="zh-CN" dirty="0"/>
              <a:t>}, N={</a:t>
            </a:r>
            <a:r>
              <a:rPr lang="en-US" altLang="zh-CN" dirty="0" err="1"/>
              <a:t>p,q</a:t>
            </a:r>
            <a:r>
              <a:rPr lang="en-US" altLang="zh-CN" dirty="0"/>
              <a:t>},</a:t>
            </a:r>
            <a:r>
              <a:rPr lang="zh-CN" altLang="en-US" dirty="0"/>
              <a:t>那么可能的情况</a:t>
            </a:r>
            <a:r>
              <a:rPr lang="zh-CN" altLang="en-US" dirty="0">
                <a:sym typeface="Wingdings" pitchFamily="2" charset="2"/>
              </a:rPr>
              <a:t>：</a:t>
            </a:r>
            <a:endParaRPr lang="en-US" altLang="zh-CN" dirty="0">
              <a:sym typeface="Wingdings" pitchFamily="2" charset="2"/>
            </a:endParaRPr>
          </a:p>
          <a:p>
            <a:pPr marL="0" indent="0">
              <a:buNone/>
            </a:pPr>
            <a:r>
              <a:rPr lang="en-US" altLang="zh-CN" dirty="0">
                <a:sym typeface="Wingdings" pitchFamily="2" charset="2"/>
              </a:rPr>
              <a:t>(</a:t>
            </a:r>
            <a:r>
              <a:rPr lang="en-US" altLang="zh-CN" dirty="0" err="1">
                <a:sym typeface="Wingdings" pitchFamily="2" charset="2"/>
              </a:rPr>
              <a:t>a,a</a:t>
            </a:r>
            <a:r>
              <a:rPr lang="en-US" altLang="zh-CN" dirty="0">
                <a:sym typeface="Wingdings" pitchFamily="2" charset="2"/>
              </a:rPr>
              <a:t>),(</a:t>
            </a:r>
            <a:r>
              <a:rPr lang="en-US" altLang="zh-CN" dirty="0" err="1">
                <a:sym typeface="Wingdings" pitchFamily="2" charset="2"/>
              </a:rPr>
              <a:t>a,b</a:t>
            </a:r>
            <a:r>
              <a:rPr lang="en-US" altLang="zh-CN" dirty="0">
                <a:sym typeface="Wingdings" pitchFamily="2" charset="2"/>
              </a:rPr>
              <a:t>),(</a:t>
            </a:r>
            <a:r>
              <a:rPr lang="en-US" altLang="zh-CN" dirty="0" err="1">
                <a:sym typeface="Wingdings" pitchFamily="2" charset="2"/>
              </a:rPr>
              <a:t>a,c</a:t>
            </a:r>
            <a:r>
              <a:rPr lang="en-US" altLang="zh-CN" dirty="0">
                <a:sym typeface="Wingdings" pitchFamily="2" charset="2"/>
              </a:rPr>
              <a:t>),(</a:t>
            </a:r>
            <a:r>
              <a:rPr lang="en-US" altLang="zh-CN" dirty="0" err="1">
                <a:sym typeface="Wingdings" pitchFamily="2" charset="2"/>
              </a:rPr>
              <a:t>b,a</a:t>
            </a:r>
            <a:r>
              <a:rPr lang="en-US" altLang="zh-CN" dirty="0">
                <a:sym typeface="Wingdings" pitchFamily="2" charset="2"/>
              </a:rPr>
              <a:t>),(</a:t>
            </a:r>
            <a:r>
              <a:rPr lang="en-US" altLang="zh-CN" dirty="0" err="1">
                <a:sym typeface="Wingdings" pitchFamily="2" charset="2"/>
              </a:rPr>
              <a:t>b,b</a:t>
            </a:r>
            <a:r>
              <a:rPr lang="en-US" altLang="zh-CN" dirty="0">
                <a:sym typeface="Wingdings" pitchFamily="2" charset="2"/>
              </a:rPr>
              <a:t>)(</a:t>
            </a:r>
            <a:r>
              <a:rPr lang="en-US" altLang="zh-CN" dirty="0" err="1">
                <a:sym typeface="Wingdings" pitchFamily="2" charset="2"/>
              </a:rPr>
              <a:t>b,c</a:t>
            </a:r>
            <a:r>
              <a:rPr lang="en-US" altLang="zh-CN" dirty="0">
                <a:sym typeface="Wingdings" pitchFamily="2" charset="2"/>
              </a:rPr>
              <a:t>),(</a:t>
            </a:r>
            <a:r>
              <a:rPr lang="en-US" altLang="zh-CN" dirty="0" err="1">
                <a:sym typeface="Wingdings" pitchFamily="2" charset="2"/>
              </a:rPr>
              <a:t>c,a</a:t>
            </a:r>
            <a:r>
              <a:rPr lang="en-US" altLang="zh-CN" dirty="0">
                <a:sym typeface="Wingdings" pitchFamily="2" charset="2"/>
              </a:rPr>
              <a:t>),(</a:t>
            </a:r>
            <a:r>
              <a:rPr lang="en-US" altLang="zh-CN" dirty="0" err="1">
                <a:sym typeface="Wingdings" pitchFamily="2" charset="2"/>
              </a:rPr>
              <a:t>c,b</a:t>
            </a:r>
            <a:r>
              <a:rPr lang="en-US" altLang="zh-CN" dirty="0">
                <a:sym typeface="Wingdings" pitchFamily="2" charset="2"/>
              </a:rPr>
              <a:t>),(</a:t>
            </a:r>
            <a:r>
              <a:rPr lang="en-US" altLang="zh-CN" dirty="0" err="1">
                <a:sym typeface="Wingdings" pitchFamily="2" charset="2"/>
              </a:rPr>
              <a:t>c,c</a:t>
            </a:r>
            <a:r>
              <a:rPr lang="en-US" altLang="zh-CN" dirty="0">
                <a:sym typeface="Wingdings" pitchFamily="2" charset="2"/>
              </a:rPr>
              <a:t>)</a:t>
            </a:r>
          </a:p>
          <a:p>
            <a:pPr marL="0" indent="0">
              <a:buNone/>
            </a:pPr>
            <a:r>
              <a:rPr lang="zh-CN" altLang="en-US" dirty="0"/>
              <a:t>共有 </a:t>
            </a:r>
            <a:endParaRPr lang="en-US" altLang="zh-CN" dirty="0"/>
          </a:p>
          <a:p>
            <a:pPr marL="0" indent="0">
              <a:buNone/>
            </a:pPr>
            <a:r>
              <a:rPr lang="en-US" altLang="zh-CN" dirty="0"/>
              <a:t>|</a:t>
            </a:r>
            <a:r>
              <a:rPr lang="en-US" altLang="zh-CN" dirty="0">
                <a:sym typeface="Wingdings" pitchFamily="2" charset="2"/>
              </a:rPr>
              <a:t>(</a:t>
            </a:r>
            <a:r>
              <a:rPr lang="en-US" altLang="zh-CN" dirty="0" err="1">
                <a:sym typeface="Wingdings" pitchFamily="2" charset="2"/>
              </a:rPr>
              <a:t>a,a</a:t>
            </a:r>
            <a:r>
              <a:rPr lang="en-US" altLang="zh-CN" dirty="0">
                <a:sym typeface="Wingdings" pitchFamily="2" charset="2"/>
              </a:rPr>
              <a:t>),(</a:t>
            </a:r>
            <a:r>
              <a:rPr lang="en-US" altLang="zh-CN" dirty="0" err="1">
                <a:sym typeface="Wingdings" pitchFamily="2" charset="2"/>
              </a:rPr>
              <a:t>a,b</a:t>
            </a:r>
            <a:r>
              <a:rPr lang="en-US" altLang="zh-CN" dirty="0">
                <a:sym typeface="Wingdings" pitchFamily="2" charset="2"/>
              </a:rPr>
              <a:t>),(</a:t>
            </a:r>
            <a:r>
              <a:rPr lang="en-US" altLang="zh-CN" dirty="0" err="1">
                <a:sym typeface="Wingdings" pitchFamily="2" charset="2"/>
              </a:rPr>
              <a:t>a,c</a:t>
            </a:r>
            <a:r>
              <a:rPr lang="en-US" altLang="zh-CN" dirty="0">
                <a:sym typeface="Wingdings" pitchFamily="2" charset="2"/>
              </a:rPr>
              <a:t>),(</a:t>
            </a:r>
            <a:r>
              <a:rPr lang="en-US" altLang="zh-CN" dirty="0" err="1">
                <a:sym typeface="Wingdings" pitchFamily="2" charset="2"/>
              </a:rPr>
              <a:t>b,a</a:t>
            </a:r>
            <a:r>
              <a:rPr lang="en-US" altLang="zh-CN" dirty="0">
                <a:sym typeface="Wingdings" pitchFamily="2" charset="2"/>
              </a:rPr>
              <a:t>),(</a:t>
            </a:r>
            <a:r>
              <a:rPr lang="en-US" altLang="zh-CN" dirty="0" err="1">
                <a:sym typeface="Wingdings" pitchFamily="2" charset="2"/>
              </a:rPr>
              <a:t>b,b</a:t>
            </a:r>
            <a:r>
              <a:rPr lang="en-US" altLang="zh-CN" dirty="0">
                <a:sym typeface="Wingdings" pitchFamily="2" charset="2"/>
              </a:rPr>
              <a:t>)(</a:t>
            </a:r>
            <a:r>
              <a:rPr lang="en-US" altLang="zh-CN" dirty="0" err="1">
                <a:sym typeface="Wingdings" pitchFamily="2" charset="2"/>
              </a:rPr>
              <a:t>b,c</a:t>
            </a:r>
            <a:r>
              <a:rPr lang="en-US" altLang="zh-CN" dirty="0">
                <a:sym typeface="Wingdings" pitchFamily="2" charset="2"/>
              </a:rPr>
              <a:t>),(</a:t>
            </a:r>
            <a:r>
              <a:rPr lang="en-US" altLang="zh-CN" dirty="0" err="1">
                <a:sym typeface="Wingdings" pitchFamily="2" charset="2"/>
              </a:rPr>
              <a:t>c,a</a:t>
            </a:r>
            <a:r>
              <a:rPr lang="en-US" altLang="zh-CN" dirty="0">
                <a:sym typeface="Wingdings" pitchFamily="2" charset="2"/>
              </a:rPr>
              <a:t>),(</a:t>
            </a:r>
            <a:r>
              <a:rPr lang="en-US" altLang="zh-CN" dirty="0" err="1">
                <a:sym typeface="Wingdings" pitchFamily="2" charset="2"/>
              </a:rPr>
              <a:t>c,b</a:t>
            </a:r>
            <a:r>
              <a:rPr lang="en-US" altLang="zh-CN" dirty="0">
                <a:sym typeface="Wingdings" pitchFamily="2" charset="2"/>
              </a:rPr>
              <a:t>),(</a:t>
            </a:r>
            <a:r>
              <a:rPr lang="en-US" altLang="zh-CN" dirty="0" err="1">
                <a:sym typeface="Wingdings" pitchFamily="2" charset="2"/>
              </a:rPr>
              <a:t>c,c</a:t>
            </a:r>
            <a:r>
              <a:rPr lang="en-US" altLang="zh-CN" dirty="0">
                <a:sym typeface="Wingdings" pitchFamily="2" charset="2"/>
              </a:rPr>
              <a:t>)</a:t>
            </a:r>
            <a:r>
              <a:rPr lang="en-US" altLang="zh-CN" dirty="0"/>
              <a:t>|</a:t>
            </a:r>
          </a:p>
          <a:p>
            <a:pPr marL="0" indent="0">
              <a:buNone/>
            </a:pPr>
            <a:r>
              <a:rPr lang="en-US" altLang="zh-CN" dirty="0"/>
              <a:t>=3</a:t>
            </a:r>
            <a:r>
              <a:rPr lang="en-US" altLang="zh-CN" baseline="30000" dirty="0"/>
              <a:t>2</a:t>
            </a:r>
            <a:r>
              <a:rPr lang="en-US" altLang="zh-CN" dirty="0"/>
              <a:t>=9.</a:t>
            </a:r>
          </a:p>
          <a:p>
            <a:endParaRPr lang="zh-CN" altLang="en-US" dirty="0"/>
          </a:p>
        </p:txBody>
      </p:sp>
    </p:spTree>
    <p:extLst>
      <p:ext uri="{BB962C8B-B14F-4D97-AF65-F5344CB8AC3E}">
        <p14:creationId xmlns:p14="http://schemas.microsoft.com/office/powerpoint/2010/main" val="195561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6691" y="275533"/>
            <a:ext cx="12004451" cy="3492523"/>
          </a:xfrm>
        </p:spPr>
      </p:pic>
      <p:sp>
        <p:nvSpPr>
          <p:cNvPr id="3" name="文本框 2"/>
          <p:cNvSpPr txBox="1"/>
          <p:nvPr/>
        </p:nvSpPr>
        <p:spPr>
          <a:xfrm>
            <a:off x="4395537" y="4043588"/>
            <a:ext cx="7331242" cy="1569660"/>
          </a:xfrm>
          <a:prstGeom prst="rect">
            <a:avLst/>
          </a:prstGeom>
          <a:noFill/>
        </p:spPr>
        <p:txBody>
          <a:bodyPr wrap="square" rtlCol="0">
            <a:spAutoFit/>
          </a:bodyPr>
          <a:lstStyle/>
          <a:p>
            <a:r>
              <a:rPr lang="en-US" altLang="zh-CN" dirty="0"/>
              <a:t>	</a:t>
            </a:r>
            <a:r>
              <a:rPr lang="zh-CN" altLang="en-US" sz="2400" dirty="0"/>
              <a:t>相当于</a:t>
            </a:r>
            <a:r>
              <a:rPr lang="en-US" altLang="zh-CN" sz="2400" dirty="0"/>
              <a:t>X</a:t>
            </a:r>
            <a:r>
              <a:rPr lang="zh-CN" altLang="en-US" sz="2400" dirty="0"/>
              <a:t>中的</a:t>
            </a:r>
            <a:r>
              <a:rPr lang="en-US" altLang="zh-CN" sz="2400" dirty="0"/>
              <a:t>n</a:t>
            </a:r>
            <a:r>
              <a:rPr lang="zh-CN" altLang="en-US" sz="2400" dirty="0"/>
              <a:t>个元素互不重复地按任意顺序排列成的数列的个数，和上一种情况有所不同的地方是每次选择一个元素构成数列之后可供选择的元素个数就会相应地减少</a:t>
            </a:r>
            <a:r>
              <a:rPr lang="en-US" altLang="zh-CN" sz="2400" dirty="0"/>
              <a:t>1</a:t>
            </a:r>
            <a:r>
              <a:rPr lang="zh-CN" altLang="en-US" sz="2400" dirty="0"/>
              <a:t>。</a:t>
            </a:r>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798" y="4112923"/>
            <a:ext cx="3935942" cy="1620682"/>
          </a:xfrm>
          <a:prstGeom prst="rect">
            <a:avLst/>
          </a:prstGeom>
        </p:spPr>
      </p:pic>
      <p:sp>
        <p:nvSpPr>
          <p:cNvPr id="8" name="文本框 7"/>
          <p:cNvSpPr txBox="1"/>
          <p:nvPr/>
        </p:nvSpPr>
        <p:spPr>
          <a:xfrm>
            <a:off x="1776248" y="4782251"/>
            <a:ext cx="1839310" cy="830997"/>
          </a:xfrm>
          <a:prstGeom prst="rect">
            <a:avLst/>
          </a:prstGeom>
          <a:noFill/>
        </p:spPr>
        <p:txBody>
          <a:bodyPr wrap="square" rtlCol="0">
            <a:spAutoFit/>
          </a:bodyPr>
          <a:lstStyle/>
          <a:p>
            <a:r>
              <a:rPr lang="en-US" altLang="zh-CN" sz="4800" b="1" i="1" dirty="0"/>
              <a:t>X</a:t>
            </a:r>
            <a:endParaRPr lang="zh-CN" altLang="en-US" sz="4800" b="1" i="1" dirty="0"/>
          </a:p>
        </p:txBody>
      </p:sp>
    </p:spTree>
    <p:extLst>
      <p:ext uri="{BB962C8B-B14F-4D97-AF65-F5344CB8AC3E}">
        <p14:creationId xmlns:p14="http://schemas.microsoft.com/office/powerpoint/2010/main" val="2124909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是每取一个元素比之前的一个少一种选择，因此是</a:t>
            </a:r>
            <a:endParaRPr lang="en-US" altLang="zh-CN" dirty="0"/>
          </a:p>
          <a:p>
            <a:r>
              <a:rPr lang="en-US" altLang="zh-CN" dirty="0"/>
              <a:t>x(x-1)……(x-n+1)= </a:t>
            </a:r>
            <a:r>
              <a:rPr lang="en-US" altLang="zh-CN" dirty="0" err="1"/>
              <a:t>x</a:t>
            </a:r>
            <a:r>
              <a:rPr lang="en-US" altLang="zh-CN" u="sng" baseline="30000" dirty="0" err="1"/>
              <a:t>n</a:t>
            </a:r>
            <a:r>
              <a:rPr lang="en-US" altLang="zh-CN" u="sng" baseline="30000" dirty="0"/>
              <a:t>   </a:t>
            </a:r>
            <a:r>
              <a:rPr lang="en-US" altLang="zh-CN" b="1" i="1" dirty="0"/>
              <a:t>n</a:t>
            </a:r>
            <a:r>
              <a:rPr lang="en-US" altLang="zh-CN" b="1" dirty="0"/>
              <a:t>th falling factorial power of </a:t>
            </a:r>
            <a:r>
              <a:rPr lang="en-US" altLang="zh-CN" b="1" i="1" dirty="0"/>
              <a:t>x</a:t>
            </a:r>
            <a:endParaRPr lang="zh-CN" altLang="en-US" dirty="0"/>
          </a:p>
          <a:p>
            <a:endParaRPr lang="en-US" altLang="zh-CN" u="sng" baseline="30000" dirty="0"/>
          </a:p>
          <a:p>
            <a:pPr marL="0" indent="0">
              <a:buNone/>
            </a:pPr>
            <a:r>
              <a:rPr lang="en-US" altLang="zh-CN" dirty="0"/>
              <a:t>X={</a:t>
            </a:r>
            <a:r>
              <a:rPr lang="en-US" altLang="zh-CN" dirty="0" err="1"/>
              <a:t>a,b,c,d</a:t>
            </a:r>
            <a:r>
              <a:rPr lang="en-US" altLang="zh-CN" dirty="0"/>
              <a:t>}, N={</a:t>
            </a:r>
            <a:r>
              <a:rPr lang="en-US" altLang="zh-CN" dirty="0" err="1"/>
              <a:t>p,q</a:t>
            </a:r>
            <a:r>
              <a:rPr lang="en-US" altLang="zh-CN" dirty="0"/>
              <a:t>},</a:t>
            </a:r>
            <a:r>
              <a:rPr lang="zh-CN" altLang="en-US" dirty="0"/>
              <a:t>那么可能的情况</a:t>
            </a:r>
            <a:r>
              <a:rPr lang="zh-CN" altLang="en-US" dirty="0">
                <a:sym typeface="Wingdings" pitchFamily="2" charset="2"/>
              </a:rPr>
              <a:t>：</a:t>
            </a:r>
            <a:endParaRPr lang="en-US" altLang="zh-CN" dirty="0">
              <a:sym typeface="Wingdings" pitchFamily="2" charset="2"/>
            </a:endParaRPr>
          </a:p>
          <a:p>
            <a:pPr marL="0" indent="0">
              <a:buNone/>
            </a:pPr>
            <a:r>
              <a:rPr lang="en-US" altLang="zh-CN" dirty="0">
                <a:sym typeface="Wingdings" pitchFamily="2" charset="2"/>
              </a:rPr>
              <a:t>(</a:t>
            </a:r>
            <a:r>
              <a:rPr lang="en-US" altLang="zh-CN" dirty="0" err="1">
                <a:sym typeface="Wingdings" pitchFamily="2" charset="2"/>
              </a:rPr>
              <a:t>a,b</a:t>
            </a:r>
            <a:r>
              <a:rPr lang="en-US" altLang="zh-CN" dirty="0">
                <a:sym typeface="Wingdings" pitchFamily="2" charset="2"/>
              </a:rPr>
              <a:t>),(</a:t>
            </a:r>
            <a:r>
              <a:rPr lang="en-US" altLang="zh-CN" dirty="0" err="1">
                <a:sym typeface="Wingdings" pitchFamily="2" charset="2"/>
              </a:rPr>
              <a:t>a,c</a:t>
            </a:r>
            <a:r>
              <a:rPr lang="en-US" altLang="zh-CN" dirty="0">
                <a:sym typeface="Wingdings" pitchFamily="2" charset="2"/>
              </a:rPr>
              <a:t>),(</a:t>
            </a:r>
            <a:r>
              <a:rPr lang="en-US" altLang="zh-CN" dirty="0" err="1">
                <a:sym typeface="Wingdings" pitchFamily="2" charset="2"/>
              </a:rPr>
              <a:t>a,d</a:t>
            </a:r>
            <a:r>
              <a:rPr lang="en-US" altLang="zh-CN" dirty="0">
                <a:sym typeface="Wingdings" pitchFamily="2" charset="2"/>
              </a:rPr>
              <a:t>),(</a:t>
            </a:r>
            <a:r>
              <a:rPr lang="en-US" altLang="zh-CN" dirty="0" err="1">
                <a:sym typeface="Wingdings" pitchFamily="2" charset="2"/>
              </a:rPr>
              <a:t>b,a</a:t>
            </a:r>
            <a:r>
              <a:rPr lang="en-US" altLang="zh-CN" dirty="0">
                <a:sym typeface="Wingdings" pitchFamily="2" charset="2"/>
              </a:rPr>
              <a:t>),(</a:t>
            </a:r>
            <a:r>
              <a:rPr lang="en-US" altLang="zh-CN" dirty="0" err="1">
                <a:sym typeface="Wingdings" pitchFamily="2" charset="2"/>
              </a:rPr>
              <a:t>b,c</a:t>
            </a:r>
            <a:r>
              <a:rPr lang="en-US" altLang="zh-CN" dirty="0">
                <a:sym typeface="Wingdings" pitchFamily="2" charset="2"/>
              </a:rPr>
              <a:t>)(</a:t>
            </a:r>
            <a:r>
              <a:rPr lang="en-US" altLang="zh-CN" dirty="0" err="1">
                <a:sym typeface="Wingdings" pitchFamily="2" charset="2"/>
              </a:rPr>
              <a:t>b,d</a:t>
            </a:r>
            <a:r>
              <a:rPr lang="en-US" altLang="zh-CN" dirty="0">
                <a:sym typeface="Wingdings" pitchFamily="2" charset="2"/>
              </a:rPr>
              <a:t>),</a:t>
            </a:r>
          </a:p>
          <a:p>
            <a:pPr marL="0" indent="0">
              <a:buNone/>
            </a:pPr>
            <a:r>
              <a:rPr lang="en-US" altLang="zh-CN" dirty="0">
                <a:sym typeface="Wingdings" pitchFamily="2" charset="2"/>
              </a:rPr>
              <a:t>(</a:t>
            </a:r>
            <a:r>
              <a:rPr lang="en-US" altLang="zh-CN" dirty="0" err="1">
                <a:sym typeface="Wingdings" pitchFamily="2" charset="2"/>
              </a:rPr>
              <a:t>c,a</a:t>
            </a:r>
            <a:r>
              <a:rPr lang="en-US" altLang="zh-CN" dirty="0">
                <a:sym typeface="Wingdings" pitchFamily="2" charset="2"/>
              </a:rPr>
              <a:t>),(</a:t>
            </a:r>
            <a:r>
              <a:rPr lang="en-US" altLang="zh-CN" dirty="0" err="1">
                <a:sym typeface="Wingdings" pitchFamily="2" charset="2"/>
              </a:rPr>
              <a:t>c,b</a:t>
            </a:r>
            <a:r>
              <a:rPr lang="en-US" altLang="zh-CN" dirty="0">
                <a:sym typeface="Wingdings" pitchFamily="2" charset="2"/>
              </a:rPr>
              <a:t>),(</a:t>
            </a:r>
            <a:r>
              <a:rPr lang="en-US" altLang="zh-CN" dirty="0" err="1">
                <a:sym typeface="Wingdings" pitchFamily="2" charset="2"/>
              </a:rPr>
              <a:t>c,d</a:t>
            </a:r>
            <a:r>
              <a:rPr lang="en-US" altLang="zh-CN" dirty="0">
                <a:sym typeface="Wingdings" pitchFamily="2" charset="2"/>
              </a:rPr>
              <a:t>),(</a:t>
            </a:r>
            <a:r>
              <a:rPr lang="en-US" altLang="zh-CN" dirty="0" err="1">
                <a:sym typeface="Wingdings" pitchFamily="2" charset="2"/>
              </a:rPr>
              <a:t>d,a</a:t>
            </a:r>
            <a:r>
              <a:rPr lang="en-US" altLang="zh-CN" dirty="0">
                <a:sym typeface="Wingdings" pitchFamily="2" charset="2"/>
              </a:rPr>
              <a:t>),(</a:t>
            </a:r>
            <a:r>
              <a:rPr lang="en-US" altLang="zh-CN" dirty="0" err="1">
                <a:sym typeface="Wingdings" pitchFamily="2" charset="2"/>
              </a:rPr>
              <a:t>d,b</a:t>
            </a:r>
            <a:r>
              <a:rPr lang="en-US" altLang="zh-CN" dirty="0">
                <a:sym typeface="Wingdings" pitchFamily="2" charset="2"/>
              </a:rPr>
              <a:t>),(</a:t>
            </a:r>
            <a:r>
              <a:rPr lang="en-US" altLang="zh-CN" dirty="0" err="1">
                <a:sym typeface="Wingdings" pitchFamily="2" charset="2"/>
              </a:rPr>
              <a:t>d,c</a:t>
            </a:r>
            <a:r>
              <a:rPr lang="en-US" altLang="zh-CN" dirty="0">
                <a:sym typeface="Wingdings" pitchFamily="2" charset="2"/>
              </a:rPr>
              <a:t>)</a:t>
            </a:r>
          </a:p>
          <a:p>
            <a:pPr marL="0" indent="0">
              <a:buNone/>
            </a:pPr>
            <a:r>
              <a:rPr lang="zh-CN" altLang="en-US" dirty="0"/>
              <a:t>有</a:t>
            </a:r>
            <a:r>
              <a:rPr lang="en-US" altLang="zh-CN" dirty="0"/>
              <a:t>4</a:t>
            </a:r>
            <a:r>
              <a:rPr lang="en-US" altLang="zh-CN" u="sng" baseline="30000" dirty="0"/>
              <a:t>2</a:t>
            </a:r>
            <a:r>
              <a:rPr lang="en-US" altLang="zh-CN" dirty="0"/>
              <a:t>=12</a:t>
            </a:r>
            <a:r>
              <a:rPr lang="zh-CN" altLang="en-US" dirty="0"/>
              <a:t>种</a:t>
            </a:r>
          </a:p>
          <a:p>
            <a:endParaRPr lang="en-US" altLang="zh-CN" u="sng" baseline="30000" dirty="0"/>
          </a:p>
          <a:p>
            <a:endParaRPr lang="zh-CN" altLang="en-US" dirty="0"/>
          </a:p>
        </p:txBody>
      </p:sp>
    </p:spTree>
    <p:extLst>
      <p:ext uri="{BB962C8B-B14F-4D97-AF65-F5344CB8AC3E}">
        <p14:creationId xmlns:p14="http://schemas.microsoft.com/office/powerpoint/2010/main" val="355694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320" y="365124"/>
            <a:ext cx="11784600" cy="1941195"/>
          </a:xfrm>
        </p:spPr>
      </p:pic>
      <p:sp>
        <p:nvSpPr>
          <p:cNvPr id="6" name="文本框 5"/>
          <p:cNvSpPr txBox="1"/>
          <p:nvPr/>
        </p:nvSpPr>
        <p:spPr>
          <a:xfrm>
            <a:off x="274320" y="2692400"/>
            <a:ext cx="11297920" cy="3170099"/>
          </a:xfrm>
          <a:prstGeom prst="rect">
            <a:avLst/>
          </a:prstGeom>
          <a:noFill/>
        </p:spPr>
        <p:txBody>
          <a:bodyPr wrap="square" rtlCol="0">
            <a:spAutoFit/>
          </a:bodyPr>
          <a:lstStyle/>
          <a:p>
            <a:r>
              <a:rPr lang="en-US" altLang="zh-CN" dirty="0"/>
              <a:t>	</a:t>
            </a:r>
            <a:r>
              <a:rPr lang="zh-CN" altLang="en-US" sz="4000" dirty="0"/>
              <a:t>与上一种情况类似，这个问题计算</a:t>
            </a:r>
            <a:r>
              <a:rPr lang="en-US" altLang="zh-CN" sz="4000" dirty="0"/>
              <a:t>X</a:t>
            </a:r>
            <a:r>
              <a:rPr lang="zh-CN" altLang="en-US" sz="4000" dirty="0"/>
              <a:t>中的</a:t>
            </a:r>
            <a:r>
              <a:rPr lang="en-US" altLang="zh-CN" sz="4000" dirty="0"/>
              <a:t>n</a:t>
            </a:r>
            <a:r>
              <a:rPr lang="zh-CN" altLang="en-US" sz="4000" dirty="0"/>
              <a:t>个元素互不重复地按任意顺序排列成的序列的个数，但与上一种情况不同的是，当两个序列只有元素的顺序不同的时候，两种序列算作一种序列。</a:t>
            </a:r>
            <a:endParaRPr lang="en-US" altLang="zh-CN" sz="4000" dirty="0"/>
          </a:p>
          <a:p>
            <a:r>
              <a:rPr lang="en-US" altLang="zh-CN" sz="4000" dirty="0"/>
              <a:t>	</a:t>
            </a:r>
            <a:endParaRPr lang="zh-CN" altLang="en-US" sz="4000" dirty="0"/>
          </a:p>
        </p:txBody>
      </p:sp>
    </p:spTree>
    <p:extLst>
      <p:ext uri="{BB962C8B-B14F-4D97-AF65-F5344CB8AC3E}">
        <p14:creationId xmlns:p14="http://schemas.microsoft.com/office/powerpoint/2010/main" val="2771347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801" y="530347"/>
            <a:ext cx="3030768" cy="1285199"/>
          </a:xfrm>
          <a:prstGeom prst="rect">
            <a:avLst/>
          </a:prstGeom>
        </p:spPr>
      </p:pic>
      <p:sp>
        <p:nvSpPr>
          <p:cNvPr id="10" name="文本框 9"/>
          <p:cNvSpPr txBox="1"/>
          <p:nvPr/>
        </p:nvSpPr>
        <p:spPr>
          <a:xfrm>
            <a:off x="4400107" y="530347"/>
            <a:ext cx="7295536" cy="2308324"/>
          </a:xfrm>
          <a:prstGeom prst="rect">
            <a:avLst/>
          </a:prstGeom>
          <a:noFill/>
        </p:spPr>
        <p:txBody>
          <a:bodyPr wrap="square" rtlCol="0">
            <a:spAutoFit/>
          </a:bodyPr>
          <a:lstStyle/>
          <a:p>
            <a:r>
              <a:rPr lang="zh-CN" altLang="en-US" sz="3600" dirty="0"/>
              <a:t>表示把一个</a:t>
            </a:r>
            <a:r>
              <a:rPr lang="en-US" altLang="zh-CN" sz="3600" dirty="0"/>
              <a:t>n</a:t>
            </a:r>
            <a:r>
              <a:rPr lang="zh-CN" altLang="en-US" sz="3600" dirty="0"/>
              <a:t>元集中的每一个元素都分配到</a:t>
            </a:r>
            <a:r>
              <a:rPr lang="en-US" altLang="zh-CN" sz="3600" dirty="0"/>
              <a:t>m</a:t>
            </a:r>
            <a:r>
              <a:rPr lang="zh-CN" altLang="en-US" sz="3600" dirty="0"/>
              <a:t>个组中，</a:t>
            </a:r>
            <a:endParaRPr lang="en-US" altLang="zh-CN" sz="3600" dirty="0"/>
          </a:p>
          <a:p>
            <a:r>
              <a:rPr lang="en-US" altLang="zh-CN" sz="3600" dirty="0"/>
              <a:t>G1,G2,….Gm</a:t>
            </a:r>
          </a:p>
          <a:p>
            <a:r>
              <a:rPr lang="zh-CN" altLang="en-US" sz="3600" dirty="0"/>
              <a:t>所以对于每个组</a:t>
            </a:r>
            <a:r>
              <a:rPr lang="en-US" altLang="zh-CN" sz="3600" dirty="0" err="1"/>
              <a:t>Gi</a:t>
            </a:r>
            <a:r>
              <a:rPr lang="zh-CN" altLang="en-US" sz="3600" dirty="0"/>
              <a:t>有</a:t>
            </a:r>
            <a:r>
              <a:rPr lang="en-US" altLang="zh-CN" sz="3600" dirty="0" err="1"/>
              <a:t>ai</a:t>
            </a:r>
            <a:r>
              <a:rPr lang="zh-CN" altLang="en-US" sz="3600" dirty="0"/>
              <a:t>个元素</a:t>
            </a:r>
          </a:p>
        </p:txBody>
      </p:sp>
      <p:sp>
        <p:nvSpPr>
          <p:cNvPr id="13" name="文本框 12"/>
          <p:cNvSpPr txBox="1"/>
          <p:nvPr/>
        </p:nvSpPr>
        <p:spPr>
          <a:xfrm>
            <a:off x="931975" y="2271031"/>
            <a:ext cx="3932903" cy="461665"/>
          </a:xfrm>
          <a:prstGeom prst="rect">
            <a:avLst/>
          </a:prstGeom>
          <a:noFill/>
        </p:spPr>
        <p:txBody>
          <a:bodyPr wrap="square" rtlCol="0">
            <a:spAutoFit/>
          </a:bodyPr>
          <a:lstStyle/>
          <a:p>
            <a:r>
              <a:rPr lang="en-US" altLang="zh-CN" sz="2400" b="1" dirty="0"/>
              <a:t>multinomial coefficient</a:t>
            </a:r>
            <a:endParaRPr lang="zh-CN" altLang="en-US" sz="2400" dirty="0"/>
          </a:p>
        </p:txBody>
      </p:sp>
      <p:sp>
        <p:nvSpPr>
          <p:cNvPr id="15" name="文本框 14"/>
          <p:cNvSpPr txBox="1"/>
          <p:nvPr/>
        </p:nvSpPr>
        <p:spPr>
          <a:xfrm>
            <a:off x="1073668" y="5078657"/>
            <a:ext cx="3293807" cy="523220"/>
          </a:xfrm>
          <a:prstGeom prst="rect">
            <a:avLst/>
          </a:prstGeom>
          <a:noFill/>
        </p:spPr>
        <p:txBody>
          <a:bodyPr wrap="square" rtlCol="0">
            <a:spAutoFit/>
          </a:bodyPr>
          <a:lstStyle/>
          <a:p>
            <a:r>
              <a:rPr lang="en-US" altLang="zh-CN" sz="2800" dirty="0"/>
              <a:t>binomial coefficient</a:t>
            </a:r>
            <a:endParaRPr lang="zh-CN" altLang="en-US" sz="2800" dirty="0"/>
          </a:p>
        </p:txBody>
      </p:sp>
      <p:sp>
        <p:nvSpPr>
          <p:cNvPr id="16" name="文本框 15"/>
          <p:cNvSpPr txBox="1"/>
          <p:nvPr/>
        </p:nvSpPr>
        <p:spPr>
          <a:xfrm>
            <a:off x="4864878" y="4493882"/>
            <a:ext cx="6793397" cy="584775"/>
          </a:xfrm>
          <a:prstGeom prst="rect">
            <a:avLst/>
          </a:prstGeom>
          <a:noFill/>
        </p:spPr>
        <p:txBody>
          <a:bodyPr wrap="square" rtlCol="0">
            <a:spAutoFit/>
          </a:bodyPr>
          <a:lstStyle/>
          <a:p>
            <a:r>
              <a:rPr lang="zh-CN" altLang="en-US" sz="3200" dirty="0"/>
              <a:t>是只有两组元素的情况</a:t>
            </a:r>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055" y="3822534"/>
            <a:ext cx="2978183" cy="1004073"/>
          </a:xfrm>
          <a:prstGeom prst="rect">
            <a:avLst/>
          </a:prstGeom>
        </p:spPr>
      </p:pic>
    </p:spTree>
    <p:extLst>
      <p:ext uri="{BB962C8B-B14F-4D97-AF65-F5344CB8AC3E}">
        <p14:creationId xmlns:p14="http://schemas.microsoft.com/office/powerpoint/2010/main" val="3634059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838200" y="974725"/>
            <a:ext cx="10515600" cy="1325563"/>
          </a:xfrm>
        </p:spPr>
        <p:txBody>
          <a:bodyPr>
            <a:noAutofit/>
          </a:bodyPr>
          <a:lstStyle/>
          <a:p>
            <a:r>
              <a:rPr lang="en-US" altLang="zh-CN" sz="3200" dirty="0"/>
              <a:t>	</a:t>
            </a:r>
            <a:r>
              <a:rPr lang="zh-CN" altLang="en-US" sz="3200" dirty="0"/>
              <a:t>从等价类的角度来看，一样的</a:t>
            </a:r>
            <a:r>
              <a:rPr lang="en-US" altLang="zh-CN" sz="3200" dirty="0"/>
              <a:t>n</a:t>
            </a:r>
            <a:r>
              <a:rPr lang="zh-CN" altLang="en-US" sz="3200" dirty="0"/>
              <a:t>个元素的不同排列构成一个等价类，每个等价类中的元素个数为</a:t>
            </a:r>
            <a:r>
              <a:rPr lang="en-US" altLang="zh-CN" sz="3200" dirty="0"/>
              <a:t>n</a:t>
            </a:r>
            <a:r>
              <a:rPr lang="zh-CN" altLang="en-US" sz="3200" dirty="0"/>
              <a:t>！，因此等价类的个数（商集中元素的数量）为在全集的基础上除以</a:t>
            </a:r>
            <a:r>
              <a:rPr lang="en-US" altLang="zh-CN" sz="3200" dirty="0"/>
              <a:t>n</a:t>
            </a:r>
            <a:r>
              <a:rPr lang="zh-CN" altLang="en-US" sz="3200" dirty="0"/>
              <a:t>！</a:t>
            </a:r>
          </a:p>
        </p:txBody>
      </p:sp>
      <p:sp>
        <p:nvSpPr>
          <p:cNvPr id="3" name="内容占位符 2"/>
          <p:cNvSpPr>
            <a:spLocks noGrp="1"/>
          </p:cNvSpPr>
          <p:nvPr>
            <p:ph idx="1"/>
          </p:nvPr>
        </p:nvSpPr>
        <p:spPr>
          <a:xfrm>
            <a:off x="838200" y="2871787"/>
            <a:ext cx="10515600" cy="4351338"/>
          </a:xfrm>
        </p:spPr>
        <p:txBody>
          <a:bodyPr/>
          <a:lstStyle/>
          <a:p>
            <a:r>
              <a:rPr lang="zh-CN" altLang="en-US" dirty="0"/>
              <a:t>全集的个数</a:t>
            </a:r>
            <a:endParaRPr lang="en-US" altLang="zh-CN" dirty="0"/>
          </a:p>
          <a:p>
            <a:pPr lvl="1"/>
            <a:r>
              <a:rPr lang="en-US" altLang="zh-CN" dirty="0" err="1"/>
              <a:t>x</a:t>
            </a:r>
            <a:r>
              <a:rPr lang="en-US" altLang="zh-CN" u="sng" baseline="30000" dirty="0" err="1"/>
              <a:t>n</a:t>
            </a:r>
            <a:r>
              <a:rPr lang="en-US" altLang="zh-CN" u="sng" baseline="30000" dirty="0"/>
              <a:t> </a:t>
            </a:r>
            <a:r>
              <a:rPr lang="en-US" altLang="zh-CN" dirty="0"/>
              <a:t>=x(x-1)……(x-n+1)</a:t>
            </a:r>
          </a:p>
          <a:p>
            <a:endParaRPr lang="en-US" altLang="zh-CN" dirty="0"/>
          </a:p>
          <a:p>
            <a:pPr lvl="1"/>
            <a:endParaRPr lang="en-US" altLang="zh-CN"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82036"/>
            <a:ext cx="10332475" cy="1897801"/>
          </a:xfrm>
          <a:prstGeom prst="rect">
            <a:avLst/>
          </a:prstGeom>
        </p:spPr>
      </p:pic>
    </p:spTree>
    <p:extLst>
      <p:ext uri="{BB962C8B-B14F-4D97-AF65-F5344CB8AC3E}">
        <p14:creationId xmlns:p14="http://schemas.microsoft.com/office/powerpoint/2010/main" val="4063845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endParaRPr lang="zh-CN" altLang="en-US" dirty="0"/>
          </a:p>
        </p:txBody>
      </p:sp>
      <p:pic>
        <p:nvPicPr>
          <p:cNvPr id="8" name="内容占位符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78476" y="334099"/>
            <a:ext cx="11435048" cy="2387907"/>
          </a:xfrm>
        </p:spPr>
      </p:pic>
      <p:sp>
        <p:nvSpPr>
          <p:cNvPr id="9" name="文本框 8"/>
          <p:cNvSpPr txBox="1"/>
          <p:nvPr/>
        </p:nvSpPr>
        <p:spPr>
          <a:xfrm>
            <a:off x="737419" y="3106994"/>
            <a:ext cx="6607278" cy="800219"/>
          </a:xfrm>
          <a:prstGeom prst="rect">
            <a:avLst/>
          </a:prstGeom>
          <a:noFill/>
        </p:spPr>
        <p:txBody>
          <a:bodyPr wrap="square" rtlCol="0">
            <a:spAutoFit/>
          </a:bodyPr>
          <a:lstStyle/>
          <a:p>
            <a:r>
              <a:rPr lang="zh-CN" altLang="en-US" sz="2800" dirty="0"/>
              <a:t>等价于数</a:t>
            </a:r>
            <a:r>
              <a:rPr lang="en-US" altLang="zh-CN" sz="2800" dirty="0"/>
              <a:t>X</a:t>
            </a:r>
            <a:r>
              <a:rPr lang="zh-CN" altLang="en-US" sz="2800" dirty="0"/>
              <a:t>中的</a:t>
            </a:r>
            <a:r>
              <a:rPr lang="en-US" altLang="zh-CN" sz="2800" dirty="0"/>
              <a:t>n</a:t>
            </a:r>
            <a:r>
              <a:rPr lang="zh-CN" altLang="en-US" sz="2800" dirty="0"/>
              <a:t>元多重集（</a:t>
            </a:r>
            <a:r>
              <a:rPr lang="en-US" altLang="zh-CN" sz="2800" dirty="0"/>
              <a:t>multiset</a:t>
            </a:r>
            <a:r>
              <a:rPr lang="zh-CN" altLang="en-US" sz="2800" dirty="0"/>
              <a:t>）</a:t>
            </a:r>
            <a:endParaRPr lang="en-US" altLang="zh-CN" sz="2800" dirty="0"/>
          </a:p>
          <a:p>
            <a:endParaRPr lang="en-US" altLang="zh-CN" dirty="0"/>
          </a:p>
        </p:txBody>
      </p:sp>
      <p:sp>
        <p:nvSpPr>
          <p:cNvPr id="10" name="文本框 9"/>
          <p:cNvSpPr txBox="1"/>
          <p:nvPr/>
        </p:nvSpPr>
        <p:spPr>
          <a:xfrm>
            <a:off x="737419" y="3753325"/>
            <a:ext cx="8701548" cy="1754326"/>
          </a:xfrm>
          <a:prstGeom prst="rect">
            <a:avLst/>
          </a:prstGeom>
          <a:noFill/>
        </p:spPr>
        <p:txBody>
          <a:bodyPr wrap="square" rtlCol="0">
            <a:spAutoFit/>
          </a:bodyPr>
          <a:lstStyle/>
          <a:p>
            <a:r>
              <a:rPr lang="en-US" altLang="zh-CN" dirty="0"/>
              <a:t>We specify a </a:t>
            </a:r>
            <a:r>
              <a:rPr lang="en-US" altLang="zh-CN" b="1" dirty="0"/>
              <a:t>multiset </a:t>
            </a:r>
            <a:r>
              <a:rPr lang="en-US" altLang="zh-CN" dirty="0"/>
              <a:t>chosen from a set </a:t>
            </a:r>
            <a:r>
              <a:rPr lang="en-US" altLang="zh-CN" i="1" dirty="0"/>
              <a:t>S  </a:t>
            </a:r>
            <a:r>
              <a:rPr lang="en-US" altLang="zh-CN" dirty="0"/>
              <a:t>by saying how many times each of its elements occurs. If </a:t>
            </a:r>
            <a:r>
              <a:rPr lang="en-US" altLang="zh-CN" i="1" dirty="0"/>
              <a:t>S </a:t>
            </a:r>
            <a:r>
              <a:rPr lang="en-US" altLang="zh-CN" dirty="0"/>
              <a:t>is the set of English letters, the “multiplicity” function for roof is given by </a:t>
            </a:r>
            <a:r>
              <a:rPr lang="en-US" altLang="zh-CN" i="1" dirty="0"/>
              <a:t>m(f ) </a:t>
            </a:r>
            <a:r>
              <a:rPr lang="en-US" altLang="zh-CN" dirty="0"/>
              <a:t>= 1, </a:t>
            </a:r>
            <a:r>
              <a:rPr lang="en-US" altLang="zh-CN" i="1" dirty="0"/>
              <a:t>m(o) </a:t>
            </a:r>
            <a:r>
              <a:rPr lang="en-US" altLang="zh-CN" dirty="0"/>
              <a:t>= 2, </a:t>
            </a:r>
            <a:r>
              <a:rPr lang="en-US" altLang="zh-CN" i="1" dirty="0"/>
              <a:t>m(r) </a:t>
            </a:r>
            <a:r>
              <a:rPr lang="en-US" altLang="zh-CN" dirty="0"/>
              <a:t>= 1, and </a:t>
            </a:r>
            <a:r>
              <a:rPr lang="en-US" altLang="zh-CN" i="1" dirty="0"/>
              <a:t>m(</a:t>
            </a:r>
            <a:r>
              <a:rPr lang="en-US" altLang="zh-CN" dirty="0"/>
              <a:t>letter</a:t>
            </a:r>
            <a:r>
              <a:rPr lang="en-US" altLang="zh-CN" i="1" dirty="0"/>
              <a:t>) </a:t>
            </a:r>
            <a:r>
              <a:rPr lang="en-US" altLang="zh-CN" dirty="0"/>
              <a:t>= 0 for every other letter.</a:t>
            </a:r>
            <a:br>
              <a:rPr lang="en-US" altLang="zh-CN" dirty="0"/>
            </a:br>
            <a:r>
              <a:rPr lang="en-US" altLang="zh-CN" dirty="0"/>
              <a:t>In a multiset, order is not important (the multiset </a:t>
            </a:r>
            <a:r>
              <a:rPr lang="en-US" altLang="zh-CN" i="1" dirty="0"/>
              <a:t>r, o, f, o </a:t>
            </a:r>
            <a:r>
              <a:rPr lang="en-US" altLang="zh-CN" dirty="0"/>
              <a:t>is the same as the multiset </a:t>
            </a:r>
            <a:r>
              <a:rPr lang="en-US" altLang="zh-CN" i="1" dirty="0"/>
              <a:t>f, o, o, r </a:t>
            </a:r>
            <a:r>
              <a:rPr lang="en-US" altLang="zh-CN" dirty="0"/>
              <a:t>), because the multisets have the same multiplicity function. </a:t>
            </a:r>
            <a:br>
              <a:rPr lang="en-US" altLang="zh-CN" dirty="0"/>
            </a:br>
            <a:endParaRPr lang="zh-CN" altLang="en-US" dirty="0"/>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419" y="5248028"/>
            <a:ext cx="6449915" cy="1429344"/>
          </a:xfrm>
          <a:prstGeom prst="rect">
            <a:avLst/>
          </a:prstGeom>
        </p:spPr>
      </p:pic>
    </p:spTree>
    <p:extLst>
      <p:ext uri="{BB962C8B-B14F-4D97-AF65-F5344CB8AC3E}">
        <p14:creationId xmlns:p14="http://schemas.microsoft.com/office/powerpoint/2010/main" val="3085127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zh-CN" altLang="en-US" dirty="0"/>
              <a:t>示例</a:t>
            </a:r>
          </a:p>
        </p:txBody>
      </p:sp>
      <p:sp>
        <p:nvSpPr>
          <p:cNvPr id="3" name="内容占位符 2"/>
          <p:cNvSpPr>
            <a:spLocks noGrp="1"/>
          </p:cNvSpPr>
          <p:nvPr>
            <p:ph idx="1"/>
          </p:nvPr>
        </p:nvSpPr>
        <p:spPr/>
        <p:txBody>
          <a:bodyPr/>
          <a:lstStyle/>
          <a:p>
            <a:pPr marL="0" indent="0">
              <a:buNone/>
            </a:pPr>
            <a:r>
              <a:rPr lang="en-US" altLang="zh-CN" dirty="0"/>
              <a:t>X={</a:t>
            </a:r>
            <a:r>
              <a:rPr lang="en-US" altLang="zh-CN" dirty="0" err="1"/>
              <a:t>a,b,c</a:t>
            </a:r>
            <a:r>
              <a:rPr lang="en-US" altLang="zh-CN" dirty="0"/>
              <a:t>}, N={</a:t>
            </a:r>
            <a:r>
              <a:rPr lang="en-US" altLang="zh-CN" dirty="0" err="1"/>
              <a:t>p,q</a:t>
            </a:r>
            <a:r>
              <a:rPr lang="en-US" altLang="zh-CN" dirty="0"/>
              <a:t>},</a:t>
            </a:r>
            <a:r>
              <a:rPr lang="zh-CN" altLang="en-US" dirty="0"/>
              <a:t>可能的情况有</a:t>
            </a:r>
            <a:r>
              <a:rPr lang="zh-CN" altLang="en-US" dirty="0">
                <a:sym typeface="Wingdings" pitchFamily="2" charset="2"/>
              </a:rPr>
              <a:t>：</a:t>
            </a:r>
            <a:endParaRPr lang="en-US" altLang="zh-CN" dirty="0">
              <a:sym typeface="Wingdings" pitchFamily="2" charset="2"/>
            </a:endParaRPr>
          </a:p>
          <a:p>
            <a:pPr marL="0" indent="0">
              <a:buNone/>
            </a:pPr>
            <a:r>
              <a:rPr lang="en-US" altLang="zh-CN" dirty="0">
                <a:sym typeface="Wingdings" pitchFamily="2" charset="2"/>
              </a:rPr>
              <a:t>(</a:t>
            </a:r>
            <a:r>
              <a:rPr lang="en-US" altLang="zh-CN" dirty="0" err="1">
                <a:sym typeface="Wingdings" pitchFamily="2" charset="2"/>
              </a:rPr>
              <a:t>a,a</a:t>
            </a:r>
            <a:r>
              <a:rPr lang="en-US" altLang="zh-CN" dirty="0">
                <a:sym typeface="Wingdings" pitchFamily="2" charset="2"/>
              </a:rPr>
              <a:t>),(</a:t>
            </a:r>
            <a:r>
              <a:rPr lang="en-US" altLang="zh-CN" dirty="0" err="1">
                <a:sym typeface="Wingdings" pitchFamily="2" charset="2"/>
              </a:rPr>
              <a:t>a,b</a:t>
            </a:r>
            <a:r>
              <a:rPr lang="en-US" altLang="zh-CN" dirty="0">
                <a:sym typeface="Wingdings" pitchFamily="2" charset="2"/>
              </a:rPr>
              <a:t>),(</a:t>
            </a:r>
            <a:r>
              <a:rPr lang="en-US" altLang="zh-CN" dirty="0" err="1">
                <a:sym typeface="Wingdings" pitchFamily="2" charset="2"/>
              </a:rPr>
              <a:t>a,c</a:t>
            </a:r>
            <a:r>
              <a:rPr lang="en-US" altLang="zh-CN" dirty="0">
                <a:sym typeface="Wingdings" pitchFamily="2" charset="2"/>
              </a:rPr>
              <a:t>),(</a:t>
            </a:r>
            <a:r>
              <a:rPr lang="en-US" altLang="zh-CN" dirty="0" err="1">
                <a:sym typeface="Wingdings" pitchFamily="2" charset="2"/>
              </a:rPr>
              <a:t>b,b</a:t>
            </a:r>
            <a:r>
              <a:rPr lang="en-US" altLang="zh-CN" dirty="0">
                <a:sym typeface="Wingdings" pitchFamily="2" charset="2"/>
              </a:rPr>
              <a:t>)(</a:t>
            </a:r>
            <a:r>
              <a:rPr lang="en-US" altLang="zh-CN" dirty="0" err="1">
                <a:sym typeface="Wingdings" pitchFamily="2" charset="2"/>
              </a:rPr>
              <a:t>b,c</a:t>
            </a:r>
            <a:r>
              <a:rPr lang="en-US" altLang="zh-CN" dirty="0">
                <a:sym typeface="Wingdings" pitchFamily="2" charset="2"/>
              </a:rPr>
              <a:t>),(</a:t>
            </a:r>
            <a:r>
              <a:rPr lang="en-US" altLang="zh-CN" dirty="0" err="1">
                <a:sym typeface="Wingdings" pitchFamily="2" charset="2"/>
              </a:rPr>
              <a:t>c,c</a:t>
            </a:r>
            <a:r>
              <a:rPr lang="en-US" altLang="zh-CN" dirty="0">
                <a:sym typeface="Wingdings" pitchFamily="2" charset="2"/>
              </a:rPr>
              <a:t>)</a:t>
            </a:r>
          </a:p>
          <a:p>
            <a:pPr marL="0" indent="0">
              <a:buNone/>
            </a:pPr>
            <a:endParaRPr lang="zh-CN" altLang="en-US" dirty="0"/>
          </a:p>
        </p:txBody>
      </p:sp>
    </p:spTree>
    <p:extLst>
      <p:ext uri="{BB962C8B-B14F-4D97-AF65-F5344CB8AC3E}">
        <p14:creationId xmlns:p14="http://schemas.microsoft.com/office/powerpoint/2010/main" val="3283948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zh-CN" altLang="en-US" dirty="0"/>
              <a:t>其实就是书架问题的变化</a:t>
            </a:r>
          </a:p>
        </p:txBody>
      </p:sp>
      <p:sp>
        <p:nvSpPr>
          <p:cNvPr id="3" name="内容占位符 2"/>
          <p:cNvSpPr>
            <a:spLocks noGrp="1"/>
          </p:cNvSpPr>
          <p:nvPr>
            <p:ph idx="1"/>
          </p:nvPr>
        </p:nvSpPr>
        <p:spPr/>
        <p:txBody>
          <a:bodyPr/>
          <a:lstStyle/>
          <a:p>
            <a:r>
              <a:rPr lang="zh-CN" altLang="en-US" sz="4000" dirty="0">
                <a:solidFill>
                  <a:schemeClr val="tx1"/>
                </a:solidFill>
              </a:rPr>
              <a:t>集合</a:t>
            </a:r>
            <a:r>
              <a:rPr lang="en-US" altLang="zh-CN" sz="4000" dirty="0">
                <a:solidFill>
                  <a:schemeClr val="tx1"/>
                </a:solidFill>
              </a:rPr>
              <a:t>N</a:t>
            </a:r>
            <a:r>
              <a:rPr lang="zh-CN" altLang="en-US" sz="4000" dirty="0">
                <a:solidFill>
                  <a:schemeClr val="tx1"/>
                </a:solidFill>
              </a:rPr>
              <a:t>中的元素看作</a:t>
            </a:r>
            <a:r>
              <a:rPr lang="en-US" altLang="zh-CN" sz="4000" dirty="0">
                <a:solidFill>
                  <a:schemeClr val="tx1"/>
                </a:solidFill>
              </a:rPr>
              <a:t>n</a:t>
            </a:r>
            <a:r>
              <a:rPr lang="zh-CN" altLang="en-US" sz="4000" dirty="0">
                <a:solidFill>
                  <a:schemeClr val="tx1"/>
                </a:solidFill>
              </a:rPr>
              <a:t>本书，把集合</a:t>
            </a:r>
            <a:r>
              <a:rPr lang="en-US" altLang="zh-CN" sz="4000" dirty="0">
                <a:solidFill>
                  <a:schemeClr val="tx1"/>
                </a:solidFill>
              </a:rPr>
              <a:t>X</a:t>
            </a:r>
            <a:r>
              <a:rPr lang="zh-CN" altLang="en-US" sz="4000" dirty="0">
                <a:solidFill>
                  <a:schemeClr val="tx1"/>
                </a:solidFill>
              </a:rPr>
              <a:t>中的元素看成书架</a:t>
            </a:r>
            <a:endParaRPr lang="en-US" altLang="zh-CN" sz="4000" dirty="0">
              <a:solidFill>
                <a:schemeClr val="tx1"/>
              </a:solidFill>
            </a:endParaRPr>
          </a:p>
          <a:p>
            <a:pPr marL="0" indent="0">
              <a:buNone/>
            </a:pPr>
            <a:r>
              <a:rPr lang="en-US" altLang="zh-CN" sz="4000" dirty="0">
                <a:solidFill>
                  <a:srgbClr val="FF0000"/>
                </a:solidFill>
              </a:rPr>
              <a:t> </a:t>
            </a:r>
            <a:r>
              <a:rPr lang="en-US" altLang="zh-CN" sz="4000" dirty="0"/>
              <a:t>f</a:t>
            </a:r>
            <a:r>
              <a:rPr lang="zh-CN" altLang="en-US" sz="4000" dirty="0"/>
              <a:t>把</a:t>
            </a:r>
            <a:r>
              <a:rPr lang="en-US" altLang="zh-CN" sz="4000" dirty="0"/>
              <a:t>N</a:t>
            </a:r>
            <a:r>
              <a:rPr lang="zh-CN" altLang="en-US" sz="4000" dirty="0"/>
              <a:t>中的每个元素映射到</a:t>
            </a:r>
            <a:r>
              <a:rPr lang="en-US" altLang="zh-CN" sz="4000" dirty="0"/>
              <a:t>X</a:t>
            </a:r>
            <a:r>
              <a:rPr lang="zh-CN" altLang="en-US" sz="4000" dirty="0"/>
              <a:t>中，也就是把</a:t>
            </a:r>
            <a:r>
              <a:rPr lang="en-US" altLang="zh-CN" sz="4000" dirty="0"/>
              <a:t>n</a:t>
            </a:r>
            <a:r>
              <a:rPr lang="zh-CN" altLang="en-US" sz="4000" dirty="0"/>
              <a:t>本书放到</a:t>
            </a:r>
            <a:r>
              <a:rPr lang="en-US" altLang="zh-CN" sz="4000" dirty="0"/>
              <a:t>x</a:t>
            </a:r>
            <a:r>
              <a:rPr lang="zh-CN" altLang="en-US" sz="4000" dirty="0"/>
              <a:t>个架子上。</a:t>
            </a:r>
            <a:endParaRPr lang="en-US" altLang="zh-CN" sz="4000" dirty="0"/>
          </a:p>
          <a:p>
            <a:pPr marL="0" indent="0">
              <a:buNone/>
            </a:pPr>
            <a:r>
              <a:rPr lang="en-US" altLang="zh-CN" sz="4000" dirty="0"/>
              <a:t>N</a:t>
            </a:r>
            <a:r>
              <a:rPr lang="zh-CN" altLang="en-US" sz="4000" dirty="0"/>
              <a:t>中的元素的不同排列是等价的，也就是说</a:t>
            </a:r>
            <a:r>
              <a:rPr lang="en-US" altLang="zh-CN" sz="4000" dirty="0"/>
              <a:t>n</a:t>
            </a:r>
            <a:r>
              <a:rPr lang="zh-CN" altLang="en-US" sz="4000" dirty="0"/>
              <a:t>本书是相同的</a:t>
            </a:r>
          </a:p>
          <a:p>
            <a:endParaRPr lang="zh-CN" altLang="en-US" dirty="0"/>
          </a:p>
        </p:txBody>
      </p:sp>
    </p:spTree>
    <p:extLst>
      <p:ext uri="{BB962C8B-B14F-4D97-AF65-F5344CB8AC3E}">
        <p14:creationId xmlns:p14="http://schemas.microsoft.com/office/powerpoint/2010/main" val="1140612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求不定方程</a:t>
                </a:r>
                <a:endParaRPr lang="en-US" altLang="zh-CN" dirty="0"/>
              </a:p>
              <a:p>
                <a:pPr lvl="1"/>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endParaRPr lang="en-US" altLang="zh-CN" b="0" dirty="0"/>
              </a:p>
              <a:p>
                <a:pPr lvl="1"/>
                <a:r>
                  <a:rPr lang="zh-CN" altLang="en-US" dirty="0"/>
                  <a:t>的非负整数解的个数</a:t>
                </a:r>
                <a:endParaRPr lang="en-US" altLang="zh-CN" dirty="0"/>
              </a:p>
              <a:p>
                <a:pPr lvl="1"/>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4"/>
                <a:stretch>
                  <a:fillRect l="-1043" t="-25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6663558" y="2055813"/>
                <a:ext cx="1755228" cy="7146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m</m:t>
                              </m:r>
                              <m:r>
                                <a:rPr lang="en-US" altLang="zh-CN" i="1">
                                  <a:latin typeface="Cambria Math" panose="02040503050406030204" pitchFamily="18" charset="0"/>
                                </a:rPr>
                                <m:t>+</m:t>
                              </m:r>
                              <m:r>
                                <m:rPr>
                                  <m:sty m:val="p"/>
                                </m:rPr>
                                <a:rPr lang="en-US" altLang="zh-CN" i="1">
                                  <a:latin typeface="Cambria Math" panose="02040503050406030204" pitchFamily="18" charset="0"/>
                                </a:rPr>
                                <m:t>n</m:t>
                              </m:r>
                              <m:r>
                                <a:rPr lang="en-US" altLang="zh-CN" b="0" i="1" smtClean="0">
                                  <a:latin typeface="Cambria Math" panose="02040503050406030204" pitchFamily="18" charset="0"/>
                                </a:rPr>
                                <m:t>−</m:t>
                              </m:r>
                              <m:r>
                                <a:rPr lang="en-US" altLang="zh-CN" i="1">
                                  <a:latin typeface="Cambria Math" panose="02040503050406030204" pitchFamily="18" charset="0"/>
                                </a:rPr>
                                <m:t>1</m:t>
                              </m:r>
                            </m:num>
                            <m:den>
                              <m:r>
                                <m:rPr>
                                  <m:sty m:val="p"/>
                                </m:rPr>
                                <a:rPr lang="en-US" altLang="zh-CN" i="1">
                                  <a:latin typeface="Cambria Math" panose="02040503050406030204" pitchFamily="18" charset="0"/>
                                </a:rPr>
                                <m:t>m</m:t>
                              </m:r>
                            </m:den>
                          </m:f>
                        </m:e>
                      </m:d>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6663558" y="2055813"/>
                <a:ext cx="1755228" cy="714683"/>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203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buNone/>
            </a:pPr>
            <a:r>
              <a:rPr lang="en-US" altLang="zh-CN" dirty="0"/>
              <a:t>In combinatorics, the twelvefold way is a systematic classification of 12 related enumerative problems concerning two finite sets, which include the classical problems of counting permutations, combinations, multisets, and partitions either of a set or of a number. The idea of the classification is credited to Gian-Carlo Rota, and the name was suggested by Joel Spencer.</a:t>
            </a:r>
          </a:p>
          <a:p>
            <a:pPr marL="0" indent="0">
              <a:buNone/>
            </a:pPr>
            <a:r>
              <a:rPr lang="en-US" altLang="zh-CN" dirty="0"/>
              <a:t> </a:t>
            </a:r>
            <a:r>
              <a:rPr lang="en-US" altLang="zh-CN" b="1" dirty="0"/>
              <a:t>The twelvefold way</a:t>
            </a:r>
            <a:r>
              <a:rPr lang="zh-CN" altLang="en-US" b="1" dirty="0"/>
              <a:t>是一个计数问题的分类框架</a:t>
            </a:r>
            <a:endParaRPr lang="zh-CN" altLang="en-US" dirty="0"/>
          </a:p>
          <a:p>
            <a:endParaRPr lang="zh-CN" altLang="en-US" dirty="0"/>
          </a:p>
        </p:txBody>
      </p:sp>
    </p:spTree>
    <p:extLst>
      <p:ext uri="{BB962C8B-B14F-4D97-AF65-F5344CB8AC3E}">
        <p14:creationId xmlns:p14="http://schemas.microsoft.com/office/powerpoint/2010/main" val="642665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zh-CN" altLang="en-US" dirty="0"/>
              <a:t>最后来用刚才的知识来解一道题</a:t>
            </a:r>
          </a:p>
        </p:txBody>
      </p:sp>
      <p:pic>
        <p:nvPicPr>
          <p:cNvPr id="5" name="内容占位符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1690688"/>
            <a:ext cx="10775345" cy="2618553"/>
          </a:xfr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4591730"/>
            <a:ext cx="10058400" cy="1736755"/>
          </a:xfrm>
          <a:prstGeom prst="rect">
            <a:avLst/>
          </a:prstGeom>
        </p:spPr>
      </p:pic>
    </p:spTree>
    <p:extLst>
      <p:ext uri="{BB962C8B-B14F-4D97-AF65-F5344CB8AC3E}">
        <p14:creationId xmlns:p14="http://schemas.microsoft.com/office/powerpoint/2010/main" val="23763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第一步在</a:t>
                </a:r>
                <a:r>
                  <a:rPr lang="en-US" altLang="zh-CN" dirty="0"/>
                  <a:t>r</a:t>
                </a:r>
                <a:r>
                  <a:rPr lang="zh-CN" altLang="en-US" dirty="0"/>
                  <a:t>个位置中选取</a:t>
                </a:r>
                <a14:m>
                  <m:oMath xmlns:m="http://schemas.openxmlformats.org/officeDocument/2006/math">
                    <m:sSub>
                      <m:sSubPr>
                        <m:ctrlPr>
                          <a:rPr lang="en-US" altLang="zh-CN" i="1" dirty="0" smtClean="0">
                            <a:latin typeface="Cambria Math" panose="02040503050406030204" pitchFamily="18" charset="0"/>
                          </a:rPr>
                        </m:ctrlPr>
                      </m:sSubPr>
                      <m:e>
                        <m:r>
                          <m:rPr>
                            <m:sty m:val="p"/>
                          </m:rPr>
                          <a:rPr lang="en-US" altLang="zh-CN" i="1" dirty="0">
                            <a:latin typeface="Cambria Math" panose="02040503050406030204" pitchFamily="18" charset="0"/>
                          </a:rPr>
                          <m:t>k</m:t>
                        </m:r>
                      </m:e>
                      <m:sub>
                        <m:r>
                          <a:rPr lang="en-US" altLang="zh-CN" b="0" i="1" dirty="0" smtClean="0">
                            <a:latin typeface="Cambria Math" panose="02040503050406030204" pitchFamily="18" charset="0"/>
                          </a:rPr>
                          <m:t>1</m:t>
                        </m:r>
                      </m:sub>
                    </m:sSub>
                  </m:oMath>
                </a14:m>
                <a:r>
                  <a:rPr lang="zh-CN" altLang="en-US" dirty="0"/>
                  <a:t>个位置用来放</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oMath>
                </a14:m>
                <a:r>
                  <a:rPr lang="zh-CN" altLang="en-US" dirty="0"/>
                  <a:t> 共有</a:t>
                </a:r>
                <a14:m>
                  <m:oMath xmlns:m="http://schemas.openxmlformats.org/officeDocument/2006/math">
                    <m:d>
                      <m:dPr>
                        <m:ctrlPr>
                          <a:rPr lang="en-US" altLang="zh-CN" i="1" dirty="0" smtClean="0">
                            <a:latin typeface="Cambria Math" panose="02040503050406030204" pitchFamily="18" charset="0"/>
                          </a:rPr>
                        </m:ctrlPr>
                      </m:dPr>
                      <m:e>
                        <m:f>
                          <m:fPr>
                            <m:type m:val="noBar"/>
                            <m:ctrlPr>
                              <a:rPr lang="en-US" altLang="zh-CN" i="1" dirty="0" smtClean="0">
                                <a:latin typeface="Cambria Math" panose="02040503050406030204" pitchFamily="18" charset="0"/>
                              </a:rPr>
                            </m:ctrlPr>
                          </m:fPr>
                          <m:num>
                            <m:r>
                              <m:rPr>
                                <m:sty m:val="p"/>
                              </m:rPr>
                              <a:rPr lang="en-US" altLang="zh-CN" i="1" dirty="0">
                                <a:latin typeface="Cambria Math" panose="02040503050406030204" pitchFamily="18" charset="0"/>
                              </a:rPr>
                              <m:t>r</m:t>
                            </m:r>
                          </m:num>
                          <m:den>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1</m:t>
                                </m:r>
                              </m:sub>
                            </m:sSub>
                          </m:den>
                        </m:f>
                      </m:e>
                    </m:d>
                  </m:oMath>
                </a14:m>
                <a:r>
                  <a:rPr lang="zh-CN" altLang="en-US" dirty="0"/>
                  <a:t>种方法</a:t>
                </a:r>
                <a:endParaRPr lang="en-US" altLang="zh-CN" dirty="0"/>
              </a:p>
              <a:p>
                <a:r>
                  <a:rPr lang="zh-CN" altLang="en-US" dirty="0"/>
                  <a:t>第二步在剩下的</a:t>
                </a:r>
                <a:r>
                  <a:rPr lang="en-US" altLang="zh-CN" dirty="0"/>
                  <a:t>(r-</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oMath>
                </a14:m>
                <a:r>
                  <a:rPr lang="en-US" altLang="zh-CN" dirty="0"/>
                  <a:t>)</a:t>
                </a:r>
                <a:r>
                  <a:rPr lang="zh-CN" altLang="en-US" dirty="0"/>
                  <a:t>个位置中选取</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k</m:t>
                        </m:r>
                      </m:e>
                      <m:sub>
                        <m:r>
                          <a:rPr lang="en-US" altLang="zh-CN" b="0" i="1" dirty="0" smtClean="0">
                            <a:latin typeface="Cambria Math" panose="02040503050406030204" pitchFamily="18" charset="0"/>
                          </a:rPr>
                          <m:t>2</m:t>
                        </m:r>
                      </m:sub>
                    </m:sSub>
                    <m:r>
                      <a:rPr lang="zh-CN" altLang="en-US" i="1" dirty="0" smtClean="0">
                        <a:latin typeface="Cambria Math" panose="02040503050406030204" pitchFamily="18" charset="0"/>
                      </a:rPr>
                      <m:t>个</m:t>
                    </m:r>
                  </m:oMath>
                </a14:m>
                <a:r>
                  <a:rPr lang="zh-CN" altLang="en-US" dirty="0"/>
                  <a:t>位置用来放</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sub>
                    </m:sSub>
                  </m:oMath>
                </a14:m>
                <a:endParaRPr lang="en-US" altLang="zh-CN" dirty="0"/>
              </a:p>
              <a:p>
                <a:r>
                  <a:rPr lang="zh-CN" altLang="en-US" dirty="0"/>
                  <a:t>共</a:t>
                </a:r>
                <a14:m>
                  <m:oMath xmlns:m="http://schemas.openxmlformats.org/officeDocument/2006/math">
                    <m:d>
                      <m:dPr>
                        <m:ctrlPr>
                          <a:rPr lang="en-US" altLang="zh-CN" i="1" dirty="0">
                            <a:latin typeface="Cambria Math" panose="02040503050406030204" pitchFamily="18" charset="0"/>
                          </a:rPr>
                        </m:ctrlPr>
                      </m:dPr>
                      <m:e>
                        <m:f>
                          <m:fPr>
                            <m:type m:val="noBar"/>
                            <m:ctrlPr>
                              <a:rPr lang="en-US" altLang="zh-CN" i="1" dirty="0">
                                <a:latin typeface="Cambria Math" panose="02040503050406030204" pitchFamily="18" charset="0"/>
                              </a:rPr>
                            </m:ctrlPr>
                          </m:fPr>
                          <m:num>
                            <m:r>
                              <m:rPr>
                                <m:sty m:val="p"/>
                              </m:rPr>
                              <a:rPr lang="en-US" altLang="zh-CN" i="1" dirty="0">
                                <a:latin typeface="Cambria Math" panose="02040503050406030204" pitchFamily="18" charset="0"/>
                              </a:rPr>
                              <m:t>r</m:t>
                            </m:r>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k</m:t>
                                </m:r>
                              </m:e>
                              <m:sub>
                                <m:r>
                                  <a:rPr lang="en-US" altLang="zh-CN" i="1" dirty="0">
                                    <a:latin typeface="Cambria Math" panose="02040503050406030204" pitchFamily="18" charset="0"/>
                                  </a:rPr>
                                  <m:t>1</m:t>
                                </m:r>
                              </m:sub>
                            </m:sSub>
                          </m:num>
                          <m:den>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𝑘</m:t>
                                </m:r>
                              </m:e>
                              <m:sub>
                                <m:r>
                                  <a:rPr lang="en-US" altLang="zh-CN" b="0" i="1" dirty="0" smtClean="0">
                                    <a:latin typeface="Cambria Math" panose="02040503050406030204" pitchFamily="18" charset="0"/>
                                  </a:rPr>
                                  <m:t>2</m:t>
                                </m:r>
                              </m:sub>
                            </m:sSub>
                          </m:den>
                        </m:f>
                      </m:e>
                    </m:d>
                    <m:r>
                      <a:rPr lang="zh-CN" altLang="en-US" i="1" dirty="0" smtClean="0">
                        <a:latin typeface="Cambria Math" panose="02040503050406030204" pitchFamily="18" charset="0"/>
                      </a:rPr>
                      <m:t>种方法</m:t>
                    </m:r>
                  </m:oMath>
                </a14:m>
                <a:r>
                  <a:rPr lang="en-US" altLang="zh-CN" dirty="0"/>
                  <a:t>… </a:t>
                </a:r>
                <a:r>
                  <a:rPr lang="zh-CN" altLang="en-US" dirty="0"/>
                  <a:t>第</a:t>
                </a:r>
                <a:r>
                  <a:rPr lang="en-US" altLang="zh-CN" dirty="0"/>
                  <a:t>n</a:t>
                </a:r>
                <a:r>
                  <a:rPr lang="zh-CN" altLang="en-US" dirty="0"/>
                  <a:t>步在</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k</m:t>
                        </m:r>
                      </m:e>
                      <m:sub>
                        <m:r>
                          <a:rPr lang="en-US" altLang="zh-CN" b="0" i="1" dirty="0" smtClean="0">
                            <a:latin typeface="Cambria Math" panose="02040503050406030204" pitchFamily="18" charset="0"/>
                          </a:rPr>
                          <m:t>𝑛</m:t>
                        </m:r>
                      </m:sub>
                    </m:sSub>
                    <m:r>
                      <a:rPr lang="zh-CN" altLang="en-US" i="1" dirty="0" smtClean="0">
                        <a:latin typeface="Cambria Math" panose="02040503050406030204" pitchFamily="18" charset="0"/>
                      </a:rPr>
                      <m:t>个</m:t>
                    </m:r>
                  </m:oMath>
                </a14:m>
                <a:r>
                  <a:rPr lang="zh-CN" altLang="en-US" dirty="0"/>
                  <a:t>位置安排</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k</m:t>
                        </m:r>
                      </m:e>
                      <m:sub>
                        <m:r>
                          <a:rPr lang="en-US" altLang="zh-CN" b="0" i="1" dirty="0" smtClean="0">
                            <a:latin typeface="Cambria Math" panose="02040503050406030204" pitchFamily="18" charset="0"/>
                          </a:rPr>
                          <m:t>𝑛</m:t>
                        </m:r>
                      </m:sub>
                    </m:sSub>
                    <m:r>
                      <a:rPr lang="zh-CN" altLang="en-US" i="1" dirty="0" smtClean="0">
                        <a:latin typeface="Cambria Math" panose="02040503050406030204" pitchFamily="18" charset="0"/>
                      </a:rPr>
                      <m:t>个</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𝑛</m:t>
                        </m:r>
                      </m:sub>
                    </m:sSub>
                    <m:r>
                      <a:rPr lang="en-US" altLang="zh-CN" b="0" i="1" dirty="0" smtClean="0">
                        <a:latin typeface="Cambria Math" panose="02040503050406030204" pitchFamily="18" charset="0"/>
                      </a:rPr>
                      <m:t> </m:t>
                    </m:r>
                    <m:r>
                      <a:rPr lang="zh-CN" altLang="en-US" i="1" dirty="0">
                        <a:latin typeface="Cambria Math" panose="02040503050406030204" pitchFamily="18" charset="0"/>
                      </a:rPr>
                      <m:t>共</m:t>
                    </m:r>
                  </m:oMath>
                </a14:m>
                <a:r>
                  <a:rPr lang="zh-CN" altLang="en-US" dirty="0"/>
                  <a:t>一种方法</a:t>
                </a:r>
                <a:endParaRPr lang="en-US" altLang="zh-CN" dirty="0"/>
              </a:p>
              <a:p>
                <a:r>
                  <a:rPr lang="zh-CN" altLang="en-US" dirty="0"/>
                  <a:t>由乘法原理</a:t>
                </a:r>
                <a:endParaRPr lang="en-US" altLang="zh-CN" dirty="0"/>
              </a:p>
              <a:p>
                <a14:m>
                  <m:oMath xmlns:m="http://schemas.openxmlformats.org/officeDocument/2006/math">
                    <m:d>
                      <m:dPr>
                        <m:ctrlPr>
                          <a:rPr lang="zh-CN" altLang="en-US" i="1" dirty="0" smtClean="0">
                            <a:latin typeface="Cambria Math" panose="02040503050406030204" pitchFamily="18" charset="0"/>
                          </a:rPr>
                        </m:ctrlPr>
                      </m:dPr>
                      <m:e>
                        <m:m>
                          <m:mPr>
                            <m:plcHide m:val="on"/>
                            <m:mcs>
                              <m:mc>
                                <m:mcPr>
                                  <m:count m:val="1"/>
                                  <m:mcJc m:val="center"/>
                                </m:mcPr>
                              </m:mc>
                            </m:mcs>
                            <m:ctrlPr>
                              <a:rPr lang="zh-CN" altLang="en-US" i="1" dirty="0">
                                <a:latin typeface="Cambria Math" panose="02040503050406030204" pitchFamily="18" charset="0"/>
                              </a:rPr>
                            </m:ctrlPr>
                          </m:mPr>
                          <m:mr>
                            <m:e>
                              <m:r>
                                <a:rPr lang="zh-CN" altLang="en-US" i="1" dirty="0">
                                  <a:latin typeface="Cambria Math" panose="02040503050406030204" pitchFamily="18" charset="0"/>
                                </a:rPr>
                                <m:t>𝑟</m:t>
                              </m:r>
                            </m:e>
                          </m:mr>
                          <m:mr>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𝑘</m:t>
                                  </m:r>
                                </m:e>
                                <m:sub>
                                  <m:r>
                                    <a:rPr lang="zh-CN" altLang="en-US" i="0" dirty="0">
                                      <a:latin typeface="Cambria Math" panose="02040503050406030204" pitchFamily="18" charset="0"/>
                                    </a:rPr>
                                    <m:t>1</m:t>
                                  </m:r>
                                </m:sub>
                              </m:sSub>
                            </m:e>
                          </m:mr>
                        </m:m>
                      </m:e>
                    </m:d>
                    <m:sSup>
                      <m:sSupPr>
                        <m:ctrlPr>
                          <a:rPr lang="zh-CN" altLang="en-US" i="1" dirty="0">
                            <a:latin typeface="Cambria Math" panose="02040503050406030204" pitchFamily="18" charset="0"/>
                          </a:rPr>
                        </m:ctrlPr>
                      </m:sSupPr>
                      <m:e>
                        <m:d>
                          <m:dPr>
                            <m:ctrlPr>
                              <a:rPr lang="zh-CN" altLang="en-US" i="1" dirty="0">
                                <a:latin typeface="Cambria Math" panose="02040503050406030204" pitchFamily="18" charset="0"/>
                              </a:rPr>
                            </m:ctrlPr>
                          </m:dPr>
                          <m:e>
                            <m:m>
                              <m:mPr>
                                <m:plcHide m:val="on"/>
                                <m:mcs>
                                  <m:mc>
                                    <m:mcPr>
                                      <m:count m:val="1"/>
                                      <m:mcJc m:val="center"/>
                                    </m:mcPr>
                                  </m:mc>
                                </m:mcs>
                                <m:ctrlPr>
                                  <a:rPr lang="zh-CN" altLang="en-US" i="1" dirty="0">
                                    <a:latin typeface="Cambria Math" panose="02040503050406030204" pitchFamily="18" charset="0"/>
                                  </a:rPr>
                                </m:ctrlPr>
                              </m:mPr>
                              <m:mr>
                                <m:e>
                                  <m:r>
                                    <a:rPr lang="zh-CN" altLang="en-US" i="1" dirty="0">
                                      <a:latin typeface="Cambria Math" panose="02040503050406030204" pitchFamily="18" charset="0"/>
                                    </a:rPr>
                                    <m:t>𝑟</m:t>
                                  </m:r>
                                  <m:r>
                                    <a:rPr lang="zh-CN" altLang="en-US" i="0"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𝑘</m:t>
                                      </m:r>
                                    </m:e>
                                    <m:sub>
                                      <m:r>
                                        <a:rPr lang="zh-CN" altLang="en-US" i="0" dirty="0">
                                          <a:latin typeface="Cambria Math" panose="02040503050406030204" pitchFamily="18" charset="0"/>
                                        </a:rPr>
                                        <m:t>1</m:t>
                                      </m:r>
                                    </m:sub>
                                  </m:sSub>
                                </m:e>
                              </m:mr>
                              <m:mr>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𝑘</m:t>
                                      </m:r>
                                    </m:e>
                                    <m:sub>
                                      <m:r>
                                        <a:rPr lang="zh-CN" altLang="en-US" i="0" dirty="0">
                                          <a:latin typeface="Cambria Math" panose="02040503050406030204" pitchFamily="18" charset="0"/>
                                        </a:rPr>
                                        <m:t>2</m:t>
                                      </m:r>
                                    </m:sub>
                                  </m:sSub>
                                </m:e>
                              </m:mr>
                            </m:m>
                          </m:e>
                        </m:d>
                      </m:e>
                      <m:sup/>
                    </m:sSup>
                    <m:r>
                      <a:rPr lang="en-US" altLang="zh-CN" b="0" i="0" dirty="0" smtClean="0">
                        <a:latin typeface="Cambria Math" panose="02040503050406030204" pitchFamily="18" charset="0"/>
                      </a:rPr>
                      <m:t>…</m:t>
                    </m:r>
                    <m:d>
                      <m:dPr>
                        <m:ctrlPr>
                          <a:rPr lang="en-US" altLang="zh-CN" b="0" i="1" dirty="0" smtClean="0">
                            <a:latin typeface="Cambria Math" panose="02040503050406030204" pitchFamily="18" charset="0"/>
                          </a:rPr>
                        </m:ctrlPr>
                      </m:dPr>
                      <m:e>
                        <m:f>
                          <m:fPr>
                            <m:type m:val="noBa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𝑟</m:t>
                            </m:r>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k</m:t>
                                </m:r>
                              </m:e>
                              <m:sub>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k</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k</m:t>
                                </m:r>
                              </m:e>
                              <m:sub>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−2</m:t>
                                </m:r>
                              </m:sub>
                            </m:sSub>
                          </m:num>
                          <m:den>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k</m:t>
                                </m:r>
                              </m:e>
                              <m:sub>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−1</m:t>
                                </m:r>
                              </m:sub>
                            </m:sSub>
                          </m:den>
                        </m:f>
                      </m:e>
                    </m:d>
                  </m:oMath>
                </a14:m>
                <a:r>
                  <a:rPr lang="en-US" altLang="zh-CN" dirty="0"/>
                  <a:t>=</a:t>
                </a:r>
              </a:p>
              <a:p>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𝑟</m:t>
                        </m:r>
                        <m:r>
                          <a:rPr lang="en-US" altLang="zh-CN" b="0" i="1" smtClean="0">
                            <a:latin typeface="Cambria Math" panose="02040503050406030204" pitchFamily="18" charset="0"/>
                          </a:rPr>
                          <m:t>!</m:t>
                        </m:r>
                      </m:num>
                      <m:den>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k</m:t>
                            </m:r>
                          </m:e>
                          <m:sub>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𝑟</m:t>
                            </m:r>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k</m:t>
                                </m:r>
                              </m:e>
                              <m:sub>
                                <m:r>
                                  <a:rPr lang="en-US" altLang="zh-CN" i="1" dirty="0">
                                    <a:latin typeface="Cambria Math" panose="02040503050406030204" pitchFamily="18" charset="0"/>
                                  </a:rPr>
                                  <m:t>1</m:t>
                                </m:r>
                              </m:sub>
                            </m:sSub>
                          </m:e>
                        </m:d>
                        <m:r>
                          <a:rPr lang="en-US" altLang="zh-CN" b="0" i="1" dirty="0" smtClean="0">
                            <a:latin typeface="Cambria Math" panose="02040503050406030204" pitchFamily="18" charset="0"/>
                          </a:rPr>
                          <m:t>!</m:t>
                        </m:r>
                      </m:den>
                    </m:f>
                    <m:f>
                      <m:fPr>
                        <m:ctrlPr>
                          <a:rPr lang="en-US" altLang="zh-CN"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r>
                              <a:rPr lang="en-US" altLang="zh-CN" b="0" i="1" smtClean="0">
                                <a:latin typeface="Cambria Math" panose="02040503050406030204" pitchFamily="18" charset="0"/>
                              </a:rPr>
                              <m:t>−</m:t>
                            </m:r>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k</m:t>
                                </m:r>
                              </m:e>
                              <m:sub>
                                <m:r>
                                  <a:rPr lang="en-US" altLang="zh-CN" i="1" dirty="0">
                                    <a:latin typeface="Cambria Math" panose="02040503050406030204" pitchFamily="18" charset="0"/>
                                  </a:rPr>
                                  <m:t>1</m:t>
                                </m:r>
                              </m:sub>
                            </m:sSub>
                          </m:e>
                        </m:d>
                        <m:r>
                          <a:rPr lang="en-US" altLang="zh-CN" b="0" i="1" smtClean="0">
                            <a:latin typeface="Cambria Math" panose="02040503050406030204" pitchFamily="18" charset="0"/>
                          </a:rPr>
                          <m:t>!</m:t>
                        </m:r>
                      </m:num>
                      <m:den>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k</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𝑟</m:t>
                            </m:r>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k</m:t>
                                </m:r>
                              </m:e>
                              <m:sub>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k</m:t>
                                </m:r>
                              </m:e>
                              <m:sub>
                                <m:r>
                                  <a:rPr lang="en-US" altLang="zh-CN" b="0" i="1" dirty="0" smtClean="0">
                                    <a:latin typeface="Cambria Math" panose="02040503050406030204" pitchFamily="18" charset="0"/>
                                  </a:rPr>
                                  <m:t>2</m:t>
                                </m:r>
                              </m:sub>
                            </m:sSub>
                          </m:e>
                        </m:d>
                        <m:r>
                          <a:rPr lang="en-US" altLang="zh-CN" b="0" i="1" dirty="0"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i="1" dirty="0">
                                <a:latin typeface="Cambria Math" panose="02040503050406030204" pitchFamily="18" charset="0"/>
                              </a:rPr>
                              <m:t>𝑟</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k</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k</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k</m:t>
                                </m:r>
                              </m:e>
                              <m:sub>
                                <m:r>
                                  <a:rPr lang="en-US" altLang="zh-CN" i="1" dirty="0">
                                    <a:latin typeface="Cambria Math" panose="02040503050406030204" pitchFamily="18" charset="0"/>
                                  </a:rPr>
                                  <m:t>𝑛</m:t>
                                </m:r>
                                <m:r>
                                  <a:rPr lang="en-US" altLang="zh-CN" i="1" dirty="0">
                                    <a:latin typeface="Cambria Math" panose="02040503050406030204" pitchFamily="18" charset="0"/>
                                  </a:rPr>
                                  <m:t>−2</m:t>
                                </m:r>
                              </m:sub>
                            </m:sSub>
                          </m:e>
                        </m:d>
                        <m:r>
                          <a:rPr lang="en-US" altLang="zh-CN" b="0" i="1" smtClean="0">
                            <a:latin typeface="Cambria Math" panose="02040503050406030204" pitchFamily="18" charset="0"/>
                          </a:rPr>
                          <m:t>!</m:t>
                        </m:r>
                      </m:num>
                      <m:den>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𝑘</m:t>
                            </m:r>
                          </m:e>
                          <m:sub>
                            <m:r>
                              <m:rPr>
                                <m:sty m:val="p"/>
                              </m:rPr>
                              <a:rPr lang="en-US" altLang="zh-CN" b="0" i="0" dirty="0" smtClean="0">
                                <a:latin typeface="Cambria Math" panose="02040503050406030204" pitchFamily="18" charset="0"/>
                              </a:rPr>
                              <m:t>n</m:t>
                            </m:r>
                            <m:r>
                              <a:rPr lang="en-US" altLang="zh-CN" b="0" i="0" dirty="0" smtClean="0">
                                <a:latin typeface="Cambria Math" panose="02040503050406030204" pitchFamily="18" charset="0"/>
                              </a:rPr>
                              <m:t>−1</m:t>
                            </m:r>
                          </m:sub>
                        </m:sSub>
                        <m:sSub>
                          <m:sSubPr>
                            <m:ctrlPr>
                              <a:rPr lang="zh-CN" altLang="en-US" i="1" dirty="0">
                                <a:latin typeface="Cambria Math" panose="02040503050406030204" pitchFamily="18" charset="0"/>
                              </a:rPr>
                            </m:ctrlPr>
                          </m:sSubPr>
                          <m:e>
                            <m:r>
                              <a:rPr lang="en-US" altLang="zh-CN" b="0" i="1" dirty="0" smtClean="0">
                                <a:latin typeface="Cambria Math" panose="02040503050406030204" pitchFamily="18" charset="0"/>
                              </a:rPr>
                              <m:t>!</m:t>
                            </m:r>
                            <m:r>
                              <a:rPr lang="zh-CN" altLang="en-US" i="1" dirty="0">
                                <a:latin typeface="Cambria Math" panose="02040503050406030204" pitchFamily="18" charset="0"/>
                              </a:rPr>
                              <m:t>𝑘</m:t>
                            </m:r>
                          </m:e>
                          <m:sub>
                            <m:r>
                              <m:rPr>
                                <m:sty m:val="p"/>
                              </m:rPr>
                              <a:rPr lang="en-US" altLang="zh-CN" b="0" i="0" dirty="0" smtClean="0">
                                <a:latin typeface="Cambria Math" panose="02040503050406030204" pitchFamily="18" charset="0"/>
                              </a:rPr>
                              <m:t>n</m:t>
                            </m:r>
                          </m:sub>
                        </m:sSub>
                        <m:r>
                          <a:rPr lang="en-US" altLang="zh-CN" b="0" i="1" dirty="0" smtClean="0">
                            <a:latin typeface="Cambria Math" panose="02040503050406030204" pitchFamily="18" charset="0"/>
                          </a:rPr>
                          <m:t>!</m:t>
                        </m:r>
                      </m:den>
                    </m:f>
                  </m:oMath>
                </a14:m>
                <a:r>
                  <a:rPr lang="en-US" altLang="zh-CN" dirty="0"/>
                  <a:t>=</a:t>
                </a:r>
                <a14:m>
                  <m:oMath xmlns:m="http://schemas.openxmlformats.org/officeDocument/2006/math">
                    <m:f>
                      <m:fP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𝑟</m:t>
                        </m:r>
                        <m:r>
                          <a:rPr lang="en-US" altLang="zh-CN" b="0" i="1" dirty="0" smtClean="0">
                            <a:latin typeface="Cambria Math" panose="02040503050406030204" pitchFamily="18" charset="0"/>
                          </a:rPr>
                          <m:t>!</m:t>
                        </m:r>
                      </m:num>
                      <m:den>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𝑘</m:t>
                            </m:r>
                          </m:e>
                          <m:sub>
                            <m:r>
                              <a:rPr lang="zh-CN" altLang="en-US"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𝑘</m:t>
                            </m:r>
                          </m:e>
                          <m:sub>
                            <m:r>
                              <a:rPr lang="en-US" altLang="zh-CN" b="0" i="0"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𝑘</m:t>
                            </m:r>
                          </m:e>
                          <m:sub>
                            <m:r>
                              <m:rPr>
                                <m:sty m:val="p"/>
                              </m:rPr>
                              <a:rPr lang="en-US" altLang="zh-CN" b="0" i="0" dirty="0" smtClean="0">
                                <a:latin typeface="Cambria Math" panose="02040503050406030204" pitchFamily="18" charset="0"/>
                              </a:rPr>
                              <m:t>n</m:t>
                            </m:r>
                          </m:sub>
                        </m:sSub>
                        <m:r>
                          <a:rPr lang="en-US" altLang="zh-CN" b="0" i="1" dirty="0" smtClean="0">
                            <a:latin typeface="Cambria Math" panose="02040503050406030204" pitchFamily="18" charset="0"/>
                          </a:rPr>
                          <m:t>!</m:t>
                        </m:r>
                      </m:den>
                    </m:f>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3160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10450"/>
            <a:ext cx="12192000" cy="8025736"/>
          </a:xfrm>
        </p:spPr>
      </p:pic>
    </p:spTree>
    <p:extLst>
      <p:ext uri="{BB962C8B-B14F-4D97-AF65-F5344CB8AC3E}">
        <p14:creationId xmlns:p14="http://schemas.microsoft.com/office/powerpoint/2010/main" val="3780569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8338" y="-199545"/>
            <a:ext cx="12860338" cy="7233940"/>
          </a:xfrm>
          <a:prstGeom prst="rect">
            <a:avLst/>
          </a:prstGeom>
        </p:spPr>
      </p:pic>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altLang="zh-CN" dirty="0"/>
                  <a:t>12=3</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4</a:t>
                </a:r>
                <a:r>
                  <a:rPr lang="zh-CN" altLang="en-US" dirty="0"/>
                  <a:t>种计数原理</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4"/>
                <a:stretch>
                  <a:fillRect l="-2377"/>
                </a:stretch>
              </a:blipFill>
            </p:spPr>
            <p:txBody>
              <a:bodyPr/>
              <a:lstStyle/>
              <a:p>
                <a:r>
                  <a:rPr lang="zh-CN" altLang="en-US">
                    <a:noFill/>
                  </a:rPr>
                  <a:t> </a:t>
                </a:r>
              </a:p>
            </p:txBody>
          </p:sp>
        </mc:Fallback>
      </mc:AlternateContent>
      <p:pic>
        <p:nvPicPr>
          <p:cNvPr id="9" name="内容占位符 8"/>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88758" y="1606065"/>
            <a:ext cx="11886262" cy="1810902"/>
          </a:xfrm>
        </p:spPr>
      </p:pic>
      <p:sp>
        <p:nvSpPr>
          <p:cNvPr id="10" name="文本框 9"/>
          <p:cNvSpPr txBox="1"/>
          <p:nvPr/>
        </p:nvSpPr>
        <p:spPr>
          <a:xfrm>
            <a:off x="288758" y="3958389"/>
            <a:ext cx="11598442" cy="1815882"/>
          </a:xfrm>
          <a:prstGeom prst="rect">
            <a:avLst/>
          </a:prstGeom>
          <a:noFill/>
        </p:spPr>
        <p:txBody>
          <a:bodyPr wrap="square" rtlCol="0">
            <a:spAutoFit/>
          </a:bodyPr>
          <a:lstStyle/>
          <a:p>
            <a:r>
              <a:rPr lang="en-US" altLang="zh-CN" sz="2800" dirty="0"/>
              <a:t>	</a:t>
            </a:r>
            <a:r>
              <a:rPr lang="zh-CN" altLang="en-US" sz="2800" dirty="0"/>
              <a:t>计数问题的实质就是计算从一个集合</a:t>
            </a:r>
            <a:r>
              <a:rPr lang="en-US" altLang="zh-CN" sz="2800" dirty="0"/>
              <a:t>N</a:t>
            </a:r>
            <a:r>
              <a:rPr lang="zh-CN" altLang="en-US" sz="2800" dirty="0"/>
              <a:t>到另一个集合</a:t>
            </a:r>
            <a:r>
              <a:rPr lang="en-US" altLang="zh-CN" sz="2800" dirty="0"/>
              <a:t>X</a:t>
            </a:r>
            <a:r>
              <a:rPr lang="zh-CN" altLang="en-US" sz="2800" dirty="0"/>
              <a:t>上的函数的等价类的个数（商集）。</a:t>
            </a:r>
            <a:endParaRPr lang="en-US" altLang="zh-CN" sz="2800" dirty="0"/>
          </a:p>
          <a:p>
            <a:r>
              <a:rPr lang="en-US" altLang="zh-CN" sz="2800" dirty="0"/>
              <a:t>	</a:t>
            </a:r>
            <a:r>
              <a:rPr lang="zh-CN" altLang="en-US" sz="2800" dirty="0"/>
              <a:t>或者理解成在</a:t>
            </a:r>
            <a:r>
              <a:rPr lang="en-US" altLang="zh-CN" sz="2800" dirty="0"/>
              <a:t>X</a:t>
            </a:r>
            <a:r>
              <a:rPr lang="zh-CN" altLang="en-US" sz="2800" dirty="0"/>
              <a:t>中的</a:t>
            </a:r>
            <a:r>
              <a:rPr lang="en-US" altLang="zh-CN" sz="2800" dirty="0"/>
              <a:t>n</a:t>
            </a:r>
            <a:r>
              <a:rPr lang="zh-CN" altLang="en-US" sz="2800" dirty="0">
                <a:latin typeface="+mn-ea"/>
              </a:rPr>
              <a:t>（</a:t>
            </a:r>
            <a:r>
              <a:rPr lang="en-US" altLang="zh-CN" sz="2800" dirty="0">
                <a:latin typeface="+mn-ea"/>
              </a:rPr>
              <a:t>n=|N|</a:t>
            </a:r>
            <a:r>
              <a:rPr lang="zh-CN" altLang="en-US" sz="2800" dirty="0">
                <a:latin typeface="+mn-ea"/>
              </a:rPr>
              <a:t>）</a:t>
            </a:r>
            <a:r>
              <a:rPr lang="zh-CN" altLang="en-US" sz="2800" dirty="0"/>
              <a:t>个元素的序列的个数。</a:t>
            </a:r>
            <a:endParaRPr lang="en-US" altLang="zh-CN" sz="2800" dirty="0"/>
          </a:p>
          <a:p>
            <a:r>
              <a:rPr lang="en-US" altLang="zh-CN" sz="2800" dirty="0"/>
              <a:t>	</a:t>
            </a:r>
            <a:r>
              <a:rPr lang="zh-CN" altLang="en-US" sz="2800" dirty="0"/>
              <a:t>首先函数有三种函数关系：</a:t>
            </a:r>
          </a:p>
        </p:txBody>
      </p:sp>
    </p:spTree>
    <p:extLst>
      <p:ext uri="{BB962C8B-B14F-4D97-AF65-F5344CB8AC3E}">
        <p14:creationId xmlns:p14="http://schemas.microsoft.com/office/powerpoint/2010/main" val="1053029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68338" y="-199545"/>
            <a:ext cx="12860338" cy="7233940"/>
          </a:xfrm>
          <a:prstGeom prst="rect">
            <a:avLst/>
          </a:prstGeom>
        </p:spPr>
      </p:pic>
      <p:sp>
        <p:nvSpPr>
          <p:cNvPr id="2" name="标题 1"/>
          <p:cNvSpPr>
            <a:spLocks noGrp="1"/>
          </p:cNvSpPr>
          <p:nvPr>
            <p:ph type="title"/>
          </p:nvPr>
        </p:nvSpPr>
        <p:spPr/>
        <p:txBody>
          <a:bodyPr>
            <a:normAutofit/>
          </a:bodyPr>
          <a:lstStyle/>
          <a:p>
            <a:r>
              <a:rPr lang="en-US" altLang="zh-CN" sz="3200" dirty="0"/>
              <a:t>3</a:t>
            </a:r>
            <a:r>
              <a:rPr lang="zh-CN" altLang="en-US" sz="3200" dirty="0"/>
              <a:t>种函数关系（双射当且仅当</a:t>
            </a:r>
            <a:r>
              <a:rPr lang="en-US" altLang="zh-CN" sz="3200" dirty="0"/>
              <a:t>|N|=|X|</a:t>
            </a:r>
            <a:r>
              <a:rPr lang="zh-CN" altLang="en-US" sz="3200" dirty="0"/>
              <a:t>且既是单射也是满射）</a:t>
            </a:r>
          </a:p>
        </p:txBody>
      </p:sp>
      <p:sp>
        <p:nvSpPr>
          <p:cNvPr id="3" name="内容占位符 2"/>
          <p:cNvSpPr>
            <a:spLocks noGrp="1"/>
          </p:cNvSpPr>
          <p:nvPr>
            <p:ph idx="1"/>
          </p:nvPr>
        </p:nvSpPr>
        <p:spPr/>
        <p:txBody>
          <a:bodyPr/>
          <a:lstStyle/>
          <a:p>
            <a:endParaRPr lang="zh-CN" altLang="en-US" dirty="0"/>
          </a:p>
        </p:txBody>
      </p:sp>
      <p:sp>
        <p:nvSpPr>
          <p:cNvPr id="5" name="圆角矩形 4"/>
          <p:cNvSpPr/>
          <p:nvPr/>
        </p:nvSpPr>
        <p:spPr>
          <a:xfrm>
            <a:off x="615616" y="1825625"/>
            <a:ext cx="1419726" cy="38982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3245225" y="1825625"/>
            <a:ext cx="1419726" cy="38982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118937" y="2174642"/>
            <a:ext cx="577516" cy="601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179095" y="3894481"/>
            <a:ext cx="577516" cy="601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29191" y="3018006"/>
            <a:ext cx="577516" cy="601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179095" y="4831891"/>
            <a:ext cx="577516" cy="601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654825" y="4512679"/>
            <a:ext cx="577516" cy="601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654825" y="3553689"/>
            <a:ext cx="577516" cy="601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77387" y="2565515"/>
            <a:ext cx="577516" cy="601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a:off x="1739857" y="2473132"/>
            <a:ext cx="1993942" cy="396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1747879" y="2957920"/>
            <a:ext cx="1985920" cy="435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flipV="1">
            <a:off x="1678051" y="2887980"/>
            <a:ext cx="1993942" cy="1310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V="1">
            <a:off x="1756611" y="3896929"/>
            <a:ext cx="2012344" cy="1231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文本框 35"/>
          <p:cNvSpPr txBox="1"/>
          <p:nvPr/>
        </p:nvSpPr>
        <p:spPr>
          <a:xfrm>
            <a:off x="647701" y="5765777"/>
            <a:ext cx="4054642" cy="954107"/>
          </a:xfrm>
          <a:prstGeom prst="rect">
            <a:avLst/>
          </a:prstGeom>
          <a:noFill/>
        </p:spPr>
        <p:txBody>
          <a:bodyPr wrap="square" rtlCol="0">
            <a:spAutoFit/>
          </a:bodyPr>
          <a:lstStyle/>
          <a:p>
            <a:r>
              <a:rPr lang="zh-CN" altLang="en-US" sz="2800" dirty="0"/>
              <a:t>既不是单射也不是满射的函数（</a:t>
            </a:r>
            <a:r>
              <a:rPr lang="en-US" altLang="zh-CN" sz="2800" b="1" dirty="0"/>
              <a:t> arbitrary </a:t>
            </a:r>
            <a:r>
              <a:rPr lang="zh-CN" altLang="en-US" sz="2800" dirty="0"/>
              <a:t>）</a:t>
            </a:r>
          </a:p>
        </p:txBody>
      </p:sp>
      <p:sp>
        <p:nvSpPr>
          <p:cNvPr id="37" name="文本框 36"/>
          <p:cNvSpPr txBox="1"/>
          <p:nvPr/>
        </p:nvSpPr>
        <p:spPr>
          <a:xfrm>
            <a:off x="4850451" y="4543576"/>
            <a:ext cx="6858001" cy="2062103"/>
          </a:xfrm>
          <a:prstGeom prst="rect">
            <a:avLst/>
          </a:prstGeom>
          <a:noFill/>
        </p:spPr>
        <p:txBody>
          <a:bodyPr wrap="square" rtlCol="0">
            <a:spAutoFit/>
          </a:bodyPr>
          <a:lstStyle/>
          <a:p>
            <a:pPr algn="just">
              <a:spcBef>
                <a:spcPts val="1200"/>
              </a:spcBef>
            </a:pPr>
            <a:r>
              <a:rPr lang="zh-CN" altLang="en-US" sz="3600" b="1" dirty="0">
                <a:ea typeface="楷体_GB2312" pitchFamily="49" charset="-122"/>
              </a:rPr>
              <a:t>满射</a:t>
            </a:r>
            <a:r>
              <a:rPr lang="en-US" altLang="zh-CN" sz="3600" b="1" dirty="0">
                <a:ea typeface="楷体_GB2312" pitchFamily="49" charset="-122"/>
              </a:rPr>
              <a:t>(</a:t>
            </a:r>
            <a:r>
              <a:rPr lang="en-US" altLang="zh-CN" sz="3600" b="1" dirty="0"/>
              <a:t>surjective, </a:t>
            </a:r>
            <a:r>
              <a:rPr lang="en-US" altLang="zh-CN" sz="3600" b="1" dirty="0">
                <a:ea typeface="楷体_GB2312" pitchFamily="49" charset="-122"/>
              </a:rPr>
              <a:t>onto)</a:t>
            </a:r>
            <a:endParaRPr lang="zh-CN" altLang="en-US" sz="3600" b="1" dirty="0">
              <a:ea typeface="楷体_GB2312" pitchFamily="49" charset="-122"/>
              <a:cs typeface="Arial" panose="020B0604020202020204" pitchFamily="34" charset="0"/>
            </a:endParaRPr>
          </a:p>
          <a:p>
            <a:pPr lvl="1" algn="just">
              <a:spcBef>
                <a:spcPts val="1200"/>
              </a:spcBef>
            </a:pPr>
            <a:r>
              <a:rPr lang="zh-CN" altLang="en-US" sz="3200" dirty="0">
                <a:latin typeface="Times New Roman" panose="02020603050405020304" pitchFamily="18" charset="0"/>
                <a:sym typeface="Symbol" panose="05050102010706020507" pitchFamily="18" charset="2"/>
              </a:rPr>
              <a:t></a:t>
            </a:r>
            <a:r>
              <a:rPr lang="en-US" altLang="zh-CN" sz="3200" dirty="0"/>
              <a:t>:A</a:t>
            </a:r>
            <a:r>
              <a:rPr lang="en-US" altLang="zh-CN" sz="3200" dirty="0">
                <a:latin typeface="Times New Roman" panose="02020603050405020304" pitchFamily="18" charset="0"/>
                <a:sym typeface="Symbol" panose="05050102010706020507" pitchFamily="18" charset="2"/>
              </a:rPr>
              <a:t></a:t>
            </a:r>
            <a:r>
              <a:rPr lang="en-US" altLang="zh-CN" sz="3200" dirty="0"/>
              <a:t>B</a:t>
            </a:r>
            <a:r>
              <a:rPr lang="zh-CN" altLang="en-US" sz="3200" dirty="0">
                <a:latin typeface="Times New Roman" panose="02020603050405020304" pitchFamily="18" charset="0"/>
              </a:rPr>
              <a:t>是满射的：</a:t>
            </a:r>
            <a:r>
              <a:rPr lang="en-US" altLang="zh-CN" sz="3200" dirty="0"/>
              <a:t>ran(</a:t>
            </a:r>
            <a:r>
              <a:rPr lang="en-US" altLang="zh-CN" sz="3200" dirty="0">
                <a:latin typeface="Times New Roman" panose="02020603050405020304" pitchFamily="18" charset="0"/>
                <a:sym typeface="Symbol" panose="05050102010706020507" pitchFamily="18" charset="2"/>
              </a:rPr>
              <a:t>)</a:t>
            </a:r>
            <a:r>
              <a:rPr lang="en-US" altLang="zh-CN" sz="3200" dirty="0"/>
              <a:t>=B, </a:t>
            </a:r>
            <a:r>
              <a:rPr lang="en-US" altLang="zh-CN" sz="3200" dirty="0" err="1"/>
              <a:t>iff</a:t>
            </a:r>
            <a:r>
              <a:rPr lang="en-US" altLang="zh-CN" sz="3200" dirty="0"/>
              <a:t>. </a:t>
            </a:r>
            <a:r>
              <a:rPr lang="en-US" altLang="zh-CN" sz="3200" dirty="0">
                <a:latin typeface="Times New Roman" panose="02020603050405020304" pitchFamily="18" charset="0"/>
                <a:sym typeface="Symbol" panose="05050102010706020507" pitchFamily="18" charset="2"/>
              </a:rPr>
              <a:t></a:t>
            </a:r>
            <a:r>
              <a:rPr lang="en-US" altLang="zh-CN" sz="3200" dirty="0" err="1"/>
              <a:t>y</a:t>
            </a:r>
            <a:r>
              <a:rPr lang="en-US" altLang="zh-CN" sz="3200" dirty="0" err="1">
                <a:latin typeface="Times New Roman" panose="02020603050405020304" pitchFamily="18" charset="0"/>
                <a:sym typeface="Symbol" panose="05050102010706020507" pitchFamily="18" charset="2"/>
              </a:rPr>
              <a:t></a:t>
            </a:r>
            <a:r>
              <a:rPr lang="en-US" altLang="zh-CN" sz="3200" dirty="0" err="1"/>
              <a:t>B</a:t>
            </a:r>
            <a:r>
              <a:rPr lang="en-US" altLang="zh-CN" sz="3200" dirty="0"/>
              <a:t>, </a:t>
            </a:r>
            <a:r>
              <a:rPr lang="en-US" altLang="zh-CN" sz="3200" dirty="0">
                <a:latin typeface="Times New Roman" panose="02020603050405020304" pitchFamily="18" charset="0"/>
                <a:sym typeface="Symbol" panose="05050102010706020507" pitchFamily="18" charset="2"/>
              </a:rPr>
              <a:t></a:t>
            </a:r>
            <a:r>
              <a:rPr lang="en-US" altLang="zh-CN" sz="3200" dirty="0" err="1"/>
              <a:t>x</a:t>
            </a:r>
            <a:r>
              <a:rPr lang="en-US" altLang="zh-CN" sz="3200" dirty="0" err="1">
                <a:latin typeface="Times New Roman" panose="02020603050405020304" pitchFamily="18" charset="0"/>
                <a:sym typeface="Symbol" panose="05050102010706020507" pitchFamily="18" charset="2"/>
              </a:rPr>
              <a:t></a:t>
            </a:r>
            <a:r>
              <a:rPr lang="en-US" altLang="zh-CN" sz="3200" dirty="0" err="1"/>
              <a:t>A</a:t>
            </a:r>
            <a:r>
              <a:rPr lang="en-US" altLang="zh-CN" sz="3200" dirty="0"/>
              <a:t>, </a:t>
            </a:r>
            <a:r>
              <a:rPr lang="zh-CN" altLang="en-US" sz="3200" dirty="0">
                <a:latin typeface="Times New Roman" panose="02020603050405020304" pitchFamily="18" charset="0"/>
              </a:rPr>
              <a:t>使得</a:t>
            </a:r>
            <a:r>
              <a:rPr lang="zh-CN" altLang="en-US" sz="3200" dirty="0">
                <a:latin typeface="Times New Roman" panose="02020603050405020304" pitchFamily="18" charset="0"/>
                <a:sym typeface="Symbol" panose="05050102010706020507" pitchFamily="18" charset="2"/>
              </a:rPr>
              <a:t></a:t>
            </a:r>
            <a:r>
              <a:rPr lang="en-US" altLang="zh-CN" sz="3200" dirty="0"/>
              <a:t>(x)=y</a:t>
            </a:r>
          </a:p>
          <a:p>
            <a:endParaRPr lang="zh-CN" altLang="en-US" dirty="0"/>
          </a:p>
        </p:txBody>
      </p:sp>
      <p:sp>
        <p:nvSpPr>
          <p:cNvPr id="38" name="文本框 37"/>
          <p:cNvSpPr txBox="1"/>
          <p:nvPr/>
        </p:nvSpPr>
        <p:spPr>
          <a:xfrm>
            <a:off x="4757892" y="1660129"/>
            <a:ext cx="6886899" cy="2595582"/>
          </a:xfrm>
          <a:prstGeom prst="rect">
            <a:avLst/>
          </a:prstGeom>
          <a:noFill/>
        </p:spPr>
        <p:txBody>
          <a:bodyPr wrap="square" rtlCol="0">
            <a:spAutoFit/>
          </a:bodyPr>
          <a:lstStyle/>
          <a:p>
            <a:pPr algn="just">
              <a:spcBef>
                <a:spcPts val="1200"/>
              </a:spcBef>
            </a:pPr>
            <a:r>
              <a:rPr lang="zh-CN" altLang="en-US" sz="3600" b="1" dirty="0">
                <a:ea typeface="楷体_GB2312" pitchFamily="49" charset="-122"/>
              </a:rPr>
              <a:t>单射</a:t>
            </a:r>
            <a:r>
              <a:rPr lang="en-US" altLang="zh-CN" sz="3600" b="1" dirty="0">
                <a:ea typeface="楷体_GB2312" pitchFamily="49" charset="-122"/>
              </a:rPr>
              <a:t>(</a:t>
            </a:r>
            <a:r>
              <a:rPr lang="en-US" altLang="zh-CN" sz="3600" b="1" dirty="0"/>
              <a:t>injective, </a:t>
            </a:r>
            <a:r>
              <a:rPr lang="en-US" altLang="zh-CN" sz="3600" b="1" dirty="0">
                <a:ea typeface="楷体_GB2312" pitchFamily="49" charset="-122"/>
              </a:rPr>
              <a:t>one to one)</a:t>
            </a:r>
            <a:endParaRPr lang="zh-CN" altLang="en-US" sz="3600" b="1" dirty="0">
              <a:ea typeface="楷体_GB2312" pitchFamily="49" charset="-122"/>
            </a:endParaRPr>
          </a:p>
          <a:p>
            <a:pPr lvl="1" algn="just">
              <a:lnSpc>
                <a:spcPts val="3500"/>
              </a:lnSpc>
              <a:spcBef>
                <a:spcPts val="1200"/>
              </a:spcBef>
            </a:pPr>
            <a:r>
              <a:rPr lang="zh-CN" altLang="en-US" sz="3200" dirty="0">
                <a:latin typeface="Times New Roman" panose="02020603050405020304" pitchFamily="18" charset="0"/>
                <a:sym typeface="Symbol" panose="05050102010706020507" pitchFamily="18" charset="2"/>
              </a:rPr>
              <a:t></a:t>
            </a:r>
            <a:r>
              <a:rPr lang="en-US" altLang="zh-CN" sz="3200" dirty="0"/>
              <a:t>:A</a:t>
            </a:r>
            <a:r>
              <a:rPr lang="en-US" altLang="zh-CN" sz="3200" dirty="0">
                <a:latin typeface="Times New Roman" panose="02020603050405020304" pitchFamily="18" charset="0"/>
                <a:sym typeface="Symbol" panose="05050102010706020507" pitchFamily="18" charset="2"/>
              </a:rPr>
              <a:t></a:t>
            </a:r>
            <a:r>
              <a:rPr lang="en-US" altLang="zh-CN" sz="3200" dirty="0"/>
              <a:t>B</a:t>
            </a:r>
            <a:r>
              <a:rPr lang="zh-CN" altLang="en-US" sz="3200" dirty="0">
                <a:latin typeface="Times New Roman" panose="02020603050405020304" pitchFamily="18" charset="0"/>
              </a:rPr>
              <a:t>是单射的：</a:t>
            </a:r>
            <a:r>
              <a:rPr lang="zh-CN" altLang="en-US" sz="3200" dirty="0">
                <a:latin typeface="Times New Roman" panose="02020603050405020304" pitchFamily="18" charset="0"/>
                <a:sym typeface="Symbol" panose="05050102010706020507" pitchFamily="18" charset="2"/>
              </a:rPr>
              <a:t></a:t>
            </a:r>
            <a:r>
              <a:rPr lang="en-US" altLang="zh-CN" sz="3200" dirty="0"/>
              <a:t>y</a:t>
            </a:r>
            <a:r>
              <a:rPr lang="en-US" altLang="zh-CN" sz="3200" dirty="0">
                <a:latin typeface="Times New Roman" panose="02020603050405020304" pitchFamily="18" charset="0"/>
                <a:sym typeface="Symbol" panose="05050102010706020507" pitchFamily="18" charset="2"/>
              </a:rPr>
              <a:t></a:t>
            </a:r>
            <a:r>
              <a:rPr lang="en-US" altLang="zh-CN" sz="3200" dirty="0"/>
              <a:t> ran(</a:t>
            </a:r>
            <a:r>
              <a:rPr lang="en-US" altLang="zh-CN" sz="3200" dirty="0">
                <a:latin typeface="Times New Roman" panose="02020603050405020304" pitchFamily="18" charset="0"/>
                <a:sym typeface="Symbol" panose="05050102010706020507" pitchFamily="18" charset="2"/>
              </a:rPr>
              <a:t>)</a:t>
            </a:r>
            <a:r>
              <a:rPr lang="en-US" altLang="zh-CN" sz="3200" dirty="0"/>
              <a:t>, </a:t>
            </a:r>
            <a:r>
              <a:rPr lang="en-US" altLang="zh-CN" sz="3200" dirty="0">
                <a:latin typeface="Times New Roman" panose="02020603050405020304" pitchFamily="18" charset="0"/>
                <a:sym typeface="Symbol" panose="05050102010706020507" pitchFamily="18" charset="2"/>
              </a:rPr>
              <a:t></a:t>
            </a:r>
            <a:r>
              <a:rPr lang="en-US" altLang="zh-CN" sz="3200" dirty="0"/>
              <a:t>!</a:t>
            </a:r>
            <a:r>
              <a:rPr lang="en-US" altLang="zh-CN" sz="3200" dirty="0" err="1"/>
              <a:t>x</a:t>
            </a:r>
            <a:r>
              <a:rPr lang="en-US" altLang="zh-CN" sz="3200" dirty="0" err="1">
                <a:latin typeface="Times New Roman" panose="02020603050405020304" pitchFamily="18" charset="0"/>
                <a:sym typeface="Symbol" panose="05050102010706020507" pitchFamily="18" charset="2"/>
              </a:rPr>
              <a:t></a:t>
            </a:r>
            <a:r>
              <a:rPr lang="en-US" altLang="zh-CN" sz="3200" dirty="0" err="1"/>
              <a:t>A</a:t>
            </a:r>
            <a:r>
              <a:rPr lang="en-US" altLang="zh-CN" sz="3200" dirty="0"/>
              <a:t>, </a:t>
            </a:r>
            <a:r>
              <a:rPr lang="zh-CN" altLang="en-US" sz="3200" dirty="0">
                <a:latin typeface="Times New Roman" panose="02020603050405020304" pitchFamily="18" charset="0"/>
              </a:rPr>
              <a:t>使得</a:t>
            </a:r>
            <a:r>
              <a:rPr lang="zh-CN" altLang="en-US" sz="3200" dirty="0">
                <a:latin typeface="Times New Roman" panose="02020603050405020304" pitchFamily="18" charset="0"/>
                <a:sym typeface="Symbol" panose="05050102010706020507" pitchFamily="18" charset="2"/>
              </a:rPr>
              <a:t></a:t>
            </a:r>
            <a:r>
              <a:rPr lang="en-US" altLang="zh-CN" sz="3200" dirty="0"/>
              <a:t>(x)=y </a:t>
            </a:r>
            <a:r>
              <a:rPr lang="en-US" altLang="zh-CN" sz="3200" dirty="0" err="1"/>
              <a:t>iff</a:t>
            </a:r>
            <a:r>
              <a:rPr lang="en-US" altLang="zh-CN" sz="3200" dirty="0"/>
              <a:t>. </a:t>
            </a:r>
            <a:r>
              <a:rPr lang="en-US" altLang="zh-CN" sz="3200" dirty="0">
                <a:latin typeface="Times New Roman" panose="02020603050405020304" pitchFamily="18" charset="0"/>
                <a:sym typeface="Symbol" panose="05050102010706020507" pitchFamily="18" charset="2"/>
              </a:rPr>
              <a:t></a:t>
            </a:r>
            <a:r>
              <a:rPr lang="en-US" altLang="zh-CN" sz="3200" dirty="0"/>
              <a:t>x</a:t>
            </a:r>
            <a:r>
              <a:rPr lang="en-US" altLang="zh-CN" sz="3200" baseline="-30000" dirty="0"/>
              <a:t>1</a:t>
            </a:r>
            <a:r>
              <a:rPr lang="en-US" altLang="zh-CN" sz="3200" dirty="0"/>
              <a:t>,x</a:t>
            </a:r>
            <a:r>
              <a:rPr lang="en-US" altLang="zh-CN" sz="3200" baseline="-30000" dirty="0"/>
              <a:t>2</a:t>
            </a:r>
            <a:r>
              <a:rPr lang="en-US" altLang="zh-CN" sz="3200" dirty="0">
                <a:latin typeface="Times New Roman" panose="02020603050405020304" pitchFamily="18" charset="0"/>
                <a:sym typeface="Symbol" panose="05050102010706020507" pitchFamily="18" charset="2"/>
              </a:rPr>
              <a:t></a:t>
            </a:r>
            <a:r>
              <a:rPr lang="en-US" altLang="zh-CN" sz="3200" dirty="0"/>
              <a:t>A, </a:t>
            </a:r>
            <a:r>
              <a:rPr lang="zh-CN" altLang="en-US" sz="3200" dirty="0">
                <a:latin typeface="Times New Roman" panose="02020603050405020304" pitchFamily="18" charset="0"/>
              </a:rPr>
              <a:t>若</a:t>
            </a:r>
            <a:r>
              <a:rPr lang="en-US" altLang="zh-CN" sz="3200" dirty="0"/>
              <a:t>x</a:t>
            </a:r>
            <a:r>
              <a:rPr lang="en-US" altLang="zh-CN" sz="3200" baseline="-30000" dirty="0"/>
              <a:t>1</a:t>
            </a:r>
            <a:r>
              <a:rPr lang="en-US" altLang="zh-CN" sz="3200" dirty="0">
                <a:latin typeface="Times New Roman" panose="02020603050405020304" pitchFamily="18" charset="0"/>
                <a:sym typeface="Symbol" panose="05050102010706020507" pitchFamily="18" charset="2"/>
              </a:rPr>
              <a:t></a:t>
            </a:r>
            <a:r>
              <a:rPr lang="en-US" altLang="zh-CN" sz="3200" dirty="0"/>
              <a:t>x</a:t>
            </a:r>
            <a:r>
              <a:rPr lang="en-US" altLang="zh-CN" sz="3200" baseline="-30000" dirty="0"/>
              <a:t>2</a:t>
            </a:r>
            <a:r>
              <a:rPr lang="zh-CN" altLang="en-US" sz="3200" dirty="0">
                <a:latin typeface="Times New Roman" panose="02020603050405020304" pitchFamily="18" charset="0"/>
              </a:rPr>
              <a:t>，则</a:t>
            </a:r>
            <a:r>
              <a:rPr lang="zh-CN" altLang="en-US" sz="3200" dirty="0">
                <a:latin typeface="Times New Roman" panose="02020603050405020304" pitchFamily="18" charset="0"/>
                <a:sym typeface="Symbol" panose="05050102010706020507" pitchFamily="18" charset="2"/>
              </a:rPr>
              <a:t></a:t>
            </a:r>
            <a:r>
              <a:rPr lang="en-US" altLang="zh-CN" sz="3200" dirty="0"/>
              <a:t>(x</a:t>
            </a:r>
            <a:r>
              <a:rPr lang="en-US" altLang="zh-CN" sz="3200" baseline="-30000" dirty="0"/>
              <a:t>1</a:t>
            </a:r>
            <a:r>
              <a:rPr lang="en-US" altLang="zh-CN" sz="3200" dirty="0"/>
              <a:t>) </a:t>
            </a:r>
            <a:r>
              <a:rPr lang="en-US" altLang="zh-CN" sz="3200" dirty="0">
                <a:latin typeface="Times New Roman" panose="02020603050405020304" pitchFamily="18" charset="0"/>
                <a:sym typeface="Symbol" panose="05050102010706020507" pitchFamily="18" charset="2"/>
              </a:rPr>
              <a:t></a:t>
            </a:r>
            <a:r>
              <a:rPr lang="en-US" altLang="zh-CN" sz="3200" dirty="0"/>
              <a:t>(x</a:t>
            </a:r>
            <a:r>
              <a:rPr lang="en-US" altLang="zh-CN" sz="3200" baseline="-30000" dirty="0"/>
              <a:t>2</a:t>
            </a:r>
            <a:r>
              <a:rPr lang="en-US" altLang="zh-CN" sz="3200" dirty="0"/>
              <a:t>) </a:t>
            </a:r>
            <a:r>
              <a:rPr lang="en-US" altLang="zh-CN" sz="3200" dirty="0" err="1"/>
              <a:t>iff</a:t>
            </a:r>
            <a:r>
              <a:rPr lang="en-US" altLang="zh-CN" sz="3200" dirty="0"/>
              <a:t>. </a:t>
            </a:r>
            <a:r>
              <a:rPr lang="en-US" altLang="zh-CN" sz="3200" dirty="0">
                <a:latin typeface="Times New Roman" panose="02020603050405020304" pitchFamily="18" charset="0"/>
                <a:sym typeface="Symbol" panose="05050102010706020507" pitchFamily="18" charset="2"/>
              </a:rPr>
              <a:t></a:t>
            </a:r>
            <a:r>
              <a:rPr lang="en-US" altLang="zh-CN" sz="3200" dirty="0"/>
              <a:t>x</a:t>
            </a:r>
            <a:r>
              <a:rPr lang="en-US" altLang="zh-CN" sz="3200" baseline="-30000" dirty="0"/>
              <a:t>1</a:t>
            </a:r>
            <a:r>
              <a:rPr lang="en-US" altLang="zh-CN" sz="3200" dirty="0"/>
              <a:t>,x</a:t>
            </a:r>
            <a:r>
              <a:rPr lang="en-US" altLang="zh-CN" sz="3200" baseline="-30000" dirty="0"/>
              <a:t>2</a:t>
            </a:r>
            <a:r>
              <a:rPr lang="en-US" altLang="zh-CN" sz="3200" dirty="0">
                <a:latin typeface="Times New Roman" panose="02020603050405020304" pitchFamily="18" charset="0"/>
                <a:sym typeface="Symbol" panose="05050102010706020507" pitchFamily="18" charset="2"/>
              </a:rPr>
              <a:t></a:t>
            </a:r>
            <a:r>
              <a:rPr lang="en-US" altLang="zh-CN" sz="3200" dirty="0"/>
              <a:t>A, </a:t>
            </a:r>
            <a:r>
              <a:rPr lang="zh-CN" altLang="en-US" sz="3200" dirty="0">
                <a:latin typeface="Times New Roman" panose="02020603050405020304" pitchFamily="18" charset="0"/>
              </a:rPr>
              <a:t>若</a:t>
            </a:r>
            <a:r>
              <a:rPr lang="zh-CN" altLang="en-US" sz="3200" dirty="0">
                <a:latin typeface="Times New Roman" panose="02020603050405020304" pitchFamily="18" charset="0"/>
                <a:sym typeface="Symbol" panose="05050102010706020507" pitchFamily="18" charset="2"/>
              </a:rPr>
              <a:t></a:t>
            </a:r>
            <a:r>
              <a:rPr lang="en-US" altLang="zh-CN" sz="3200" dirty="0"/>
              <a:t>(x</a:t>
            </a:r>
            <a:r>
              <a:rPr lang="en-US" altLang="zh-CN" sz="3200" baseline="-30000" dirty="0"/>
              <a:t>1</a:t>
            </a:r>
            <a:r>
              <a:rPr lang="en-US" altLang="zh-CN" sz="3200" dirty="0"/>
              <a:t>) =</a:t>
            </a:r>
            <a:r>
              <a:rPr lang="en-US" altLang="zh-CN" sz="3200" dirty="0">
                <a:latin typeface="Times New Roman" panose="02020603050405020304" pitchFamily="18" charset="0"/>
                <a:sym typeface="Symbol" panose="05050102010706020507" pitchFamily="18" charset="2"/>
              </a:rPr>
              <a:t></a:t>
            </a:r>
            <a:r>
              <a:rPr lang="en-US" altLang="zh-CN" sz="3200" dirty="0"/>
              <a:t>(x</a:t>
            </a:r>
            <a:r>
              <a:rPr lang="en-US" altLang="zh-CN" sz="3200" baseline="-30000" dirty="0"/>
              <a:t>2</a:t>
            </a:r>
            <a:r>
              <a:rPr lang="en-US" altLang="zh-CN" sz="3200" dirty="0"/>
              <a:t>)</a:t>
            </a:r>
            <a:r>
              <a:rPr lang="zh-CN" altLang="en-US" sz="3200" dirty="0">
                <a:latin typeface="Times New Roman" panose="02020603050405020304" pitchFamily="18" charset="0"/>
              </a:rPr>
              <a:t>，则</a:t>
            </a:r>
            <a:r>
              <a:rPr lang="en-US" altLang="zh-CN" sz="3200" dirty="0"/>
              <a:t>x</a:t>
            </a:r>
            <a:r>
              <a:rPr lang="en-US" altLang="zh-CN" sz="3200" baseline="-30000" dirty="0"/>
              <a:t>1</a:t>
            </a:r>
            <a:r>
              <a:rPr lang="en-US" altLang="zh-CN" sz="3200" dirty="0"/>
              <a:t>=x</a:t>
            </a:r>
            <a:r>
              <a:rPr lang="en-US" altLang="zh-CN" sz="3200" baseline="-30000" dirty="0"/>
              <a:t>2</a:t>
            </a:r>
            <a:r>
              <a:rPr lang="zh-CN" altLang="en-US" sz="3200" dirty="0">
                <a:latin typeface="Times New Roman" panose="02020603050405020304" pitchFamily="18" charset="0"/>
              </a:rPr>
              <a:t>。</a:t>
            </a:r>
            <a:endParaRPr lang="zh-CN" altLang="en-US" dirty="0"/>
          </a:p>
        </p:txBody>
      </p:sp>
    </p:spTree>
    <p:extLst>
      <p:ext uri="{BB962C8B-B14F-4D97-AF65-F5344CB8AC3E}">
        <p14:creationId xmlns:p14="http://schemas.microsoft.com/office/powerpoint/2010/main" val="247919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8338" y="-199545"/>
            <a:ext cx="12860338" cy="7233940"/>
          </a:xfrm>
          <a:prstGeom prst="rect">
            <a:avLst/>
          </a:prstGeom>
        </p:spPr>
      </p:pic>
      <p:sp>
        <p:nvSpPr>
          <p:cNvPr id="2" name="标题 1"/>
          <p:cNvSpPr>
            <a:spLocks noGrp="1"/>
          </p:cNvSpPr>
          <p:nvPr>
            <p:ph type="title"/>
          </p:nvPr>
        </p:nvSpPr>
        <p:spPr>
          <a:xfrm>
            <a:off x="1033420" y="0"/>
            <a:ext cx="10515600" cy="1325563"/>
          </a:xfrm>
        </p:spPr>
        <p:txBody>
          <a:bodyPr/>
          <a:lstStyle/>
          <a:p>
            <a:r>
              <a:rPr lang="en-US" altLang="zh-CN" dirty="0"/>
              <a:t>4</a:t>
            </a:r>
            <a:r>
              <a:rPr lang="zh-CN" altLang="en-US" dirty="0"/>
              <a:t>种等价关系</a:t>
            </a:r>
          </a:p>
        </p:txBody>
      </p:sp>
      <p:pic>
        <p:nvPicPr>
          <p:cNvPr id="5" name="内容占位符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2347" y="1240339"/>
            <a:ext cx="11860104" cy="1938085"/>
          </a:xfrm>
        </p:spPr>
      </p:pic>
      <p:sp>
        <p:nvSpPr>
          <p:cNvPr id="6" name="文本框 5"/>
          <p:cNvSpPr txBox="1"/>
          <p:nvPr/>
        </p:nvSpPr>
        <p:spPr>
          <a:xfrm>
            <a:off x="733927" y="3472458"/>
            <a:ext cx="8217568" cy="3385542"/>
          </a:xfrm>
          <a:prstGeom prst="rect">
            <a:avLst/>
          </a:prstGeom>
          <a:noFill/>
        </p:spPr>
        <p:txBody>
          <a:bodyPr wrap="square" rtlCol="0">
            <a:spAutoFit/>
          </a:bodyPr>
          <a:lstStyle/>
          <a:p>
            <a:r>
              <a:rPr lang="zh-CN" altLang="en-US" sz="2800" dirty="0"/>
              <a:t>简而言之，这四种等价关系分别意味着</a:t>
            </a:r>
            <a:endParaRPr lang="en-US" altLang="zh-CN" sz="2800" dirty="0"/>
          </a:p>
          <a:p>
            <a:pPr marL="342900" indent="-342900">
              <a:buAutoNum type="arabicPeriod"/>
            </a:pPr>
            <a:r>
              <a:rPr lang="en-US" altLang="zh-CN" sz="2800" dirty="0"/>
              <a:t>N</a:t>
            </a:r>
            <a:r>
              <a:rPr lang="zh-CN" altLang="en-US" sz="2800" dirty="0"/>
              <a:t>中和</a:t>
            </a:r>
            <a:r>
              <a:rPr lang="en-US" altLang="zh-CN" sz="2800" dirty="0"/>
              <a:t>X</a:t>
            </a:r>
            <a:r>
              <a:rPr lang="zh-CN" altLang="en-US" sz="2800" dirty="0"/>
              <a:t>中的元素都是完全一样的（</a:t>
            </a:r>
            <a:r>
              <a:rPr lang="en-US" altLang="zh-CN" sz="2800" i="1" dirty="0"/>
              <a:t> indistinguishable </a:t>
            </a:r>
            <a:r>
              <a:rPr lang="zh-CN" altLang="en-US" sz="2800" dirty="0"/>
              <a:t>）</a:t>
            </a:r>
            <a:endParaRPr lang="en-US" altLang="zh-CN" sz="2800" dirty="0"/>
          </a:p>
          <a:p>
            <a:pPr marL="342900" indent="-342900">
              <a:buAutoNum type="arabicPeriod"/>
            </a:pPr>
            <a:r>
              <a:rPr lang="en-US" altLang="zh-CN" sz="2800" dirty="0"/>
              <a:t>N</a:t>
            </a:r>
            <a:r>
              <a:rPr lang="zh-CN" altLang="en-US" sz="2800" dirty="0"/>
              <a:t>中的元素是不同的（</a:t>
            </a:r>
            <a:r>
              <a:rPr lang="en-US" altLang="zh-CN" sz="2800" i="1" dirty="0"/>
              <a:t> distinguishable</a:t>
            </a:r>
            <a:r>
              <a:rPr lang="en-US" altLang="zh-CN" sz="2800" dirty="0"/>
              <a:t> </a:t>
            </a:r>
            <a:r>
              <a:rPr lang="zh-CN" altLang="en-US" sz="2800" dirty="0"/>
              <a:t>），</a:t>
            </a:r>
            <a:r>
              <a:rPr lang="en-US" altLang="zh-CN" sz="2800" dirty="0"/>
              <a:t>X</a:t>
            </a:r>
            <a:r>
              <a:rPr lang="zh-CN" altLang="en-US" sz="2800" dirty="0"/>
              <a:t>中的元素是完全一样的</a:t>
            </a:r>
            <a:endParaRPr lang="en-US" altLang="zh-CN" sz="2800" dirty="0"/>
          </a:p>
          <a:p>
            <a:pPr marL="342900" indent="-342900">
              <a:buFontTx/>
              <a:buAutoNum type="arabicPeriod"/>
            </a:pPr>
            <a:r>
              <a:rPr lang="en-US" altLang="zh-CN" sz="2800" dirty="0"/>
              <a:t>X</a:t>
            </a:r>
            <a:r>
              <a:rPr lang="zh-CN" altLang="en-US" sz="2800" dirty="0"/>
              <a:t>中的元素是不同的，</a:t>
            </a:r>
            <a:r>
              <a:rPr lang="en-US" altLang="zh-CN" sz="2800" dirty="0"/>
              <a:t>N</a:t>
            </a:r>
            <a:r>
              <a:rPr lang="zh-CN" altLang="en-US" sz="2800" dirty="0"/>
              <a:t>中的元素是完全一样的</a:t>
            </a:r>
            <a:endParaRPr lang="en-US" altLang="zh-CN" sz="2800" dirty="0"/>
          </a:p>
          <a:p>
            <a:pPr marL="342900" indent="-342900">
              <a:buFontTx/>
              <a:buAutoNum type="arabicPeriod"/>
            </a:pPr>
            <a:r>
              <a:rPr lang="en-US" altLang="zh-CN" sz="2800" dirty="0"/>
              <a:t>N</a:t>
            </a:r>
            <a:r>
              <a:rPr lang="zh-CN" altLang="en-US" sz="2800" dirty="0"/>
              <a:t>中和</a:t>
            </a:r>
            <a:r>
              <a:rPr lang="en-US" altLang="zh-CN" sz="2800" dirty="0"/>
              <a:t>X</a:t>
            </a:r>
            <a:r>
              <a:rPr lang="zh-CN" altLang="en-US" sz="2800" dirty="0"/>
              <a:t>中的元素都是不同的</a:t>
            </a:r>
            <a:endParaRPr lang="en-US" altLang="zh-CN" sz="2800" dirty="0"/>
          </a:p>
          <a:p>
            <a:pPr marL="342900" indent="-342900">
              <a:buAutoNum type="arabicPeriod"/>
            </a:pPr>
            <a:endParaRPr lang="zh-CN" altLang="en-US" dirty="0"/>
          </a:p>
        </p:txBody>
      </p:sp>
    </p:spTree>
    <p:extLst>
      <p:ext uri="{BB962C8B-B14F-4D97-AF65-F5344CB8AC3E}">
        <p14:creationId xmlns:p14="http://schemas.microsoft.com/office/powerpoint/2010/main" val="31261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68338" y="-199545"/>
            <a:ext cx="12860338" cy="7233940"/>
          </a:xfrm>
          <a:prstGeom prst="rect">
            <a:avLst/>
          </a:prstGeom>
        </p:spPr>
      </p:pic>
      <p:sp>
        <p:nvSpPr>
          <p:cNvPr id="2" name="标题 1"/>
          <p:cNvSpPr>
            <a:spLocks noGrp="1"/>
          </p:cNvSpPr>
          <p:nvPr>
            <p:ph type="title"/>
          </p:nvPr>
        </p:nvSpPr>
        <p:spPr>
          <a:xfrm>
            <a:off x="1171396" y="0"/>
            <a:ext cx="10515600" cy="1325563"/>
          </a:xfrm>
        </p:spPr>
        <p:txBody>
          <a:bodyPr/>
          <a:lstStyle/>
          <a:p>
            <a:r>
              <a:rPr lang="en-US" altLang="zh-CN" dirty="0"/>
              <a:t>3×4=12</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0000" y="871190"/>
            <a:ext cx="11320898" cy="5539442"/>
          </a:xfrm>
        </p:spPr>
      </p:pic>
    </p:spTree>
    <p:extLst>
      <p:ext uri="{BB962C8B-B14F-4D97-AF65-F5344CB8AC3E}">
        <p14:creationId xmlns:p14="http://schemas.microsoft.com/office/powerpoint/2010/main" val="2191016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8338" y="-199545"/>
            <a:ext cx="12860338" cy="7233940"/>
          </a:xfrm>
          <a:prstGeom prst="rect">
            <a:avLst/>
          </a:prstGeom>
        </p:spPr>
      </p:pic>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36884" y="365125"/>
            <a:ext cx="11518232" cy="4337887"/>
          </a:xfrm>
        </p:spPr>
      </p:pic>
      <mc:AlternateContent xmlns:mc="http://schemas.openxmlformats.org/markup-compatibility/2006" xmlns:p14="http://schemas.microsoft.com/office/powerpoint/2010/main">
        <mc:Choice Requires="p14">
          <p:contentPart p14:bwMode="auto" r:id="rId5">
            <p14:nvContentPartPr>
              <p14:cNvPr id="8" name="墨迹 7"/>
              <p14:cNvContentPartPr/>
              <p14:nvPr/>
            </p14:nvContentPartPr>
            <p14:xfrm>
              <a:off x="1289160" y="647640"/>
              <a:ext cx="7296480" cy="2445120"/>
            </p14:xfrm>
          </p:contentPart>
        </mc:Choice>
        <mc:Fallback xmlns="">
          <p:pic>
            <p:nvPicPr>
              <p:cNvPr id="8" name="墨迹 7"/>
              <p:cNvPicPr/>
              <p:nvPr/>
            </p:nvPicPr>
            <p:blipFill>
              <a:blip r:embed="rId6"/>
              <a:stretch>
                <a:fillRect/>
              </a:stretch>
            </p:blipFill>
            <p:spPr>
              <a:xfrm>
                <a:off x="1279800" y="638280"/>
                <a:ext cx="7315200" cy="2463840"/>
              </a:xfrm>
              <a:prstGeom prst="rect">
                <a:avLst/>
              </a:prstGeom>
            </p:spPr>
          </p:pic>
        </mc:Fallback>
      </mc:AlternateContent>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6884" y="4672163"/>
            <a:ext cx="11622511" cy="1410333"/>
          </a:xfrm>
          <a:prstGeom prst="rect">
            <a:avLst/>
          </a:prstGeom>
        </p:spPr>
      </p:pic>
      <p:pic>
        <p:nvPicPr>
          <p:cNvPr id="4" name="图片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6883" y="4672163"/>
            <a:ext cx="11518233" cy="1832827"/>
          </a:xfrm>
          <a:prstGeom prst="rect">
            <a:avLst/>
          </a:prstGeom>
        </p:spPr>
      </p:pic>
    </p:spTree>
    <p:extLst>
      <p:ext uri="{BB962C8B-B14F-4D97-AF65-F5344CB8AC3E}">
        <p14:creationId xmlns:p14="http://schemas.microsoft.com/office/powerpoint/2010/main" val="27063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54135" y="254643"/>
            <a:ext cx="11798098" cy="2037144"/>
          </a:xfrm>
        </p:spPr>
      </p:pic>
      <p:sp>
        <p:nvSpPr>
          <p:cNvPr id="6" name="文本框 5"/>
          <p:cNvSpPr txBox="1"/>
          <p:nvPr/>
        </p:nvSpPr>
        <p:spPr>
          <a:xfrm>
            <a:off x="308658" y="2546430"/>
            <a:ext cx="11574683" cy="3293209"/>
          </a:xfrm>
          <a:prstGeom prst="rect">
            <a:avLst/>
          </a:prstGeom>
          <a:noFill/>
        </p:spPr>
        <p:txBody>
          <a:bodyPr wrap="square" rtlCol="0">
            <a:spAutoFit/>
          </a:bodyPr>
          <a:lstStyle/>
          <a:p>
            <a:r>
              <a:rPr lang="en-US" altLang="zh-CN" dirty="0"/>
              <a:t>	</a:t>
            </a:r>
            <a:r>
              <a:rPr lang="zh-CN" altLang="en-US" sz="3600" dirty="0">
                <a:latin typeface="+mn-ea"/>
              </a:rPr>
              <a:t>对于这个问题，对函数的要求没有限制（</a:t>
            </a:r>
            <a:r>
              <a:rPr lang="en-US" altLang="zh-CN" sz="3600" b="1" dirty="0">
                <a:latin typeface="+mn-ea"/>
              </a:rPr>
              <a:t> arbitrary </a:t>
            </a:r>
            <a:r>
              <a:rPr lang="zh-CN" altLang="en-US" sz="3600" dirty="0">
                <a:latin typeface="+mn-ea"/>
              </a:rPr>
              <a:t>） ，而</a:t>
            </a:r>
            <a:r>
              <a:rPr lang="en-US" altLang="zh-CN" sz="3600" dirty="0">
                <a:latin typeface="+mn-ea"/>
              </a:rPr>
              <a:t>N</a:t>
            </a:r>
            <a:r>
              <a:rPr lang="zh-CN" altLang="en-US" sz="3600" dirty="0">
                <a:latin typeface="+mn-ea"/>
              </a:rPr>
              <a:t>与</a:t>
            </a:r>
            <a:r>
              <a:rPr lang="en-US" altLang="zh-CN" sz="3600" dirty="0">
                <a:latin typeface="+mn-ea"/>
              </a:rPr>
              <a:t>X</a:t>
            </a:r>
            <a:r>
              <a:rPr lang="zh-CN" altLang="en-US" sz="3600" dirty="0">
                <a:latin typeface="+mn-ea"/>
              </a:rPr>
              <a:t>中的元素都是</a:t>
            </a:r>
            <a:r>
              <a:rPr lang="en-US" altLang="zh-CN" sz="3600" i="1" dirty="0">
                <a:latin typeface="+mn-ea"/>
              </a:rPr>
              <a:t>distinguishable</a:t>
            </a:r>
            <a:r>
              <a:rPr lang="en-US" altLang="zh-CN" sz="3600" dirty="0">
                <a:latin typeface="+mn-ea"/>
              </a:rPr>
              <a:t> </a:t>
            </a:r>
            <a:r>
              <a:rPr lang="zh-CN" altLang="en-US" sz="3600" dirty="0">
                <a:latin typeface="+mn-ea"/>
              </a:rPr>
              <a:t>的，每个从</a:t>
            </a:r>
            <a:r>
              <a:rPr lang="en-US" altLang="zh-CN" sz="3600" dirty="0">
                <a:latin typeface="+mn-ea"/>
              </a:rPr>
              <a:t>N</a:t>
            </a:r>
            <a:r>
              <a:rPr lang="zh-CN" altLang="en-US" sz="3600" dirty="0">
                <a:latin typeface="+mn-ea"/>
              </a:rPr>
              <a:t>到</a:t>
            </a:r>
            <a:r>
              <a:rPr lang="en-US" altLang="zh-CN" sz="3600" dirty="0">
                <a:latin typeface="+mn-ea"/>
              </a:rPr>
              <a:t>X</a:t>
            </a:r>
            <a:r>
              <a:rPr lang="zh-CN" altLang="en-US" sz="3600" dirty="0">
                <a:latin typeface="+mn-ea"/>
              </a:rPr>
              <a:t>的函数都是自己构成一个等价类（因为</a:t>
            </a:r>
            <a:r>
              <a:rPr lang="en-US" altLang="zh-CN" sz="3600" dirty="0">
                <a:latin typeface="+mn-ea"/>
              </a:rPr>
              <a:t>N</a:t>
            </a:r>
            <a:r>
              <a:rPr lang="zh-CN" altLang="en-US" sz="3600" dirty="0">
                <a:latin typeface="+mn-ea"/>
              </a:rPr>
              <a:t>与</a:t>
            </a:r>
            <a:r>
              <a:rPr lang="en-US" altLang="zh-CN" sz="3600" dirty="0">
                <a:latin typeface="+mn-ea"/>
              </a:rPr>
              <a:t>X</a:t>
            </a:r>
            <a:r>
              <a:rPr lang="zh-CN" altLang="en-US" sz="3600" dirty="0">
                <a:latin typeface="+mn-ea"/>
              </a:rPr>
              <a:t>中的元素都是互不相同的，因此不存在两个函数使得这两个函数所对应的排列是等价的）。</a:t>
            </a:r>
            <a:endParaRPr lang="en-US" altLang="zh-CN" sz="3600" dirty="0">
              <a:latin typeface="+mn-ea"/>
            </a:endParaRPr>
          </a:p>
          <a:p>
            <a:r>
              <a:rPr lang="en-US" altLang="zh-CN" sz="2800" dirty="0">
                <a:latin typeface="+mn-ea"/>
              </a:rPr>
              <a:t>	</a:t>
            </a:r>
            <a:endParaRPr lang="zh-CN" altLang="en-US" sz="2800" dirty="0">
              <a:latin typeface="+mn-ea"/>
            </a:endParaRPr>
          </a:p>
        </p:txBody>
      </p:sp>
    </p:spTree>
    <p:extLst>
      <p:ext uri="{BB962C8B-B14F-4D97-AF65-F5344CB8AC3E}">
        <p14:creationId xmlns:p14="http://schemas.microsoft.com/office/powerpoint/2010/main" val="847035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606640"/>
                <a:ext cx="10515600" cy="4351338"/>
              </a:xfrm>
            </p:spPr>
            <p:txBody>
              <a:bodyPr>
                <a:normAutofit/>
              </a:bodyPr>
              <a:lstStyle/>
              <a:p>
                <a:r>
                  <a:rPr lang="en-US" altLang="zh-CN" sz="4000" b="1" dirty="0">
                    <a:latin typeface="+mn-ea"/>
                  </a:rPr>
                  <a:t>Functions from </a:t>
                </a:r>
                <a:r>
                  <a:rPr lang="en-US" altLang="zh-CN" sz="4000" b="1" i="1" dirty="0">
                    <a:latin typeface="+mn-ea"/>
                  </a:rPr>
                  <a:t>N</a:t>
                </a:r>
                <a:r>
                  <a:rPr lang="en-US" altLang="zh-CN" sz="4000" b="1" dirty="0">
                    <a:latin typeface="+mn-ea"/>
                  </a:rPr>
                  <a:t> to </a:t>
                </a:r>
                <a:r>
                  <a:rPr lang="en-US" altLang="zh-CN" sz="4000" b="1" i="1" dirty="0">
                    <a:latin typeface="+mn-ea"/>
                  </a:rPr>
                  <a:t>X </a:t>
                </a:r>
                <a:r>
                  <a:rPr lang="zh-CN" altLang="en-US" sz="4000" b="1" i="1" dirty="0">
                    <a:latin typeface="+mn-ea"/>
                  </a:rPr>
                  <a:t>：</a:t>
                </a:r>
                <a:endParaRPr lang="en-US" altLang="zh-CN" sz="4000" b="1" i="1" dirty="0">
                  <a:latin typeface="+mn-ea"/>
                </a:endParaRPr>
              </a:p>
              <a:p>
                <a:pPr marL="0" indent="0">
                  <a:buNone/>
                </a:pPr>
                <a:r>
                  <a:rPr lang="en-US" altLang="zh-CN" sz="4000" dirty="0">
                    <a:latin typeface="+mn-ea"/>
                  </a:rPr>
                  <a:t>	</a:t>
                </a:r>
                <a:r>
                  <a:rPr lang="zh-CN" altLang="en-US" sz="4000" dirty="0">
                    <a:latin typeface="+mn-ea"/>
                  </a:rPr>
                  <a:t>这个问题等价于数</a:t>
                </a:r>
                <a:r>
                  <a:rPr lang="en-US" altLang="zh-CN" sz="4000" dirty="0">
                    <a:latin typeface="+mn-ea"/>
                  </a:rPr>
                  <a:t>X</a:t>
                </a:r>
                <a:r>
                  <a:rPr lang="zh-CN" altLang="en-US" sz="4000" dirty="0">
                    <a:latin typeface="+mn-ea"/>
                  </a:rPr>
                  <a:t>中的</a:t>
                </a:r>
                <a:r>
                  <a:rPr lang="en-US" altLang="zh-CN" sz="4000" dirty="0">
                    <a:latin typeface="+mn-ea"/>
                  </a:rPr>
                  <a:t>n</a:t>
                </a:r>
                <a:r>
                  <a:rPr lang="zh-CN" altLang="en-US" sz="4000" dirty="0">
                    <a:latin typeface="+mn-ea"/>
                  </a:rPr>
                  <a:t>元序列（</a:t>
                </a:r>
                <a:r>
                  <a:rPr lang="en-US" altLang="zh-CN" sz="4000" dirty="0">
                    <a:latin typeface="+mn-ea"/>
                  </a:rPr>
                  <a:t>list</a:t>
                </a:r>
                <a:r>
                  <a:rPr lang="zh-CN" altLang="en-US" sz="4000" dirty="0">
                    <a:latin typeface="+mn-ea"/>
                  </a:rPr>
                  <a:t>）的个数，第</a:t>
                </a:r>
                <a:r>
                  <a:rPr lang="en-US" altLang="zh-CN" sz="4000" dirty="0" err="1">
                    <a:latin typeface="+mn-ea"/>
                  </a:rPr>
                  <a:t>i</a:t>
                </a:r>
                <a:r>
                  <a:rPr lang="zh-CN" altLang="en-US" sz="4000" dirty="0">
                    <a:latin typeface="+mn-ea"/>
                  </a:rPr>
                  <a:t>步确定第</a:t>
                </a:r>
                <a:r>
                  <a:rPr lang="en-US" altLang="zh-CN" sz="4000" dirty="0" err="1">
                    <a:latin typeface="+mn-ea"/>
                  </a:rPr>
                  <a:t>i</a:t>
                </a:r>
                <a:r>
                  <a:rPr lang="zh-CN" altLang="en-US" sz="4000" dirty="0">
                    <a:latin typeface="+mn-ea"/>
                  </a:rPr>
                  <a:t>个位置的元素，每个</a:t>
                </a:r>
                <a:r>
                  <a:rPr lang="en-US" altLang="zh-CN" sz="4000" dirty="0">
                    <a:latin typeface="+mn-ea"/>
                  </a:rPr>
                  <a:t>N</a:t>
                </a:r>
                <a:r>
                  <a:rPr lang="zh-CN" altLang="en-US" sz="4000" dirty="0">
                    <a:latin typeface="+mn-ea"/>
                  </a:rPr>
                  <a:t>中的元素有</a:t>
                </a:r>
                <a:r>
                  <a:rPr lang="en-US" altLang="zh-CN" sz="4000" dirty="0">
                    <a:latin typeface="+mn-ea"/>
                  </a:rPr>
                  <a:t>x</a:t>
                </a:r>
                <a:r>
                  <a:rPr lang="zh-CN" altLang="en-US" sz="4000" dirty="0">
                    <a:latin typeface="+mn-ea"/>
                  </a:rPr>
                  <a:t>种情况可供选择，因此共有</a:t>
                </a:r>
                <a14:m>
                  <m:oMath xmlns:m="http://schemas.openxmlformats.org/officeDocument/2006/math">
                    <m:sSup>
                      <m:sSupPr>
                        <m:ctrlPr>
                          <a:rPr lang="zh-CN" altLang="en-US" sz="4000" i="1">
                            <a:latin typeface="Cambria Math" panose="02040503050406030204" pitchFamily="18" charset="0"/>
                          </a:rPr>
                        </m:ctrlPr>
                      </m:sSupPr>
                      <m:e>
                        <m:r>
                          <a:rPr lang="zh-CN" altLang="en-US" sz="4000">
                            <a:latin typeface="Cambria Math" panose="02040503050406030204" pitchFamily="18" charset="0"/>
                          </a:rPr>
                          <m:t>𝑥</m:t>
                        </m:r>
                      </m:e>
                      <m:sup>
                        <m:r>
                          <a:rPr lang="zh-CN" altLang="en-US" sz="4000">
                            <a:latin typeface="Cambria Math" panose="02040503050406030204" pitchFamily="18" charset="0"/>
                          </a:rPr>
                          <m:t>𝑛</m:t>
                        </m:r>
                      </m:sup>
                    </m:sSup>
                  </m:oMath>
                </a14:m>
                <a:r>
                  <a:rPr lang="zh-CN" altLang="en-US" sz="4000" dirty="0">
                    <a:latin typeface="+mn-ea"/>
                  </a:rPr>
                  <a:t>种可能性。</a:t>
                </a:r>
              </a:p>
              <a:p>
                <a:endParaRPr lang="zh-CN" altLang="en-US" sz="40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606640"/>
                <a:ext cx="10515600" cy="4351338"/>
              </a:xfrm>
              <a:blipFill>
                <a:blip r:embed="rId3"/>
                <a:stretch>
                  <a:fillRect l="-2087" t="-3927" r="-9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53554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1769</TotalTime>
  <Words>930</Words>
  <Application>Microsoft Office PowerPoint</Application>
  <PresentationFormat>宽屏</PresentationFormat>
  <Paragraphs>100</Paragraphs>
  <Slides>22</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等线</vt:lpstr>
      <vt:lpstr>等线 Light</vt:lpstr>
      <vt:lpstr>楷体_GB2312</vt:lpstr>
      <vt:lpstr>Arial</vt:lpstr>
      <vt:lpstr>Cambria Math</vt:lpstr>
      <vt:lpstr>Symbol</vt:lpstr>
      <vt:lpstr>Times New Roman</vt:lpstr>
      <vt:lpstr>Wingdings</vt:lpstr>
      <vt:lpstr>Office 主题​​</vt:lpstr>
      <vt:lpstr>Twelvefold way</vt:lpstr>
      <vt:lpstr>PowerPoint 演示文稿</vt:lpstr>
      <vt:lpstr>12=3×4种计数原理</vt:lpstr>
      <vt:lpstr>3种函数关系（双射当且仅当|N|=|X|且既是单射也是满射）</vt:lpstr>
      <vt:lpstr>4种等价关系</vt:lpstr>
      <vt:lpstr>3×4=12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从等价类的角度来看，一样的n个元素的不同排列构成一个等价类，每个等价类中的元素个数为n！，因此等价类的个数（商集中元素的数量）为在全集的基础上除以n！</vt:lpstr>
      <vt:lpstr>PowerPoint 演示文稿</vt:lpstr>
      <vt:lpstr>示例</vt:lpstr>
      <vt:lpstr>其实就是书架问题的变化</vt:lpstr>
      <vt:lpstr>例题</vt:lpstr>
      <vt:lpstr>最后来用刚才的知识来解一道题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Twelvefold way</dc:title>
  <dc:creator>高weiruan</dc:creator>
  <cp:lastModifiedBy>高weiruan</cp:lastModifiedBy>
  <cp:revision>59</cp:revision>
  <dcterms:created xsi:type="dcterms:W3CDTF">2018-03-24T07:50:51Z</dcterms:created>
  <dcterms:modified xsi:type="dcterms:W3CDTF">2018-03-26T10:25:18Z</dcterms:modified>
</cp:coreProperties>
</file>